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81" r:id="rId4"/>
    <p:sldId id="257" r:id="rId5"/>
    <p:sldId id="258" r:id="rId6"/>
    <p:sldId id="282" r:id="rId7"/>
    <p:sldId id="283" r:id="rId8"/>
    <p:sldId id="284" r:id="rId9"/>
    <p:sldId id="285" r:id="rId10"/>
    <p:sldId id="286" r:id="rId11"/>
    <p:sldId id="287" r:id="rId12"/>
    <p:sldId id="303" r:id="rId13"/>
    <p:sldId id="304" r:id="rId14"/>
    <p:sldId id="260" r:id="rId15"/>
    <p:sldId id="291" r:id="rId16"/>
    <p:sldId id="292" r:id="rId17"/>
    <p:sldId id="293" r:id="rId18"/>
    <p:sldId id="294" r:id="rId19"/>
    <p:sldId id="295" r:id="rId20"/>
    <p:sldId id="296" r:id="rId21"/>
    <p:sldId id="299" r:id="rId22"/>
    <p:sldId id="300" r:id="rId23"/>
    <p:sldId id="3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9511-2709-E7A8-0E94-7B7E8BA2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762-DC49-2CDB-1E5E-51482A3E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B94A-2D9B-EC0B-0E67-60AA46E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45C6-EBBD-B162-7A5C-1392FA6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595D-6113-9E8B-E375-518B03D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D6D-B08F-1F2D-509E-FFCCF04C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F4AE-2145-0F44-717F-4D77BAE2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E041-CB43-0051-23CC-2B28A57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1443-6A6B-E748-A3B7-20C3FA0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72BA-835A-30D1-8168-51566E0A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4E1B-39BF-E681-B5B8-88FBA902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9254-4DBE-B052-3BB1-BFD7D117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ED6C-685E-40E9-C987-B5609C0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6231-DFED-F5BB-258C-C357365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AA09-8761-B20D-DA5B-0EC457E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1C7-1C56-3A1A-B144-CB902609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0C2-398E-7A8F-4C02-E2D50CC6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C3B8-CF88-184A-8F38-CE7FE17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DE1F-115B-8810-F0E9-E49E76F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8BB2-2809-BF14-46DE-7DF3668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37D-DC98-95CE-4F36-2D2F580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C449-F7EE-7D59-2270-3BAFBBC2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2A3-B124-7343-F734-E50A26D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FD5F-9FD9-398C-10F8-4F0062D5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0B96-3984-A56F-EF8F-6283CC6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63B-90B6-1A99-2ECC-F1F074F3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086B-1EE1-E48A-AE24-AB47AB97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747C-B621-B873-3660-96FAEBAA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FCA8-9B1F-6F3D-11F7-834CE567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F894-9037-E47D-59E3-0934CDD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4A17-DB26-84D3-968A-CC4075BB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A47-AEDF-2D0F-2B3C-BA2B422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6407-C3C7-9112-9B5C-F57C0C87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E1D-87B8-76ED-22E9-555A7EBD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BDD3D-4A4E-19C3-594A-3B933BD23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A26CA-638D-427E-3679-32D052A3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57F6-76C3-545D-6227-9406DB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5394-8AD0-9D87-81A6-85D090A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1DF16-41E7-50F2-BC6E-C5F1AA6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927C-5B9F-138E-FFE7-A875A15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223-151A-C8F7-BDAD-1CDD210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39E63-5375-5438-3CF2-6266427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81D7-A9A2-EBC6-A707-DC1D035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5A61-00A2-3A76-9254-F9E93F5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F1B1-9DA7-0903-0912-8F6C099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46A2-1BB8-AEEA-819A-031FA1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C65-5F66-CF2B-F64B-225BE40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946C-C764-C2C6-9D27-CF42514E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9074-1A55-6A80-E114-A1C310C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DB8-3F49-13A6-1EED-DD55D84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FD5-47E1-17E8-A5A3-6EF4207D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7D12-9788-C4D9-8581-BB72474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6A2-2876-E41B-5320-5E8234E3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F74C-9AEB-A52E-E714-EA2863154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7B06-68A5-3148-01DC-AECC3316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5EBC6-DD45-E2AF-FBD7-542D022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001B-259C-7FDF-FBFC-D3968505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054A-251D-3CB2-A03B-9292CBD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A390-FFC8-6C44-7D72-7371360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D72C-7C22-A27A-6FF2-52331BC8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930C-C557-856A-9886-9BA69CA63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4A45-BCC6-4365-9763-560FDC98A6B7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5D69-5195-25E1-1894-A02254A6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361-A1DB-333C-7119-5D91C514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63971-0865-A183-EEE6-3CEE771D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50D356-BC1A-B4B5-B807-DA0D6101C703}"/>
              </a:ext>
            </a:extLst>
          </p:cNvPr>
          <p:cNvSpPr txBox="1"/>
          <p:nvPr/>
        </p:nvSpPr>
        <p:spPr>
          <a:xfrm>
            <a:off x="-1" y="397401"/>
            <a:ext cx="12192001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/>
                </a:solidFill>
              </a:rPr>
              <a:t>IN THE NAME OF ALLAH, THE MOST GRACIOUS, THE MOST MERCIFUL</a:t>
            </a:r>
            <a:endParaRPr lang="fa-IR" sz="1400" b="1" dirty="0">
              <a:solidFill>
                <a:schemeClr val="accent3"/>
              </a:solidFill>
            </a:endParaRPr>
          </a:p>
          <a:p>
            <a:pPr algn="ctr"/>
            <a:r>
              <a:rPr lang="en-US" sz="6000" b="1" dirty="0">
                <a:solidFill>
                  <a:schemeClr val="accent3"/>
                </a:solidFill>
              </a:rPr>
              <a:t>ASSESSMENTS OF THE STRUCTURAL DUCTILITY DAMAGE INDEX WITH DIFFERENT CONFINEMENT ENHANCEMENT RATIO OF CONCRETE FRAME  USING OPENSEES</a:t>
            </a:r>
          </a:p>
          <a:p>
            <a:pPr algn="ctr"/>
            <a:r>
              <a:rPr lang="en-US" sz="1400" b="1" dirty="0">
                <a:solidFill>
                  <a:schemeClr val="accent3"/>
                </a:solidFill>
              </a:rPr>
              <a:t>WRITTEN BY SALAR DELAVAR GHASHGHAEI (QASHQAI)</a:t>
            </a:r>
            <a:r>
              <a:rPr lang="fa-IR" sz="1400" b="1" dirty="0">
                <a:solidFill>
                  <a:schemeClr val="accent3"/>
                </a:solidFill>
              </a:rPr>
              <a:t> </a:t>
            </a:r>
            <a:endParaRPr lang="en-US" sz="1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3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519DE-CCC2-4B2E-DF30-A07FE8F88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46457B-C832-4002-76AA-56F6A8186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35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B88BE-02CC-CD23-EB5E-6BE14C552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000052-05AB-9E14-EF61-470ED3A6B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96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5D858-2AE4-FB22-4D69-C7F9601B2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9C8F24-3757-48B9-B128-88F041150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035" y="234786"/>
            <a:ext cx="9315929" cy="6388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7EF974-F2B6-3364-9E75-B396876306DB}"/>
              </a:ext>
            </a:extLst>
          </p:cNvPr>
          <p:cNvSpPr txBox="1"/>
          <p:nvPr/>
        </p:nvSpPr>
        <p:spPr>
          <a:xfrm>
            <a:off x="3962400" y="1097753"/>
            <a:ext cx="75691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    Disp        Base Shear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[1.21772102e+02 1.59682013e+06]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[6.69373716e+02 1.80637355e+06]]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Elastic Stiffness :     13113.19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Plastic Stiffness :     2698.60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Tangent Stiffness :     382.67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Ductility Ratio :       5.50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Over Strength Factor:   1.13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Over Strength Coefficient (</a:t>
            </a:r>
            <a:r>
              <a:rPr lang="el-GR" sz="1600" b="1" dirty="0">
                <a:solidFill>
                  <a:schemeClr val="accent5"/>
                </a:solidFill>
              </a:rPr>
              <a:t>Ω0):      1.1312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Displacement Ductility Ratio (</a:t>
            </a:r>
            <a:r>
              <a:rPr lang="el-GR" sz="1600" b="1" dirty="0">
                <a:solidFill>
                  <a:schemeClr val="accent5"/>
                </a:solidFill>
              </a:rPr>
              <a:t>μ):    5.4969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Ductility Coefficient (R</a:t>
            </a:r>
            <a:r>
              <a:rPr lang="el-GR" sz="1600" b="1" dirty="0">
                <a:solidFill>
                  <a:schemeClr val="accent5"/>
                </a:solidFill>
              </a:rPr>
              <a:t>μ):          5.4969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Behavior Coefficient (R): 6.2183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Ductility Damage Index in X Direction: -0.2217</a:t>
            </a:r>
          </a:p>
        </p:txBody>
      </p:sp>
    </p:spTree>
    <p:extLst>
      <p:ext uri="{BB962C8B-B14F-4D97-AF65-F5344CB8AC3E}">
        <p14:creationId xmlns:p14="http://schemas.microsoft.com/office/powerpoint/2010/main" val="4106093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C72D3-145B-F6DE-5EB8-28ED6ACD0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20F883-C0D0-9628-2B1E-205149692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38EF42-4405-0EF2-9BB3-7506E6ED7691}"/>
              </a:ext>
            </a:extLst>
          </p:cNvPr>
          <p:cNvSpPr txBox="1"/>
          <p:nvPr/>
        </p:nvSpPr>
        <p:spPr>
          <a:xfrm>
            <a:off x="3962400" y="1097753"/>
            <a:ext cx="75691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    Disp        Base Shear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[8.33194946e+00 2.00005546e+06]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[5.20171457e+01 1.80637355e+06]]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Elastic Stiffness :     240046.52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Plastic Stiffness :     34726.50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Tangent Stiffness :     -4433.58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Ductility Ratio :       6.24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Over Strength Factor:   0.90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Over Strength Coefficient (</a:t>
            </a:r>
            <a:r>
              <a:rPr lang="el-GR" sz="1600" b="1" dirty="0">
                <a:solidFill>
                  <a:schemeClr val="accent5"/>
                </a:solidFill>
              </a:rPr>
              <a:t>Ω0):      0.9032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Displacement Ductility Ratio (</a:t>
            </a:r>
            <a:r>
              <a:rPr lang="el-GR" sz="1600" b="1" dirty="0">
                <a:solidFill>
                  <a:schemeClr val="accent5"/>
                </a:solidFill>
              </a:rPr>
              <a:t>μ):    6.2431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Ductility Coefficient (R</a:t>
            </a:r>
            <a:r>
              <a:rPr lang="el-GR" sz="1600" b="1" dirty="0">
                <a:solidFill>
                  <a:schemeClr val="accent5"/>
                </a:solidFill>
              </a:rPr>
              <a:t>μ):          6.2431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Behavior Coefficient (R): 5.6385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Ductility Damage Index in Y Direction: -0.1901</a:t>
            </a:r>
          </a:p>
        </p:txBody>
      </p:sp>
    </p:spTree>
    <p:extLst>
      <p:ext uri="{BB962C8B-B14F-4D97-AF65-F5344CB8AC3E}">
        <p14:creationId xmlns:p14="http://schemas.microsoft.com/office/powerpoint/2010/main" val="26948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A3300-5EE3-8104-47E1-E7C1219DC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0A7FF-61FD-718A-2317-1B0ECCF31E61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NONLINEAR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4141397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08A73-DE0B-5D67-2227-471CB863B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F61E7B-7163-4FEF-ED8D-FA2DF7440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08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286B8-1EF1-21EE-8394-8C635F898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48FD5F-B24D-D8A0-960A-B2789961C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67" y="936497"/>
            <a:ext cx="7099665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36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25120-ACE5-1B4E-01A7-679F39594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BADC3A-12AB-FF57-FA80-5C05F5D98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508" y="936497"/>
            <a:ext cx="6470983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69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EBDC9-68F1-7035-6812-8965B29F0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47A446-BAB4-87E6-7DD9-9FBA9EF26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808" y="936497"/>
            <a:ext cx="649638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74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0AAB9-53A7-FA02-40B4-08EFDE4F8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A15618-B35E-0D45-EF85-576EB0201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936497"/>
            <a:ext cx="62995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4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15333A-092B-2F08-0D57-2DFEFBB68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0"/>
            <a:ext cx="8286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97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66384-6106-AF90-AA76-085296DDB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3EE268-A3F9-8D05-8A39-34280222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305" y="936497"/>
            <a:ext cx="662339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98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11EBE-BE49-E317-ED70-69117230F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00DB4F-965C-3ADA-3B97-14F371C6C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305" y="936497"/>
            <a:ext cx="662339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46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F622F-971D-3B69-89B6-423A268FD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0210EB-2DE3-0EFA-441D-C371B6C34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582" y="936497"/>
            <a:ext cx="6540836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5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CE41D-EA74-BADA-19B4-273147671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DB5E9F-19E5-CB96-0EC2-49300C1AF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677" y="936497"/>
            <a:ext cx="6718645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ED33-3803-C554-8F8F-B0FC7B37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B6ABF6-4C8A-9B02-8D04-967C4AB73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51" y="0"/>
            <a:ext cx="5789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318A2-15C6-695D-CB9B-794A823D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EAC594-253C-BD82-4391-313BB099A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612"/>
            <a:ext cx="12192000" cy="653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1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125B2-4E99-0771-2AFB-9A98A7DFB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BE2D6E-A0D3-C0C8-D022-11D987260B8D}"/>
              </a:ext>
            </a:extLst>
          </p:cNvPr>
          <p:cNvSpPr txBox="1"/>
          <p:nvPr/>
        </p:nvSpPr>
        <p:spPr>
          <a:xfrm>
            <a:off x="1" y="2660073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NONLINEAR STATIC ANALYSIS</a:t>
            </a:r>
          </a:p>
          <a:p>
            <a:pPr algn="ctr"/>
            <a:r>
              <a:rPr lang="en-US" sz="5400" b="1" dirty="0">
                <a:solidFill>
                  <a:schemeClr val="accent5"/>
                </a:solidFill>
              </a:rPr>
              <a:t>(PUSHOVER)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2918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17FBA-83D1-6B33-40B1-6526EEB22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281DEF-B0AC-D14D-EA8B-C7389ACD9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48" y="0"/>
            <a:ext cx="8557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0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1E6AA-0C43-7AAD-E675-3C069C004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76DCDE-0E68-1B83-CBF8-29F412EB9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6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6C8E4-641A-02E7-7F57-05ED09422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8BFB40-19EA-5C6C-FE97-6DEF9D9E0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058" y="234786"/>
            <a:ext cx="942388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7B438-9AB9-8202-F4D5-0E794E50E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2E4717-3BDF-9E93-B457-A65D969CA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8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266</Words>
  <Application>Microsoft Office PowerPoint</Application>
  <PresentationFormat>Widescreen</PresentationFormat>
  <Paragraphs>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37</cp:revision>
  <cp:lastPrinted>2025-07-26T13:21:45Z</cp:lastPrinted>
  <dcterms:created xsi:type="dcterms:W3CDTF">2025-07-14T18:44:20Z</dcterms:created>
  <dcterms:modified xsi:type="dcterms:W3CDTF">2025-08-01T19:26:20Z</dcterms:modified>
</cp:coreProperties>
</file>