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3" r:id="rId12"/>
    <p:sldId id="262" r:id="rId13"/>
    <p:sldId id="271" r:id="rId14"/>
    <p:sldId id="264" r:id="rId15"/>
    <p:sldId id="273" r:id="rId16"/>
    <p:sldId id="272" r:id="rId17"/>
    <p:sldId id="270" r:id="rId18"/>
    <p:sldId id="269" r:id="rId19"/>
    <p:sldId id="274" r:id="rId20"/>
    <p:sldId id="277" r:id="rId21"/>
    <p:sldId id="276" r:id="rId22"/>
    <p:sldId id="275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4201-7E71-6417-70E0-5C7B19973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1" y="1791695"/>
            <a:ext cx="6321287" cy="1818064"/>
          </a:xfrm>
        </p:spPr>
        <p:txBody>
          <a:bodyPr>
            <a:normAutofit/>
          </a:bodyPr>
          <a:lstStyle/>
          <a:p>
            <a:r>
              <a:rPr lang="en-US" sz="3600" i="0" dirty="0">
                <a:latin typeface="Arial Black" panose="020B0A04020102020204" pitchFamily="34" charset="0"/>
              </a:rPr>
              <a:t> Introduction to HTML and Its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43165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412C-F526-E6F4-5657-F29381FB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2257" cy="1325563"/>
          </a:xfrm>
        </p:spPr>
        <p:txBody>
          <a:bodyPr/>
          <a:lstStyle/>
          <a:p>
            <a:r>
              <a:rPr lang="en-US" dirty="0"/>
              <a:t>HTML Quotation and Citation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036D-4733-4F15-D837-99EE2EB8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HTML, you can use quotation and citation elements to mark up and provide structure to quoted or cited content. </a:t>
            </a:r>
          </a:p>
          <a:p>
            <a:pPr lvl="2"/>
            <a:r>
              <a:rPr lang="en-US" dirty="0"/>
              <a:t>&lt;q&gt;</a:t>
            </a:r>
          </a:p>
          <a:p>
            <a:pPr marL="914400" lvl="2" indent="0">
              <a:buNone/>
            </a:pPr>
            <a:r>
              <a:rPr lang="en-US" dirty="0"/>
              <a:t>      &lt;p&gt; testing quote&lt;/p&gt;</a:t>
            </a:r>
          </a:p>
          <a:p>
            <a:pPr marL="914400" lvl="2" indent="0">
              <a:buNone/>
            </a:pPr>
            <a:r>
              <a:rPr lang="en-US" dirty="0"/>
              <a:t>     &lt;/q&gt;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&lt;p&gt;Here is a quote from WWF's website:&lt;/p&gt;</a:t>
            </a:r>
          </a:p>
          <a:p>
            <a:pPr marL="914400" lvl="2" indent="0">
              <a:buNone/>
            </a:pPr>
            <a:r>
              <a:rPr lang="en-US" dirty="0"/>
              <a:t>       &lt;p&gt;The &lt;</a:t>
            </a:r>
            <a:r>
              <a:rPr lang="en-US" dirty="0" err="1"/>
              <a:t>abbr</a:t>
            </a:r>
            <a:r>
              <a:rPr lang="en-US" dirty="0"/>
              <a:t> title="World Health Organization"&gt;WHO&lt;/</a:t>
            </a:r>
            <a:r>
              <a:rPr lang="en-US" dirty="0" err="1"/>
              <a:t>abbr</a:t>
            </a:r>
            <a:r>
              <a:rPr lang="en-US" dirty="0"/>
              <a:t>&gt; was founded                  </a:t>
            </a:r>
          </a:p>
          <a:p>
            <a:pPr marL="914400" lvl="2" indent="0">
              <a:buNone/>
            </a:pPr>
            <a:r>
              <a:rPr lang="en-US" dirty="0"/>
              <a:t>in 1948.&lt;/p&gt;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&lt;blockquote cite="https://www.example.com/quote-source"&gt;</a:t>
            </a:r>
          </a:p>
          <a:p>
            <a:pPr marL="914400" lvl="2" indent="0">
              <a:buNone/>
            </a:pPr>
            <a:r>
              <a:rPr lang="en-US" dirty="0"/>
              <a:t>         &lt;p&gt;This is the quoted text from another source.&lt;/p&gt;</a:t>
            </a:r>
          </a:p>
          <a:p>
            <a:pPr marL="914400" lvl="2" indent="0">
              <a:buNone/>
            </a:pPr>
            <a:r>
              <a:rPr lang="en-US" dirty="0"/>
              <a:t>     &lt;/blockquote&gt;</a:t>
            </a:r>
          </a:p>
        </p:txBody>
      </p:sp>
    </p:spTree>
    <p:extLst>
      <p:ext uri="{BB962C8B-B14F-4D97-AF65-F5344CB8AC3E}">
        <p14:creationId xmlns:p14="http://schemas.microsoft.com/office/powerpoint/2010/main" val="76238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9189-C2F8-7B05-42B9-3A9CEE19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EF7-9384-A0F6-963A-38331CD3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HTML are used to annotate code. They are not displayed in the browser. </a:t>
            </a:r>
          </a:p>
          <a:p>
            <a:r>
              <a:rPr lang="en-US" dirty="0"/>
              <a:t>Example: &lt;!-- This is a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415181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41C4-91B5-B5EE-EDCE-E0D05B74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6169-02A2-BAFF-BC75-D9B178E5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HTML allows you to create interactive forms for user input. Elements like</a:t>
            </a:r>
          </a:p>
          <a:p>
            <a:pPr lvl="1"/>
            <a:r>
              <a:rPr lang="en-US" dirty="0"/>
              <a:t> &lt;input&gt;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&lt;button&gt; </a:t>
            </a:r>
          </a:p>
          <a:p>
            <a:pPr marL="0" indent="0">
              <a:buNone/>
            </a:pPr>
            <a:r>
              <a:rPr lang="en-US" dirty="0"/>
              <a:t>are commonly used in forms.</a:t>
            </a:r>
          </a:p>
        </p:txBody>
      </p:sp>
    </p:spTree>
    <p:extLst>
      <p:ext uri="{BB962C8B-B14F-4D97-AF65-F5344CB8AC3E}">
        <p14:creationId xmlns:p14="http://schemas.microsoft.com/office/powerpoint/2010/main" val="351734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41C4-91B5-B5EE-EDCE-E0D05B74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6169-02A2-BAFF-BC75-D9B178E5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&lt;form action=""&gt;</a:t>
            </a:r>
          </a:p>
          <a:p>
            <a:pPr marL="0" indent="0">
              <a:buNone/>
            </a:pPr>
            <a:r>
              <a:rPr lang="en-US" dirty="0"/>
              <a:t>	&lt;label for="</a:t>
            </a:r>
            <a:r>
              <a:rPr lang="en-US" dirty="0" err="1"/>
              <a:t>fname</a:t>
            </a:r>
            <a:r>
              <a:rPr lang="en-US" dirty="0"/>
              <a:t>"&gt;First name:&lt;/label&gt;&lt;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	 &lt;input type="text"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 	value=“Enter 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	&lt;label for="</a:t>
            </a:r>
            <a:r>
              <a:rPr lang="en-US" dirty="0" err="1"/>
              <a:t>lname</a:t>
            </a:r>
            <a:r>
              <a:rPr lang="en-US" dirty="0"/>
              <a:t>"&gt;Last name:&lt;/label&gt;&lt;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	&lt;input type="text" id="</a:t>
            </a:r>
            <a:r>
              <a:rPr lang="en-US" dirty="0" err="1"/>
              <a:t>lname</a:t>
            </a:r>
            <a:r>
              <a:rPr lang="en-US" dirty="0"/>
              <a:t>" name="</a:t>
            </a:r>
            <a:r>
              <a:rPr lang="en-US" dirty="0" err="1"/>
              <a:t>lname</a:t>
            </a:r>
            <a:r>
              <a:rPr lang="en-US" dirty="0"/>
              <a:t>" 	value="Doe"&gt;&lt;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	 &lt;input type="submit" value="Submit"&gt;</a:t>
            </a:r>
          </a:p>
          <a:p>
            <a:pPr marL="0" indent="0">
              <a:buNone/>
            </a:pPr>
            <a:r>
              <a:rPr lang="en-US" dirty="0"/>
              <a:t>&lt;/form&gt; </a:t>
            </a:r>
          </a:p>
        </p:txBody>
      </p:sp>
    </p:spTree>
    <p:extLst>
      <p:ext uri="{BB962C8B-B14F-4D97-AF65-F5344CB8AC3E}">
        <p14:creationId xmlns:p14="http://schemas.microsoft.com/office/powerpoint/2010/main" val="395966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ACC-B6A7-C397-E88C-39180C77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1BF3-BE64-587B-77AF-56E1F646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Content: Semantic elements like 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 &lt;nav&gt;</a:t>
            </a:r>
          </a:p>
          <a:p>
            <a:pPr lvl="1"/>
            <a:r>
              <a:rPr lang="en-US" dirty="0"/>
              <a:t>&lt;footer&gt;</a:t>
            </a:r>
          </a:p>
          <a:p>
            <a:pPr lvl="1"/>
            <a:r>
              <a:rPr lang="en-US" dirty="0"/>
              <a:t>&lt;article&gt; </a:t>
            </a:r>
          </a:p>
          <a:p>
            <a:pPr marL="0" indent="0">
              <a:buNone/>
            </a:pPr>
            <a:r>
              <a:rPr lang="en-US" dirty="0"/>
              <a:t>provide meaning to the structure of a web page, making it more accessible and SEO-friendly.</a:t>
            </a:r>
          </a:p>
        </p:txBody>
      </p:sp>
    </p:spTree>
    <p:extLst>
      <p:ext uri="{BB962C8B-B14F-4D97-AF65-F5344CB8AC3E}">
        <p14:creationId xmlns:p14="http://schemas.microsoft.com/office/powerpoint/2010/main" val="382331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ACC-B6A7-C397-E88C-39180C77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1BF3-BE64-587B-77AF-56E1F646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&lt;header&gt;</a:t>
            </a:r>
          </a:p>
          <a:p>
            <a:pPr marL="0" indent="0">
              <a:buNone/>
            </a:pPr>
            <a:r>
              <a:rPr lang="en-US" sz="2000" dirty="0"/>
              <a:t>  &lt;h1&gt;Website Header&lt;/h1&gt;</a:t>
            </a:r>
          </a:p>
          <a:p>
            <a:pPr marL="0" indent="0">
              <a:buNone/>
            </a:pPr>
            <a:r>
              <a:rPr lang="en-US" sz="2000" dirty="0"/>
              <a:t>  &lt;p&gt;Welcome to our website!&lt;/p&gt;</a:t>
            </a:r>
          </a:p>
          <a:p>
            <a:pPr marL="0" indent="0">
              <a:buNone/>
            </a:pPr>
            <a:r>
              <a:rPr lang="en-US" sz="2000" dirty="0"/>
              <a:t>&lt;/header&gt;</a:t>
            </a:r>
          </a:p>
          <a:p>
            <a:pPr marL="0" indent="0">
              <a:buNone/>
            </a:pPr>
            <a:r>
              <a:rPr lang="en-US" sz="2000" dirty="0"/>
              <a:t>&lt;nav&gt;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&lt;li&gt;&lt;a </a:t>
            </a:r>
            <a:r>
              <a:rPr lang="en-US" sz="2000" dirty="0" err="1"/>
              <a:t>href</a:t>
            </a:r>
            <a:r>
              <a:rPr lang="en-US" sz="2000" dirty="0"/>
              <a:t>="/"&gt;Home&lt;/a&gt;&lt;/li&gt;</a:t>
            </a:r>
          </a:p>
          <a:p>
            <a:pPr marL="0" indent="0">
              <a:buNone/>
            </a:pPr>
            <a:r>
              <a:rPr lang="en-US" sz="2000" dirty="0"/>
              <a:t>    &lt;li&gt;&lt;a </a:t>
            </a:r>
            <a:r>
              <a:rPr lang="en-US" sz="2000" dirty="0" err="1"/>
              <a:t>href</a:t>
            </a:r>
            <a:r>
              <a:rPr lang="en-US" sz="2000" dirty="0"/>
              <a:t>="/about"&gt;About&lt;/a&gt;&lt;/li&gt;</a:t>
            </a:r>
          </a:p>
          <a:p>
            <a:pPr marL="0" indent="0">
              <a:buNone/>
            </a:pPr>
            <a:r>
              <a:rPr lang="en-US" sz="2000" dirty="0"/>
              <a:t>    &lt;li&gt;&lt;a </a:t>
            </a:r>
            <a:r>
              <a:rPr lang="en-US" sz="2000" dirty="0" err="1"/>
              <a:t>href</a:t>
            </a:r>
            <a:r>
              <a:rPr lang="en-US" sz="2000" dirty="0"/>
              <a:t>="/contact"&gt;Contact&lt;/a&gt;&lt;/li&gt;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38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ACC-B6A7-C397-E88C-39180C77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1BF3-BE64-587B-77AF-56E1F646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&lt;/nav&gt;</a:t>
            </a:r>
          </a:p>
          <a:p>
            <a:pPr marL="0" indent="0">
              <a:buNone/>
            </a:pPr>
            <a:r>
              <a:rPr lang="en-US" sz="2000" dirty="0"/>
              <a:t>&lt;article&gt;</a:t>
            </a:r>
          </a:p>
          <a:p>
            <a:pPr marL="0" indent="0">
              <a:buNone/>
            </a:pPr>
            <a:r>
              <a:rPr lang="en-US" sz="2000" dirty="0"/>
              <a:t>  &lt;h2&gt;Article Title&lt;/h2&gt;</a:t>
            </a:r>
          </a:p>
          <a:p>
            <a:pPr marL="0" indent="0">
              <a:buNone/>
            </a:pPr>
            <a:r>
              <a:rPr lang="en-US" sz="2000" dirty="0"/>
              <a:t>  &lt;p&gt;This is a great article about something important.&lt;/p&gt;</a:t>
            </a:r>
          </a:p>
          <a:p>
            <a:pPr marL="0" indent="0">
              <a:buNone/>
            </a:pPr>
            <a:r>
              <a:rPr lang="en-US" sz="2000" dirty="0"/>
              <a:t>&lt;/article&gt;</a:t>
            </a:r>
          </a:p>
          <a:p>
            <a:pPr marL="0" indent="0">
              <a:buNone/>
            </a:pPr>
            <a:r>
              <a:rPr lang="en-US" sz="2000" dirty="0"/>
              <a:t>&lt;footer&gt;</a:t>
            </a:r>
          </a:p>
          <a:p>
            <a:pPr marL="0" indent="0">
              <a:buNone/>
            </a:pPr>
            <a:r>
              <a:rPr lang="en-US" sz="2000" dirty="0"/>
              <a:t>  &lt;p&gt;&amp;copy; 2023 Your Website Name&lt;/p&gt;</a:t>
            </a:r>
          </a:p>
          <a:p>
            <a:pPr marL="0" indent="0">
              <a:buNone/>
            </a:pPr>
            <a:r>
              <a:rPr lang="en-US" sz="2000" dirty="0"/>
              <a:t>&lt;/footer&gt;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277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5211-0F9D-3C69-DF06-9C93224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Basic CSS</a:t>
            </a:r>
          </a:p>
        </p:txBody>
      </p:sp>
    </p:spTree>
    <p:extLst>
      <p:ext uri="{BB962C8B-B14F-4D97-AF65-F5344CB8AC3E}">
        <p14:creationId xmlns:p14="http://schemas.microsoft.com/office/powerpoint/2010/main" val="9631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ACC-B6A7-C397-E88C-39180C77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1BF3-BE64-587B-77AF-56E1F646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Cascading Style Sheets.</a:t>
            </a:r>
          </a:p>
          <a:p>
            <a:r>
              <a:rPr lang="en-US" dirty="0"/>
              <a:t> It's a stylesheet language used to describe the presentation of a document written in HTML. </a:t>
            </a:r>
          </a:p>
          <a:p>
            <a:r>
              <a:rPr lang="en-US" dirty="0"/>
              <a:t>CSS defines how elements should be displayed on a web page.</a:t>
            </a:r>
          </a:p>
        </p:txBody>
      </p:sp>
    </p:spTree>
    <p:extLst>
      <p:ext uri="{BB962C8B-B14F-4D97-AF65-F5344CB8AC3E}">
        <p14:creationId xmlns:p14="http://schemas.microsoft.com/office/powerpoint/2010/main" val="168964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84D8-78D3-002F-4EF0-2B062DA6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021B-4D10-DD0A-A01E-7206ABFF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rules consist of a selector and a declaration block enclosed in curly braces. The declaration block contains one or more property-value pairs.</a:t>
            </a:r>
          </a:p>
          <a:p>
            <a:pPr marL="457200" lvl="1" indent="0">
              <a:buNone/>
            </a:pPr>
            <a:r>
              <a:rPr lang="en-US" dirty="0"/>
              <a:t>selector {</a:t>
            </a:r>
          </a:p>
          <a:p>
            <a:pPr marL="457200" lvl="1" indent="0">
              <a:buNone/>
            </a:pPr>
            <a:r>
              <a:rPr lang="en-US" dirty="0"/>
              <a:t>        property: value;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2145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62A7-C4E3-AC21-9719-0541F1E2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A520-515D-4A0F-B26F-149AFA5C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1567543"/>
            <a:ext cx="10515600" cy="4807857"/>
          </a:xfrm>
        </p:spPr>
        <p:txBody>
          <a:bodyPr/>
          <a:lstStyle/>
          <a:p>
            <a:r>
              <a:rPr lang="en-US" dirty="0"/>
              <a:t>HTML stands for Hyper Text Markup Language.</a:t>
            </a:r>
          </a:p>
          <a:p>
            <a:r>
              <a:rPr lang="en-US" dirty="0"/>
              <a:t> It is the standard markup language for creating web pages. </a:t>
            </a:r>
          </a:p>
          <a:p>
            <a:r>
              <a:rPr lang="en-US" dirty="0"/>
              <a:t>HTML provides the structure and elements needed to display content on the web.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6F68-0ED0-C306-E054-5A98DAFA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A81-93B9-3D4E-103B-26B6E43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apply CSS in three ways: </a:t>
            </a:r>
          </a:p>
          <a:p>
            <a:pPr lvl="1"/>
            <a:r>
              <a:rPr lang="en-US" dirty="0"/>
              <a:t>inline (within HTML tags)</a:t>
            </a:r>
          </a:p>
          <a:p>
            <a:pPr marL="914400" lvl="2" indent="0">
              <a:buNone/>
            </a:pPr>
            <a:r>
              <a:rPr lang="en-US" dirty="0"/>
              <a:t>&lt;p style="color: blue;"&gt;This is blue text.&lt;/p&gt;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internal (within a &lt;style&gt; element in the &lt;head&gt; of an HTML document)</a:t>
            </a:r>
          </a:p>
          <a:p>
            <a:pPr marL="457200" lvl="1" indent="0">
              <a:buNone/>
            </a:pPr>
            <a:r>
              <a:rPr lang="en-US" dirty="0"/>
              <a:t>	&lt;style&gt; p {  color: red; } &lt;/style&gt;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and external (using an external CSS file linked to the HTML).</a:t>
            </a:r>
          </a:p>
          <a:p>
            <a:pPr marL="914400" lvl="2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206688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11D-9030-4AEE-A940-8F1D8416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2116-9934-903D-73A5-A6EB1250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Selectors target HTML elements to apply styles. Common selectors include</a:t>
            </a:r>
          </a:p>
          <a:p>
            <a:pPr lvl="1"/>
            <a:r>
              <a:rPr lang="en-US" dirty="0"/>
              <a:t>/* Element Selector */</a:t>
            </a:r>
          </a:p>
          <a:p>
            <a:pPr marL="457200" lvl="1" indent="0">
              <a:buNone/>
            </a:pPr>
            <a:r>
              <a:rPr lang="en-US" dirty="0"/>
              <a:t>	p { color: green;}</a:t>
            </a:r>
          </a:p>
          <a:p>
            <a:pPr lvl="1"/>
            <a:r>
              <a:rPr lang="en-US" dirty="0"/>
              <a:t>/* Class Selector */</a:t>
            </a:r>
          </a:p>
          <a:p>
            <a:pPr marL="457200" lvl="1" indent="0">
              <a:buNone/>
            </a:pPr>
            <a:r>
              <a:rPr lang="en-US" dirty="0"/>
              <a:t>	.button { background-color: yellow;}</a:t>
            </a:r>
          </a:p>
          <a:p>
            <a:pPr lvl="1"/>
            <a:r>
              <a:rPr lang="en-US" dirty="0"/>
              <a:t>/* ID Selector */</a:t>
            </a:r>
          </a:p>
          <a:p>
            <a:pPr marL="457200" lvl="1" indent="0">
              <a:buNone/>
            </a:pPr>
            <a:r>
              <a:rPr lang="en-US" dirty="0"/>
              <a:t>	#header {font-size: 24px;}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DBF1-6CA1-C308-1B38-9D891849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CSS Classes and 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5B19-3464-90CE-AA13-87141404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IDs are used to style specific elements. Classes are denoted with a period (.), and IDs with a hash (#).</a:t>
            </a:r>
          </a:p>
          <a:p>
            <a:pPr lvl="1"/>
            <a:r>
              <a:rPr lang="en-US" dirty="0"/>
              <a:t>&lt;div class="highlight"&gt;This is a highlighted text.&lt;/div&gt;</a:t>
            </a:r>
          </a:p>
          <a:p>
            <a:pPr lvl="1"/>
            <a:r>
              <a:rPr lang="en-US" dirty="0"/>
              <a:t>&lt;p id="special"&gt;This is a special paragraph.&lt;/p&gt;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475E-62F2-0717-C240-E16A9D40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0255-CA52-2915-BBE9-3C84BD15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The CSS box model consists of content, padding, border, and margin. It defines how elements are sized and spaced</a:t>
            </a:r>
          </a:p>
          <a:p>
            <a:pPr marL="457200" lvl="1" indent="0">
              <a:buNone/>
            </a:pPr>
            <a:r>
              <a:rPr lang="en-US" dirty="0"/>
              <a:t>.box {</a:t>
            </a:r>
          </a:p>
          <a:p>
            <a:pPr marL="457200" lvl="1" indent="0">
              <a:buNone/>
            </a:pPr>
            <a:r>
              <a:rPr lang="en-US" dirty="0"/>
              <a:t>  width: 200px;</a:t>
            </a:r>
          </a:p>
          <a:p>
            <a:pPr marL="457200" lvl="1" indent="0">
              <a:buNone/>
            </a:pPr>
            <a:r>
              <a:rPr lang="en-US" dirty="0"/>
              <a:t>  height: 100px;</a:t>
            </a:r>
          </a:p>
          <a:p>
            <a:pPr marL="457200" lvl="1" indent="0">
              <a:buNone/>
            </a:pPr>
            <a:r>
              <a:rPr lang="en-US" dirty="0"/>
              <a:t>  padding: 10px;</a:t>
            </a:r>
          </a:p>
          <a:p>
            <a:pPr marL="457200" lvl="1" indent="0">
              <a:buNone/>
            </a:pPr>
            <a:r>
              <a:rPr lang="en-US" dirty="0"/>
              <a:t>  border: 2px solid #000;</a:t>
            </a:r>
          </a:p>
          <a:p>
            <a:pPr marL="457200" lvl="1" indent="0">
              <a:buNone/>
            </a:pPr>
            <a:r>
              <a:rPr lang="en-US" dirty="0"/>
              <a:t>  margin: 20px;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3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023-9288-3ECD-E8A1-6875BE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2FAF-239F-4A65-3C16-A1C1741F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Content: Pseudo-classes allow you to style elements in specific states, like :hover for hover effects and :nth-child for selecting specific children</a:t>
            </a:r>
          </a:p>
          <a:p>
            <a:pPr marL="457200" lvl="1" indent="0">
              <a:buNone/>
            </a:pPr>
            <a:r>
              <a:rPr lang="en-US" dirty="0"/>
              <a:t>a:hover {</a:t>
            </a:r>
          </a:p>
          <a:p>
            <a:pPr marL="457200" lvl="1" indent="0">
              <a:buNone/>
            </a:pPr>
            <a:r>
              <a:rPr lang="en-US" dirty="0"/>
              <a:t>  color: purple;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li:nth-child</a:t>
            </a:r>
            <a:r>
              <a:rPr lang="en-US" dirty="0"/>
              <a:t>(even) {</a:t>
            </a:r>
          </a:p>
          <a:p>
            <a:pPr marL="457200" lvl="1" indent="0">
              <a:buNone/>
            </a:pPr>
            <a:r>
              <a:rPr lang="en-US" dirty="0"/>
              <a:t>  background-color: #f2f2f2;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4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023-9288-3ECD-E8A1-6875BE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 </a:t>
            </a:r>
          </a:p>
        </p:txBody>
      </p:sp>
    </p:spTree>
    <p:extLst>
      <p:ext uri="{BB962C8B-B14F-4D97-AF65-F5344CB8AC3E}">
        <p14:creationId xmlns:p14="http://schemas.microsoft.com/office/powerpoint/2010/main" val="111273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258AFE-F7B3-E27B-78C9-ABC178DD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4A97-EE45-0851-FF16-2CE32917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versatile and widely used programming language that adds interactivity and dynamic behavior to websites. </a:t>
            </a:r>
          </a:p>
          <a:p>
            <a:r>
              <a:rPr lang="en-US" dirty="0"/>
              <a:t>It runs in the browser, making it an essential tool for web developers.</a:t>
            </a:r>
          </a:p>
          <a:p>
            <a:r>
              <a:rPr lang="en-US" dirty="0"/>
              <a:t>JavaScript allows you to create interactive web pages, validate forms, update content without page refresh, and build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8592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DB7F-BD05-7FA7-F3A4-4392763D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E184-FB7C-B9F7-D6DC-3C70A931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code can be embedded directly within HTML using &lt;script&gt; tags or linked from external files. Here's a simple example: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0">
              <a:buNone/>
            </a:pPr>
            <a:r>
              <a:rPr lang="en-US" dirty="0"/>
              <a:t>    // JavaScript code goes here</a:t>
            </a:r>
          </a:p>
          <a:p>
            <a:pPr marL="457200" lvl="1" indent="0">
              <a:buNone/>
            </a:pPr>
            <a:r>
              <a:rPr lang="en-US" dirty="0"/>
              <a:t>    alert("Hello, World!");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6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5B09-B345-00C3-B2D1-0847BBA6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2EE0-4C4E-60D6-A897-DFA13A87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variables to store data. Common data types include numbers, strings, </a:t>
            </a:r>
            <a:r>
              <a:rPr lang="en-US" dirty="0" err="1"/>
              <a:t>booleans</a:t>
            </a:r>
            <a:r>
              <a:rPr lang="en-US" dirty="0"/>
              <a:t>, and objects. Example: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var name = "John";</a:t>
            </a:r>
          </a:p>
          <a:p>
            <a:pPr marL="457200" lvl="1" indent="0">
              <a:buNone/>
            </a:pPr>
            <a:r>
              <a:rPr lang="en-US" dirty="0"/>
              <a:t>var age = 30;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en-US" dirty="0" err="1"/>
              <a:t>isStudent</a:t>
            </a:r>
            <a:r>
              <a:rPr lang="en-US" dirty="0"/>
              <a:t> = true;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6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A98A-F230-D37E-8A55-CD9B46E0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C189-272E-A9D5-1E79-D6CC5498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Functions are blocks of code that perform tasks. You can define your own functions or use built-in ones. 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&lt;h2&gt;My First JavaScript&lt;/h2&gt;</a:t>
            </a:r>
          </a:p>
          <a:p>
            <a:pPr marL="457200" lvl="1" indent="0">
              <a:buNone/>
            </a:pPr>
            <a:r>
              <a:rPr lang="en-US" dirty="0"/>
              <a:t>&lt;button type="button"</a:t>
            </a:r>
          </a:p>
          <a:p>
            <a:pPr marL="457200" lvl="1" indent="0">
              <a:buNone/>
            </a:pPr>
            <a:r>
              <a:rPr lang="en-US" dirty="0"/>
              <a:t>onclick="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 = Date()"&gt;</a:t>
            </a:r>
          </a:p>
          <a:p>
            <a:pPr marL="457200" lvl="1" indent="0">
              <a:buNone/>
            </a:pPr>
            <a:r>
              <a:rPr lang="en-US" dirty="0"/>
              <a:t>Click me to display Date and Time.&lt;/button&gt;</a:t>
            </a:r>
          </a:p>
          <a:p>
            <a:pPr marL="457200" lvl="1" indent="0">
              <a:buNone/>
            </a:pPr>
            <a:r>
              <a:rPr lang="en-US" dirty="0"/>
              <a:t>&lt;p id="demo"&gt;&lt;/p&gt;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  <a:p>
            <a:pPr marL="457200" lvl="1" indent="0">
              <a:buNone/>
            </a:pPr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77822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837C-8469-7ADB-4E79-428AD493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Structure of an HTML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0091-304D-F9CC-412E-854D1EEC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An HTML document is structured with opening and closing tags.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The basic structure includes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&lt;html&gt;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&lt;head&gt;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&lt;body&gt;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tags.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78867-0ABC-82CB-AABD-F406A174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95" y="3786967"/>
            <a:ext cx="5966034" cy="27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78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5407-1904-279D-51B3-78550CDC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6DDA-1BFE-5A6D-3CDF-E76C663E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JavaScript allows you to respond to user actions (e.g., clicks, mouse movements) using event handlers.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&lt;button onclick="alert('Button clicked!')"&gt;Click Me&lt;/button&gt;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2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6C97-9991-278D-21DE-33E1E477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EBC4-5A02-CF45-0ADE-7AC3CB10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can interact with the Document Object Model (DOM) to change HTML content dynamically.</a:t>
            </a:r>
          </a:p>
          <a:p>
            <a:r>
              <a:rPr lang="en-US" dirty="0"/>
              <a:t> Example:</a:t>
            </a:r>
          </a:p>
          <a:p>
            <a:pPr marL="457200" lvl="1" indent="0">
              <a:buNone/>
            </a:pPr>
            <a:r>
              <a:rPr lang="en-US" dirty="0"/>
              <a:t>&lt;button onclick="</a:t>
            </a:r>
            <a:r>
              <a:rPr lang="en-US" dirty="0" err="1"/>
              <a:t>changeText</a:t>
            </a:r>
            <a:r>
              <a:rPr lang="en-US" dirty="0"/>
              <a:t>()"&gt;Click Me&lt;/button&gt;</a:t>
            </a:r>
          </a:p>
          <a:p>
            <a:pPr marL="457200" lvl="1" indent="0">
              <a:buNone/>
            </a:pPr>
            <a:r>
              <a:rPr lang="en-US" dirty="0"/>
              <a:t>&lt;p id="demo"&gt;This is some text.&lt;/p&gt;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0">
              <a:buNone/>
            </a:pPr>
            <a:r>
              <a:rPr lang="en-US" dirty="0"/>
              <a:t>    function </a:t>
            </a:r>
            <a:r>
              <a:rPr lang="en-US" dirty="0" err="1"/>
              <a:t>changeText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"Text changed!";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9742-7C76-4C5F-DEC0-3FAD91AC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 Common HTML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3819-6480-6F4F-2DEF-DCC787DD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elements are the building blocks of a web page. Examples include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lists (&lt;</a:t>
            </a:r>
            <a:r>
              <a:rPr lang="en-US" dirty="0" err="1"/>
              <a:t>ul</a:t>
            </a:r>
            <a:r>
              <a:rPr lang="en-US" dirty="0"/>
              <a:t>&gt;, &lt;</a:t>
            </a:r>
            <a:r>
              <a:rPr lang="en-US" dirty="0" err="1"/>
              <a:t>ol</a:t>
            </a:r>
            <a:r>
              <a:rPr lang="en-US" dirty="0"/>
              <a:t>&gt;)</a:t>
            </a:r>
          </a:p>
          <a:p>
            <a:pPr lvl="2"/>
            <a:r>
              <a:rPr lang="it-IT" dirty="0"/>
              <a:t>&lt;ul&gt; &lt;li&gt;&lt;a href="/"&gt;Home&lt;/a&gt;&lt;/li&gt;&lt;/ul&gt;</a:t>
            </a:r>
          </a:p>
          <a:p>
            <a:pPr lvl="2"/>
            <a:r>
              <a:rPr lang="it-IT" dirty="0"/>
              <a:t>&lt;ol&gt; &lt;li&gt;&lt;a href="/contact"&gt;Contact&lt;/a&gt;&lt;/li&gt;&lt;/ol&gt;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links (&lt;a&gt;)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="https://google.com"&gt;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9742-7C76-4C5F-DEC0-3FAD91AC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 Common HTML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3819-6480-6F4F-2DEF-DCC787DD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headings (&lt;h1&gt;, &lt;h2&gt;)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paragraphs (&lt;p&gt;)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images (&lt;</a:t>
            </a:r>
            <a:r>
              <a:rPr lang="en-US" dirty="0" err="1"/>
              <a:t>img</a:t>
            </a:r>
            <a:r>
              <a:rPr lang="en-US" dirty="0"/>
              <a:t>&gt;).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="img_girl.jpg"&gt;</a:t>
            </a:r>
            <a:endParaRPr lang="en-US" dirty="0"/>
          </a:p>
          <a:p>
            <a:pPr marL="914400" lvl="2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2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4F84-026F-1552-1454-A5766F4E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HTML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0BB5-AA9A-EE19-78A0-82F0718A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elements can have attributes that provide additional information or modify the element's behavior. 	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="600” alt=“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not available”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="https://www.google.com/html/"&gt;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Google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4F84-026F-1552-1454-A5766F4E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Example HTML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0BB5-AA9A-EE19-78A0-82F0718A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&lt;title&gt;My Web Page&lt;/title&gt;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&lt;h1&gt;Welcome to My Web Page&lt;/h1&gt;</a:t>
            </a:r>
          </a:p>
          <a:p>
            <a:pPr marL="0" indent="0">
              <a:buNone/>
            </a:pPr>
            <a:r>
              <a:rPr lang="en-US" dirty="0"/>
              <a:t>    &lt;p&gt;This is a sample paragraph.&lt;/p&gt;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="https://www.example.com"&gt;Visit Example.com&lt;/a&gt;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7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A356-8248-F82F-C778-CE47B6C5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BDCB-70BA-78BE-8D83-D102D030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HTML style attribute is used to add styles to an element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background-color:powderblue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Centered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font-family:courier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="font-size:160%;"&gt;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="border:2px solid Violet;"&gt;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style="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background-color:rgba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(255, 99, 71, 0.5);"&gt;Hello Again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7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CDA3-8B11-F10E-B329-D7E2CF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882A-4962-BDEF-67C5-2DD0B570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Formatting elements were designed to display special types of text:</a:t>
            </a:r>
          </a:p>
          <a:p>
            <a:pPr lvl="1"/>
            <a:r>
              <a:rPr lang="en-US" dirty="0"/>
              <a:t>&lt;b&gt; - Bold text</a:t>
            </a:r>
          </a:p>
          <a:p>
            <a:pPr lvl="1"/>
            <a:r>
              <a:rPr lang="en-US" dirty="0"/>
              <a:t>&lt;strong&gt; - Important text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pPr lvl="1"/>
            <a:r>
              <a:rPr lang="en-US" dirty="0"/>
              <a:t>&lt;mark&gt; - Marked text</a:t>
            </a:r>
          </a:p>
          <a:p>
            <a:pPr lvl="1"/>
            <a:r>
              <a:rPr lang="en-US" dirty="0"/>
              <a:t>&lt;small&gt; - Smaller text</a:t>
            </a:r>
          </a:p>
          <a:p>
            <a:pPr lvl="1"/>
            <a:r>
              <a:rPr lang="en-US" dirty="0"/>
              <a:t>&lt;del&gt; - Deleted text</a:t>
            </a:r>
          </a:p>
          <a:p>
            <a:pPr lvl="1"/>
            <a:r>
              <a:rPr lang="en-US" dirty="0"/>
              <a:t>&lt;ins&gt; - Inserted text</a:t>
            </a:r>
          </a:p>
          <a:p>
            <a:pPr lvl="1"/>
            <a:r>
              <a:rPr lang="en-US" dirty="0"/>
              <a:t>&lt;sub&gt; - Subscript text</a:t>
            </a:r>
          </a:p>
          <a:p>
            <a:pPr lvl="1"/>
            <a:r>
              <a:rPr lang="en-US" dirty="0"/>
              <a:t>&lt;sup&gt; 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32561521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3328</TotalTime>
  <Words>1736</Words>
  <Application>Microsoft Office PowerPoint</Application>
  <PresentationFormat>Widescreen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Century Gothic</vt:lpstr>
      <vt:lpstr>Consolas</vt:lpstr>
      <vt:lpstr>Elephant</vt:lpstr>
      <vt:lpstr>Söhne</vt:lpstr>
      <vt:lpstr>BrushVTI</vt:lpstr>
      <vt:lpstr> Introduction to HTML and Its Basic Concepts</vt:lpstr>
      <vt:lpstr>What is HTML?</vt:lpstr>
      <vt:lpstr>Structure of an HTML Document</vt:lpstr>
      <vt:lpstr> Common HTML Elements</vt:lpstr>
      <vt:lpstr> Common HTML Elements</vt:lpstr>
      <vt:lpstr>HTML Attributes</vt:lpstr>
      <vt:lpstr>Example HTML Document</vt:lpstr>
      <vt:lpstr>Styles</vt:lpstr>
      <vt:lpstr>HTML Formatting Elements</vt:lpstr>
      <vt:lpstr>HTML Quotation and Citation Elements</vt:lpstr>
      <vt:lpstr>Adding Comments in HTML</vt:lpstr>
      <vt:lpstr>Creating Forms in HTML</vt:lpstr>
      <vt:lpstr>Creating Forms in HTML</vt:lpstr>
      <vt:lpstr>Semantic HTML</vt:lpstr>
      <vt:lpstr>Semantic HTML</vt:lpstr>
      <vt:lpstr>Semantic HTML</vt:lpstr>
      <vt:lpstr>Introduction to Basic CSS</vt:lpstr>
      <vt:lpstr>What is CSS?</vt:lpstr>
      <vt:lpstr>CSS Syntax</vt:lpstr>
      <vt:lpstr>Applying CSS</vt:lpstr>
      <vt:lpstr>CSS Selectors</vt:lpstr>
      <vt:lpstr>CSS Classes and IDs</vt:lpstr>
      <vt:lpstr>Box Model</vt:lpstr>
      <vt:lpstr>CSS Pseudo-classes</vt:lpstr>
      <vt:lpstr>Introduction to JavaScript </vt:lpstr>
      <vt:lpstr>What is JavaScript?</vt:lpstr>
      <vt:lpstr>JavaScript Basics</vt:lpstr>
      <vt:lpstr>Variables and Data Types</vt:lpstr>
      <vt:lpstr>Functions</vt:lpstr>
      <vt:lpstr> Event Handling</vt:lpstr>
      <vt:lpstr> DOM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HTML and Its Basic Concepts</dc:title>
  <dc:creator>daniya jadoon</dc:creator>
  <cp:lastModifiedBy>daniya jadoon</cp:lastModifiedBy>
  <cp:revision>2</cp:revision>
  <dcterms:created xsi:type="dcterms:W3CDTF">2023-09-29T14:09:48Z</dcterms:created>
  <dcterms:modified xsi:type="dcterms:W3CDTF">2023-10-02T07:54:16Z</dcterms:modified>
</cp:coreProperties>
</file>