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62" r:id="rId6"/>
    <p:sldId id="257" r:id="rId7"/>
    <p:sldId id="264" r:id="rId8"/>
    <p:sldId id="271" r:id="rId9"/>
    <p:sldId id="274" r:id="rId10"/>
    <p:sldId id="272" r:id="rId11"/>
    <p:sldId id="277" r:id="rId12"/>
    <p:sldId id="275" r:id="rId13"/>
    <p:sldId id="276" r:id="rId14"/>
    <p:sldId id="273" r:id="rId15"/>
    <p:sldId id="265"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71"/>
            <p14:sldId id="274"/>
            <p14:sldId id="272"/>
            <p14:sldId id="277"/>
            <p14:sldId id="275"/>
            <p14:sldId id="276"/>
            <p14:sldId id="273"/>
            <p14:sldId id="265"/>
            <p14:sldId id="266"/>
            <p14:sldId id="267"/>
            <p14:sldId id="268"/>
            <p14:sldId id="269"/>
            <p14:sldId id="2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280" autoAdjust="0"/>
  </p:normalViewPr>
  <p:slideViewPr>
    <p:cSldViewPr snapToGrid="0">
      <p:cViewPr varScale="1">
        <p:scale>
          <a:sx n="71" d="100"/>
          <a:sy n="71" d="100"/>
        </p:scale>
        <p:origin x="486"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11/26/2024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FARMSUITE</a:t>
            </a:r>
            <a:br>
              <a:rPr lang="en-US" dirty="0" smtClean="0"/>
            </a:br>
            <a:r>
              <a:rPr lang="en-US" sz="1800" dirty="0" smtClean="0"/>
              <a:t>A Project By SharkTech</a:t>
            </a:r>
            <a:endParaRPr lang="en-US" sz="1800" dirty="0"/>
          </a:p>
        </p:txBody>
      </p:sp>
      <p:sp>
        <p:nvSpPr>
          <p:cNvPr id="3" name="Subtitle 2"/>
          <p:cNvSpPr>
            <a:spLocks noGrp="1"/>
          </p:cNvSpPr>
          <p:nvPr>
            <p:ph type="subTitle" idx="1"/>
          </p:nvPr>
        </p:nvSpPr>
        <p:spPr>
          <a:xfrm>
            <a:off x="838202" y="5110609"/>
            <a:ext cx="9383484" cy="1137793"/>
          </a:xfrm>
        </p:spPr>
        <p:txBody>
          <a:bodyPr>
            <a:normAutofit fontScale="85000" lnSpcReduction="20000"/>
          </a:bodyPr>
          <a:lstStyle/>
          <a:p>
            <a:r>
              <a:rPr lang="en-US" dirty="0" smtClean="0"/>
              <a:t>SDA Project Group Members:</a:t>
            </a:r>
          </a:p>
          <a:p>
            <a:r>
              <a:rPr lang="en-US" dirty="0" smtClean="0"/>
              <a:t>Salar (i200830), Nouman Hafeez, and Sarim. </a:t>
            </a:r>
            <a:endParaRPr lang="en-US" dirty="0"/>
          </a:p>
        </p:txBody>
      </p:sp>
      <p:pic>
        <p:nvPicPr>
          <p:cNvPr id="4" name="Picture 3"/>
          <p:cNvPicPr>
            <a:picLocks noChangeAspect="1"/>
          </p:cNvPicPr>
          <p:nvPr/>
        </p:nvPicPr>
        <p:blipFill>
          <a:blip r:embed="rId3"/>
          <a:stretch>
            <a:fillRect/>
          </a:stretch>
        </p:blipFill>
        <p:spPr>
          <a:xfrm>
            <a:off x="10345831" y="132229"/>
            <a:ext cx="1702734" cy="1702734"/>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915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Used</a:t>
            </a:r>
            <a:endParaRPr lang="en-US" dirty="0"/>
          </a:p>
        </p:txBody>
      </p:sp>
      <p:sp>
        <p:nvSpPr>
          <p:cNvPr id="3" name="Content Placeholder 2"/>
          <p:cNvSpPr>
            <a:spLocks noGrp="1"/>
          </p:cNvSpPr>
          <p:nvPr>
            <p:ph idx="1"/>
          </p:nvPr>
        </p:nvSpPr>
        <p:spPr>
          <a:xfrm>
            <a:off x="838201" y="1825625"/>
            <a:ext cx="9421905" cy="4351338"/>
          </a:xfrm>
        </p:spPr>
        <p:txBody>
          <a:bodyPr>
            <a:normAutofit fontScale="77500" lnSpcReduction="20000"/>
          </a:bodyPr>
          <a:lstStyle/>
          <a:p>
            <a:pPr marL="342900" indent="-342900">
              <a:buAutoNum type="arabicPeriod"/>
            </a:pPr>
            <a:r>
              <a:rPr lang="en-US" dirty="0" smtClean="0"/>
              <a:t>Few Controllers Deployed to avoid the issue of bloated controller. </a:t>
            </a:r>
          </a:p>
          <a:p>
            <a:pPr marL="342900" indent="-342900">
              <a:buAutoNum type="arabicPeriod"/>
            </a:pPr>
            <a:r>
              <a:rPr lang="en-US" dirty="0" smtClean="0"/>
              <a:t>Information Expert used for the extration of all reports and information.  </a:t>
            </a:r>
            <a:endParaRPr lang="en-US" dirty="0"/>
          </a:p>
          <a:p>
            <a:pPr marL="342900" indent="-342900">
              <a:buAutoNum type="arabicPeriod"/>
            </a:pPr>
            <a:r>
              <a:rPr lang="en-US" dirty="0" smtClean="0"/>
              <a:t>Creator used for the creation of objects as needed.</a:t>
            </a:r>
          </a:p>
          <a:p>
            <a:pPr marL="342900" indent="-342900">
              <a:buAutoNum type="arabicPeriod"/>
            </a:pPr>
            <a:r>
              <a:rPr lang="en-US" dirty="0" smtClean="0"/>
              <a:t>Low Coupling and High Cohesion used as much as possible. </a:t>
            </a:r>
          </a:p>
          <a:p>
            <a:pPr marL="342900" indent="-342900">
              <a:buAutoNum type="arabicPeriod"/>
            </a:pPr>
            <a:r>
              <a:rPr lang="en-US" dirty="0" smtClean="0"/>
              <a:t>Different type of Users, hence Polymorphism used. </a:t>
            </a:r>
          </a:p>
          <a:p>
            <a:pPr marL="342900" indent="-342900">
              <a:buFont typeface="Arial" panose="020B0604020202020204" pitchFamily="34" charset="0"/>
              <a:buAutoNum type="arabicPeriod"/>
            </a:pPr>
            <a:r>
              <a:rPr lang="en-US" dirty="0"/>
              <a:t>Singleton used for the Farm, as there is one Farm, and for there being only one Database connection. </a:t>
            </a:r>
            <a:endParaRPr lang="en-US" dirty="0" smtClean="0"/>
          </a:p>
          <a:p>
            <a:pPr marL="342900" indent="-342900">
              <a:buAutoNum type="arabicPeriod"/>
            </a:pPr>
            <a:r>
              <a:rPr lang="en-US" dirty="0" smtClean="0"/>
              <a:t>Façade used to tie different uilayers together.</a:t>
            </a:r>
          </a:p>
          <a:p>
            <a:pPr marL="342900" indent="-342900">
              <a:buAutoNum type="arabicPeriod"/>
            </a:pPr>
            <a:r>
              <a:rPr lang="en-US" dirty="0" smtClean="0"/>
              <a:t>Strategy Pattern Deployed for Generating Reports. Based on User LogIn, different reports are generated using the same design. </a:t>
            </a:r>
          </a:p>
          <a:p>
            <a:pPr marL="342900" indent="-342900">
              <a:buAutoNum type="arabicPeriod"/>
            </a:pPr>
            <a:r>
              <a:rPr lang="en-US" dirty="0" smtClean="0"/>
              <a:t>Oberserver Pattern is used for updating Fodder.  </a:t>
            </a:r>
            <a:endParaRPr lang="en-US" dirty="0"/>
          </a:p>
        </p:txBody>
      </p:sp>
    </p:spTree>
    <p:extLst>
      <p:ext uri="{BB962C8B-B14F-4D97-AF65-F5344CB8AC3E}">
        <p14:creationId xmlns:p14="http://schemas.microsoft.com/office/powerpoint/2010/main" val="110250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709" y="2312600"/>
            <a:ext cx="5438815" cy="3819553"/>
          </a:xfrm>
          <a:prstGeom prst="rect">
            <a:avLst/>
          </a:prstGeom>
        </p:spPr>
      </p:pic>
    </p:spTree>
    <p:extLst>
      <p:ext uri="{BB962C8B-B14F-4D97-AF65-F5344CB8AC3E}">
        <p14:creationId xmlns:p14="http://schemas.microsoft.com/office/powerpoint/2010/main" val="23018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72" y="2266375"/>
            <a:ext cx="5429290" cy="3790978"/>
          </a:xfrm>
          <a:prstGeom prst="rect">
            <a:avLst/>
          </a:prstGeom>
        </p:spPr>
      </p:pic>
    </p:spTree>
    <p:extLst>
      <p:ext uri="{BB962C8B-B14F-4D97-AF65-F5344CB8AC3E}">
        <p14:creationId xmlns:p14="http://schemas.microsoft.com/office/powerpoint/2010/main" val="363670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566" y="2237101"/>
            <a:ext cx="5453102" cy="3795740"/>
          </a:xfrm>
          <a:prstGeom prst="rect">
            <a:avLst/>
          </a:prstGeom>
        </p:spPr>
      </p:pic>
    </p:spTree>
    <p:extLst>
      <p:ext uri="{BB962C8B-B14F-4D97-AF65-F5344CB8AC3E}">
        <p14:creationId xmlns:p14="http://schemas.microsoft.com/office/powerpoint/2010/main" val="1118506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72" y="2444830"/>
            <a:ext cx="5429290" cy="3514751"/>
          </a:xfrm>
          <a:prstGeom prst="rect">
            <a:avLst/>
          </a:prstGeom>
        </p:spPr>
      </p:pic>
    </p:spTree>
    <p:extLst>
      <p:ext uri="{BB962C8B-B14F-4D97-AF65-F5344CB8AC3E}">
        <p14:creationId xmlns:p14="http://schemas.microsoft.com/office/powerpoint/2010/main" val="2142198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22" y="2256851"/>
            <a:ext cx="5467390" cy="3810028"/>
          </a:xfrm>
          <a:prstGeom prst="rect">
            <a:avLst/>
          </a:prstGeom>
        </p:spPr>
      </p:pic>
    </p:spTree>
    <p:extLst>
      <p:ext uri="{BB962C8B-B14F-4D97-AF65-F5344CB8AC3E}">
        <p14:creationId xmlns:p14="http://schemas.microsoft.com/office/powerpoint/2010/main" val="3496245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Functionalities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378" y="2271558"/>
            <a:ext cx="5405477" cy="3767165"/>
          </a:xfrm>
          <a:prstGeom prst="rect">
            <a:avLst/>
          </a:prstGeom>
        </p:spPr>
      </p:pic>
    </p:spTree>
    <p:extLst>
      <p:ext uri="{BB962C8B-B14F-4D97-AF65-F5344CB8AC3E}">
        <p14:creationId xmlns:p14="http://schemas.microsoft.com/office/powerpoint/2010/main" val="2028421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FARMSUITE</a:t>
            </a:r>
            <a:endParaRPr lang="en-US" dirty="0"/>
          </a:p>
        </p:txBody>
      </p:sp>
      <p:sp>
        <p:nvSpPr>
          <p:cNvPr id="3" name="Content Placeholder 2"/>
          <p:cNvSpPr>
            <a:spLocks noGrp="1"/>
          </p:cNvSpPr>
          <p:nvPr>
            <p:ph idx="1"/>
          </p:nvPr>
        </p:nvSpPr>
        <p:spPr>
          <a:xfrm>
            <a:off x="838200" y="1825624"/>
            <a:ext cx="10813676" cy="4447761"/>
          </a:xfrm>
        </p:spPr>
        <p:txBody>
          <a:bodyPr>
            <a:normAutofit/>
          </a:bodyPr>
          <a:lstStyle/>
          <a:p>
            <a:r>
              <a:rPr lang="en-US" dirty="0"/>
              <a:t>Across Pakistan, from Sindh to Kashmir, many dairy farms operate with unique regional </a:t>
            </a:r>
            <a:r>
              <a:rPr lang="en-US" dirty="0" smtClean="0"/>
              <a:t>features. Despite </a:t>
            </a:r>
            <a:r>
              <a:rPr lang="en-US" dirty="0"/>
              <a:t>these differences, the essential procedures of dairy farming are remarkably </a:t>
            </a:r>
            <a:r>
              <a:rPr lang="en-US" dirty="0" smtClean="0"/>
              <a:t>similar. Managing </a:t>
            </a:r>
            <a:r>
              <a:rPr lang="en-US" dirty="0"/>
              <a:t>livestock requires urgency, organization, and accurate areas where our </a:t>
            </a:r>
            <a:r>
              <a:rPr lang="en-US" dirty="0" smtClean="0"/>
              <a:t>application aims </a:t>
            </a:r>
            <a:r>
              <a:rPr lang="en-US" dirty="0"/>
              <a:t>to help. Our application streamlines farm processes and facilitates direct </a:t>
            </a:r>
            <a:r>
              <a:rPr lang="en-US" dirty="0" smtClean="0"/>
              <a:t>communication between </a:t>
            </a:r>
            <a:r>
              <a:rPr lang="en-US" dirty="0"/>
              <a:t>farmers, owners, and shopkeepers. It helps farm owners understand their </a:t>
            </a:r>
            <a:r>
              <a:rPr lang="en-US" dirty="0" smtClean="0"/>
              <a:t>operations better</a:t>
            </a:r>
            <a:r>
              <a:rPr lang="en-US" dirty="0"/>
              <a:t>, allowing them to analyze costs, resources, and responsibilities. This enables them </a:t>
            </a:r>
            <a:r>
              <a:rPr lang="en-US" dirty="0" smtClean="0"/>
              <a:t>to achieve </a:t>
            </a:r>
            <a:r>
              <a:rPr lang="en-US" dirty="0"/>
              <a:t>their goals more effectively and maximize their farm's potential.</a:t>
            </a:r>
          </a:p>
          <a:p>
            <a:r>
              <a:rPr lang="en-US" dirty="0" smtClean="0"/>
              <a:t>Our </a:t>
            </a:r>
            <a:r>
              <a:rPr lang="en-US" dirty="0"/>
              <a:t>application, FarmSuite, will be focused on all the dairy farms scattered all around </a:t>
            </a:r>
            <a:r>
              <a:rPr lang="en-US" dirty="0" smtClean="0"/>
              <a:t>Pakistan. Our application would not be focused on connecting these farms together, but in fact improving the managerial ability of each individual farm. While some applications related to farming do exist, none exist that are centered around dairy farms.</a:t>
            </a:r>
            <a:endParaRPr lang="en-US"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200" y="1825625"/>
            <a:ext cx="6093884" cy="4433752"/>
          </a:xfrm>
        </p:spPr>
        <p:txBody>
          <a:bodyPr>
            <a:normAutofit lnSpcReduction="10000"/>
          </a:bodyPr>
          <a:lstStyle/>
          <a:p>
            <a:r>
              <a:rPr lang="en-US" dirty="0"/>
              <a:t>1. An efficient system for scheduling and managing tasks around a dairy farm.</a:t>
            </a:r>
          </a:p>
          <a:p>
            <a:r>
              <a:rPr lang="en-US" dirty="0"/>
              <a:t>2. An interface to sell produce at a local shop.</a:t>
            </a:r>
          </a:p>
          <a:p>
            <a:r>
              <a:rPr lang="en-US" dirty="0"/>
              <a:t>3. An interface to communicate with vets, owners, fodder providers.</a:t>
            </a:r>
          </a:p>
          <a:p>
            <a:r>
              <a:rPr lang="en-US" dirty="0"/>
              <a:t>4. A record system to show sales reports.</a:t>
            </a:r>
          </a:p>
          <a:p>
            <a:r>
              <a:rPr lang="en-US" dirty="0"/>
              <a:t>5. A record system to show production reports.</a:t>
            </a:r>
          </a:p>
          <a:p>
            <a:r>
              <a:rPr lang="en-US" dirty="0"/>
              <a:t>6. Improve time and resource management and reduce labor costs.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604434" y="1892860"/>
            <a:ext cx="3034552" cy="4351338"/>
          </a:xfrm>
        </p:spPr>
        <p:txBody>
          <a:bodyPr>
            <a:normAutofit lnSpcReduction="10000"/>
          </a:bodyPr>
          <a:lstStyle/>
          <a:p>
            <a:r>
              <a:rPr lang="en-US" b="1" dirty="0"/>
              <a:t>By Salar Shoaib (20I-0830):</a:t>
            </a:r>
          </a:p>
          <a:p>
            <a:r>
              <a:rPr lang="en-US" dirty="0"/>
              <a:t>1. Assign tasks</a:t>
            </a:r>
          </a:p>
          <a:p>
            <a:r>
              <a:rPr lang="en-US" dirty="0"/>
              <a:t>2. Update Milk production per cow</a:t>
            </a:r>
          </a:p>
          <a:p>
            <a:r>
              <a:rPr lang="en-US" dirty="0"/>
              <a:t>3. Perform sales</a:t>
            </a:r>
          </a:p>
          <a:p>
            <a:r>
              <a:rPr lang="en-US" dirty="0"/>
              <a:t>4. Get a report on cow performances</a:t>
            </a:r>
          </a:p>
          <a:p>
            <a:r>
              <a:rPr lang="en-US" dirty="0"/>
              <a:t>5. Get a report on sale performances</a:t>
            </a:r>
          </a:p>
        </p:txBody>
      </p:sp>
      <p:sp>
        <p:nvSpPr>
          <p:cNvPr id="7" name="Content Placeholder 2"/>
          <p:cNvSpPr txBox="1">
            <a:spLocks/>
          </p:cNvSpPr>
          <p:nvPr/>
        </p:nvSpPr>
        <p:spPr>
          <a:xfrm>
            <a:off x="4461841" y="1892860"/>
            <a:ext cx="3034552" cy="4351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t>By Sarim Rasheed (22I-1280):</a:t>
            </a:r>
          </a:p>
          <a:p>
            <a:r>
              <a:rPr lang="en-US" dirty="0"/>
              <a:t>6. Built in Calculator to calculate order bill (this is an include use case, so it will be system</a:t>
            </a:r>
          </a:p>
          <a:p>
            <a:r>
              <a:rPr lang="en-US" dirty="0"/>
              <a:t>sub goal in the level field) - by</a:t>
            </a:r>
          </a:p>
          <a:p>
            <a:r>
              <a:rPr lang="en-US" dirty="0"/>
              <a:t>7. Update tasks and statuses</a:t>
            </a:r>
          </a:p>
          <a:p>
            <a:r>
              <a:rPr lang="en-US" dirty="0"/>
              <a:t>8. Report issues to owner</a:t>
            </a:r>
          </a:p>
          <a:p>
            <a:r>
              <a:rPr lang="en-US" dirty="0"/>
              <a:t>9. Send a message to Vet</a:t>
            </a:r>
          </a:p>
          <a:p>
            <a:r>
              <a:rPr lang="en-US" dirty="0"/>
              <a:t>10. Order and manage fodder</a:t>
            </a:r>
          </a:p>
        </p:txBody>
      </p:sp>
      <p:sp>
        <p:nvSpPr>
          <p:cNvPr id="8" name="Content Placeholder 2"/>
          <p:cNvSpPr txBox="1">
            <a:spLocks/>
          </p:cNvSpPr>
          <p:nvPr/>
        </p:nvSpPr>
        <p:spPr>
          <a:xfrm>
            <a:off x="8319249" y="1892860"/>
            <a:ext cx="3034552" cy="4351338"/>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t>By Nouman Hafeez (21I-0416)</a:t>
            </a:r>
          </a:p>
          <a:p>
            <a:r>
              <a:rPr lang="en-US" dirty="0"/>
              <a:t>11. Waste disposal contact with nursery</a:t>
            </a:r>
          </a:p>
          <a:p>
            <a:r>
              <a:rPr lang="en-US" dirty="0"/>
              <a:t>12. Monitor Farm Activity via Live Camera Feed - FarmCam</a:t>
            </a:r>
          </a:p>
          <a:p>
            <a:r>
              <a:rPr lang="en-US" dirty="0"/>
              <a:t>13. Schedule Veterinary Visits</a:t>
            </a:r>
          </a:p>
          <a:p>
            <a:r>
              <a:rPr lang="en-US" dirty="0"/>
              <a:t>14. Track Livestock Health Records</a:t>
            </a:r>
          </a:p>
          <a:p>
            <a:r>
              <a:rPr lang="en-US" dirty="0"/>
              <a:t>15. Manage Farm Expenses</a:t>
            </a:r>
          </a:p>
          <a:p>
            <a:r>
              <a:rPr lang="en-US" dirty="0"/>
              <a:t>16. Credit card verification</a:t>
            </a:r>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7017" y="1845796"/>
            <a:ext cx="3773494" cy="4351338"/>
          </a:xfrm>
        </p:spPr>
      </p:pic>
    </p:spTree>
    <p:extLst>
      <p:ext uri="{BB962C8B-B14F-4D97-AF65-F5344CB8AC3E}">
        <p14:creationId xmlns:p14="http://schemas.microsoft.com/office/powerpoint/2010/main" val="328646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r>
              <a:rPr lang="en-US" dirty="0" smtClean="0"/>
              <a:t> </a:t>
            </a:r>
            <a:r>
              <a:rPr lang="en-US" dirty="0" smtClean="0"/>
              <a:t>Diagram</a:t>
            </a:r>
            <a:endParaRPr lang="en-US" dirty="0"/>
          </a:p>
        </p:txBody>
      </p:sp>
      <p:pic>
        <p:nvPicPr>
          <p:cNvPr id="4" name="Content Placeholder 3"/>
          <p:cNvPicPr>
            <a:picLocks noGrp="1" noChangeAspect="1"/>
          </p:cNvPicPr>
          <p:nvPr>
            <p:ph idx="1"/>
          </p:nvPr>
        </p:nvPicPr>
        <p:blipFill>
          <a:blip r:embed="rId2"/>
          <a:stretch>
            <a:fillRect/>
          </a:stretch>
        </p:blipFill>
        <p:spPr>
          <a:xfrm>
            <a:off x="3110753" y="1958281"/>
            <a:ext cx="5139018" cy="4259521"/>
          </a:xfrm>
          <a:prstGeom prst="rect">
            <a:avLst/>
          </a:prstGeom>
        </p:spPr>
      </p:pic>
    </p:spTree>
    <p:extLst>
      <p:ext uri="{BB962C8B-B14F-4D97-AF65-F5344CB8AC3E}">
        <p14:creationId xmlns:p14="http://schemas.microsoft.com/office/powerpoint/2010/main" val="113430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stretch>
            <a:fillRect/>
          </a:stretch>
        </p:blipFill>
        <p:spPr>
          <a:xfrm>
            <a:off x="2872273" y="1391770"/>
            <a:ext cx="6063298" cy="5405718"/>
          </a:xfrm>
          <a:prstGeom prst="rect">
            <a:avLst/>
          </a:prstGeom>
        </p:spPr>
      </p:pic>
    </p:spTree>
    <p:extLst>
      <p:ext uri="{BB962C8B-B14F-4D97-AF65-F5344CB8AC3E}">
        <p14:creationId xmlns:p14="http://schemas.microsoft.com/office/powerpoint/2010/main" val="369344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70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967595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56</TotalTime>
  <Words>540</Words>
  <Application>Microsoft Office PowerPoint</Application>
  <PresentationFormat>Widescreen</PresentationFormat>
  <Paragraphs>57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Light</vt:lpstr>
      <vt:lpstr>WelcomeDoc</vt:lpstr>
      <vt:lpstr>Welcome to FARMSUITE A Project By SharkTech</vt:lpstr>
      <vt:lpstr>About FARMSUITE</vt:lpstr>
      <vt:lpstr>Objectives</vt:lpstr>
      <vt:lpstr>Use Cases</vt:lpstr>
      <vt:lpstr>Use Case Diagram</vt:lpstr>
      <vt:lpstr>Domain Diagram</vt:lpstr>
      <vt:lpstr>Class Diagram</vt:lpstr>
      <vt:lpstr>Package Diagram</vt:lpstr>
      <vt:lpstr>Component Diagram</vt:lpstr>
      <vt:lpstr>Deployment Diagram</vt:lpstr>
      <vt:lpstr>Design Patterns Used</vt:lpstr>
      <vt:lpstr>Main Functionalities</vt:lpstr>
      <vt:lpstr>Main Functionalities</vt:lpstr>
      <vt:lpstr>Main Functionalities</vt:lpstr>
      <vt:lpstr>Main Functionalities</vt:lpstr>
      <vt:lpstr>Main Functionalities</vt:lpstr>
      <vt:lpstr>Main Functionalities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FARMSUITE A Project By SharkTech</dc:title>
  <dc:creator>Salar</dc:creator>
  <cp:keywords/>
  <cp:lastModifiedBy>Salar</cp:lastModifiedBy>
  <cp:revision>6</cp:revision>
  <dcterms:created xsi:type="dcterms:W3CDTF">2024-11-26T16:01:33Z</dcterms:created>
  <dcterms:modified xsi:type="dcterms:W3CDTF">2024-11-26T17:08:22Z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