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7" r:id="rId2"/>
  </p:sldMasterIdLst>
  <p:notesMasterIdLst>
    <p:notesMasterId r:id="rId27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0" r:id="rId15"/>
    <p:sldId id="281" r:id="rId16"/>
    <p:sldId id="277" r:id="rId17"/>
    <p:sldId id="282" r:id="rId18"/>
    <p:sldId id="270" r:id="rId19"/>
    <p:sldId id="271" r:id="rId20"/>
    <p:sldId id="272" r:id="rId21"/>
    <p:sldId id="274" r:id="rId22"/>
    <p:sldId id="275" r:id="rId23"/>
    <p:sldId id="283" r:id="rId24"/>
    <p:sldId id="28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058DE-A9B7-4B6D-9E4F-D5E448D6BFE9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BBB68-3575-4AB4-811A-719A31D67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4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93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90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66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930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3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76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BBB68-3575-4AB4-811A-719A31D67F2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2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95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49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02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44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0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94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73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39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097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76146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3988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06661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8019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200404" y="2136900"/>
            <a:ext cx="4095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7534096" y="2136900"/>
            <a:ext cx="4095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51579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38600" y="1739800"/>
            <a:ext cx="9914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427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73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43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59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05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108567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76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030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773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33144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19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42321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027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6476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0026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6457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514527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200404" y="2136900"/>
            <a:ext cx="4095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7534096" y="2136900"/>
            <a:ext cx="4095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65034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38600" y="1739800"/>
            <a:ext cx="9914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421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501602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71068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224608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975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1944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02962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7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F20FECE-FD2E-45FB-A656-A55CEC46AC36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2124B49-1937-479A-A6AE-5D1FBBEE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7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5">
            <a:extLst>
              <a:ext uri="{FF2B5EF4-FFF2-40B4-BE49-F238E27FC236}">
                <a16:creationId xmlns:a16="http://schemas.microsoft.com/office/drawing/2014/main" id="{4E77CE05-7724-47E8-A704-11DF6B595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77579"/>
            <a:ext cx="12192000" cy="34448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br>
              <a:rPr lang="en" sz="5600" dirty="0">
                <a:latin typeface="Lato" panose="020F0502020204030203" pitchFamily="34" charset="0"/>
              </a:rPr>
            </a:br>
            <a:r>
              <a:rPr lang="en" sz="5600" dirty="0">
                <a:solidFill>
                  <a:schemeClr val="tx1"/>
                </a:solidFill>
                <a:latin typeface="Lato" panose="020F0502020204030203" pitchFamily="34" charset="0"/>
              </a:rPr>
              <a:t>RFID BASED PARKING SYSTEM</a:t>
            </a:r>
            <a:br>
              <a:rPr lang="en" sz="5600" dirty="0">
                <a:latin typeface="Lato" panose="020F0502020204030203" pitchFamily="34" charset="0"/>
              </a:rPr>
            </a:br>
            <a:endParaRPr sz="5600" b="1" dirty="0">
              <a:latin typeface="Lato" panose="020F0502020204030203" pitchFamily="34" charset="0"/>
              <a:sym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6049" y="5956134"/>
            <a:ext cx="191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(PR 201)</a:t>
            </a:r>
          </a:p>
        </p:txBody>
      </p:sp>
    </p:spTree>
    <p:extLst>
      <p:ext uri="{BB962C8B-B14F-4D97-AF65-F5344CB8AC3E}">
        <p14:creationId xmlns:p14="http://schemas.microsoft.com/office/powerpoint/2010/main" val="135292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881600" y="1559420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/>
              <a:t>Microcontroller</a:t>
            </a:r>
            <a:endParaRPr sz="4000" dirty="0"/>
          </a:p>
        </p:txBody>
      </p:sp>
      <p:sp>
        <p:nvSpPr>
          <p:cNvPr id="386" name="Shape 386"/>
          <p:cNvSpPr txBox="1"/>
          <p:nvPr/>
        </p:nvSpPr>
        <p:spPr>
          <a:xfrm>
            <a:off x="410547" y="5400046"/>
            <a:ext cx="11420669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look forward to use Arduino Uno as a microcontroller in our project</a:t>
            </a: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9009" y="2731662"/>
            <a:ext cx="3553980" cy="23538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0">
            <a:extLst>
              <a:ext uri="{FF2B5EF4-FFF2-40B4-BE49-F238E27FC236}">
                <a16:creationId xmlns:a16="http://schemas.microsoft.com/office/drawing/2014/main" id="{41373886-4CA2-473D-8A1F-FC4E4CA311EB}"/>
              </a:ext>
            </a:extLst>
          </p:cNvPr>
          <p:cNvSpPr txBox="1">
            <a:spLocks/>
          </p:cNvSpPr>
          <p:nvPr/>
        </p:nvSpPr>
        <p:spPr>
          <a:xfrm>
            <a:off x="3101313" y="458300"/>
            <a:ext cx="5989373" cy="105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buClr>
                <a:schemeClr val="dk1"/>
              </a:buClr>
              <a:buSzPts val="3600"/>
            </a:pPr>
            <a:r>
              <a:rPr lang="en-US" sz="66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3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320072" y="2396500"/>
            <a:ext cx="7445893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SzPts val="1800"/>
              <a:buNone/>
            </a:pPr>
            <a:r>
              <a:rPr lang="en" sz="2800" b="1" dirty="0">
                <a:solidFill>
                  <a:srgbClr val="000000"/>
                </a:solidFill>
                <a:latin typeface="Lato"/>
              </a:rPr>
              <a:t>Use Case</a:t>
            </a:r>
            <a:endParaRPr sz="2800" b="1" dirty="0">
              <a:solidFill>
                <a:srgbClr val="000000"/>
              </a:solidFill>
              <a:latin typeface="Lato"/>
            </a:endParaRPr>
          </a:p>
          <a:p>
            <a:pPr marL="380990" indent="-380990">
              <a:lnSpc>
                <a:spcPct val="150000"/>
              </a:lnSpc>
              <a:spcBef>
                <a:spcPts val="2133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800" dirty="0">
                <a:solidFill>
                  <a:srgbClr val="000000"/>
                </a:solidFill>
                <a:latin typeface="Lato"/>
              </a:rPr>
              <a:t>Processes Inputs from other parts of circuit</a:t>
            </a:r>
            <a:endParaRPr sz="2800" dirty="0">
              <a:solidFill>
                <a:srgbClr val="000000"/>
              </a:solidFill>
              <a:latin typeface="Lato"/>
            </a:endParaRPr>
          </a:p>
          <a:p>
            <a:pPr marL="380990" indent="-380990">
              <a:lnSpc>
                <a:spcPct val="150000"/>
              </a:lnSpc>
              <a:spcBef>
                <a:spcPts val="160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800" dirty="0">
                <a:solidFill>
                  <a:srgbClr val="000000"/>
                </a:solidFill>
                <a:latin typeface="Lato"/>
              </a:rPr>
              <a:t>Initiates appropriate protocols upon trigger</a:t>
            </a:r>
            <a:endParaRPr sz="2800" dirty="0">
              <a:solidFill>
                <a:srgbClr val="000000"/>
              </a:solidFill>
              <a:latin typeface="Lato"/>
            </a:endParaRPr>
          </a:p>
          <a:p>
            <a:pPr marL="380990" indent="-38099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800" dirty="0">
                <a:solidFill>
                  <a:srgbClr val="000000"/>
                </a:solidFill>
                <a:latin typeface="Lato"/>
              </a:rPr>
              <a:t>Brain of the device</a:t>
            </a:r>
            <a:endParaRPr sz="2800" dirty="0">
              <a:solidFill>
                <a:srgbClr val="000000"/>
              </a:solidFill>
              <a:latin typeface="Lato"/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667" y="2752259"/>
            <a:ext cx="2535865" cy="17962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85">
            <a:extLst>
              <a:ext uri="{FF2B5EF4-FFF2-40B4-BE49-F238E27FC236}">
                <a16:creationId xmlns:a16="http://schemas.microsoft.com/office/drawing/2014/main" id="{1A489013-D466-40D1-9AC4-BE22A14B6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1600" y="1559420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/>
              <a:t>Microcontroller</a:t>
            </a:r>
            <a:endParaRPr sz="4000" dirty="0"/>
          </a:p>
        </p:txBody>
      </p:sp>
      <p:sp>
        <p:nvSpPr>
          <p:cNvPr id="9" name="Shape 170">
            <a:extLst>
              <a:ext uri="{FF2B5EF4-FFF2-40B4-BE49-F238E27FC236}">
                <a16:creationId xmlns:a16="http://schemas.microsoft.com/office/drawing/2014/main" id="{60B01843-7564-42DF-8E17-045FCEAC898D}"/>
              </a:ext>
            </a:extLst>
          </p:cNvPr>
          <p:cNvSpPr txBox="1">
            <a:spLocks/>
          </p:cNvSpPr>
          <p:nvPr/>
        </p:nvSpPr>
        <p:spPr>
          <a:xfrm>
            <a:off x="3101313" y="458300"/>
            <a:ext cx="5989373" cy="105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buClr>
                <a:schemeClr val="dk1"/>
              </a:buClr>
              <a:buSzPts val="3600"/>
            </a:pPr>
            <a:r>
              <a:rPr lang="en-US" sz="66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204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348065" y="2396500"/>
            <a:ext cx="7417901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3200" b="1" dirty="0">
                <a:solidFill>
                  <a:srgbClr val="000000"/>
                </a:solidFill>
                <a:latin typeface="Lato"/>
              </a:rPr>
              <a:t>Features</a:t>
            </a:r>
            <a:endParaRPr sz="3200" b="1" dirty="0">
              <a:solidFill>
                <a:srgbClr val="000000"/>
              </a:solidFill>
              <a:latin typeface="Lato"/>
            </a:endParaRPr>
          </a:p>
          <a:p>
            <a:pPr marL="380990" indent="-380990">
              <a:lnSpc>
                <a:spcPct val="150000"/>
              </a:lnSpc>
              <a:spcBef>
                <a:spcPts val="160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3200" dirty="0">
                <a:solidFill>
                  <a:srgbClr val="000000"/>
                </a:solidFill>
                <a:latin typeface="Lato"/>
              </a:rPr>
              <a:t>Can be programmed specifically to suit our requirements</a:t>
            </a:r>
            <a:endParaRPr sz="3200" dirty="0">
              <a:solidFill>
                <a:srgbClr val="000000"/>
              </a:solidFill>
              <a:latin typeface="Lato"/>
            </a:endParaRPr>
          </a:p>
          <a:p>
            <a:pPr marL="380990" indent="-38099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3200" dirty="0">
                <a:solidFill>
                  <a:srgbClr val="000000"/>
                </a:solidFill>
                <a:latin typeface="Lato"/>
              </a:rPr>
              <a:t>Handles multiple inputs and outputs simultaneously</a:t>
            </a:r>
            <a:endParaRPr sz="3200" dirty="0">
              <a:solidFill>
                <a:srgbClr val="000000"/>
              </a:solidFill>
              <a:latin typeface="Lato"/>
            </a:endParaRPr>
          </a:p>
        </p:txBody>
      </p:sp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44" y="2805599"/>
            <a:ext cx="2839680" cy="18757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85">
            <a:extLst>
              <a:ext uri="{FF2B5EF4-FFF2-40B4-BE49-F238E27FC236}">
                <a16:creationId xmlns:a16="http://schemas.microsoft.com/office/drawing/2014/main" id="{068ED491-F2CB-4C4D-AB9A-B128540CC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1600" y="1559420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/>
              <a:t>Microcontroller</a:t>
            </a:r>
            <a:endParaRPr sz="4000" dirty="0"/>
          </a:p>
        </p:txBody>
      </p:sp>
      <p:sp>
        <p:nvSpPr>
          <p:cNvPr id="9" name="Shape 170">
            <a:extLst>
              <a:ext uri="{FF2B5EF4-FFF2-40B4-BE49-F238E27FC236}">
                <a16:creationId xmlns:a16="http://schemas.microsoft.com/office/drawing/2014/main" id="{6DC08494-05FB-4323-9BFD-99F587DD9612}"/>
              </a:ext>
            </a:extLst>
          </p:cNvPr>
          <p:cNvSpPr txBox="1">
            <a:spLocks/>
          </p:cNvSpPr>
          <p:nvPr/>
        </p:nvSpPr>
        <p:spPr>
          <a:xfrm>
            <a:off x="3101313" y="458300"/>
            <a:ext cx="5989373" cy="105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buClr>
                <a:schemeClr val="dk1"/>
              </a:buClr>
              <a:buSzPts val="3600"/>
            </a:pPr>
            <a:r>
              <a:rPr lang="en-US" sz="66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5779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145" y="114788"/>
            <a:ext cx="8428800" cy="1201299"/>
          </a:xfr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Clr>
                <a:schemeClr val="dk1"/>
              </a:buClr>
              <a:buSzPts val="3600"/>
              <a:buFont typeface="Raleway"/>
            </a:pPr>
            <a:r>
              <a:rPr lang="en-IN" sz="6600" b="1" dirty="0">
                <a:latin typeface="Lato" panose="020F0502020204030203" pitchFamily="34" charset="0"/>
                <a:ea typeface="+mn-ea"/>
                <a:cs typeface="+mn-cs"/>
              </a:rPr>
              <a:t>Servo Motor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45" y="1782619"/>
            <a:ext cx="5994400" cy="41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854" y="1511088"/>
            <a:ext cx="11075436" cy="4843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fontAlgn="base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Lato"/>
              </a:rPr>
              <a:t>Servo motor works on PWM (Pulse width modulation) principle, means its angle of rotation is controlled by the duration of applied pulse its Control PIN. </a:t>
            </a:r>
          </a:p>
          <a:p>
            <a:pPr marL="380990" indent="-380990" fontAlgn="base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Lato"/>
              </a:rPr>
              <a:t>Basically servo motor is made up of DC motor which is controlled by a variable resistor (potentiometer) and some gears</a:t>
            </a:r>
            <a:endParaRPr lang="en-IN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B618A3-2B04-48E3-8469-822778A8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145" y="114788"/>
            <a:ext cx="8428800" cy="1201299"/>
          </a:xfr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Clr>
                <a:schemeClr val="dk1"/>
              </a:buClr>
              <a:buSzPts val="3600"/>
              <a:buFont typeface="Raleway"/>
            </a:pPr>
            <a:r>
              <a:rPr lang="en-IN" sz="6600" b="1" dirty="0">
                <a:latin typeface="Lato" panose="020F0502020204030203" pitchFamily="34" charset="0"/>
                <a:ea typeface="+mn-ea"/>
                <a:cs typeface="+mn-cs"/>
              </a:rPr>
              <a:t>Servo Motor</a:t>
            </a:r>
          </a:p>
        </p:txBody>
      </p:sp>
    </p:spTree>
    <p:extLst>
      <p:ext uri="{BB962C8B-B14F-4D97-AF65-F5344CB8AC3E}">
        <p14:creationId xmlns:p14="http://schemas.microsoft.com/office/powerpoint/2010/main" val="386911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5467"/>
            <a:ext cx="10972800" cy="13666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b="1" dirty="0">
                <a:latin typeface="Lato" panose="020F0502020204030203" pitchFamily="34" charset="0"/>
                <a:ea typeface="+mn-ea"/>
                <a:cs typeface="+mn-cs"/>
                <a:sym typeface="Raleway"/>
              </a:rPr>
              <a:t>Components List</a:t>
            </a:r>
            <a:br>
              <a:rPr lang="en-IN" sz="3600" dirty="0"/>
            </a:br>
            <a:br>
              <a:rPr lang="en-IN" sz="3600" dirty="0"/>
            </a:br>
            <a:endParaRPr lang="en-IN" sz="2700" dirty="0">
              <a:solidFill>
                <a:srgbClr val="000000"/>
              </a:solidFill>
              <a:latin typeface="Lat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6CC9-5E42-4C63-A69F-465E8E28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latin typeface="Lato"/>
            </a:endParaRPr>
          </a:p>
          <a:p>
            <a:pPr marL="0" indent="0">
              <a:buNone/>
            </a:pPr>
            <a:r>
              <a:rPr lang="en-IN" sz="3600" dirty="0">
                <a:solidFill>
                  <a:srgbClr val="000000"/>
                </a:solidFill>
                <a:latin typeface="Lato"/>
              </a:rPr>
              <a:t>1. Jumper wire</a:t>
            </a:r>
            <a:br>
              <a:rPr lang="en-IN" sz="3600" dirty="0">
                <a:solidFill>
                  <a:srgbClr val="000000"/>
                </a:solidFill>
                <a:latin typeface="Lato"/>
              </a:rPr>
            </a:br>
            <a:r>
              <a:rPr lang="en-IN" sz="3600" dirty="0">
                <a:solidFill>
                  <a:srgbClr val="000000"/>
                </a:solidFill>
                <a:latin typeface="Lato"/>
              </a:rPr>
              <a:t>2. RFID</a:t>
            </a:r>
            <a:br>
              <a:rPr lang="en-IN" sz="3600" dirty="0">
                <a:solidFill>
                  <a:srgbClr val="000000"/>
                </a:solidFill>
                <a:latin typeface="Lato"/>
              </a:rPr>
            </a:br>
            <a:r>
              <a:rPr lang="en-IN" sz="3600" dirty="0">
                <a:solidFill>
                  <a:srgbClr val="000000"/>
                </a:solidFill>
                <a:latin typeface="Lato"/>
              </a:rPr>
              <a:t>3. Bread board</a:t>
            </a:r>
            <a:br>
              <a:rPr lang="en-IN" sz="3600" dirty="0">
                <a:solidFill>
                  <a:srgbClr val="000000"/>
                </a:solidFill>
                <a:latin typeface="Lato"/>
              </a:rPr>
            </a:br>
            <a:r>
              <a:rPr lang="en-IN" sz="3600" dirty="0">
                <a:solidFill>
                  <a:srgbClr val="000000"/>
                </a:solidFill>
                <a:latin typeface="Lato"/>
              </a:rPr>
              <a:t>4. LEDs</a:t>
            </a:r>
            <a:br>
              <a:rPr lang="en-IN" sz="3600" dirty="0">
                <a:solidFill>
                  <a:srgbClr val="000000"/>
                </a:solidFill>
                <a:latin typeface="Lato"/>
              </a:rPr>
            </a:br>
            <a:r>
              <a:rPr lang="en-IN" sz="3600" dirty="0">
                <a:solidFill>
                  <a:srgbClr val="000000"/>
                </a:solidFill>
                <a:latin typeface="Lato"/>
              </a:rPr>
              <a:t>5. Servo motor</a:t>
            </a:r>
            <a:br>
              <a:rPr lang="en-IN" sz="3600" dirty="0">
                <a:solidFill>
                  <a:srgbClr val="000000"/>
                </a:solidFill>
                <a:latin typeface="Lato"/>
              </a:rPr>
            </a:br>
            <a:r>
              <a:rPr lang="en-IN" sz="3600" dirty="0">
                <a:solidFill>
                  <a:srgbClr val="000000"/>
                </a:solidFill>
                <a:latin typeface="Lato"/>
              </a:rPr>
              <a:t>6. Arduino</a:t>
            </a:r>
            <a:br>
              <a:rPr lang="en-IN" sz="3600" dirty="0">
                <a:solidFill>
                  <a:srgbClr val="000000"/>
                </a:solidFill>
                <a:latin typeface="Lato"/>
              </a:rPr>
            </a:br>
            <a:r>
              <a:rPr lang="en-IN" sz="3600" dirty="0">
                <a:solidFill>
                  <a:srgbClr val="000000"/>
                </a:solidFill>
                <a:latin typeface="Lato"/>
              </a:rPr>
              <a:t>7. Gsm module</a:t>
            </a:r>
            <a:br>
              <a:rPr lang="en-IN" sz="3600" dirty="0">
                <a:solidFill>
                  <a:srgbClr val="000000"/>
                </a:solidFill>
                <a:latin typeface="Lato"/>
              </a:rPr>
            </a:br>
            <a:r>
              <a:rPr lang="en-IN" sz="3600" dirty="0">
                <a:solidFill>
                  <a:srgbClr val="000000"/>
                </a:solidFill>
                <a:latin typeface="Lato"/>
              </a:rPr>
              <a:t>8. Cardboard</a:t>
            </a:r>
          </a:p>
        </p:txBody>
      </p:sp>
    </p:spTree>
    <p:extLst>
      <p:ext uri="{BB962C8B-B14F-4D97-AF65-F5344CB8AC3E}">
        <p14:creationId xmlns:p14="http://schemas.microsoft.com/office/powerpoint/2010/main" val="145458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600" y="347636"/>
            <a:ext cx="8428800" cy="847200"/>
          </a:xfrm>
          <a:noFill/>
          <a:ln w="9525"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Clr>
                <a:schemeClr val="dk1"/>
              </a:buClr>
              <a:buSzPts val="3600"/>
              <a:buFont typeface="Raleway"/>
            </a:pPr>
            <a:r>
              <a:rPr lang="en-IN" sz="6600" b="1" dirty="0">
                <a:latin typeface="Lato" panose="020F0502020204030203" pitchFamily="34" charset="0"/>
                <a:ea typeface="+mn-ea"/>
                <a:cs typeface="+mn-cs"/>
              </a:rPr>
              <a:t>Basic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1782618"/>
            <a:ext cx="9688946" cy="43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2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1">
            <a:extLst>
              <a:ext uri="{FF2B5EF4-FFF2-40B4-BE49-F238E27FC236}">
                <a16:creationId xmlns:a16="http://schemas.microsoft.com/office/drawing/2014/main" id="{9C5CA017-AAE7-4FB1-9169-EDE77ACDD892}"/>
              </a:ext>
            </a:extLst>
          </p:cNvPr>
          <p:cNvSpPr txBox="1">
            <a:spLocks/>
          </p:cNvSpPr>
          <p:nvPr/>
        </p:nvSpPr>
        <p:spPr>
          <a:xfrm>
            <a:off x="3092804" y="2659573"/>
            <a:ext cx="5695760" cy="1538853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none" lIns="91425" tIns="91425" rIns="91425" bIns="91425" anchor="b" anchorCtr="0">
            <a:spAutoFit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8800" b="1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WORKING</a:t>
            </a:r>
            <a:endParaRPr lang="en-US" sz="6600" b="1" dirty="0">
              <a:solidFill>
                <a:schemeClr val="tx1"/>
              </a:solidFill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4453752" y="1735493"/>
            <a:ext cx="6873600" cy="430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" sz="2800" b="1" dirty="0">
                <a:solidFill>
                  <a:srgbClr val="000000"/>
                </a:solidFill>
                <a:latin typeface="Lato"/>
              </a:rPr>
              <a:t>RF Communication</a:t>
            </a:r>
            <a:endParaRPr lang="en" sz="2800" b="1" dirty="0">
              <a:solidFill>
                <a:srgbClr val="000000"/>
              </a:solidFill>
              <a:latin typeface="Lato"/>
              <a:sym typeface="Lato"/>
            </a:endParaRPr>
          </a:p>
          <a:p>
            <a:pPr marL="380990" indent="-380990" fontAlgn="base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800" dirty="0">
                <a:solidFill>
                  <a:srgbClr val="000000"/>
                </a:solidFill>
                <a:latin typeface="Lato"/>
                <a:sym typeface="Lato"/>
              </a:rPr>
              <a:t>Radio Frequency Communication between the tag and the reader is the essence of our idea.</a:t>
            </a:r>
          </a:p>
          <a:p>
            <a:pPr marL="380990" indent="-380990" fontAlgn="base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800" dirty="0">
                <a:solidFill>
                  <a:srgbClr val="000000"/>
                </a:solidFill>
                <a:latin typeface="Lato"/>
                <a:sym typeface="Lato"/>
              </a:rPr>
              <a:t>Moving ahead, we have worked upon two approaches to handle the working of communication.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41" y="1959372"/>
            <a:ext cx="3822601" cy="25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432"/>
          <p:cNvSpPr txBox="1">
            <a:spLocks/>
          </p:cNvSpPr>
          <p:nvPr/>
        </p:nvSpPr>
        <p:spPr>
          <a:xfrm>
            <a:off x="1881600" y="152618"/>
            <a:ext cx="8428800" cy="110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 fontAlgn="base">
              <a:buClr>
                <a:schemeClr val="dk1"/>
              </a:buClr>
              <a:buSzPts val="3600"/>
            </a:pPr>
            <a:r>
              <a:rPr lang="en-US" sz="66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425711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4432041" y="1828228"/>
            <a:ext cx="7109927" cy="388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lnSpc>
                <a:spcPct val="115000"/>
              </a:lnSpc>
              <a:buSzPts val="1800"/>
            </a:pPr>
            <a:r>
              <a:rPr lang="en-US" sz="2400" b="1" dirty="0">
                <a:solidFill>
                  <a:srgbClr val="000000"/>
                </a:solidFill>
                <a:latin typeface="Lato"/>
                <a:sym typeface="Lato"/>
              </a:rPr>
              <a:t>Brief working</a:t>
            </a:r>
            <a:endParaRPr lang="en" sz="2400" b="1" dirty="0">
              <a:solidFill>
                <a:srgbClr val="000000"/>
              </a:solidFill>
              <a:latin typeface="Lato"/>
              <a:sym typeface="Lato"/>
            </a:endParaRPr>
          </a:p>
          <a:p>
            <a:pPr marL="380990" indent="-380990" fontAlgn="base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000000"/>
                </a:solidFill>
                <a:latin typeface="Lato"/>
                <a:sym typeface="Lato"/>
              </a:rPr>
              <a:t>RFID tags are placed on the parking slots.</a:t>
            </a:r>
          </a:p>
          <a:p>
            <a:pPr marL="380990" indent="-380990" fontAlgn="base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Lato"/>
                <a:sym typeface="Lato"/>
              </a:rPr>
              <a:t>W</a:t>
            </a:r>
            <a:r>
              <a:rPr lang="en" sz="2400" dirty="0">
                <a:solidFill>
                  <a:srgbClr val="000000"/>
                </a:solidFill>
                <a:latin typeface="Lato"/>
                <a:sym typeface="Lato"/>
              </a:rPr>
              <a:t>hen a vehicle gets parked in the slot , the reader will get the signals and the information will be stored .</a:t>
            </a:r>
          </a:p>
          <a:p>
            <a:pPr marL="380990" indent="-380990" fontAlgn="base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Lato"/>
                <a:sym typeface="Lato"/>
              </a:rPr>
              <a:t>T</a:t>
            </a:r>
            <a:r>
              <a:rPr lang="en" sz="2400" dirty="0">
                <a:solidFill>
                  <a:srgbClr val="000000"/>
                </a:solidFill>
                <a:latin typeface="Lato"/>
                <a:sym typeface="Lato"/>
              </a:rPr>
              <a:t>hus the display will show the empty space remaining for  rest of the vehicles for parking .</a:t>
            </a:r>
          </a:p>
          <a:p>
            <a:pPr marL="609585" indent="-457189">
              <a:lnSpc>
                <a:spcPct val="115000"/>
              </a:lnSpc>
              <a:buClr>
                <a:srgbClr val="000000"/>
              </a:buClr>
              <a:buSzPts val="1800"/>
              <a:buFont typeface="Lato"/>
              <a:buChar char="●"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83" y="2005509"/>
            <a:ext cx="3822601" cy="25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32">
            <a:extLst>
              <a:ext uri="{FF2B5EF4-FFF2-40B4-BE49-F238E27FC236}">
                <a16:creationId xmlns:a16="http://schemas.microsoft.com/office/drawing/2014/main" id="{536DF988-1545-4E45-871B-91ABE2E34674}"/>
              </a:ext>
            </a:extLst>
          </p:cNvPr>
          <p:cNvSpPr txBox="1">
            <a:spLocks/>
          </p:cNvSpPr>
          <p:nvPr/>
        </p:nvSpPr>
        <p:spPr>
          <a:xfrm>
            <a:off x="1881600" y="152618"/>
            <a:ext cx="8428800" cy="110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 fontAlgn="base">
              <a:buClr>
                <a:schemeClr val="dk1"/>
              </a:buClr>
              <a:buSzPts val="3600"/>
            </a:pPr>
            <a:r>
              <a:rPr lang="en-US" sz="66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03563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441B-12EC-40F2-95B2-D354F08C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3380" y="1158288"/>
            <a:ext cx="7778620" cy="205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PDPM IIITDM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8800" dirty="0">
                <a:solidFill>
                  <a:schemeClr val="tx1"/>
                </a:solidFill>
              </a:rPr>
              <a:t>   JABALPUR</a:t>
            </a:r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id="{EF588F53-7BFD-4AEB-81BA-0317367873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9791" y="4871910"/>
            <a:ext cx="9998437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1800" b="1" dirty="0" err="1">
                <a:solidFill>
                  <a:schemeClr val="tx1"/>
                </a:solidFill>
              </a:rPr>
              <a:t>B.Tech</a:t>
            </a:r>
            <a:r>
              <a:rPr lang="en-US" sz="1800" b="1" dirty="0">
                <a:solidFill>
                  <a:schemeClr val="tx1"/>
                </a:solidFill>
              </a:rPr>
              <a:t>, 2nd Year</a:t>
            </a:r>
          </a:p>
          <a:p>
            <a:pPr marL="0" indent="0"/>
            <a:r>
              <a:rPr lang="en-US" sz="1800" dirty="0" err="1">
                <a:solidFill>
                  <a:schemeClr val="tx1"/>
                </a:solidFill>
              </a:rPr>
              <a:t>Nishchay</a:t>
            </a:r>
            <a:r>
              <a:rPr lang="en-US" sz="1800" dirty="0">
                <a:solidFill>
                  <a:schemeClr val="tx1"/>
                </a:solidFill>
              </a:rPr>
              <a:t>(2017165) | Shashi(2017236) |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 Harshit(2017102) | Sahil(2017222) |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Chandresh</a:t>
            </a:r>
            <a:r>
              <a:rPr lang="en-US" sz="1800" dirty="0">
                <a:solidFill>
                  <a:schemeClr val="tx1"/>
                </a:solidFill>
              </a:rPr>
              <a:t>(2017085)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AB7823-8ED0-47A6-9F74-2B3E420E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75" y="1158290"/>
            <a:ext cx="1762655" cy="165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8294914" y="3643713"/>
            <a:ext cx="311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latin typeface="Bahnschrift Condensed" panose="020B0502040204020203" pitchFamily="34" charset="0"/>
              </a:rPr>
              <a:t>Mentor :  Dr. Varun Bajaj</a:t>
            </a:r>
          </a:p>
        </p:txBody>
      </p:sp>
    </p:spTree>
    <p:extLst>
      <p:ext uri="{BB962C8B-B14F-4D97-AF65-F5344CB8AC3E}">
        <p14:creationId xmlns:p14="http://schemas.microsoft.com/office/powerpoint/2010/main" val="210724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860" y="1744769"/>
            <a:ext cx="3822601" cy="25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194112" y="1593451"/>
            <a:ext cx="7543798" cy="570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396">
              <a:lnSpc>
                <a:spcPct val="115000"/>
              </a:lnSpc>
              <a:buSzPts val="1800"/>
            </a:pPr>
            <a:r>
              <a:rPr lang="en-IN" sz="2400" b="1" dirty="0">
                <a:solidFill>
                  <a:srgbClr val="000000"/>
                </a:solidFill>
                <a:latin typeface="Lato"/>
                <a:sym typeface="Lato"/>
              </a:rPr>
              <a:t>CASES</a:t>
            </a:r>
          </a:p>
          <a:p>
            <a:pPr marL="380990" indent="-380990" fontAlgn="base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Lato"/>
                <a:sym typeface="Lato"/>
              </a:rPr>
              <a:t>If car do not arrive in the parking zone then according to the code after the decided time the person will get the warning that he/she has to park the vehicle in the parking zone.</a:t>
            </a:r>
          </a:p>
          <a:p>
            <a:pPr marL="380990" indent="-380990" fontAlgn="base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Lato"/>
                <a:sym typeface="Lato"/>
              </a:rPr>
              <a:t>If the car arrived at the parking slot then it gets detected by the reader and then we get the information about the spaces.</a:t>
            </a:r>
          </a:p>
          <a:p>
            <a:pPr marL="380990" indent="-380990" fontAlgn="base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Lato"/>
                <a:sym typeface="Lato"/>
              </a:rPr>
              <a:t>If the car again parks in the no parking zone and tries to get out before the warning time </a:t>
            </a:r>
            <a:r>
              <a:rPr lang="en-US" sz="2400" dirty="0">
                <a:solidFill>
                  <a:srgbClr val="000000"/>
                </a:solidFill>
                <a:latin typeface="Lato"/>
                <a:sym typeface="Lato"/>
              </a:rPr>
              <a:t>then he will get caught at the entrance gate.</a:t>
            </a:r>
          </a:p>
          <a:p>
            <a:pPr marL="152396">
              <a:lnSpc>
                <a:spcPct val="115000"/>
              </a:lnSpc>
              <a:buSzPts val="1800"/>
            </a:pPr>
            <a:endParaRPr lang="en-IN" dirty="0"/>
          </a:p>
        </p:txBody>
      </p:sp>
      <p:sp>
        <p:nvSpPr>
          <p:cNvPr id="7" name="Shape 432">
            <a:extLst>
              <a:ext uri="{FF2B5EF4-FFF2-40B4-BE49-F238E27FC236}">
                <a16:creationId xmlns:a16="http://schemas.microsoft.com/office/drawing/2014/main" id="{017CF911-1ACD-49C4-B199-26E3AAC14268}"/>
              </a:ext>
            </a:extLst>
          </p:cNvPr>
          <p:cNvSpPr txBox="1">
            <a:spLocks/>
          </p:cNvSpPr>
          <p:nvPr/>
        </p:nvSpPr>
        <p:spPr>
          <a:xfrm>
            <a:off x="1881600" y="152618"/>
            <a:ext cx="8428800" cy="110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 fontAlgn="base">
              <a:buClr>
                <a:schemeClr val="dk1"/>
              </a:buClr>
              <a:buSzPts val="3600"/>
            </a:pPr>
            <a:r>
              <a:rPr lang="en-US" sz="66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5851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84357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b="1" dirty="0">
                <a:latin typeface="Lato" panose="020F0502020204030203" pitchFamily="34" charset="0"/>
                <a:ea typeface="+mn-ea"/>
                <a:cs typeface="+mn-cs"/>
                <a:sym typeface="Raleway"/>
              </a:rPr>
              <a:t>Budget</a:t>
            </a:r>
            <a:br>
              <a:rPr lang="en-IN" dirty="0"/>
            </a:br>
            <a:br>
              <a:rPr lang="en-IN" sz="2667" dirty="0"/>
            </a:br>
            <a:endParaRPr lang="en-IN" sz="2667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F401-DF0A-4BB2-9133-A15E2A65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44823"/>
            <a:ext cx="10972800" cy="4823927"/>
          </a:xfrm>
        </p:spPr>
        <p:txBody>
          <a:bodyPr/>
          <a:lstStyle/>
          <a:p>
            <a:r>
              <a:rPr lang="en-IN" dirty="0"/>
              <a:t>1. Jumper wire : 		            239</a:t>
            </a:r>
            <a:br>
              <a:rPr lang="en-IN" dirty="0"/>
            </a:br>
            <a:r>
              <a:rPr lang="en-IN" dirty="0"/>
              <a:t>2. RFID :		                  1400</a:t>
            </a:r>
            <a:br>
              <a:rPr lang="en-IN" dirty="0"/>
            </a:br>
            <a:r>
              <a:rPr lang="en-IN" dirty="0"/>
              <a:t>3. Bread board: 		            557</a:t>
            </a:r>
            <a:br>
              <a:rPr lang="en-IN" dirty="0"/>
            </a:br>
            <a:r>
              <a:rPr lang="en-IN" dirty="0"/>
              <a:t>4. LEDs( red/green):                 364</a:t>
            </a:r>
            <a:br>
              <a:rPr lang="en-IN" dirty="0"/>
            </a:br>
            <a:r>
              <a:rPr lang="en-IN" dirty="0"/>
              <a:t>5. Servo motor: 		            196</a:t>
            </a:r>
            <a:br>
              <a:rPr lang="en-IN" dirty="0"/>
            </a:br>
            <a:r>
              <a:rPr lang="en-IN" dirty="0"/>
              <a:t>6. Arduino:	                          1359</a:t>
            </a:r>
            <a:br>
              <a:rPr lang="en-IN" dirty="0"/>
            </a:br>
            <a:r>
              <a:rPr lang="en-IN" dirty="0"/>
              <a:t>9.Buzzer:                                  130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	TOTAL = 		    Rs 4245</a:t>
            </a:r>
          </a:p>
        </p:txBody>
      </p:sp>
    </p:spTree>
    <p:extLst>
      <p:ext uri="{BB962C8B-B14F-4D97-AF65-F5344CB8AC3E}">
        <p14:creationId xmlns:p14="http://schemas.microsoft.com/office/powerpoint/2010/main" val="91052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706" y="353245"/>
            <a:ext cx="11086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Lato" panose="020F0502020204030203" pitchFamily="34" charset="0"/>
              </a:rPr>
              <a:t>Further Improvement and Extension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109" y="1617871"/>
            <a:ext cx="1081578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Lato"/>
              </a:rPr>
              <a:t>1. After the successful execution of the prototype , we have decided to take it to the institute level.</a:t>
            </a:r>
          </a:p>
          <a:p>
            <a:endParaRPr lang="en-IN" sz="2400" dirty="0">
              <a:solidFill>
                <a:srgbClr val="000000"/>
              </a:solidFill>
              <a:latin typeface="Lato"/>
            </a:endParaRPr>
          </a:p>
          <a:p>
            <a:r>
              <a:rPr lang="en-IN" sz="2400" dirty="0">
                <a:solidFill>
                  <a:srgbClr val="000000"/>
                </a:solidFill>
                <a:latin typeface="Lato"/>
              </a:rPr>
              <a:t>2. So for that the components list is given below and all the connections will be wireless as it would be difficult for us to do all the complex connections.</a:t>
            </a:r>
          </a:p>
          <a:p>
            <a:endParaRPr lang="en-IN" sz="2400" dirty="0">
              <a:solidFill>
                <a:srgbClr val="000000"/>
              </a:solidFill>
              <a:latin typeface="Lato"/>
            </a:endParaRPr>
          </a:p>
          <a:p>
            <a:r>
              <a:rPr lang="en-IN" sz="2400" dirty="0">
                <a:solidFill>
                  <a:srgbClr val="000000"/>
                </a:solidFill>
                <a:latin typeface="Lato"/>
              </a:rPr>
              <a:t>3. In the prototype, the system is not developed to send direct messages to the persons, so in the improvement we have decided to include this also in our model. </a:t>
            </a:r>
          </a:p>
          <a:p>
            <a:endParaRPr lang="en-IN" sz="2400" dirty="0">
              <a:solidFill>
                <a:srgbClr val="000000"/>
              </a:solidFill>
              <a:latin typeface="Lato"/>
            </a:endParaRPr>
          </a:p>
          <a:p>
            <a:r>
              <a:rPr lang="en-IN" sz="2400" dirty="0">
                <a:solidFill>
                  <a:srgbClr val="000000"/>
                </a:solidFill>
                <a:latin typeface="Lato"/>
              </a:rPr>
              <a:t>4. So if the person coming to the institute will not park the vehicles in the parking zone then that person will get a warning message that park the car in the parking zone otherwise the fine will be generated.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1582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237" y="828288"/>
            <a:ext cx="1076752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Lato"/>
              </a:rPr>
              <a:t>For 10 parking slots of the institute</a:t>
            </a:r>
          </a:p>
          <a:p>
            <a:endParaRPr lang="en-IN" sz="4000" b="1" dirty="0">
              <a:solidFill>
                <a:srgbClr val="000000"/>
              </a:solidFill>
              <a:latin typeface="Lato"/>
            </a:endParaRPr>
          </a:p>
          <a:p>
            <a:pPr marL="342900" indent="-342900"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Lato"/>
              </a:rPr>
              <a:t>10 RFID</a:t>
            </a:r>
          </a:p>
          <a:p>
            <a:pPr marL="342900" indent="-342900"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Lato"/>
              </a:rPr>
              <a:t>LED screen  </a:t>
            </a:r>
          </a:p>
          <a:p>
            <a:pPr marL="342900" indent="-342900"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Lato"/>
              </a:rPr>
              <a:t>Blocking rod  </a:t>
            </a:r>
          </a:p>
          <a:p>
            <a:r>
              <a:rPr lang="en-IN" sz="3200" dirty="0">
                <a:solidFill>
                  <a:srgbClr val="000000"/>
                </a:solidFill>
                <a:latin typeface="Lato"/>
              </a:rPr>
              <a:t>4.  Controller</a:t>
            </a:r>
          </a:p>
          <a:p>
            <a:r>
              <a:rPr lang="en-IN" sz="3200" dirty="0">
                <a:solidFill>
                  <a:srgbClr val="000000"/>
                </a:solidFill>
                <a:latin typeface="Lato"/>
              </a:rPr>
              <a:t>5.  Motors</a:t>
            </a:r>
          </a:p>
          <a:p>
            <a:pPr marL="342900" indent="-342900">
              <a:buAutoNum type="arabicPeriod" startAt="6"/>
            </a:pPr>
            <a:r>
              <a:rPr lang="en-IN" sz="3200" dirty="0">
                <a:solidFill>
                  <a:srgbClr val="000000"/>
                </a:solidFill>
                <a:latin typeface="Lato"/>
              </a:rPr>
              <a:t>GSM module</a:t>
            </a:r>
          </a:p>
          <a:p>
            <a:pPr marL="342900" indent="-342900">
              <a:buAutoNum type="arabicPeriod" startAt="6"/>
            </a:pPr>
            <a:r>
              <a:rPr lang="en-IN" sz="3200" dirty="0">
                <a:solidFill>
                  <a:srgbClr val="000000"/>
                </a:solidFill>
                <a:latin typeface="Lato"/>
              </a:rPr>
              <a:t>RF module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260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2149774" y="1836649"/>
            <a:ext cx="7892451" cy="1954351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none" lIns="91425" tIns="91425" rIns="91425" bIns="91425" anchor="b" anchorCtr="0">
            <a:spAutoFit/>
          </a:bodyPr>
          <a:lstStyle/>
          <a:p>
            <a:pPr>
              <a:buSzPts val="3600"/>
            </a:pPr>
            <a:r>
              <a:rPr lang="en" sz="11500" b="1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Thank You!</a:t>
            </a:r>
            <a:endParaRPr sz="11500" b="1" dirty="0">
              <a:solidFill>
                <a:schemeClr val="tx1"/>
              </a:solidFill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Shape 136">
            <a:extLst>
              <a:ext uri="{FF2B5EF4-FFF2-40B4-BE49-F238E27FC236}">
                <a16:creationId xmlns:a16="http://schemas.microsoft.com/office/drawing/2014/main" id="{5BB3AF9A-F1FE-4FFF-83B9-910185B32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8600" y="4463460"/>
            <a:ext cx="9914800" cy="1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Nishchay | Shashi | Harshit | Sahil | Chandresh</a:t>
            </a:r>
          </a:p>
          <a:p>
            <a:pPr marL="0" indent="0"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5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74476" y="1101261"/>
            <a:ext cx="8726541" cy="423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br>
              <a:rPr lang="en" sz="6000" dirty="0">
                <a:latin typeface="Lato" panose="020F0502020204030203" pitchFamily="34" charset="0"/>
              </a:rPr>
            </a:br>
            <a:br>
              <a:rPr lang="en" sz="6000" dirty="0">
                <a:latin typeface="Lato" panose="020F0502020204030203" pitchFamily="34" charset="0"/>
              </a:rPr>
            </a:br>
            <a:r>
              <a:rPr lang="en" sz="3600" dirty="0">
                <a:latin typeface="Lato" panose="020F0502020204030203" pitchFamily="34" charset="0"/>
              </a:rPr>
              <a:t>1.Abstract</a:t>
            </a:r>
            <a:br>
              <a:rPr lang="en" sz="3600" dirty="0">
                <a:latin typeface="Lato" panose="020F0502020204030203" pitchFamily="34" charset="0"/>
              </a:rPr>
            </a:br>
            <a:r>
              <a:rPr lang="en" sz="3600" dirty="0">
                <a:latin typeface="Lato" panose="020F0502020204030203" pitchFamily="34" charset="0"/>
              </a:rPr>
              <a:t>2.Components</a:t>
            </a:r>
            <a:br>
              <a:rPr lang="en" sz="3600" dirty="0">
                <a:latin typeface="Lato" panose="020F0502020204030203" pitchFamily="34" charset="0"/>
              </a:rPr>
            </a:br>
            <a:r>
              <a:rPr lang="en" sz="3600" dirty="0">
                <a:latin typeface="Lato" panose="020F0502020204030203" pitchFamily="34" charset="0"/>
              </a:rPr>
              <a:t>3.Design</a:t>
            </a:r>
            <a:br>
              <a:rPr lang="en" sz="3600" dirty="0">
                <a:latin typeface="Lato" panose="020F0502020204030203" pitchFamily="34" charset="0"/>
              </a:rPr>
            </a:br>
            <a:r>
              <a:rPr lang="en" sz="3600" dirty="0">
                <a:latin typeface="Lato" panose="020F0502020204030203" pitchFamily="34" charset="0"/>
              </a:rPr>
              <a:t>4.Working</a:t>
            </a:r>
            <a:br>
              <a:rPr lang="en" sz="3600" dirty="0">
                <a:latin typeface="Lato" panose="020F0502020204030203" pitchFamily="34" charset="0"/>
              </a:rPr>
            </a:br>
            <a:r>
              <a:rPr lang="en" sz="3600" dirty="0">
                <a:latin typeface="Lato" panose="020F0502020204030203" pitchFamily="34" charset="0"/>
              </a:rPr>
              <a:t>5.Further Improvement And Extension</a:t>
            </a:r>
            <a:br>
              <a:rPr lang="en" sz="3600" dirty="0">
                <a:latin typeface="Lato" panose="020F0502020204030203" pitchFamily="34" charset="0"/>
              </a:rPr>
            </a:br>
            <a:endParaRPr sz="3600" dirty="0">
              <a:latin typeface="Lato" panose="020F050202020403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6A1A49-7F3F-4E2E-85F0-592FDDF0F95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219984" y="1101261"/>
            <a:ext cx="4375387" cy="4436639"/>
          </a:xfrm>
        </p:spPr>
        <p:txBody>
          <a:bodyPr>
            <a:normAutofit/>
          </a:bodyPr>
          <a:lstStyle/>
          <a:p>
            <a:pPr marL="533387" indent="-38099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Abstract</a:t>
            </a:r>
          </a:p>
          <a:p>
            <a:pPr marL="533387" indent="-38099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533387" indent="-38099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Working</a:t>
            </a:r>
          </a:p>
          <a:p>
            <a:pPr marL="533387" indent="-38099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Budget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B81CD-DE91-473D-98AA-3E3C1DB350B7}"/>
              </a:ext>
            </a:extLst>
          </p:cNvPr>
          <p:cNvSpPr/>
          <p:nvPr/>
        </p:nvSpPr>
        <p:spPr>
          <a:xfrm>
            <a:off x="4296534" y="259524"/>
            <a:ext cx="35989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6600" b="1" dirty="0">
                <a:latin typeface="Lato" panose="020F0502020204030203" pitchFamily="34" charset="0"/>
              </a:rPr>
              <a:t>Content</a:t>
            </a:r>
            <a:r>
              <a:rPr lang="en-US" sz="6600" b="1" dirty="0">
                <a:latin typeface="Lato" panose="020F0502020204030203" pitchFamily="34" charset="0"/>
                <a:ea typeface="Raleway"/>
                <a:cs typeface="Raleway"/>
                <a:sym typeface="Raleway"/>
              </a:rPr>
              <a:t> </a:t>
            </a:r>
            <a:endParaRPr lang="en-US" sz="66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7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002747" y="2659573"/>
            <a:ext cx="5875874" cy="1538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A</a:t>
            </a:r>
            <a:r>
              <a:rPr lang="en-IN" sz="8800" b="1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BSTRACT</a:t>
            </a:r>
            <a:endParaRPr sz="6600" b="1" dirty="0">
              <a:solidFill>
                <a:schemeClr val="tx1"/>
              </a:solidFill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9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5014267" y="993735"/>
            <a:ext cx="6591763" cy="560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endParaRPr lang="en" sz="24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project aims to develop a parking system using Radio Frequency Identification (RFID).</a:t>
            </a:r>
          </a:p>
          <a:p>
            <a:pPr marL="380990" indent="-380990"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Here, the device utilizes the RFID communication technology </a:t>
            </a:r>
            <a:r>
              <a:rPr lang="en-US" sz="24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provide information of the </a:t>
            </a: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parked</a:t>
            </a:r>
            <a:r>
              <a:rPr lang="en-US" sz="24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vehicles and help the incoming vehicles to park.</a:t>
            </a:r>
            <a:endParaRPr sz="24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8" y="1929671"/>
            <a:ext cx="4771545" cy="25962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AE0D6E-9DD0-4AE6-9572-9475EB106B66}"/>
              </a:ext>
            </a:extLst>
          </p:cNvPr>
          <p:cNvSpPr/>
          <p:nvPr/>
        </p:nvSpPr>
        <p:spPr>
          <a:xfrm>
            <a:off x="4213914" y="439737"/>
            <a:ext cx="37641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6600" b="1" dirty="0">
                <a:latin typeface="Lato" panose="020F0502020204030203" pitchFamily="34" charset="0"/>
                <a:sym typeface="Raleway"/>
              </a:rPr>
              <a:t>Abstract</a:t>
            </a:r>
            <a:r>
              <a:rPr lang="en-US" sz="6600" b="1" dirty="0">
                <a:latin typeface="Lato" panose="020F0502020204030203" pitchFamily="34" charset="0"/>
                <a:sym typeface="Raleway"/>
              </a:rPr>
              <a:t> </a:t>
            </a:r>
            <a:endParaRPr lang="en-US" sz="6600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4914239" y="781000"/>
            <a:ext cx="6616400" cy="5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endParaRPr lang="en" sz="2800" dirty="0">
              <a:solidFill>
                <a:srgbClr val="000000"/>
              </a:solidFill>
              <a:latin typeface="Lato"/>
              <a:sym typeface="Lato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2800" dirty="0">
                <a:solidFill>
                  <a:srgbClr val="000000"/>
                </a:solidFill>
                <a:latin typeface="Lato"/>
                <a:sym typeface="Lato"/>
              </a:rPr>
              <a:t>One of the most </a:t>
            </a:r>
            <a:r>
              <a:rPr lang="en-US" sz="2800" dirty="0">
                <a:solidFill>
                  <a:srgbClr val="000000"/>
                </a:solidFill>
                <a:latin typeface="Lato"/>
                <a:sym typeface="Lato"/>
              </a:rPr>
              <a:t>p</a:t>
            </a:r>
            <a:r>
              <a:rPr lang="en" sz="2800" dirty="0">
                <a:solidFill>
                  <a:srgbClr val="000000"/>
                </a:solidFill>
                <a:latin typeface="Lato"/>
                <a:sym typeface="Lato"/>
              </a:rPr>
              <a:t>opular problems which are faced by many institutes or universities is the parking problem.</a:t>
            </a:r>
          </a:p>
          <a:p>
            <a:pPr marL="380990" lvl="0" indent="-380990">
              <a:lnSpc>
                <a:spcPct val="150000"/>
              </a:lnSpc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endParaRPr lang="en" sz="2800" dirty="0">
              <a:solidFill>
                <a:srgbClr val="000000"/>
              </a:solidFill>
              <a:latin typeface="Lato"/>
              <a:sym typeface="Lato"/>
            </a:endParaRPr>
          </a:p>
          <a:p>
            <a:pPr marL="380990" lvl="0" indent="-380990">
              <a:lnSpc>
                <a:spcPct val="150000"/>
              </a:lnSpc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latin typeface="Lato"/>
                <a:sym typeface="Lato"/>
              </a:rPr>
              <a:t>The parking system is not well managed and the vehicles are get parked at random places in the campus.</a:t>
            </a:r>
            <a:endParaRPr sz="2800" dirty="0">
              <a:solidFill>
                <a:srgbClr val="000000"/>
              </a:solidFill>
              <a:latin typeface="Lato"/>
              <a:sym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CC4BA-4B7C-4CD9-B998-05C1EC36799C}"/>
              </a:ext>
            </a:extLst>
          </p:cNvPr>
          <p:cNvSpPr txBox="1"/>
          <p:nvPr/>
        </p:nvSpPr>
        <p:spPr>
          <a:xfrm>
            <a:off x="3976054" y="227002"/>
            <a:ext cx="4239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600" b="1" dirty="0">
                <a:latin typeface="Lato" panose="020F0502020204030203" pitchFamily="34" charset="0"/>
                <a:sym typeface="Raleway"/>
              </a:rPr>
              <a:t>Abstract</a:t>
            </a:r>
            <a:endParaRPr lang="en-US" sz="6600" b="1" dirty="0">
              <a:latin typeface="Lato" panose="020F0502020204030203" pitchFamily="34" charset="0"/>
            </a:endParaRPr>
          </a:p>
        </p:txBody>
      </p:sp>
      <p:pic>
        <p:nvPicPr>
          <p:cNvPr id="1026" name="Picture 2" descr="Image result for rfid based park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8" y="1793728"/>
            <a:ext cx="4403153" cy="327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12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054573" y="2550200"/>
            <a:ext cx="8082853" cy="1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8800" b="1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COMPONENTS</a:t>
            </a:r>
            <a:endParaRPr sz="8800" b="1" dirty="0">
              <a:solidFill>
                <a:schemeClr val="tx1"/>
              </a:solidFill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1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254758" y="1866122"/>
            <a:ext cx="6698065" cy="444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b="1" dirty="0"/>
              <a:t>What is RFID?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dirty="0"/>
              <a:t>Radio Frequency IDentification (RFID) is a generic term used to describe a system that transmits the identity of an object or person wirelessly using radio wave.</a:t>
            </a:r>
            <a:endParaRPr sz="2400" dirty="0"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58" y="2166866"/>
            <a:ext cx="2793933" cy="27939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70"/>
          <p:cNvSpPr txBox="1">
            <a:spLocks/>
          </p:cNvSpPr>
          <p:nvPr/>
        </p:nvSpPr>
        <p:spPr>
          <a:xfrm>
            <a:off x="3101313" y="458300"/>
            <a:ext cx="5989373" cy="105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buClr>
                <a:schemeClr val="dk1"/>
              </a:buClr>
              <a:buSzPts val="3600"/>
            </a:pPr>
            <a:r>
              <a:rPr lang="en-US" sz="66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110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5708541" y="2243068"/>
            <a:ext cx="5410400" cy="415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b="1" dirty="0"/>
              <a:t>Parts of an RFID System-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dirty="0"/>
              <a:t>Any RFID system is made up of two parts:</a:t>
            </a:r>
            <a:endParaRPr dirty="0"/>
          </a:p>
          <a:p>
            <a:pPr>
              <a:lnSpc>
                <a:spcPct val="150000"/>
              </a:lnSpc>
              <a:spcBef>
                <a:spcPts val="2133"/>
              </a:spcBef>
              <a:buFont typeface="Lato"/>
              <a:buAutoNum type="alphaUcPeriod"/>
            </a:pPr>
            <a:r>
              <a:rPr lang="en" dirty="0"/>
              <a:t>a tag or label </a:t>
            </a:r>
            <a:endParaRPr dirty="0"/>
          </a:p>
          <a:p>
            <a:pPr>
              <a:lnSpc>
                <a:spcPct val="150000"/>
              </a:lnSpc>
              <a:buFont typeface="Lato"/>
              <a:buAutoNum type="alphaUcPeriod"/>
            </a:pPr>
            <a:r>
              <a:rPr lang="en" dirty="0"/>
              <a:t>a reader</a:t>
            </a:r>
            <a:endParaRPr dirty="0"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033" y="2478384"/>
            <a:ext cx="4470032" cy="24870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70">
            <a:extLst>
              <a:ext uri="{FF2B5EF4-FFF2-40B4-BE49-F238E27FC236}">
                <a16:creationId xmlns:a16="http://schemas.microsoft.com/office/drawing/2014/main" id="{6005C31E-937E-417A-A552-EB188D8F4C8E}"/>
              </a:ext>
            </a:extLst>
          </p:cNvPr>
          <p:cNvSpPr txBox="1">
            <a:spLocks/>
          </p:cNvSpPr>
          <p:nvPr/>
        </p:nvSpPr>
        <p:spPr>
          <a:xfrm>
            <a:off x="3101313" y="458300"/>
            <a:ext cx="5989373" cy="105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buClr>
                <a:schemeClr val="dk1"/>
              </a:buClr>
              <a:buSzPts val="3600"/>
            </a:pPr>
            <a:r>
              <a:rPr lang="en-US" sz="66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31601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6051FBE-3A4F-4041-ACCB-C9B6E747017F}" vid="{7665F45E-A16E-4B91-9D86-C48BE9729C73}"/>
    </a:ext>
  </a:extLst>
</a:theme>
</file>

<file path=ppt/theme/theme2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638</Words>
  <Application>Microsoft Office PowerPoint</Application>
  <PresentationFormat>Widescreen</PresentationFormat>
  <Paragraphs>102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Bahnschrift Condensed</vt:lpstr>
      <vt:lpstr>Calibri</vt:lpstr>
      <vt:lpstr>Lato</vt:lpstr>
      <vt:lpstr>Raleway</vt:lpstr>
      <vt:lpstr>Wingdings</vt:lpstr>
      <vt:lpstr>Theme1</vt:lpstr>
      <vt:lpstr>Gear Drives</vt:lpstr>
      <vt:lpstr> RFID BASED PARKING SYSTEM </vt:lpstr>
      <vt:lpstr>PDPM IIITDM    JABALPUR</vt:lpstr>
      <vt:lpstr>  1.Abstract 2.Components 3.Design 4.Working 5.Further Improvement And Extension </vt:lpstr>
      <vt:lpstr>ABSTRACT</vt:lpstr>
      <vt:lpstr>PowerPoint Presentation</vt:lpstr>
      <vt:lpstr>PowerPoint Presentation</vt:lpstr>
      <vt:lpstr>COMPONENTS</vt:lpstr>
      <vt:lpstr>PowerPoint Presentation</vt:lpstr>
      <vt:lpstr>PowerPoint Presentation</vt:lpstr>
      <vt:lpstr>Microcontroller</vt:lpstr>
      <vt:lpstr>Microcontroller</vt:lpstr>
      <vt:lpstr>Microcontroller</vt:lpstr>
      <vt:lpstr>Servo Motor</vt:lpstr>
      <vt:lpstr>Servo Motor</vt:lpstr>
      <vt:lpstr>Components List  </vt:lpstr>
      <vt:lpstr>Basic Model</vt:lpstr>
      <vt:lpstr>PowerPoint Presentation</vt:lpstr>
      <vt:lpstr>PowerPoint Presentation</vt:lpstr>
      <vt:lpstr>PowerPoint Presentation</vt:lpstr>
      <vt:lpstr>PowerPoint Presentation</vt:lpstr>
      <vt:lpstr>Budget  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BASED PARKING SYSTEM</dc:title>
  <dc:creator>sonak</dc:creator>
  <cp:lastModifiedBy>Sahil Kumar</cp:lastModifiedBy>
  <cp:revision>45</cp:revision>
  <dcterms:created xsi:type="dcterms:W3CDTF">2019-01-13T17:28:00Z</dcterms:created>
  <dcterms:modified xsi:type="dcterms:W3CDTF">2019-07-25T09:16:31Z</dcterms:modified>
</cp:coreProperties>
</file>