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5" r:id="rId3"/>
    <p:sldId id="270" r:id="rId5"/>
    <p:sldId id="274" r:id="rId6"/>
    <p:sldId id="275" r:id="rId7"/>
    <p:sldId id="272" r:id="rId8"/>
    <p:sldId id="278" r:id="rId9"/>
    <p:sldId id="273" r:id="rId10"/>
    <p:sldId id="277" r:id="rId11"/>
    <p:sldId id="276" r:id="rId12"/>
    <p:sldId id="279" r:id="rId13"/>
    <p:sldId id="280" r:id="rId14"/>
    <p:sldId id="269" r:id="rId15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267DBB"/>
    <a:srgbClr val="0A1986"/>
    <a:srgbClr val="A0CCEC"/>
    <a:srgbClr val="54585F"/>
    <a:srgbClr val="497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04"/>
    <p:restoredTop sz="85153"/>
  </p:normalViewPr>
  <p:slideViewPr>
    <p:cSldViewPr snapToGrid="0" snapToObjects="1">
      <p:cViewPr varScale="1">
        <p:scale>
          <a:sx n="47" d="100"/>
          <a:sy n="47" d="100"/>
        </p:scale>
        <p:origin x="2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Helvetica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B1A9-CC1A-3145-9263-85EE7468E544}" type="datetimeFigureOut">
              <a:rPr lang="en-US" smtClean="0">
                <a:latin typeface="Helvetica" pitchFamily="2" charset="0"/>
              </a:rPr>
            </a:fld>
            <a:endParaRPr lang="en-US">
              <a:latin typeface="Helvetica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Helvetic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718D5-DA69-EF48-903A-7E8CFA1333B1}" type="slidenum">
              <a:rPr lang="en-US" smtClean="0">
                <a:latin typeface="Helvetica" pitchFamily="2" charset="0"/>
              </a:rPr>
            </a:fld>
            <a:endParaRPr lang="en-US">
              <a:latin typeface="Helvetica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" pitchFamily="2" charset="0"/>
              </a:defRPr>
            </a:lvl1pPr>
          </a:lstStyle>
          <a:p>
            <a:fld id="{302EFB61-501E-BF43-9EA8-1214C1FC8C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" pitchFamily="2" charset="0"/>
              </a:defRPr>
            </a:lvl1pPr>
          </a:lstStyle>
          <a:p>
            <a:fld id="{DA008275-D310-CA43-B14C-AF21719DA8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165" rtl="0" eaLnBrk="1" latinLnBrk="0" hangingPunct="1">
      <a:defRPr sz="2400" b="0" i="0" kern="1200">
        <a:solidFill>
          <a:schemeClr val="tx1"/>
        </a:solidFill>
        <a:latin typeface="Helvetica" pitchFamily="2" charset="0"/>
        <a:ea typeface="+mn-ea"/>
        <a:cs typeface="+mn-cs"/>
      </a:defRPr>
    </a:lvl1pPr>
    <a:lvl2pPr marL="914400" algn="l" defTabSz="1828165" rtl="0" eaLnBrk="1" latinLnBrk="0" hangingPunct="1">
      <a:defRPr sz="2400" b="0" i="0" kern="1200">
        <a:solidFill>
          <a:schemeClr val="tx1"/>
        </a:solidFill>
        <a:latin typeface="Helvetica" pitchFamily="2" charset="0"/>
        <a:ea typeface="+mn-ea"/>
        <a:cs typeface="+mn-cs"/>
      </a:defRPr>
    </a:lvl2pPr>
    <a:lvl3pPr marL="1828165" algn="l" defTabSz="1828165" rtl="0" eaLnBrk="1" latinLnBrk="0" hangingPunct="1">
      <a:defRPr sz="2400" b="0" i="0" kern="1200">
        <a:solidFill>
          <a:schemeClr val="tx1"/>
        </a:solidFill>
        <a:latin typeface="Helvetica" pitchFamily="2" charset="0"/>
        <a:ea typeface="+mn-ea"/>
        <a:cs typeface="+mn-cs"/>
      </a:defRPr>
    </a:lvl3pPr>
    <a:lvl4pPr marL="2742565" algn="l" defTabSz="1828165" rtl="0" eaLnBrk="1" latinLnBrk="0" hangingPunct="1">
      <a:defRPr sz="2400" b="0" i="0" kern="1200">
        <a:solidFill>
          <a:schemeClr val="tx1"/>
        </a:solidFill>
        <a:latin typeface="Helvetica" pitchFamily="2" charset="0"/>
        <a:ea typeface="+mn-ea"/>
        <a:cs typeface="+mn-cs"/>
      </a:defRPr>
    </a:lvl4pPr>
    <a:lvl5pPr marL="3656965" algn="l" defTabSz="1828165" rtl="0" eaLnBrk="1" latinLnBrk="0" hangingPunct="1">
      <a:defRPr sz="2400" b="0" i="0" kern="1200">
        <a:solidFill>
          <a:schemeClr val="tx1"/>
        </a:solidFill>
        <a:latin typeface="Helvetica" pitchFamily="2" charset="0"/>
        <a:ea typeface="+mn-ea"/>
        <a:cs typeface="+mn-cs"/>
      </a:defRPr>
    </a:lvl5pPr>
    <a:lvl6pPr marL="4571365" algn="l" defTabSz="18281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SOLID principles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Single responsibility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Open–closed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Liskov substitution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Interface segregation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Dependency inversion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08275-D310-CA43-B14C-AF21719DA8E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586" y="2244726"/>
            <a:ext cx="21277328" cy="4775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 b="1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86" y="7204076"/>
            <a:ext cx="21277328" cy="33115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0" i="0">
                <a:solidFill>
                  <a:srgbClr val="54585F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86321" y="13256499"/>
            <a:ext cx="5484971" cy="3729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1D7F2276-0793-8F43-96E0-7BC643C9923D}" type="datetime1">
              <a:rPr lang="en-US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629" y="11795777"/>
            <a:ext cx="4805869" cy="16471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400" b="0" i="0"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>
                <a:latin typeface="Helvetica" pitchFamily="2" charset="0"/>
                <a:ea typeface="微软雅黑" panose="020B0503020204020204" pitchFamily="34" charset="-122"/>
              </a:defRPr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Helvetica" pitchFamily="2" charset="0"/>
                <a:ea typeface="微软雅黑" panose="020B0503020204020204" pitchFamily="34" charset="-122"/>
              </a:defRPr>
            </a:lvl1pPr>
            <a:lvl2pPr marL="914400" indent="0">
              <a:buNone/>
              <a:defRPr sz="2800"/>
            </a:lvl2pPr>
            <a:lvl3pPr marL="1828165" indent="0">
              <a:buNone/>
              <a:defRPr sz="2400"/>
            </a:lvl3pPr>
            <a:lvl4pPr marL="2742565" indent="0">
              <a:buNone/>
              <a:defRPr sz="2000"/>
            </a:lvl4pPr>
            <a:lvl5pPr marL="3656965" indent="0">
              <a:buNone/>
              <a:defRPr sz="2000"/>
            </a:lvl5pPr>
            <a:lvl6pPr marL="4570730" indent="0">
              <a:buNone/>
              <a:defRPr sz="2000"/>
            </a:lvl6pPr>
            <a:lvl7pPr marL="5485130" indent="0">
              <a:buNone/>
              <a:defRPr sz="2000"/>
            </a:lvl7pPr>
            <a:lvl8pPr marL="6398895" indent="0">
              <a:buNone/>
              <a:defRPr sz="2000"/>
            </a:lvl8pPr>
            <a:lvl9pPr marL="7313295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6321" y="13256499"/>
            <a:ext cx="5484971" cy="3729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83791650-7E85-1043-A26D-254F5140BF8A}" type="datetime1">
              <a:rPr lang="en-US" smtClean="0"/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709567" y="13256496"/>
            <a:ext cx="5484971" cy="36512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9A3B91BD-64EE-2148-92ED-B2D5CC8855EE}" type="slidenum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34"/>
          <a:stretch>
            <a:fillRect/>
          </a:stretch>
        </p:blipFill>
        <p:spPr>
          <a:xfrm>
            <a:off x="10849159" y="4080767"/>
            <a:ext cx="2679331" cy="2777233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55337" y="7593967"/>
            <a:ext cx="4066973" cy="899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>
                <a:solidFill>
                  <a:schemeClr val="tx1">
                    <a:lumMod val="60000"/>
                    <a:lumOff val="40000"/>
                  </a:schemeClr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16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5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9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07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1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88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517" y="389036"/>
            <a:ext cx="19554284" cy="7315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14" y="1524716"/>
            <a:ext cx="23036879" cy="11347352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Helvetica" pitchFamily="2" charset="0"/>
                <a:ea typeface="微软雅黑" panose="020B0503020204020204" pitchFamily="34" charset="-122"/>
              </a:defRPr>
            </a:lvl1pPr>
            <a:lvl2pPr>
              <a:defRPr sz="3600" b="0" i="0">
                <a:latin typeface="Helvetica" pitchFamily="2" charset="0"/>
                <a:ea typeface="微软雅黑" panose="020B0503020204020204" pitchFamily="34" charset="-122"/>
              </a:defRPr>
            </a:lvl2pPr>
            <a:lvl3pPr>
              <a:defRPr sz="3600" b="0" i="0">
                <a:latin typeface="Helvetica" pitchFamily="2" charset="0"/>
                <a:ea typeface="微软雅黑" panose="020B0503020204020204" pitchFamily="34" charset="-122"/>
              </a:defRPr>
            </a:lvl3pPr>
            <a:lvl4pPr>
              <a:defRPr sz="3200" b="0" i="0">
                <a:latin typeface="Helvetica" pitchFamily="2" charset="0"/>
                <a:ea typeface="微软雅黑" panose="020B0503020204020204" pitchFamily="34" charset="-122"/>
              </a:defRPr>
            </a:lvl4pPr>
            <a:lvl5pPr>
              <a:defRPr sz="3200" b="0" i="0">
                <a:latin typeface="Helvetica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6321" y="13256499"/>
            <a:ext cx="5484971" cy="3729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6DF12D43-B262-3240-A90D-D72E1418B468}" type="datetime1">
              <a:rPr lang="en-US" smtClean="0"/>
            </a:fld>
            <a:endParaRPr lang="en-US"/>
          </a:p>
        </p:txBody>
      </p:sp>
      <p:pic>
        <p:nvPicPr>
          <p:cNvPr id="9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93"/>
          <a:stretch>
            <a:fillRect/>
          </a:stretch>
        </p:blipFill>
        <p:spPr>
          <a:xfrm>
            <a:off x="20967705" y="389036"/>
            <a:ext cx="2823988" cy="731512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389036"/>
            <a:ext cx="686320" cy="731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1805" y="558494"/>
            <a:ext cx="710070" cy="392596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9A3B91BD-64EE-2148-92ED-B2D5CC8855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  <a:prstGeom prst="rect">
            <a:avLst/>
          </a:prstGeom>
        </p:spPr>
        <p:txBody>
          <a:bodyPr anchor="b"/>
          <a:lstStyle>
            <a:lvl1pPr>
              <a:defRPr sz="6600" b="1" i="0"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262752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8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16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5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9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07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1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88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86321" y="13256499"/>
            <a:ext cx="5484971" cy="3729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D494943A-55B9-3248-9953-E1617010E726}" type="datetime1">
              <a:rPr lang="en-US" smtClean="0"/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580" y="11806449"/>
            <a:ext cx="4805869" cy="16471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54815" y="1350629"/>
            <a:ext cx="10928007" cy="11736198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Helvetica" pitchFamily="2" charset="0"/>
                <a:ea typeface="微软雅黑" panose="020B0503020204020204" pitchFamily="34" charset="-122"/>
              </a:defRPr>
            </a:lvl1pPr>
            <a:lvl2pPr>
              <a:defRPr sz="3600" b="0" i="0">
                <a:latin typeface="Helvetica" pitchFamily="2" charset="0"/>
                <a:ea typeface="微软雅黑" panose="020B0503020204020204" pitchFamily="34" charset="-122"/>
              </a:defRPr>
            </a:lvl2pPr>
            <a:lvl3pPr>
              <a:defRPr sz="3600" b="0" i="0">
                <a:latin typeface="Helvetica" pitchFamily="2" charset="0"/>
                <a:ea typeface="微软雅黑" panose="020B0503020204020204" pitchFamily="34" charset="-122"/>
              </a:defRPr>
            </a:lvl3pPr>
            <a:lvl4pPr>
              <a:defRPr sz="3200" b="0" i="0">
                <a:latin typeface="Helvetica" pitchFamily="2" charset="0"/>
                <a:ea typeface="微软雅黑" panose="020B0503020204020204" pitchFamily="34" charset="-122"/>
              </a:defRPr>
            </a:lvl4pPr>
            <a:lvl5pPr>
              <a:defRPr sz="3200" b="0" i="0">
                <a:latin typeface="Helvetica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12694835" y="1341627"/>
            <a:ext cx="11140470" cy="11736198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Helvetica" pitchFamily="2" charset="0"/>
                <a:ea typeface="微软雅黑" panose="020B0503020204020204" pitchFamily="34" charset="-122"/>
              </a:defRPr>
            </a:lvl1pPr>
            <a:lvl2pPr>
              <a:defRPr sz="3600" b="0" i="0">
                <a:latin typeface="Helvetica" pitchFamily="2" charset="0"/>
                <a:ea typeface="微软雅黑" panose="020B0503020204020204" pitchFamily="34" charset="-122"/>
              </a:defRPr>
            </a:lvl2pPr>
            <a:lvl3pPr>
              <a:defRPr sz="3600" b="0" i="0">
                <a:latin typeface="Helvetica" pitchFamily="2" charset="0"/>
                <a:ea typeface="微软雅黑" panose="020B0503020204020204" pitchFamily="34" charset="-122"/>
              </a:defRPr>
            </a:lvl3pPr>
            <a:lvl4pPr>
              <a:defRPr sz="3200" b="0" i="0">
                <a:latin typeface="Helvetica" pitchFamily="2" charset="0"/>
                <a:ea typeface="微软雅黑" panose="020B0503020204020204" pitchFamily="34" charset="-122"/>
              </a:defRPr>
            </a:lvl4pPr>
            <a:lvl5pPr>
              <a:defRPr sz="3200" b="0" i="0">
                <a:latin typeface="Helvetica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86321" y="13256499"/>
            <a:ext cx="5484971" cy="3729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09769CDE-F217-8945-B6E6-550C438E6678}" type="datetime1">
              <a:rPr lang="en-US" smtClean="0"/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pic>
        <p:nvPicPr>
          <p:cNvPr id="12" name="图片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93"/>
          <a:stretch>
            <a:fillRect/>
          </a:stretch>
        </p:blipFill>
        <p:spPr>
          <a:xfrm>
            <a:off x="20967705" y="389036"/>
            <a:ext cx="2823988" cy="73151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070517" y="389036"/>
            <a:ext cx="19554284" cy="7315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-11805" y="558494"/>
            <a:ext cx="710070" cy="392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1828165" rtl="0" eaLnBrk="1" latinLnBrk="0" hangingPunct="1">
              <a:defRPr sz="240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1pPr>
            <a:lvl2pPr marL="914400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165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65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965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65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130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30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930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3B91BD-64EE-2148-92ED-B2D5CC8855EE}" type="slidenum">
              <a:rPr lang="en-US" smtClean="0">
                <a:latin typeface="Helvetica" pitchFamily="2" charset="0"/>
                <a:ea typeface="微软雅黑" panose="020B0503020204020204" pitchFamily="34" charset="-122"/>
              </a:rPr>
            </a:fld>
            <a:endParaRPr lang="en-US" dirty="0">
              <a:latin typeface="Helvetica" pitchFamily="2" charset="0"/>
              <a:ea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-11805" y="389036"/>
            <a:ext cx="686320" cy="731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ea typeface="微软雅黑" panose="020B0503020204020204" pitchFamily="34" charset="-122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3611" y="558494"/>
            <a:ext cx="710070" cy="392596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9A3B91BD-64EE-2148-92ED-B2D5CC8855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321" y="1659361"/>
            <a:ext cx="10996500" cy="97478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600" b="1">
                <a:latin typeface="Helvetica" pitchFamily="2" charset="0"/>
                <a:ea typeface="微软雅黑" panose="020B0503020204020204" pitchFamily="34" charset="-122"/>
              </a:defRPr>
            </a:lvl1pPr>
            <a:lvl2pPr marL="914400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2565" indent="0">
              <a:buNone/>
              <a:defRPr sz="3200" b="1"/>
            </a:lvl4pPr>
            <a:lvl5pPr marL="3656965" indent="0">
              <a:buNone/>
              <a:defRPr sz="3200" b="1"/>
            </a:lvl5pPr>
            <a:lvl6pPr marL="4570730" indent="0">
              <a:buNone/>
              <a:defRPr sz="3200" b="1"/>
            </a:lvl6pPr>
            <a:lvl7pPr marL="5485130" indent="0">
              <a:buNone/>
              <a:defRPr sz="3200" b="1"/>
            </a:lvl7pPr>
            <a:lvl8pPr marL="6398895" indent="0">
              <a:buNone/>
              <a:defRPr sz="3200" b="1"/>
            </a:lvl8pPr>
            <a:lvl9pPr marL="7313295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6321" y="13256499"/>
            <a:ext cx="5484971" cy="3729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E12C54A3-0FF4-5E40-930F-251247EE2F6C}" type="datetime1">
              <a:rPr lang="en-US" smtClean="0"/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694833" y="1659361"/>
            <a:ext cx="11071980" cy="97478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600" b="1">
                <a:latin typeface="Helvetica" pitchFamily="2" charset="0"/>
                <a:ea typeface="微软雅黑" panose="020B0503020204020204" pitchFamily="34" charset="-122"/>
              </a:defRPr>
            </a:lvl1pPr>
            <a:lvl2pPr marL="914400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2565" indent="0">
              <a:buNone/>
              <a:defRPr sz="3200" b="1"/>
            </a:lvl4pPr>
            <a:lvl5pPr marL="3656965" indent="0">
              <a:buNone/>
              <a:defRPr sz="3200" b="1"/>
            </a:lvl5pPr>
            <a:lvl6pPr marL="4570730" indent="0">
              <a:buNone/>
              <a:defRPr sz="3200" b="1"/>
            </a:lvl6pPr>
            <a:lvl7pPr marL="5485130" indent="0">
              <a:buNone/>
              <a:defRPr sz="3200" b="1"/>
            </a:lvl7pPr>
            <a:lvl8pPr marL="6398895" indent="0">
              <a:buNone/>
              <a:defRPr sz="3200" b="1"/>
            </a:lvl8pPr>
            <a:lvl9pPr marL="7313295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754815" y="2919367"/>
            <a:ext cx="10928007" cy="10167458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Helvetica" pitchFamily="2" charset="0"/>
                <a:ea typeface="微软雅黑" panose="020B0503020204020204" pitchFamily="34" charset="-122"/>
              </a:defRPr>
            </a:lvl1pPr>
            <a:lvl2pPr>
              <a:defRPr sz="3600">
                <a:latin typeface="Helvetica" pitchFamily="2" charset="0"/>
                <a:ea typeface="微软雅黑" panose="020B0503020204020204" pitchFamily="34" charset="-122"/>
              </a:defRPr>
            </a:lvl2pPr>
            <a:lvl3pPr>
              <a:defRPr sz="3600">
                <a:latin typeface="Helvetica" pitchFamily="2" charset="0"/>
                <a:ea typeface="微软雅黑" panose="020B0503020204020204" pitchFamily="34" charset="-122"/>
              </a:defRPr>
            </a:lvl3pPr>
            <a:lvl4pPr>
              <a:defRPr sz="3200">
                <a:latin typeface="Helvetica" pitchFamily="2" charset="0"/>
                <a:ea typeface="微软雅黑" panose="020B0503020204020204" pitchFamily="34" charset="-122"/>
              </a:defRPr>
            </a:lvl4pPr>
            <a:lvl5pPr>
              <a:defRPr sz="3200">
                <a:latin typeface="Helvetica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12694835" y="2910365"/>
            <a:ext cx="11140470" cy="10167458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Helvetica" pitchFamily="2" charset="0"/>
                <a:ea typeface="微软雅黑" panose="020B0503020204020204" pitchFamily="34" charset="-122"/>
              </a:defRPr>
            </a:lvl1pPr>
            <a:lvl2pPr>
              <a:defRPr sz="3600">
                <a:latin typeface="Helvetica" pitchFamily="2" charset="0"/>
                <a:ea typeface="微软雅黑" panose="020B0503020204020204" pitchFamily="34" charset="-122"/>
              </a:defRPr>
            </a:lvl2pPr>
            <a:lvl3pPr>
              <a:defRPr sz="3600">
                <a:latin typeface="Helvetica" pitchFamily="2" charset="0"/>
                <a:ea typeface="微软雅黑" panose="020B0503020204020204" pitchFamily="34" charset="-122"/>
              </a:defRPr>
            </a:lvl3pPr>
            <a:lvl4pPr>
              <a:defRPr sz="3200">
                <a:latin typeface="Helvetica" pitchFamily="2" charset="0"/>
                <a:ea typeface="微软雅黑" panose="020B0503020204020204" pitchFamily="34" charset="-122"/>
              </a:defRPr>
            </a:lvl4pPr>
            <a:lvl5pPr>
              <a:defRPr sz="3200">
                <a:latin typeface="Helvetica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pic>
        <p:nvPicPr>
          <p:cNvPr id="11" name="图片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93"/>
          <a:stretch>
            <a:fillRect/>
          </a:stretch>
        </p:blipFill>
        <p:spPr>
          <a:xfrm>
            <a:off x="20967705" y="389036"/>
            <a:ext cx="2823988" cy="7315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070517" y="389036"/>
            <a:ext cx="19554284" cy="7315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-11805" y="558494"/>
            <a:ext cx="710070" cy="392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1828165" rtl="0" eaLnBrk="1" latinLnBrk="0" hangingPunct="1">
              <a:defRPr sz="240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1pPr>
            <a:lvl2pPr marL="914400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165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65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965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65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130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30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930" algn="l" defTabSz="182816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3B91BD-64EE-2148-92ED-B2D5CC8855EE}" type="slidenum">
              <a:rPr lang="en-US" smtClean="0">
                <a:latin typeface="Helvetica" pitchFamily="2" charset="0"/>
                <a:ea typeface="微软雅黑" panose="020B0503020204020204" pitchFamily="34" charset="-122"/>
              </a:rPr>
            </a:fld>
            <a:endParaRPr lang="en-US" dirty="0">
              <a:latin typeface="Helvetica" pitchFamily="2" charset="0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1945" y="389036"/>
            <a:ext cx="686320" cy="731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" y="558494"/>
            <a:ext cx="710070" cy="392596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9A3B91BD-64EE-2148-92ED-B2D5CC8855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86321" y="13256499"/>
            <a:ext cx="5484971" cy="3729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F1846EB6-91A4-0E4F-8688-DA5B683F108A}" type="datetime1">
              <a:rPr lang="en-US" smtClean="0"/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pic>
        <p:nvPicPr>
          <p:cNvPr id="8" name="图片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93"/>
          <a:stretch>
            <a:fillRect/>
          </a:stretch>
        </p:blipFill>
        <p:spPr>
          <a:xfrm>
            <a:off x="20967705" y="389036"/>
            <a:ext cx="2823988" cy="7315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70517" y="389036"/>
            <a:ext cx="19554284" cy="7315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" y="389036"/>
            <a:ext cx="686320" cy="731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ea typeface="微软雅黑" panose="020B0503020204020204" pitchFamily="34" charset="-122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1805" y="558494"/>
            <a:ext cx="710070" cy="392596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9A3B91BD-64EE-2148-92ED-B2D5CC8855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6321" y="13256499"/>
            <a:ext cx="5484971" cy="3729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DA1C27B1-7E9D-C548-B760-BE71CF86EDFC}" type="datetime1">
              <a:rPr lang="en-US" smtClean="0"/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709567" y="13256496"/>
            <a:ext cx="5484971" cy="36512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9A3B91BD-64EE-2148-92ED-B2D5CC8855EE}" type="slidenum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4800" b="0" i="0"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Helvetica" pitchFamily="2" charset="0"/>
                <a:ea typeface="微软雅黑" panose="020B0503020204020204" pitchFamily="34" charset="-122"/>
              </a:defRPr>
            </a:lvl1pPr>
            <a:lvl2pPr>
              <a:defRPr sz="4800">
                <a:latin typeface="Helvetica" pitchFamily="2" charset="0"/>
                <a:ea typeface="微软雅黑" panose="020B0503020204020204" pitchFamily="34" charset="-122"/>
              </a:defRPr>
            </a:lvl2pPr>
            <a:lvl3pPr>
              <a:defRPr sz="4400">
                <a:latin typeface="Helvetica" pitchFamily="2" charset="0"/>
                <a:ea typeface="微软雅黑" panose="020B0503020204020204" pitchFamily="34" charset="-122"/>
              </a:defRPr>
            </a:lvl3pPr>
            <a:lvl4pPr>
              <a:defRPr sz="4000">
                <a:latin typeface="Helvetica" pitchFamily="2" charset="0"/>
                <a:ea typeface="微软雅黑" panose="020B0503020204020204" pitchFamily="34" charset="-122"/>
              </a:defRPr>
            </a:lvl4pPr>
            <a:lvl5pPr>
              <a:defRPr sz="4000">
                <a:latin typeface="Helvetica" pitchFamily="2" charset="0"/>
                <a:ea typeface="微软雅黑" panose="020B0503020204020204" pitchFamily="34" charset="-122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Helvetica" pitchFamily="2" charset="0"/>
                <a:ea typeface="微软雅黑" panose="020B0503020204020204" pitchFamily="34" charset="-122"/>
              </a:defRPr>
            </a:lvl1pPr>
            <a:lvl2pPr marL="914400" indent="0">
              <a:buNone/>
              <a:defRPr sz="2800"/>
            </a:lvl2pPr>
            <a:lvl3pPr marL="1828165" indent="0">
              <a:buNone/>
              <a:defRPr sz="2400"/>
            </a:lvl3pPr>
            <a:lvl4pPr marL="2742565" indent="0">
              <a:buNone/>
              <a:defRPr sz="2000"/>
            </a:lvl4pPr>
            <a:lvl5pPr marL="3656965" indent="0">
              <a:buNone/>
              <a:defRPr sz="2000"/>
            </a:lvl5pPr>
            <a:lvl6pPr marL="4570730" indent="0">
              <a:buNone/>
              <a:defRPr sz="2000"/>
            </a:lvl6pPr>
            <a:lvl7pPr marL="5485130" indent="0">
              <a:buNone/>
              <a:defRPr sz="2000"/>
            </a:lvl7pPr>
            <a:lvl8pPr marL="6398895" indent="0">
              <a:buNone/>
              <a:defRPr sz="2000"/>
            </a:lvl8pPr>
            <a:lvl9pPr marL="7313295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6321" y="13256499"/>
            <a:ext cx="5484971" cy="3729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6C400CDC-A2DB-F841-9C68-A66C3C284B20}" type="datetime1">
              <a:rPr lang="en-US" smtClean="0"/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709567" y="13256496"/>
            <a:ext cx="5484971" cy="36512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9A3B91BD-64EE-2148-92ED-B2D5CC8855EE}" type="slidenum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1"/>
          <p:cNvSpPr/>
          <p:nvPr userDrawn="1"/>
        </p:nvSpPr>
        <p:spPr>
          <a:xfrm>
            <a:off x="0" y="3793152"/>
            <a:ext cx="24377650" cy="77448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762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200">
              <a:latin typeface="Helvetica" pitchFamily="2" charset="0"/>
            </a:endParaRPr>
          </a:p>
        </p:txBody>
      </p:sp>
      <p:sp>
        <p:nvSpPr>
          <p:cNvPr id="19" name="îš1íḋé"/>
          <p:cNvSpPr/>
          <p:nvPr userDrawn="1"/>
        </p:nvSpPr>
        <p:spPr>
          <a:xfrm>
            <a:off x="1720062" y="1070492"/>
            <a:ext cx="7598971" cy="3598295"/>
          </a:xfrm>
          <a:prstGeom prst="roundRect">
            <a:avLst>
              <a:gd name="adj" fmla="val 2689"/>
            </a:avLst>
          </a:prstGeom>
          <a:solidFill>
            <a:schemeClr val="bg1"/>
          </a:solidFill>
          <a:ln>
            <a:noFill/>
          </a:ln>
          <a:effectLst>
            <a:outerShdw blurRad="5080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32" tIns="91416" rIns="182832" bIns="91416" rtlCol="0" anchor="ctr">
            <a:normAutofit/>
          </a:bodyPr>
          <a:lstStyle/>
          <a:p>
            <a:pPr algn="ctr"/>
            <a:endParaRPr lang="en-ID" sz="7200" b="0" i="0" dirty="0">
              <a:latin typeface="微软雅黑" panose="020B0503020204020204" pitchFamily="34" charset="-122"/>
            </a:endParaRPr>
          </a:p>
        </p:txBody>
      </p:sp>
      <p:sp>
        <p:nvSpPr>
          <p:cNvPr id="20" name="MH_Others_1"/>
          <p:cNvSpPr txBox="1"/>
          <p:nvPr userDrawn="1">
            <p:custDataLst>
              <p:tags r:id="rId2"/>
            </p:custDataLst>
          </p:nvPr>
        </p:nvSpPr>
        <p:spPr>
          <a:xfrm rot="16200000">
            <a:off x="4098277" y="83391"/>
            <a:ext cx="1354217" cy="469686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Noto Serif CJK SC" panose="02020400000000000000" pitchFamily="18" charset="-122"/>
              </a:rPr>
              <a:t>目录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Noto Serif CJK SC" panose="02020400000000000000" pitchFamily="18" charset="-122"/>
            </a:endParaRPr>
          </a:p>
        </p:txBody>
      </p:sp>
      <p:sp>
        <p:nvSpPr>
          <p:cNvPr id="21" name="MH_Others_2"/>
          <p:cNvSpPr txBox="1"/>
          <p:nvPr userDrawn="1">
            <p:custDataLst>
              <p:tags r:id="rId3"/>
            </p:custDataLst>
          </p:nvPr>
        </p:nvSpPr>
        <p:spPr>
          <a:xfrm>
            <a:off x="2166694" y="3235818"/>
            <a:ext cx="6596512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思源黑体 CN Medium" panose="020B0600000000000000" pitchFamily="34" charset="-122"/>
                <a:cs typeface="+mn-ea"/>
                <a:sym typeface="Noto Serif CJK SC" panose="02020400000000000000" pitchFamily="18" charset="-122"/>
              </a:rPr>
              <a:t>C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思源黑体 CN Medium" panose="020B0600000000000000" pitchFamily="34" charset="-122"/>
                <a:cs typeface="+mn-ea"/>
                <a:sym typeface="Noto Serif CJK SC" panose="02020400000000000000" pitchFamily="18" charset="-122"/>
              </a:rPr>
              <a:t>ONTENTS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ea typeface="思源黑体 CN Medium" panose="020B0600000000000000" pitchFamily="34" charset="-122"/>
              <a:cs typeface="+mn-ea"/>
              <a:sym typeface="Noto Serif CJK SC" panose="02020400000000000000" pitchFamily="18" charset="-122"/>
            </a:endParaRPr>
          </a:p>
        </p:txBody>
      </p:sp>
      <p:pic>
        <p:nvPicPr>
          <p:cNvPr id="22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86" y="11795744"/>
            <a:ext cx="4987261" cy="1708975"/>
          </a:xfrm>
          <a:prstGeom prst="rect">
            <a:avLst/>
          </a:prstGeom>
        </p:spPr>
      </p:pic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963281" y="5752024"/>
            <a:ext cx="4874032" cy="91440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elvetica" pitchFamily="2" charset="0"/>
                <a:ea typeface="思源黑体 CN Normal" panose="020B0400000000000000" pitchFamily="34" charset="-122"/>
                <a:sym typeface="Arial" panose="020B0604020202020204" pitchFamily="34" charset="0"/>
              </a:rPr>
              <a:t>Section 1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2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6750924" y="5752024"/>
            <a:ext cx="4874032" cy="91440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elvetica" pitchFamily="2" charset="0"/>
                <a:ea typeface="思源黑体 CN Normal" panose="020B0400000000000000" pitchFamily="34" charset="-122"/>
                <a:sym typeface="Arial" panose="020B0604020202020204" pitchFamily="34" charset="0"/>
              </a:rPr>
              <a:t>Section 2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2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12538567" y="5752023"/>
            <a:ext cx="4874032" cy="91440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elvetica" pitchFamily="2" charset="0"/>
                <a:ea typeface="思源黑体 CN Normal" panose="020B0400000000000000" pitchFamily="34" charset="-122"/>
                <a:sym typeface="Arial" panose="020B0604020202020204" pitchFamily="34" charset="0"/>
              </a:rPr>
              <a:t>Section 3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2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18326211" y="5753293"/>
            <a:ext cx="4874032" cy="91440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elvetica" pitchFamily="2" charset="0"/>
                <a:ea typeface="思源黑体 CN Normal" panose="020B0400000000000000" pitchFamily="34" charset="-122"/>
                <a:sym typeface="Arial" panose="020B0604020202020204" pitchFamily="34" charset="0"/>
              </a:rPr>
              <a:t>Section 4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elvetica" pitchFamily="2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386" y="345208"/>
            <a:ext cx="2303687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386" y="1482050"/>
            <a:ext cx="23036879" cy="11521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3279754"/>
            <a:ext cx="5484971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50D84241-CD32-FD45-AE2C-F8E8C93F1BCE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3279754"/>
            <a:ext cx="5484971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fld id="{9A3B91BD-64EE-2148-92ED-B2D5CC8855EE}" type="slidenum">
              <a:rPr lang="en-US" smtClean="0"/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3279754"/>
            <a:ext cx="8227457" cy="34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Helvetica" pitchFamily="2" charset="0"/>
                <a:ea typeface="微软雅黑" panose="020B0503020204020204" pitchFamily="34" charset="-122"/>
              </a:defRPr>
            </a:lvl1pPr>
          </a:lstStyle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abseil/abseil-cpp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abseil.io/tip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Factory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 Wang</a:t>
            </a:r>
            <a:endParaRPr lang="en-US" dirty="0"/>
          </a:p>
          <a:p>
            <a:r>
              <a:rPr lang="en-US" dirty="0"/>
              <a:t>2022/8/3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什么是工厂方法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zh-CN" altLang="en-US"/>
              <a:t>一种在不指定对象具体类型的情况下</a:t>
            </a:r>
            <a:r>
              <a:rPr lang="zh-CN" altLang="en-US">
                <a:solidFill>
                  <a:srgbClr val="00B050"/>
                </a:solidFill>
              </a:rPr>
              <a:t>创建对象的编程模式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/>
              <a:t>为什么需要工厂方法？</a:t>
            </a:r>
            <a:endParaRPr lang="en-US" altLang="zh-CN"/>
          </a:p>
          <a:p>
            <a:pPr lvl="1"/>
            <a:r>
              <a:rPr lang="zh-CN" altLang="en-US"/>
              <a:t>核心原因：隐藏对象的实现细节</a:t>
            </a:r>
            <a:endParaRPr lang="en-US" altLang="zh-CN"/>
          </a:p>
          <a:p>
            <a:pPr lvl="1"/>
            <a:r>
              <a:rPr lang="en-US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>
                <a:solidFill>
                  <a:srgbClr val="00B050"/>
                </a:solidFill>
              </a:rPr>
              <a:t> vs </a:t>
            </a:r>
            <a:r>
              <a:rPr lang="en-US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endParaRPr lang="en-US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Factory Method v1: 隐藏对象的实现细节</a:t>
            </a:r>
            <a:endParaRPr lang="en-US"/>
          </a:p>
          <a:p>
            <a:pPr lvl="1"/>
            <a:r>
              <a:rPr lang="en-US"/>
              <a:t>存在代码强耦合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开放</a:t>
            </a:r>
            <a:r>
              <a:rPr lang="en-US" altLang="zh-CN">
                <a:solidFill>
                  <a:srgbClr val="00B050"/>
                </a:solidFill>
              </a:rPr>
              <a:t>/</a:t>
            </a:r>
            <a:r>
              <a:rPr lang="zh-CN" altLang="en-US">
                <a:solidFill>
                  <a:srgbClr val="00B050"/>
                </a:solidFill>
              </a:rPr>
              <a:t>封闭原则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Factory Method v2: 采用注册机制来解除耦合</a:t>
            </a:r>
            <a:endParaRPr lang="en-US"/>
          </a:p>
          <a:p>
            <a:pPr lvl="1"/>
            <a:r>
              <a:rPr lang="en-US"/>
              <a:t>每个使用工厂方法的类都需要重复的类似代码</a:t>
            </a:r>
            <a:endParaRPr lang="en-US"/>
          </a:p>
          <a:p>
            <a:r>
              <a:rPr lang="en-US"/>
              <a:t>Factory Interface v3: 工厂接口类</a:t>
            </a:r>
            <a:endParaRPr lang="en-US"/>
          </a:p>
          <a:p>
            <a:pPr lvl="1"/>
            <a:r>
              <a:rPr lang="en-US"/>
              <a:t>不同基类使用同一个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methods_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/>
              <a:t>返回指针需要从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Factory* </a:t>
            </a:r>
            <a:r>
              <a:rPr lang="zh-CN" altLang="en-US"/>
              <a:t>转换为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Base*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Factory Interface v4: 工厂接口模版</a:t>
            </a:r>
            <a:endParaRPr lang="en-US"/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Factory&lt;Base&gt;::Registrar&lt;Derived&gt;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/>
              <a:t>不支持带参数的构造函数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Factory Interface v5: 支持带参数的构造函数</a:t>
            </a:r>
            <a:endParaRPr lang="en-US"/>
          </a:p>
          <a:p>
            <a:pPr lvl="1"/>
            <a:r>
              <a:rPr lang="en-US"/>
              <a:t>通过</a:t>
            </a:r>
            <a:r>
              <a:rPr lang="zh-CN" altLang="en-US"/>
              <a:t> </a:t>
            </a:r>
            <a:r>
              <a:rPr lang="zh-CN" altLang="en-US">
                <a:solidFill>
                  <a:srgbClr val="00B050"/>
                </a:solidFill>
              </a:rPr>
              <a:t>可变参数模版</a:t>
            </a:r>
            <a:r>
              <a:rPr lang="zh-CN" altLang="en-US"/>
              <a:t> 支持任意个数、类型的构造函数</a:t>
            </a:r>
            <a:endParaRPr lang="en-US" altLang="zh-CN"/>
          </a:p>
          <a:p>
            <a:pPr lvl="1"/>
            <a:r>
              <a:rPr lang="zh-CN" altLang="en-US"/>
              <a:t>通过 </a:t>
            </a:r>
            <a:r>
              <a:rPr lang="en-US" altLang="zh-CN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std::forward&lt;Args&gt;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/>
              <a:t>传递右值</a:t>
            </a:r>
            <a:endParaRPr lang="en-US" altLang="zh-CN"/>
          </a:p>
          <a:p>
            <a:r>
              <a:rPr lang="en-US"/>
              <a:t>Factory Interface v6: </a:t>
            </a:r>
            <a:r>
              <a:rPr lang="zh-CN" altLang="en-US"/>
              <a:t>解决初始化顺序的问题</a:t>
            </a:r>
            <a:endParaRPr lang="en-US" altLang="zh-CN"/>
          </a:p>
          <a:p>
            <a:pPr lvl="1"/>
            <a:r>
              <a:rPr lang="en-US" altLang="zh-CN"/>
              <a:t>linker</a:t>
            </a:r>
            <a:r>
              <a:rPr lang="zh-CN" altLang="en-US"/>
              <a:t> 与</a:t>
            </a:r>
            <a:r>
              <a:rPr lang="zh-CN" altLang="en-US">
                <a:solidFill>
                  <a:srgbClr val="00B050"/>
                </a:solidFill>
              </a:rPr>
              <a:t>全局变量初始化顺序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通过同一个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zh-CN" altLang="en-US"/>
              <a:t> 文件中的全局变量顺序来确保初始化</a:t>
            </a:r>
            <a:endParaRPr lang="en-US" altLang="zh-CN"/>
          </a:p>
          <a:p>
            <a:r>
              <a:rPr lang="en-US"/>
              <a:t>Factory Interface v7: </a:t>
            </a:r>
            <a:r>
              <a:rPr lang="zh-CN" altLang="en-US"/>
              <a:t>注册失败</a:t>
            </a:r>
            <a:endParaRPr lang="en-US" altLang="zh-CN"/>
          </a:p>
          <a:p>
            <a:pPr lvl="1"/>
            <a:r>
              <a:rPr lang="en-US"/>
              <a:t>由于</a:t>
            </a:r>
            <a:r>
              <a:rPr lang="zh-CN" altLang="en-US"/>
              <a:t> </a:t>
            </a:r>
            <a:r>
              <a:rPr lang="en-US" altLang="zh-CN"/>
              <a:t>linker </a:t>
            </a:r>
            <a:r>
              <a:rPr lang="zh-CN" altLang="en-US"/>
              <a:t>未检测到来自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zh-CN"/>
              <a:t> </a:t>
            </a:r>
            <a:r>
              <a:rPr lang="zh-CN" altLang="en-US"/>
              <a:t>的依赖关系而导致目标类的代码未链入可执行文件</a:t>
            </a:r>
            <a:endParaRPr lang="en-US" altLang="zh-CN"/>
          </a:p>
          <a:p>
            <a:pPr lvl="1"/>
            <a:r>
              <a:rPr lang="en-US"/>
              <a:t>通过</a:t>
            </a:r>
            <a:r>
              <a:rPr lang="zh-CN" altLang="en-US"/>
              <a:t> </a:t>
            </a:r>
            <a:r>
              <a:rPr lang="en-US" altLang="zh-CN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--whole-archive</a:t>
            </a:r>
            <a:r>
              <a:rPr lang="en-US" altLang="zh-CN"/>
              <a:t> </a:t>
            </a:r>
            <a:r>
              <a:rPr lang="zh-CN" altLang="en-US"/>
              <a:t>解决，集成入</a:t>
            </a:r>
            <a:r>
              <a:rPr lang="en-US" altLang="zh-CN"/>
              <a:t> CMake</a:t>
            </a:r>
            <a:endParaRPr lang="en-US" altLang="zh-CN"/>
          </a:p>
          <a:p>
            <a:r>
              <a:rPr lang="en-US"/>
              <a:t>参考</a:t>
            </a:r>
            <a:endParaRPr lang="en-US"/>
          </a:p>
          <a:p>
            <a:pPr lvl="1"/>
            <a:r>
              <a:rPr lang="en-US"/>
              <a:t>deptrum/base/factory_interface.h</a:t>
            </a:r>
            <a:endParaRPr lang="en-US"/>
          </a:p>
          <a:p>
            <a:pPr lvl="1"/>
            <a:r>
              <a:rPr lang="en-US"/>
              <a:t>deptrum/base/factory_interface_test.cc</a:t>
            </a:r>
            <a:endParaRPr lang="en-US"/>
          </a:p>
          <a:p>
            <a:pPr lvl="1"/>
            <a:r>
              <a:rPr lang="en-US"/>
              <a:t>deptrum/cmake/utils/AddWholeArchive.cmake</a:t>
            </a:r>
            <a:endParaRPr lang="en-US"/>
          </a:p>
          <a:p>
            <a:pPr lvl="1"/>
            <a:r>
              <a:rPr lang="en-US"/>
              <a:t>deptrum/base/CMakeLists.txt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总结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Abseil: C++ Tips of the Week (TotW)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37710" y="8132282"/>
            <a:ext cx="10873158" cy="5459256"/>
          </a:xfrm>
        </p:spPr>
        <p:txBody>
          <a:bodyPr>
            <a:normAutofit/>
          </a:bodyPr>
          <a:lstStyle/>
          <a:p>
            <a:r>
              <a:rPr lang="en-US" sz="3600"/>
              <a:t>TotW #42: Prefer Factory Functions to Initializer Methods</a:t>
            </a:r>
            <a:endParaRPr lang="en-US" sz="3600"/>
          </a:p>
          <a:p>
            <a:r>
              <a:rPr lang="en-US" sz="3600"/>
              <a:t>TotW #11: Return Policy</a:t>
            </a:r>
            <a:br>
              <a:rPr lang="en-US" sz="3600"/>
            </a:br>
            <a:r>
              <a:rPr lang="en-US" sz="3600"/>
              <a:t>(Return Value Optimization, RVO)</a:t>
            </a:r>
            <a:endParaRPr lang="en-US" sz="3600"/>
          </a:p>
          <a:p>
            <a:r>
              <a:rPr lang="en-US" sz="3600"/>
              <a:t>TotW #88: Initialization: =, (), and {}</a:t>
            </a:r>
            <a:endParaRPr lang="en-US" sz="3600"/>
          </a:p>
          <a:p>
            <a:r>
              <a:rPr lang="en-US" sz="3600"/>
              <a:t>TotW #172: Designated Initializers</a:t>
            </a:r>
            <a:endParaRPr lang="en-US" sz="3600"/>
          </a:p>
          <a:p>
            <a:r>
              <a:rPr lang="en-US" sz="3600"/>
              <a:t>TotW #77: Temporaries, Moves, and Copies</a:t>
            </a:r>
            <a:endParaRPr lang="en-US" sz="3600"/>
          </a:p>
          <a:p>
            <a:r>
              <a:rPr lang="en-US" sz="3600"/>
              <a:t>...</a:t>
            </a:r>
            <a:endParaRPr lang="en-US" sz="3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5289" y="7409911"/>
            <a:ext cx="4237057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1"/>
              </a:rPr>
              <a:t>https://abseil.io/tips/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710" y="1478684"/>
            <a:ext cx="10388600" cy="593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372" y="1774012"/>
            <a:ext cx="2730500" cy="1127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17" y="5909495"/>
            <a:ext cx="6913017" cy="69625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36071" y="1788118"/>
            <a:ext cx="807509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B050"/>
                </a:solidFill>
                <a:effectLst/>
                <a:latin typeface="Helvetica" pitchFamily="2" charset="0"/>
              </a:rPr>
              <a:t>Abseil</a:t>
            </a:r>
            <a:r>
              <a:rPr lang="en-US" b="0" i="0">
                <a:solidFill>
                  <a:srgbClr val="424B4D"/>
                </a:solidFill>
                <a:effectLst/>
                <a:latin typeface="Helvetica" pitchFamily="2" charset="0"/>
              </a:rPr>
              <a:t> is an open source collection of </a:t>
            </a:r>
            <a:r>
              <a:rPr lang="en-US" b="0" i="0">
                <a:solidFill>
                  <a:srgbClr val="00B050"/>
                </a:solidFill>
                <a:effectLst/>
                <a:latin typeface="Helvetica" pitchFamily="2" charset="0"/>
              </a:rPr>
              <a:t>C++ libraries </a:t>
            </a:r>
            <a:r>
              <a:rPr lang="en-US" b="0" i="0">
                <a:solidFill>
                  <a:srgbClr val="424B4D"/>
                </a:solidFill>
                <a:effectLst/>
                <a:latin typeface="Helvetica" pitchFamily="2" charset="0"/>
              </a:rPr>
              <a:t>drawn from the most fundamental pieces of </a:t>
            </a:r>
            <a:r>
              <a:rPr lang="en-US" b="0" i="0">
                <a:solidFill>
                  <a:srgbClr val="0070C0"/>
                </a:solidFill>
                <a:effectLst/>
                <a:latin typeface="Helvetica" pitchFamily="2" charset="0"/>
              </a:rPr>
              <a:t>Google’s internal codebase</a:t>
            </a:r>
            <a:r>
              <a:rPr lang="en-US" b="0" i="0">
                <a:solidFill>
                  <a:srgbClr val="424B4D"/>
                </a:solidFill>
                <a:effectLst/>
                <a:latin typeface="Helvetica" pitchFamily="2" charset="0"/>
              </a:rPr>
              <a:t>.</a:t>
            </a:r>
            <a:endParaRPr lang="en-US" b="0" i="0">
              <a:solidFill>
                <a:srgbClr val="424B4D"/>
              </a:solidFill>
              <a:effectLst/>
              <a:latin typeface="Helvetica" pitchFamily="2" charset="0"/>
            </a:endParaRPr>
          </a:p>
          <a:p>
            <a:r>
              <a:rPr lang="en-US">
                <a:sym typeface="+mn-ea"/>
                <a:hlinkClick r:id="rId5"/>
              </a:rPr>
              <a:t>https://github.com/abseil/abseil-cpp</a:t>
            </a:r>
            <a:endParaRPr lang="en-US">
              <a:latin typeface="Helvetica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0642" y="4956728"/>
            <a:ext cx="75895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google/base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vs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deptrum/base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11" grpId="0" build="p"/>
      <p:bldP spid="11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/>
          <p:nvPr/>
        </p:nvSpPr>
        <p:spPr>
          <a:xfrm>
            <a:off x="8193009" y="7466376"/>
            <a:ext cx="7991631" cy="899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182816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+mn-cs"/>
              </a:defRPr>
            </a:lvl1pPr>
            <a:lvl2pPr marL="914400" indent="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+mn-cs"/>
              </a:defRPr>
            </a:lvl2pPr>
            <a:lvl3pPr marL="1828165" indent="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0" i="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+mn-cs"/>
              </a:defRPr>
            </a:lvl3pPr>
            <a:lvl4pPr marL="2742565" indent="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+mn-cs"/>
              </a:defRPr>
            </a:lvl4pPr>
            <a:lvl5pPr marL="3656965" indent="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微软雅黑" panose="020B0503020204020204" pitchFamily="34" charset="-122"/>
                <a:cs typeface="+mn-cs"/>
              </a:defRPr>
            </a:lvl5pPr>
            <a:lvl6pPr marL="4570730" indent="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130" indent="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398895" indent="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3295" indent="0" algn="l" defTabSz="18281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  <a:r>
              <a:rPr lang="en-US" sz="3900" dirty="0"/>
              <a:t>REATE</a:t>
            </a:r>
            <a:r>
              <a:rPr lang="en-US" dirty="0"/>
              <a:t> N</a:t>
            </a:r>
            <a:r>
              <a:rPr lang="en-US" sz="4000" dirty="0"/>
              <a:t>EW</a:t>
            </a:r>
            <a:r>
              <a:rPr lang="en-US" dirty="0"/>
              <a:t> D</a:t>
            </a:r>
            <a:r>
              <a:rPr lang="en-US" sz="4000" dirty="0"/>
              <a:t>IMENSIONS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8576296" y="8604739"/>
            <a:ext cx="6301725" cy="3415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征集工作中遇到的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问题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低效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不优雅的实现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不易理解的代码关系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类似的重复代码或模式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牵一发而动全身的组织方式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什么是工厂方法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工厂方法是一种</a:t>
            </a:r>
            <a:r>
              <a:rPr lang="zh-CN" altLang="en-US">
                <a:solidFill>
                  <a:srgbClr val="00B050"/>
                </a:solidFill>
              </a:rPr>
              <a:t>创建型</a:t>
            </a:r>
            <a:r>
              <a:rPr lang="zh-CN" altLang="en-US">
                <a:solidFill>
                  <a:srgbClr val="0070C0"/>
                </a:solidFill>
              </a:rPr>
              <a:t>编程模式</a:t>
            </a:r>
            <a:r>
              <a:rPr lang="zh-CN" altLang="en-US"/>
              <a:t>，用于在</a:t>
            </a:r>
            <a:r>
              <a:rPr lang="zh-CN" altLang="en-US">
                <a:solidFill>
                  <a:srgbClr val="0070C0"/>
                </a:solidFill>
              </a:rPr>
              <a:t>不指定对象具体类型</a:t>
            </a:r>
            <a:r>
              <a:rPr lang="zh-CN" altLang="en-US"/>
              <a:t>的情况下</a:t>
            </a:r>
            <a:r>
              <a:rPr lang="zh-CN" altLang="en-US">
                <a:solidFill>
                  <a:srgbClr val="00B050"/>
                </a:solidFill>
              </a:rPr>
              <a:t>创建对象</a:t>
            </a:r>
            <a:r>
              <a:rPr lang="zh-CN" altLang="en-US"/>
              <a:t>。</a:t>
            </a:r>
            <a:endParaRPr lang="en-US" altLang="zh-CN"/>
          </a:p>
          <a:p>
            <a:pPr marL="19050" lvl="1" indent="0">
              <a:buNone/>
            </a:pPr>
            <a:endParaRPr lang="en-US" altLang="zh-CN"/>
          </a:p>
          <a:p>
            <a:pPr marL="19050" lvl="1" indent="0">
              <a:buNone/>
            </a:pPr>
            <a:endParaRPr lang="en-US" altLang="zh-CN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为什么需要工厂方法?</a:t>
            </a:r>
            <a:endParaRPr lang="en-US"/>
          </a:p>
          <a:p>
            <a:pPr lvl="1"/>
            <a:r>
              <a:rPr lang="en-US"/>
              <a:t>降低创建对象的难度</a:t>
            </a:r>
            <a:endParaRPr lang="en-US"/>
          </a:p>
          <a:p>
            <a:pPr lvl="1"/>
            <a:r>
              <a:rPr lang="en-US">
                <a:solidFill>
                  <a:srgbClr val="00B050"/>
                </a:solidFill>
              </a:rPr>
              <a:t>创建</a:t>
            </a:r>
            <a:r>
              <a:rPr lang="en-US"/>
              <a:t>对象的</a:t>
            </a:r>
            <a:r>
              <a:rPr lang="zh-CN" altLang="en-US"/>
              <a:t>同时，</a:t>
            </a:r>
            <a:r>
              <a:rPr lang="en-US"/>
              <a:t>对其进行</a:t>
            </a:r>
            <a:r>
              <a:rPr lang="en-US">
                <a:solidFill>
                  <a:srgbClr val="0070C0"/>
                </a:solidFill>
              </a:rPr>
              <a:t>初始化</a:t>
            </a:r>
            <a:endParaRPr lang="en-US">
              <a:solidFill>
                <a:srgbClr val="0070C0"/>
              </a:solidFill>
            </a:endParaRPr>
          </a:p>
          <a:p>
            <a:pPr lvl="2"/>
            <a:r>
              <a:rPr lang="en-US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vs </a:t>
            </a: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endParaRPr lang="en-US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Constructor() </a:t>
            </a:r>
            <a:r>
              <a:rPr lang="en-US"/>
              <a:t>不支持错误反馈</a:t>
            </a:r>
            <a:r>
              <a:rPr lang="zh-CN" altLang="en-US"/>
              <a:t>：</a:t>
            </a:r>
            <a:endParaRPr lang="en-US" altLang="zh-CN"/>
          </a:p>
          <a:p>
            <a:pPr lvl="3"/>
            <a:r>
              <a:rPr lang="zh-CN" altLang="en-US"/>
              <a:t>无法抛出异常</a:t>
            </a:r>
            <a:endParaRPr lang="en-US" altLang="zh-CN"/>
          </a:p>
          <a:p>
            <a:pPr lvl="3"/>
            <a:r>
              <a:rPr lang="zh-CN" altLang="en-US"/>
              <a:t>无法返回错误码</a:t>
            </a:r>
            <a:endParaRPr lang="en-US" altLang="zh-CN"/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Initialize() </a:t>
            </a:r>
            <a:r>
              <a:rPr lang="en-US"/>
              <a:t>支持错误反馈</a:t>
            </a:r>
            <a:r>
              <a:rPr lang="zh-CN" altLang="en-US"/>
              <a:t>：</a:t>
            </a:r>
            <a:endParaRPr lang="en-US"/>
          </a:p>
          <a:p>
            <a:pPr lvl="3"/>
            <a:r>
              <a:rPr lang="en-US"/>
              <a:t>配置文件不存在</a:t>
            </a:r>
            <a:endParaRPr lang="en-US"/>
          </a:p>
          <a:p>
            <a:pPr lvl="3"/>
            <a:r>
              <a:rPr lang="en-US"/>
              <a:t>网络连接无法建立</a:t>
            </a:r>
            <a:endParaRPr lang="en-US"/>
          </a:p>
          <a:p>
            <a:pPr lvl="2"/>
            <a:r>
              <a:rPr lang="en-US"/>
              <a:t>什么操作放在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Initialize()</a:t>
            </a:r>
            <a:r>
              <a:rPr lang="zh-CN" altLang="en-US"/>
              <a:t>需要小心？</a:t>
            </a:r>
            <a:endParaRPr lang="en-US" altLang="zh-CN"/>
          </a:p>
          <a:p>
            <a:pPr lvl="3"/>
            <a:r>
              <a:rPr lang="en-US"/>
              <a:t>资源分配</a:t>
            </a:r>
            <a:r>
              <a:rPr lang="zh-CN" altLang="en-US"/>
              <a:t>：</a:t>
            </a:r>
            <a:r>
              <a:rPr lang="en-US"/>
              <a:t>初始化失败时</a:t>
            </a:r>
            <a:r>
              <a:rPr lang="zh-CN" altLang="en-US"/>
              <a:t>可能造成内存泄漏</a:t>
            </a:r>
            <a:endParaRPr lang="en-US" altLang="zh-CN"/>
          </a:p>
          <a:p>
            <a:pPr lvl="3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Destructor </a:t>
            </a:r>
            <a:r>
              <a:rPr lang="zh-CN" altLang="en-US"/>
              <a:t>和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/>
              <a:t>配对，</a:t>
            </a:r>
            <a:br>
              <a:rPr lang="en-US" altLang="zh-CN"/>
            </a:b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zh-CN" altLang="en-US"/>
              <a:t>和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Finalize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/>
              <a:t>配对</a:t>
            </a:r>
            <a:endParaRPr lang="en-US" altLang="zh-CN"/>
          </a:p>
          <a:p>
            <a:pPr lvl="2"/>
            <a:r>
              <a:rPr lang="en-US"/>
              <a:t>基类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CN" altLang="en-US"/>
              <a:t> 会自动调用，</a:t>
            </a:r>
            <a:br>
              <a:rPr lang="en-US" altLang="zh-CN"/>
            </a:br>
            <a:r>
              <a:rPr lang="zh-CN" altLang="en-US"/>
              <a:t>但基类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en-US" altLang="zh-CN"/>
              <a:t> </a:t>
            </a:r>
            <a:r>
              <a:rPr lang="zh-CN" altLang="en-US"/>
              <a:t>需要显式调用</a:t>
            </a:r>
            <a:endParaRPr lang="en-US"/>
          </a:p>
          <a:p>
            <a:pPr lvl="1"/>
            <a:r>
              <a:rPr lang="en-US">
                <a:solidFill>
                  <a:srgbClr val="00B050"/>
                </a:solidFill>
              </a:rPr>
              <a:t>最本质原因</a:t>
            </a:r>
            <a:r>
              <a:rPr lang="zh-CN" altLang="en-US">
                <a:solidFill>
                  <a:srgbClr val="00B050"/>
                </a:solidFill>
              </a:rPr>
              <a:t>：</a:t>
            </a:r>
            <a:r>
              <a:rPr lang="zh-CN" altLang="en-US">
                <a:solidFill>
                  <a:schemeClr val="accent1"/>
                </a:solidFill>
              </a:rPr>
              <a:t>隐藏对象的实现细节</a:t>
            </a:r>
            <a:endParaRPr lang="en-US" altLang="zh-CN">
              <a:solidFill>
                <a:schemeClr val="accent1"/>
              </a:solidFill>
            </a:endParaRPr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/>
              <a:t> </a:t>
            </a:r>
            <a:r>
              <a:rPr lang="zh-CN" altLang="en-US"/>
              <a:t>需要分配内存，所以需要</a:t>
            </a:r>
            <a:r>
              <a:rPr lang="en-US" altLang="zh-CN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CN"/>
              <a:t> </a:t>
            </a:r>
            <a:r>
              <a:rPr lang="zh-CN" altLang="en-US"/>
              <a:t>完整声明信息：</a:t>
            </a:r>
            <a:r>
              <a:rPr lang="en-US" altLang="zh-CN"/>
              <a:t>member fields</a:t>
            </a:r>
            <a:endParaRPr lang="en-US" altLang="zh-CN"/>
          </a:p>
          <a:p>
            <a:pPr lvl="2"/>
            <a:r>
              <a:rPr lang="en-US"/>
              <a:t>另一种隐藏方法</a:t>
            </a:r>
            <a:r>
              <a:rPr lang="zh-CN" altLang="en-US"/>
              <a:t>：</a:t>
            </a:r>
            <a:br>
              <a:rPr lang="en-US" altLang="zh-CN"/>
            </a:br>
            <a:r>
              <a:rPr lang="en-US" altLang="zh-CN"/>
              <a:t>PImpl (Pointer to Implementation)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Method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5055" y="3608145"/>
            <a:ext cx="8180445" cy="1006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2400">
                <a:effectLst/>
                <a:latin typeface="Menlo" panose="020B0609030804020204" pitchFamily="49" charset="0"/>
              </a:rPr>
              <a:t> AnimalType {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US" sz="2400">
                <a:effectLst/>
                <a:latin typeface="Menlo" panose="020B0609030804020204" pitchFamily="49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CAT</a:t>
            </a:r>
            <a:r>
              <a:rPr lang="zh-CN" alt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effectLst/>
                <a:latin typeface="Menlo" panose="020B0609030804020204" pitchFamily="49" charset="0"/>
              </a:rPr>
              <a:t>* </a:t>
            </a:r>
            <a:r>
              <a:rPr lang="en-US" sz="2400" b="1">
                <a:effectLst/>
                <a:latin typeface="Menlo" panose="020B0609030804020204" pitchFamily="49" charset="0"/>
              </a:rPr>
              <a:t>Create</a:t>
            </a:r>
            <a:r>
              <a:rPr lang="en-US" sz="2400">
                <a:effectLst/>
                <a:latin typeface="Menlo" panose="020B0609030804020204" pitchFamily="49" charset="0"/>
              </a:rPr>
              <a:t>(AnimalType type);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effectLst/>
                <a:latin typeface="Menlo" panose="020B0609030804020204" pitchFamily="49" charset="0"/>
              </a:rPr>
              <a:t>Say</a:t>
            </a:r>
            <a:r>
              <a:rPr lang="en-US" sz="2400">
                <a:effectLst/>
                <a:latin typeface="Menlo" panose="020B0609030804020204" pitchFamily="49" charset="0"/>
              </a:rPr>
              <a:t>() = 0;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latin typeface="Menlo" panose="020B0609030804020204" pitchFamily="49" charset="0"/>
            </a:endParaRPr>
          </a:p>
          <a:p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latin typeface="Menlo" panose="020B0609030804020204" pitchFamily="49" charset="0"/>
              </a:rPr>
              <a:t>* </a:t>
            </a:r>
            <a:r>
              <a:rPr lang="en-US" sz="2400" b="1">
                <a:latin typeface="Menlo" panose="020B0609030804020204" pitchFamily="49" charset="0"/>
              </a:rPr>
              <a:t>Animal::Create</a:t>
            </a:r>
            <a:r>
              <a:rPr lang="en-US" sz="2400">
                <a:latin typeface="Menlo" panose="020B0609030804020204" pitchFamily="49" charset="0"/>
              </a:rPr>
              <a:t>(AnimalType type) {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switch</a:t>
            </a:r>
            <a:r>
              <a:rPr lang="en-US" sz="2400">
                <a:latin typeface="Menlo" panose="020B0609030804020204" pitchFamily="49" charset="0"/>
              </a:rPr>
              <a:t>(type) {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case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i="1">
                <a:solidFill>
                  <a:srgbClr val="0000C0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case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i="1">
                <a:solidFill>
                  <a:srgbClr val="0000C0"/>
                </a:solidFill>
                <a:latin typeface="Menlo" panose="020B0609030804020204" pitchFamily="49" charset="0"/>
              </a:rPr>
              <a:t>CAT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Cat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}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}</a:t>
            </a:r>
            <a:endParaRPr lang="en-US" sz="2400"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override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zh-CN" alt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288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“Woof\n”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zh-CN" alt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effectLst/>
                <a:latin typeface="Menlo" panose="020B0609030804020204" pitchFamily="49" charset="0"/>
              </a:rPr>
              <a:t>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Cat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override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2400" b="1">
                <a:solidFill>
                  <a:srgbClr val="64288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“Meow\n”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zh-CN" alt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effectLst/>
                <a:latin typeface="Menlo" panose="020B0609030804020204" pitchFamily="49" charset="0"/>
              </a:rPr>
              <a:t>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5055" y="3248675"/>
            <a:ext cx="6453401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animal.h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animal.cc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endParaRPr lang="en-US" sz="2400">
              <a:solidFill>
                <a:srgbClr val="3F7F5F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dog.h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latin typeface="Menlo" panose="020B0609030804020204" pitchFamily="49" charset="0"/>
            </a:endParaRPr>
          </a:p>
          <a:p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cat.h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05055" y="3248675"/>
            <a:ext cx="8180445" cy="3213085"/>
          </a:xfrm>
          <a:prstGeom prst="roundRect">
            <a:avLst>
              <a:gd name="adj" fmla="val 4019"/>
            </a:avLst>
          </a:prstGeom>
          <a:solidFill>
            <a:srgbClr val="A0CCEC">
              <a:alpha val="2549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104620" y="2171700"/>
            <a:ext cx="429768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126392" y="2748641"/>
            <a:ext cx="68394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3" grpId="0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存在的问题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600" b="1">
                <a:solidFill>
                  <a:srgbClr val="7F0055"/>
                </a:solidFill>
                <a:latin typeface="Menlo" panose="020B0609030804020204" pitchFamily="49" charset="0"/>
                <a:ea typeface="+mn-ea"/>
              </a:rPr>
              <a:t>enum</a:t>
            </a:r>
            <a:r>
              <a:rPr lang="en-US" sz="3600">
                <a:solidFill>
                  <a:srgbClr val="404040"/>
                </a:solidFill>
                <a:latin typeface="Menlo" panose="020B0609030804020204" pitchFamily="49" charset="0"/>
                <a:ea typeface="+mn-ea"/>
              </a:rPr>
              <a:t> AnimalType </a:t>
            </a:r>
            <a:r>
              <a:rPr lang="zh-CN" altLang="en-US">
                <a:solidFill>
                  <a:srgbClr val="FF0000"/>
                </a:solidFill>
              </a:rPr>
              <a:t>泄漏</a:t>
            </a:r>
            <a:r>
              <a:rPr lang="zh-CN" altLang="en-US"/>
              <a:t>了所有支持的类型</a:t>
            </a:r>
            <a:endParaRPr lang="en-US" altLang="zh-CN"/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animal.cc</a:t>
            </a:r>
            <a:r>
              <a:rPr lang="en-US"/>
              <a:t> 需要引用所有实现类的头文件</a:t>
            </a:r>
            <a:endParaRPr lang="en-US" altLang="zh-CN"/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Create() </a:t>
            </a:r>
            <a:r>
              <a:rPr lang="zh-CN" altLang="en-US"/>
              <a:t>存在代码</a:t>
            </a:r>
            <a:r>
              <a:rPr lang="zh-CN" altLang="en-US">
                <a:solidFill>
                  <a:srgbClr val="FF0000"/>
                </a:solidFill>
              </a:rPr>
              <a:t>耦合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/>
              <a:t>每添加一个新的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/>
              <a:t> 派生类</a:t>
            </a:r>
            <a:r>
              <a:rPr lang="zh-CN" altLang="en-US"/>
              <a:t>，都需要修改</a:t>
            </a:r>
            <a:r>
              <a:rPr lang="en-US" altLang="zh-CN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Create()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>
                <a:cs typeface="Courier New" panose="02070309020205020404" pitchFamily="49" charset="0"/>
              </a:rPr>
              <a:t>Open/Closed Principle (OCP) </a:t>
            </a:r>
            <a:br>
              <a:rPr lang="en-US" b="1">
                <a:cs typeface="Courier New" panose="02070309020205020404" pitchFamily="49" charset="0"/>
              </a:rPr>
            </a:br>
            <a:r>
              <a:rPr lang="en-US" b="1">
                <a:cs typeface="Courier New" panose="02070309020205020404" pitchFamily="49" charset="0"/>
              </a:rPr>
              <a:t>开放</a:t>
            </a:r>
            <a:r>
              <a:rPr lang="en-US" altLang="zh-CN" b="1">
                <a:cs typeface="Courier New" panose="02070309020205020404" pitchFamily="49" charset="0"/>
              </a:rPr>
              <a:t>/</a:t>
            </a:r>
            <a:r>
              <a:rPr lang="zh-CN" altLang="en-US" b="1">
                <a:cs typeface="Courier New" panose="02070309020205020404" pitchFamily="49" charset="0"/>
              </a:rPr>
              <a:t>封闭原则</a:t>
            </a:r>
            <a:endParaRPr lang="en-US" b="1">
              <a:cs typeface="Courier New" panose="02070309020205020404" pitchFamily="49" charset="0"/>
            </a:endParaRPr>
          </a:p>
          <a:p>
            <a:pPr lvl="2"/>
            <a:r>
              <a:rPr lang="en-US">
                <a:cs typeface="Courier New" panose="02070309020205020404" pitchFamily="49" charset="0"/>
              </a:rPr>
              <a:t>Classes should be open for extension but closed for modification.</a:t>
            </a:r>
            <a:br>
              <a:rPr lang="en-US">
                <a:cs typeface="Courier New" panose="02070309020205020404" pitchFamily="49" charset="0"/>
              </a:rPr>
            </a:br>
            <a:r>
              <a:rPr lang="en-US">
                <a:cs typeface="Courier New" panose="02070309020205020404" pitchFamily="49" charset="0"/>
              </a:rPr>
              <a:t>类应该对扩展开放</a:t>
            </a:r>
            <a:r>
              <a:rPr lang="zh-CN" altLang="en-US">
                <a:cs typeface="Courier New" panose="02070309020205020404" pitchFamily="49" charset="0"/>
              </a:rPr>
              <a:t>，对修改封闭。</a:t>
            </a:r>
            <a:endParaRPr lang="en-US">
              <a:cs typeface="Courier New" panose="02070309020205020404" pitchFamily="49" charset="0"/>
            </a:endParaRPr>
          </a:p>
          <a:p>
            <a:pPr lvl="1"/>
            <a:r>
              <a:rPr lang="en-US"/>
              <a:t>无法支持外部扩展</a:t>
            </a:r>
            <a:endParaRPr lang="en-US"/>
          </a:p>
          <a:p>
            <a:pPr lvl="2"/>
            <a:r>
              <a:rPr lang="en-US"/>
              <a:t>无法支持第三方代码中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zh-CN" altLang="en-US"/>
              <a:t> 派生类的构造，例如</a:t>
            </a:r>
            <a:r>
              <a:rPr lang="en-US" altLang="zh-CN"/>
              <a:t> plugin </a:t>
            </a:r>
            <a:r>
              <a:rPr lang="zh-CN" altLang="en-US"/>
              <a:t>系统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Method v1 : </a:t>
            </a:r>
            <a:r>
              <a:rPr lang="en-US">
                <a:solidFill>
                  <a:srgbClr val="00B050"/>
                </a:solidFill>
              </a:rPr>
              <a:t>隐藏</a:t>
            </a:r>
            <a:r>
              <a:rPr lang="en-US"/>
              <a:t>对象的实现细节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0517" y="1341627"/>
            <a:ext cx="10612299" cy="10802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animal.h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2400">
                <a:effectLst/>
                <a:latin typeface="Menlo" panose="020B0609030804020204" pitchFamily="49" charset="0"/>
              </a:rPr>
              <a:t> AnimalType {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US" sz="2400">
                <a:effectLst/>
                <a:latin typeface="Menlo" panose="020B0609030804020204" pitchFamily="49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CAT </a:t>
            </a:r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br>
              <a:rPr lang="en-US" sz="2400">
                <a:effectLst/>
                <a:latin typeface="Menlo" panose="020B0609030804020204" pitchFamily="49" charset="0"/>
              </a:rPr>
            </a:b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effectLst/>
                <a:latin typeface="Menlo" panose="020B0609030804020204" pitchFamily="49" charset="0"/>
              </a:rPr>
              <a:t>* </a:t>
            </a:r>
            <a:r>
              <a:rPr lang="en-US" sz="2400" b="1">
                <a:effectLst/>
                <a:latin typeface="Menlo" panose="020B0609030804020204" pitchFamily="49" charset="0"/>
              </a:rPr>
              <a:t>Create</a:t>
            </a:r>
            <a:r>
              <a:rPr lang="en-US" sz="2400">
                <a:effectLst/>
                <a:latin typeface="Menlo" panose="020B0609030804020204" pitchFamily="49" charset="0"/>
              </a:rPr>
              <a:t>(AnimalType type);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effectLst/>
                <a:latin typeface="Menlo" panose="020B0609030804020204" pitchFamily="49" charset="0"/>
              </a:rPr>
              <a:t>Say</a:t>
            </a:r>
            <a:r>
              <a:rPr lang="en-US" sz="2400">
                <a:effectLst/>
                <a:latin typeface="Menlo" panose="020B0609030804020204" pitchFamily="49" charset="0"/>
              </a:rPr>
              <a:t>() = 0;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};</a:t>
            </a:r>
            <a:br>
              <a:rPr lang="en-US" sz="2400">
                <a:latin typeface="Menlo" panose="020B0609030804020204" pitchFamily="49" charset="0"/>
              </a:rPr>
            </a:b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latin typeface="Menlo" panose="020B0609030804020204" pitchFamily="49" charset="0"/>
              </a:rPr>
              <a:t>// animal.cc</a:t>
            </a:r>
            <a:endParaRPr lang="en-US" sz="2400">
              <a:solidFill>
                <a:srgbClr val="3F7F5F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latin typeface="Menlo" panose="020B0609030804020204" pitchFamily="49" charset="0"/>
              </a:rPr>
              <a:t>* </a:t>
            </a:r>
            <a:r>
              <a:rPr lang="en-US" sz="2400" b="1">
                <a:latin typeface="Menlo" panose="020B0609030804020204" pitchFamily="49" charset="0"/>
              </a:rPr>
              <a:t>Animal::Create</a:t>
            </a:r>
            <a:r>
              <a:rPr lang="en-US" sz="2400">
                <a:latin typeface="Menlo" panose="020B0609030804020204" pitchFamily="49" charset="0"/>
              </a:rPr>
              <a:t>(AnimalType type) {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switch</a:t>
            </a:r>
            <a:r>
              <a:rPr lang="en-US" sz="2400">
                <a:latin typeface="Menlo" panose="020B0609030804020204" pitchFamily="49" charset="0"/>
              </a:rPr>
              <a:t>(type) {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case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i="1">
                <a:solidFill>
                  <a:srgbClr val="0000C0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case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i="1">
                <a:solidFill>
                  <a:srgbClr val="0000C0"/>
                </a:solidFill>
                <a:latin typeface="Menlo" panose="020B0609030804020204" pitchFamily="49" charset="0"/>
              </a:rPr>
              <a:t>CAT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Cat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}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}</a:t>
            </a:r>
            <a:endParaRPr lang="en-US" sz="2400"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dog.h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override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2400" b="1">
                <a:solidFill>
                  <a:srgbClr val="64288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"Woof\n"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sz="2400">
                <a:effectLst/>
                <a:latin typeface="Menlo" panose="020B0609030804020204" pitchFamily="49" charset="0"/>
              </a:rPr>
              <a:t>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br>
              <a:rPr lang="en-US" sz="2400">
                <a:effectLst/>
                <a:latin typeface="Menlo" panose="020B0609030804020204" pitchFamily="49" charset="0"/>
              </a:rPr>
            </a:b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cat.h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Cat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override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2400" b="1">
                <a:solidFill>
                  <a:srgbClr val="64288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"Meow\n"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US" sz="2400">
                <a:effectLst/>
                <a:latin typeface="Menlo" panose="020B0609030804020204" pitchFamily="49" charset="0"/>
              </a:rPr>
              <a:t>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br>
              <a:rPr lang="en-US" sz="2400">
                <a:effectLst/>
                <a:latin typeface="Menlo" panose="020B0609030804020204" pitchFamily="49" charset="0"/>
              </a:rPr>
            </a:br>
            <a:endParaRPr lang="en-US" sz="2400"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存在的问题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/>
          </a:p>
          <a:p>
            <a:pPr lvl="1"/>
            <a:r>
              <a:rPr lang="en-US"/>
              <a:t>需要对每个基类添加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methods_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/>
              <a:t>重复的类似代码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/>
              <a:t>boilerplate code)</a:t>
            </a:r>
            <a:endParaRPr lang="en-US"/>
          </a:p>
          <a:p>
            <a:pPr lvl="1"/>
            <a:r>
              <a:rPr lang="en-US"/>
              <a:t>需要对每个子类添加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XxxRegistrar</a:t>
            </a:r>
            <a:r>
              <a:rPr lang="en-US" altLang="zh-CN"/>
              <a:t> </a:t>
            </a:r>
            <a:r>
              <a:rPr lang="zh-CN" altLang="en-US"/>
              <a:t>注册类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Method v2</a:t>
            </a:r>
            <a:r>
              <a:rPr lang="zh-CN" altLang="en-US"/>
              <a:t> </a:t>
            </a:r>
            <a:r>
              <a:rPr lang="en-US" altLang="zh-CN"/>
              <a:t>: </a:t>
            </a:r>
            <a:r>
              <a:rPr lang="zh-CN" altLang="en-US"/>
              <a:t>采用</a:t>
            </a:r>
            <a:r>
              <a:rPr lang="zh-CN" altLang="en-US">
                <a:solidFill>
                  <a:srgbClr val="00B050"/>
                </a:solidFill>
              </a:rPr>
              <a:t>注册机制</a:t>
            </a:r>
            <a:r>
              <a:rPr lang="zh-CN" altLang="en-US"/>
              <a:t>来管理工厂方法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0517" y="1341627"/>
            <a:ext cx="12188825" cy="108029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animal.h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effectLst/>
                <a:latin typeface="Menlo" panose="020B0609030804020204" pitchFamily="49" charset="0"/>
              </a:rPr>
              <a:t>* </a:t>
            </a:r>
            <a:r>
              <a:rPr lang="en-US" sz="2400" b="1">
                <a:effectLst/>
                <a:latin typeface="Menlo" panose="020B0609030804020204" pitchFamily="49" charset="0"/>
              </a:rPr>
              <a:t>Create</a:t>
            </a:r>
            <a:r>
              <a:rPr lang="en-US" sz="2400">
                <a:effectLst/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effectLst/>
                <a:latin typeface="Menlo" panose="020B0609030804020204" pitchFamily="49" charset="0"/>
              </a:rPr>
              <a:t>&amp; type);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effectLst/>
                <a:latin typeface="Menlo" panose="020B0609030804020204" pitchFamily="49" charset="0"/>
              </a:rPr>
              <a:t>Say</a:t>
            </a:r>
            <a:r>
              <a:rPr lang="en-US" sz="2400">
                <a:effectLst/>
                <a:latin typeface="Menlo" panose="020B0609030804020204" pitchFamily="49" charset="0"/>
              </a:rPr>
              <a:t>() = 0;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protected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CreateMethod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(*) ();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unordered_map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CreateMethod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&gt;*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animal.cc --&gt; animal.o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effectLst/>
                <a:latin typeface="Menlo" panose="020B0609030804020204" pitchFamily="49" charset="0"/>
              </a:rPr>
              <a:t>* </a:t>
            </a:r>
            <a:r>
              <a:rPr lang="en-US" sz="2400" b="1">
                <a:effectLst/>
                <a:latin typeface="Menlo" panose="020B0609030804020204" pitchFamily="49" charset="0"/>
              </a:rPr>
              <a:t>Animal::Create</a:t>
            </a:r>
            <a:r>
              <a:rPr lang="en-US" sz="2400">
                <a:effectLst/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effectLst/>
                <a:latin typeface="Menlo" panose="020B0609030804020204" pitchFamily="49" charset="0"/>
              </a:rPr>
              <a:t>&amp; type)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sz="2400">
                <a:effectLst/>
                <a:latin typeface="Menlo" panose="020B0609030804020204" pitchFamily="49" charset="0"/>
              </a:rPr>
              <a:t> itr 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-&gt;find(type);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400">
                <a:effectLst/>
                <a:latin typeface="Menlo" panose="020B0609030804020204" pitchFamily="49" charset="0"/>
              </a:rPr>
              <a:t> (itr !=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-&gt;end())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effectLst/>
                <a:latin typeface="Menlo" panose="020B0609030804020204" pitchFamily="49" charset="0"/>
              </a:rPr>
              <a:t> itr-&gt;</a:t>
            </a:r>
            <a:r>
              <a:rPr lang="en-US" sz="2400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US" sz="2400">
                <a:effectLst/>
                <a:latin typeface="Menlo" panose="020B0609030804020204" pitchFamily="49" charset="0"/>
              </a:rPr>
              <a:t>();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dog.cc --&gt; dog.o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DogRegistrar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effectLst/>
                <a:latin typeface="Menlo" panose="020B0609030804020204" pitchFamily="49" charset="0"/>
              </a:rPr>
              <a:t>DogRegistrar</a:t>
            </a:r>
            <a:r>
              <a:rPr lang="en-US" sz="2400">
                <a:effectLst/>
                <a:latin typeface="Menlo" panose="020B0609030804020204" pitchFamily="49" charset="0"/>
              </a:rPr>
              <a:t>()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(*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effectLst/>
                <a:latin typeface="Menlo" panose="020B0609030804020204" pitchFamily="49" charset="0"/>
              </a:rPr>
              <a:t>::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)[</a:t>
            </a:r>
            <a:r>
              <a:rPr lang="en-US" sz="240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"Dog"</a:t>
            </a:r>
            <a:r>
              <a:rPr lang="en-US" sz="2400">
                <a:effectLst/>
                <a:latin typeface="Menlo" panose="020B0609030804020204" pitchFamily="49" charset="0"/>
              </a:rPr>
              <a:t>] = []() -&gt;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effectLst/>
                <a:latin typeface="Menlo" panose="020B0609030804020204" pitchFamily="49" charset="0"/>
              </a:rPr>
              <a:t>*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US" sz="2400">
                <a:effectLst/>
                <a:latin typeface="Menlo" panose="020B0609030804020204" pitchFamily="49" charset="0"/>
              </a:rPr>
              <a:t>();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DogRegistrar</a:t>
            </a:r>
            <a:r>
              <a:rPr lang="en-US" sz="2400">
                <a:effectLst/>
                <a:latin typeface="Menlo" panose="020B0609030804020204" pitchFamily="49" charset="0"/>
              </a:rPr>
              <a:t> g_dog_registrar;</a:t>
            </a:r>
            <a:endParaRPr lang="en-US" sz="2400">
              <a:effectLst/>
              <a:latin typeface="Menlo" panose="020B06090308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0517" y="2497561"/>
            <a:ext cx="12188825" cy="408925"/>
          </a:xfrm>
          <a:prstGeom prst="roundRect">
            <a:avLst>
              <a:gd name="adj" fmla="val 4019"/>
            </a:avLst>
          </a:prstGeom>
          <a:solidFill>
            <a:srgbClr val="A0CCEC">
              <a:alpha val="2549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70516" y="3555524"/>
            <a:ext cx="12188825" cy="820533"/>
          </a:xfrm>
          <a:prstGeom prst="roundRect">
            <a:avLst>
              <a:gd name="adj" fmla="val 4019"/>
            </a:avLst>
          </a:prstGeom>
          <a:solidFill>
            <a:srgbClr val="A0CCEC">
              <a:alpha val="2549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0515" y="5427309"/>
            <a:ext cx="12188825" cy="2606348"/>
          </a:xfrm>
          <a:prstGeom prst="roundRect">
            <a:avLst>
              <a:gd name="adj" fmla="val 4019"/>
            </a:avLst>
          </a:prstGeom>
          <a:solidFill>
            <a:srgbClr val="A0CCEC">
              <a:alpha val="2549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70515" y="8687974"/>
            <a:ext cx="12188825" cy="3362511"/>
          </a:xfrm>
          <a:prstGeom prst="roundRect">
            <a:avLst>
              <a:gd name="adj" fmla="val 4019"/>
            </a:avLst>
          </a:prstGeom>
          <a:solidFill>
            <a:srgbClr val="A0CCEC">
              <a:alpha val="2549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存在的问题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/>
          </a:p>
          <a:p>
            <a:pPr lvl="1"/>
            <a:r>
              <a:rPr lang="en-US"/>
              <a:t>所有使用工厂方法的类共用同一个基类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Create() </a:t>
            </a:r>
            <a:r>
              <a:rPr lang="en-US"/>
              <a:t>的返回值为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Factory*</a:t>
            </a:r>
            <a:r>
              <a:rPr lang="zh-CN" altLang="en-US"/>
              <a:t>，需要手动转换类型为基类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static_cast&lt;Animal*&gt;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</a:t>
            </a:r>
            <a:r>
              <a:rPr lang="en-US">
                <a:solidFill>
                  <a:srgbClr val="00B050"/>
                </a:solidFill>
              </a:rPr>
              <a:t>Interface</a:t>
            </a:r>
            <a:r>
              <a:rPr lang="en-US"/>
              <a:t> v3 : 工厂方法</a:t>
            </a:r>
            <a:r>
              <a:rPr lang="zh-CN" altLang="en-US"/>
              <a:t>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olidFill>
                  <a:srgbClr val="0070C0"/>
                </a:solidFill>
                <a:sym typeface="Wingdings" panose="05000000000000000000" pitchFamily="2" charset="2"/>
              </a:rPr>
              <a:t>工厂接口类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0517" y="1120556"/>
            <a:ext cx="12188825" cy="130189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factory.h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effectLst/>
                <a:latin typeface="Menlo" panose="020B0609030804020204" pitchFamily="49" charset="0"/>
              </a:rPr>
              <a:t>* </a:t>
            </a:r>
            <a:r>
              <a:rPr lang="en-US" sz="2400" b="1">
                <a:effectLst/>
                <a:latin typeface="Menlo" panose="020B0609030804020204" pitchFamily="49" charset="0"/>
              </a:rPr>
              <a:t>Create</a:t>
            </a:r>
            <a:r>
              <a:rPr lang="en-US" sz="2400">
                <a:effectLst/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effectLst/>
                <a:latin typeface="Menlo" panose="020B0609030804020204" pitchFamily="49" charset="0"/>
              </a:rPr>
              <a:t>&amp; type);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Derived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Registrar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effectLst/>
                <a:latin typeface="Menlo" panose="020B0609030804020204" pitchFamily="49" charset="0"/>
              </a:rPr>
              <a:t>Registrar</a:t>
            </a:r>
            <a:r>
              <a:rPr lang="en-US" sz="2400">
                <a:effectLst/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effectLst/>
                <a:latin typeface="Menlo" panose="020B0609030804020204" pitchFamily="49" charset="0"/>
              </a:rPr>
              <a:t>&amp; type)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(*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effectLst/>
                <a:latin typeface="Menlo" panose="020B0609030804020204" pitchFamily="49" charset="0"/>
              </a:rPr>
              <a:t>::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)[type] = []() -&gt;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effectLst/>
                <a:latin typeface="Menlo" panose="020B0609030804020204" pitchFamily="49" charset="0"/>
              </a:rPr>
              <a:t>*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Derived</a:t>
            </a:r>
            <a:r>
              <a:rPr lang="en-US" sz="2400">
                <a:effectLst/>
                <a:latin typeface="Menlo" panose="020B0609030804020204" pitchFamily="49" charset="0"/>
              </a:rPr>
              <a:t>();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};</a:t>
            </a:r>
            <a:br>
              <a:rPr lang="en-US" sz="2400">
                <a:effectLst/>
                <a:latin typeface="Menlo" panose="020B0609030804020204" pitchFamily="49" charset="0"/>
              </a:rPr>
            </a:b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protected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CreateMethod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(*) ();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unordered_map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CreateMethod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&gt;*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effectLst/>
                <a:latin typeface="Menlo" panose="020B0609030804020204" pitchFamily="49" charset="0"/>
              </a:rPr>
              <a:t>* </a:t>
            </a:r>
            <a:r>
              <a:rPr lang="en-US" sz="2400" b="1">
                <a:effectLst/>
                <a:latin typeface="Menlo" panose="020B0609030804020204" pitchFamily="49" charset="0"/>
              </a:rPr>
              <a:t>Factory::Create</a:t>
            </a:r>
            <a:r>
              <a:rPr lang="en-US" sz="2400">
                <a:effectLst/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effectLst/>
                <a:latin typeface="Menlo" panose="020B0609030804020204" pitchFamily="49" charset="0"/>
              </a:rPr>
              <a:t>&amp; type)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sz="2400">
                <a:effectLst/>
                <a:latin typeface="Menlo" panose="020B0609030804020204" pitchFamily="49" charset="0"/>
              </a:rPr>
              <a:t> itr 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-&gt;find(type);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400">
                <a:effectLst/>
                <a:latin typeface="Menlo" panose="020B0609030804020204" pitchFamily="49" charset="0"/>
              </a:rPr>
              <a:t> (itr !=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-&gt;end())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effectLst/>
                <a:latin typeface="Menlo" panose="020B0609030804020204" pitchFamily="49" charset="0"/>
              </a:rPr>
              <a:t> itr-&gt;</a:t>
            </a:r>
            <a:r>
              <a:rPr lang="en-US" sz="2400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US" sz="2400">
                <a:effectLst/>
                <a:latin typeface="Menlo" panose="020B0609030804020204" pitchFamily="49" charset="0"/>
              </a:rPr>
              <a:t>();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animal.h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effectLst/>
                <a:latin typeface="Menlo" panose="020B0609030804020204" pitchFamily="49" charset="0"/>
              </a:rPr>
              <a:t>Say</a:t>
            </a:r>
            <a:r>
              <a:rPr lang="en-US" sz="2400">
                <a:effectLst/>
                <a:latin typeface="Menlo" panose="020B0609030804020204" pitchFamily="49" charset="0"/>
              </a:rPr>
              <a:t>() = 0;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br>
              <a:rPr lang="en-US" sz="2400">
                <a:effectLst/>
                <a:latin typeface="Menlo" panose="020B0609030804020204" pitchFamily="49" charset="0"/>
              </a:rPr>
            </a:br>
            <a:r>
              <a:rPr lang="en-US" sz="240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 dog.cc --&gt; dog.o</a:t>
            </a:r>
            <a:endParaRPr lang="en-US" sz="2400">
              <a:solidFill>
                <a:srgbClr val="3F7F5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effectLst/>
                <a:latin typeface="Menlo" panose="020B0609030804020204" pitchFamily="49" charset="0"/>
              </a:rPr>
              <a:t>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Registrar</a:t>
            </a:r>
            <a:r>
              <a:rPr lang="en-US" sz="2400">
                <a:effectLst/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US" sz="2400">
                <a:effectLst/>
                <a:latin typeface="Menlo" panose="020B0609030804020204" pitchFamily="49" charset="0"/>
              </a:rPr>
              <a:t>&gt; g_dog_registrar;</a:t>
            </a:r>
            <a:endParaRPr lang="en-US" sz="2400"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/>
              <a:t>不同基类维护各自的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Factory::methods_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各派生类分别在其各自实现的</a:t>
            </a:r>
            <a:r>
              <a:rPr lang="zh-CN" altLang="en-US"/>
              <a:t> </a:t>
            </a:r>
            <a:r>
              <a:rPr lang="en-US" altLang="zh-CN"/>
              <a:t>.cc</a:t>
            </a:r>
            <a:r>
              <a:rPr lang="zh-CN" altLang="en-US"/>
              <a:t> 文件中注册工厂方法</a:t>
            </a:r>
            <a:endParaRPr lang="en-US" altLang="zh-CN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存在的问题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 altLang="zh-CN"/>
          </a:p>
          <a:p>
            <a:pPr lvl="1"/>
            <a:r>
              <a:rPr lang="zh-CN" altLang="en-US"/>
              <a:t>不支持带参数的构造函数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Interface v</a:t>
            </a:r>
            <a:r>
              <a:rPr lang="en-US" altLang="zh-CN"/>
              <a:t>4</a:t>
            </a:r>
            <a:r>
              <a:rPr lang="en-US"/>
              <a:t> : 工厂接口类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工厂接口模版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459" y="1341627"/>
            <a:ext cx="12340535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Base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CreateMethod</a:t>
            </a:r>
            <a:r>
              <a:rPr lang="en-US" sz="2400">
                <a:effectLst/>
                <a:latin typeface="Menlo" panose="020B0609030804020204" pitchFamily="49" charset="0"/>
              </a:rPr>
              <a:t> =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Base</a:t>
            </a:r>
            <a:r>
              <a:rPr lang="en-US" sz="2400">
                <a:effectLst/>
                <a:latin typeface="Menlo" panose="020B0609030804020204" pitchFamily="49" charset="0"/>
              </a:rPr>
              <a:t>* (*) ();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br>
              <a:rPr lang="en-US" sz="2400">
                <a:effectLst/>
                <a:latin typeface="Menlo" panose="020B0609030804020204" pitchFamily="49" charset="0"/>
              </a:rPr>
            </a:b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Derived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Registrar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explicit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effectLst/>
                <a:latin typeface="Menlo" panose="020B0609030804020204" pitchFamily="49" charset="0"/>
              </a:rPr>
              <a:t>Registrar</a:t>
            </a:r>
            <a:r>
              <a:rPr lang="en-US" sz="2400">
                <a:effectLst/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effectLst/>
                <a:latin typeface="Menlo" panose="020B0609030804020204" pitchFamily="49" charset="0"/>
              </a:rPr>
              <a:t>&amp; name)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sz="2400">
                <a:effectLst/>
                <a:latin typeface="Menlo" panose="020B0609030804020204" pitchFamily="49" charset="0"/>
              </a:rPr>
              <a:t> itr 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-&gt;find(name);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400">
                <a:effectLst/>
                <a:latin typeface="Menlo" panose="020B0609030804020204" pitchFamily="49" charset="0"/>
              </a:rPr>
              <a:t> (itr ==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-&gt;end())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(*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)[name] = []() -&gt;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Base</a:t>
            </a:r>
            <a:r>
              <a:rPr lang="en-US" sz="2400">
                <a:effectLst/>
                <a:latin typeface="Menlo" panose="020B0609030804020204" pitchFamily="49" charset="0"/>
              </a:rPr>
              <a:t>*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Derived</a:t>
            </a:r>
            <a:r>
              <a:rPr lang="en-US" sz="2400">
                <a:effectLst/>
                <a:latin typeface="Menlo" panose="020B0609030804020204" pitchFamily="49" charset="0"/>
              </a:rPr>
              <a:t>();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}</a:t>
            </a:r>
            <a:br>
              <a:rPr lang="en-US" sz="2400">
                <a:effectLst/>
                <a:latin typeface="Menlo" panose="020B0609030804020204" pitchFamily="49" charset="0"/>
              </a:rPr>
            </a:b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Base</a:t>
            </a:r>
            <a:r>
              <a:rPr lang="en-US" sz="2400">
                <a:effectLst/>
                <a:latin typeface="Menlo" panose="020B0609030804020204" pitchFamily="49" charset="0"/>
              </a:rPr>
              <a:t>* </a:t>
            </a:r>
            <a:r>
              <a:rPr lang="en-US" sz="2400" b="1">
                <a:effectLst/>
                <a:latin typeface="Menlo" panose="020B0609030804020204" pitchFamily="49" charset="0"/>
              </a:rPr>
              <a:t>Create</a:t>
            </a:r>
            <a:r>
              <a:rPr lang="en-US" sz="2400">
                <a:effectLst/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effectLst/>
                <a:latin typeface="Menlo" panose="020B0609030804020204" pitchFamily="49" charset="0"/>
              </a:rPr>
              <a:t>&amp; name)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sz="2400">
                <a:effectLst/>
                <a:latin typeface="Menlo" panose="020B0609030804020204" pitchFamily="49" charset="0"/>
              </a:rPr>
              <a:t> itr 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-&gt;find(name);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400">
                <a:effectLst/>
                <a:latin typeface="Menlo" panose="020B0609030804020204" pitchFamily="49" charset="0"/>
              </a:rPr>
              <a:t> (itr !=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-&gt;end())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effectLst/>
                <a:latin typeface="Menlo" panose="020B0609030804020204" pitchFamily="49" charset="0"/>
              </a:rPr>
              <a:t> itr-&gt;second();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protected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unordered_map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CreateMethod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&gt;*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latin typeface="Menlo" panose="020B0609030804020204" pitchFamily="49" charset="0"/>
              </a:rPr>
              <a:t>// animal.h</a:t>
            </a:r>
            <a:endParaRPr lang="en-US" sz="2400">
              <a:solidFill>
                <a:srgbClr val="3F7F5F"/>
              </a:solidFill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latin typeface="Menlo" panose="020B0609030804020204" pitchFamily="49" charset="0"/>
              </a:rPr>
              <a:t>// dog.cc --&gt; dog.o</a:t>
            </a:r>
            <a:endParaRPr lang="en-US" sz="2400">
              <a:solidFill>
                <a:srgbClr val="3F7F5F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&gt;::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Registrar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&gt; g_register_dog(</a:t>
            </a:r>
            <a:r>
              <a:rPr lang="en-US" sz="2400">
                <a:solidFill>
                  <a:srgbClr val="2A00FF"/>
                </a:solidFill>
                <a:latin typeface="Menlo" panose="020B0609030804020204" pitchFamily="49" charset="0"/>
              </a:rPr>
              <a:t>"Dog"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2400"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751080" y="5506719"/>
            <a:ext cx="10454011" cy="759142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3200">
                <a:solidFill>
                  <a:srgbClr val="000000"/>
                </a:solidFill>
                <a:latin typeface="Menlo" panose="020B0609030804020204" pitchFamily="49" charset="0"/>
              </a:rPr>
              <a:t>... </a:t>
            </a:r>
            <a:r>
              <a:rPr lang="en-US" sz="3200">
                <a:solidFill>
                  <a:srgbClr val="644632"/>
                </a:solidFill>
                <a:latin typeface="Menlo" panose="020B0609030804020204" pitchFamily="49" charset="0"/>
              </a:rPr>
              <a:t>Args</a:t>
            </a:r>
            <a:endParaRPr lang="en-US" sz="3600">
              <a:solidFill>
                <a:srgbClr val="644632"/>
              </a:solidFill>
              <a:latin typeface="Menlo" panose="020B0609030804020204" pitchFamily="49" charset="0"/>
            </a:endParaRPr>
          </a:p>
          <a:p>
            <a:pPr lvl="1"/>
            <a:r>
              <a:rPr lang="en-US"/>
              <a:t>可变参数模版</a:t>
            </a:r>
            <a:r>
              <a:rPr lang="en-US" sz="3600"/>
              <a:t> variadic template</a:t>
            </a:r>
            <a:endParaRPr lang="en-US"/>
          </a:p>
          <a:p>
            <a:pPr lvl="1"/>
            <a:r>
              <a:rPr lang="en-US"/>
              <a:t>可以支持任意个数</a:t>
            </a:r>
            <a:r>
              <a:rPr lang="zh-CN" altLang="en-US"/>
              <a:t>（</a:t>
            </a:r>
            <a:r>
              <a:rPr lang="en-US" altLang="zh-CN"/>
              <a:t>0, 1, ...</a:t>
            </a:r>
            <a:r>
              <a:rPr lang="zh-CN" altLang="en-US"/>
              <a:t>）的模版参数</a:t>
            </a:r>
            <a:endParaRPr lang="en-US" altLang="zh-CN"/>
          </a:p>
          <a:p>
            <a:pPr lvl="1"/>
            <a:endParaRPr lang="en-US"/>
          </a:p>
          <a:p>
            <a:r>
              <a:rPr lang="en-US" sz="2400">
                <a:solidFill>
                  <a:srgbClr val="404040"/>
                </a:solidFill>
                <a:latin typeface="Menlo" panose="020B0609030804020204" pitchFamily="49" charset="0"/>
                <a:ea typeface="+mn-ea"/>
              </a:rPr>
              <a:t>std::forward&lt;</a:t>
            </a:r>
            <a:r>
              <a:rPr lang="en-US" sz="2400" b="1">
                <a:solidFill>
                  <a:srgbClr val="644632"/>
                </a:solidFill>
                <a:latin typeface="Menlo" panose="020B0609030804020204" pitchFamily="49" charset="0"/>
                <a:ea typeface="+mn-ea"/>
              </a:rPr>
              <a:t>Args</a:t>
            </a:r>
            <a:r>
              <a:rPr lang="en-US" sz="2400">
                <a:solidFill>
                  <a:srgbClr val="404040"/>
                </a:solidFill>
                <a:latin typeface="Menlo" panose="020B0609030804020204" pitchFamily="49" charset="0"/>
                <a:ea typeface="+mn-ea"/>
              </a:rPr>
              <a:t>&gt;</a:t>
            </a:r>
            <a:endParaRPr lang="en-US" sz="2400">
              <a:solidFill>
                <a:srgbClr val="404040"/>
              </a:solidFill>
              <a:latin typeface="Menlo" panose="020B0609030804020204" pitchFamily="49" charset="0"/>
              <a:ea typeface="+mn-ea"/>
            </a:endParaRPr>
          </a:p>
          <a:p>
            <a:pPr lvl="1"/>
            <a:r>
              <a:rPr lang="en-US"/>
              <a:t>参数右值转发</a:t>
            </a:r>
            <a:r>
              <a:rPr lang="zh-CN" altLang="en-US"/>
              <a:t>，避免临时拷贝</a:t>
            </a:r>
            <a:endParaRPr lang="en-US"/>
          </a:p>
          <a:p>
            <a:pPr lvl="1"/>
            <a:endParaRPr lang="en-US" altLang="zh-CN"/>
          </a:p>
          <a:p>
            <a:pPr marL="0" indent="0">
              <a:buNone/>
            </a:pP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Menlo" panose="020B0609030804020204" pitchFamily="49" charset="0"/>
              </a:rPr>
              <a:t>  </a:t>
            </a:r>
            <a:r>
              <a:rPr lang="en-US" sz="2400" b="1">
                <a:latin typeface="Menlo" panose="020B0609030804020204" pitchFamily="49" charset="0"/>
              </a:rPr>
              <a:t>Dog</a:t>
            </a:r>
            <a:r>
              <a:rPr lang="en-US" sz="2400"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const</a:t>
            </a:r>
            <a:r>
              <a:rPr lang="en-US" sz="2400"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string</a:t>
            </a:r>
            <a:r>
              <a:rPr lang="en-US" sz="2400">
                <a:latin typeface="Menlo" panose="020B0609030804020204" pitchFamily="49" charset="0"/>
              </a:rPr>
              <a:t>&amp; name);</a:t>
            </a:r>
            <a:endParaRPr lang="en-US" sz="240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Menlo" panose="020B0609030804020204" pitchFamily="49" charset="0"/>
              </a:rPr>
              <a:t>};</a:t>
            </a:r>
            <a:endParaRPr lang="en-US" sz="240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Menlo" panose="020B0609030804020204" pitchFamily="49" charset="0"/>
              </a:rPr>
              <a:t>Factory&lt;Animal, std::string&gt;::Create(</a:t>
            </a:r>
            <a:r>
              <a:rPr lang="en-US" sz="2400">
                <a:solidFill>
                  <a:srgbClr val="2A00FF"/>
                </a:solidFill>
                <a:latin typeface="Menlo" panose="020B0609030804020204" pitchFamily="49" charset="0"/>
              </a:rPr>
              <a:t>"Dog"</a:t>
            </a:r>
            <a:r>
              <a:rPr lang="en-US" sz="2400">
                <a:latin typeface="Menlo" panose="020B0609030804020204" pitchFamily="49" charset="0"/>
              </a:rPr>
              <a:t>, </a:t>
            </a:r>
            <a:r>
              <a:rPr lang="en-US" sz="2400">
                <a:solidFill>
                  <a:srgbClr val="FF2600"/>
                </a:solidFill>
                <a:latin typeface="Menlo" panose="020B0609030804020204" pitchFamily="49" charset="0"/>
              </a:rPr>
              <a:t>GetName()</a:t>
            </a:r>
            <a:r>
              <a:rPr lang="en-US" sz="2400">
                <a:latin typeface="Menlo" panose="020B0609030804020204" pitchFamily="49" charset="0"/>
              </a:rPr>
              <a:t>);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Interface v5 : </a:t>
            </a:r>
            <a:r>
              <a:rPr lang="zh-CN" altLang="en-US"/>
              <a:t>支持</a:t>
            </a:r>
            <a:r>
              <a:rPr lang="zh-CN" altLang="en-US">
                <a:solidFill>
                  <a:srgbClr val="00B050"/>
                </a:solidFill>
              </a:rPr>
              <a:t>带参数的构造函数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459" y="1341627"/>
            <a:ext cx="12782867" cy="1080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Base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CreateMethod</a:t>
            </a:r>
            <a:r>
              <a:rPr lang="en-US" sz="2400">
                <a:effectLst/>
                <a:latin typeface="Menlo" panose="020B0609030804020204" pitchFamily="49" charset="0"/>
              </a:rPr>
              <a:t> =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Base</a:t>
            </a:r>
            <a:r>
              <a:rPr lang="en-US" sz="2400">
                <a:effectLst/>
                <a:latin typeface="Menlo" panose="020B0609030804020204" pitchFamily="49" charset="0"/>
              </a:rPr>
              <a:t>* (*) (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2400">
                <a:effectLst/>
                <a:latin typeface="Menlo" panose="020B0609030804020204" pitchFamily="49" charset="0"/>
              </a:rPr>
              <a:t>...);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Derived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Registrar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explicit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effectLst/>
                <a:latin typeface="Menlo" panose="020B0609030804020204" pitchFamily="49" charset="0"/>
              </a:rPr>
              <a:t>Registrar</a:t>
            </a:r>
            <a:r>
              <a:rPr lang="en-US" sz="2400">
                <a:effectLst/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effectLst/>
                <a:latin typeface="Menlo" panose="020B0609030804020204" pitchFamily="49" charset="0"/>
              </a:rPr>
              <a:t>&amp; name)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sz="2400">
                <a:effectLst/>
                <a:latin typeface="Menlo" panose="020B0609030804020204" pitchFamily="49" charset="0"/>
              </a:rPr>
              <a:t> itr 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-&gt;find(name);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400">
                <a:effectLst/>
                <a:latin typeface="Menlo" panose="020B0609030804020204" pitchFamily="49" charset="0"/>
              </a:rPr>
              <a:t> (itr ==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-&gt;end())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(*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)[name] = [](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2400">
                <a:effectLst/>
                <a:latin typeface="Menlo" panose="020B0609030804020204" pitchFamily="49" charset="0"/>
              </a:rPr>
              <a:t>... args) -&gt;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Base</a:t>
            </a:r>
            <a:r>
              <a:rPr lang="en-US" sz="2400">
                <a:effectLst/>
                <a:latin typeface="Menlo" panose="020B0609030804020204" pitchFamily="49" charset="0"/>
              </a:rPr>
              <a:t>*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Derived</a:t>
            </a:r>
            <a:r>
              <a:rPr lang="en-US" sz="2400">
                <a:effectLst/>
                <a:latin typeface="Menlo" panose="020B0609030804020204" pitchFamily="49" charset="0"/>
              </a:rPr>
              <a:t>(std::forward&lt;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2400">
                <a:effectLst/>
                <a:latin typeface="Menlo" panose="020B0609030804020204" pitchFamily="49" charset="0"/>
              </a:rPr>
              <a:t>&gt;(args)...);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Base</a:t>
            </a:r>
            <a:r>
              <a:rPr lang="en-US" sz="2400">
                <a:effectLst/>
                <a:latin typeface="Menlo" panose="020B0609030804020204" pitchFamily="49" charset="0"/>
              </a:rPr>
              <a:t>* </a:t>
            </a:r>
            <a:r>
              <a:rPr lang="en-US" sz="2400" b="1">
                <a:effectLst/>
                <a:latin typeface="Menlo" panose="020B0609030804020204" pitchFamily="49" charset="0"/>
              </a:rPr>
              <a:t>Create</a:t>
            </a:r>
            <a:r>
              <a:rPr lang="en-US" sz="2400">
                <a:effectLst/>
                <a:latin typeface="Menlo" panose="020B0609030804020204" pitchFamily="49" charset="0"/>
              </a:rPr>
              <a:t>(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effectLst/>
                <a:latin typeface="Menlo" panose="020B0609030804020204" pitchFamily="49" charset="0"/>
              </a:rPr>
              <a:t>&amp; name, 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2400">
                <a:effectLst/>
                <a:latin typeface="Menlo" panose="020B0609030804020204" pitchFamily="49" charset="0"/>
              </a:rPr>
              <a:t>&amp;&amp;... args)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sz="2400">
                <a:effectLst/>
                <a:latin typeface="Menlo" panose="020B0609030804020204" pitchFamily="49" charset="0"/>
              </a:rPr>
              <a:t> itr 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-&gt;find(name);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400">
                <a:effectLst/>
                <a:latin typeface="Menlo" panose="020B0609030804020204" pitchFamily="49" charset="0"/>
              </a:rPr>
              <a:t> (itr !=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effectLst/>
                <a:latin typeface="Menlo" panose="020B0609030804020204" pitchFamily="49" charset="0"/>
              </a:rPr>
              <a:t>-&gt;end()) {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effectLst/>
                <a:latin typeface="Menlo" panose="020B0609030804020204" pitchFamily="49" charset="0"/>
              </a:rPr>
              <a:t> itr-&gt;second(std::forward&lt;</a:t>
            </a:r>
            <a:r>
              <a:rPr lang="en-US" sz="2400" b="1">
                <a:solidFill>
                  <a:srgbClr val="644632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2400">
                <a:effectLst/>
                <a:latin typeface="Menlo" panose="020B0609030804020204" pitchFamily="49" charset="0"/>
              </a:rPr>
              <a:t>&gt;(args)...);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  }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protected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unordered_map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&lt;std::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>
                <a:solidFill>
                  <a:srgbClr val="005032"/>
                </a:solidFill>
                <a:effectLst/>
                <a:latin typeface="Menlo" panose="020B0609030804020204" pitchFamily="49" charset="0"/>
              </a:rPr>
              <a:t>CreateMethod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&gt;* </a:t>
            </a:r>
            <a:r>
              <a:rPr lang="en-US" sz="2400" i="1">
                <a:solidFill>
                  <a:srgbClr val="0000C0"/>
                </a:solidFill>
                <a:effectLst/>
                <a:latin typeface="Menlo" panose="020B0609030804020204" pitchFamily="49" charset="0"/>
              </a:rPr>
              <a:t>methods_</a:t>
            </a:r>
            <a:r>
              <a:rPr lang="en-US" sz="2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2400">
              <a:solidFill>
                <a:srgbClr val="005032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>
                <a:effectLst/>
                <a:latin typeface="Menlo" panose="020B0609030804020204" pitchFamily="49" charset="0"/>
              </a:rPr>
              <a:t>};</a:t>
            </a:r>
            <a:endParaRPr lang="en-US" sz="2400">
              <a:effectLst/>
              <a:latin typeface="Menlo" panose="020B0609030804020204" pitchFamily="49" charset="0"/>
            </a:endParaRPr>
          </a:p>
          <a:p>
            <a:endParaRPr lang="en-US" sz="2400"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58893" y="1341627"/>
            <a:ext cx="150383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>
                <a:solidFill>
                  <a:srgbClr val="3F7F5F"/>
                </a:solidFill>
                <a:latin typeface="Menlo" panose="020B0609030804020204" pitchFamily="49" charset="0"/>
              </a:rPr>
              <a:t>// animal.h</a:t>
            </a:r>
            <a:endParaRPr lang="en-US" sz="2400">
              <a:solidFill>
                <a:srgbClr val="3F7F5F"/>
              </a:solidFill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, std::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endParaRPr lang="en-US" sz="2400">
              <a:solidFill>
                <a:srgbClr val="005032"/>
              </a:solidFill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, std::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endParaRPr lang="en-US" sz="2400">
              <a:solidFill>
                <a:srgbClr val="005032"/>
              </a:solidFill>
              <a:latin typeface="Menlo" panose="020B0609030804020204" pitchFamily="49" charset="0"/>
            </a:endParaRPr>
          </a:p>
          <a:p>
            <a:pPr lvl="0"/>
            <a:endParaRPr lang="en-US" sz="2400">
              <a:solidFill>
                <a:srgbClr val="404040"/>
              </a:solidFill>
              <a:latin typeface="Menlo" panose="020B0609030804020204" pitchFamily="49" charset="0"/>
            </a:endParaRPr>
          </a:p>
          <a:p>
            <a:pPr lvl="0"/>
            <a:r>
              <a:rPr lang="en-US" sz="2400">
                <a:solidFill>
                  <a:srgbClr val="3F7F5F"/>
                </a:solidFill>
                <a:latin typeface="Menlo" panose="020B0609030804020204" pitchFamily="49" charset="0"/>
              </a:rPr>
              <a:t>// dog.cc --&gt; dog.o</a:t>
            </a:r>
            <a:endParaRPr lang="en-US" sz="2400">
              <a:solidFill>
                <a:srgbClr val="3F7F5F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Factory</a:t>
            </a:r>
            <a:r>
              <a:rPr lang="en-US" sz="2400"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latin typeface="Menlo" panose="020B0609030804020204" pitchFamily="49" charset="0"/>
              </a:rPr>
              <a:t>&gt;::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Registrar</a:t>
            </a:r>
            <a:r>
              <a:rPr lang="en-US" sz="2400"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latin typeface="Menlo" panose="020B0609030804020204" pitchFamily="49" charset="0"/>
              </a:rPr>
              <a:t>&gt; g_reg_dog0(</a:t>
            </a:r>
            <a:r>
              <a:rPr lang="en-US" sz="2400">
                <a:solidFill>
                  <a:srgbClr val="2A00FF"/>
                </a:solidFill>
                <a:latin typeface="Menlo" panose="020B0609030804020204" pitchFamily="49" charset="0"/>
              </a:rPr>
              <a:t>"Dog"</a:t>
            </a:r>
            <a:r>
              <a:rPr lang="en-US" sz="2400">
                <a:latin typeface="Menlo" panose="020B0609030804020204" pitchFamily="49" charset="0"/>
              </a:rPr>
              <a:t>);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Factory</a:t>
            </a:r>
            <a:r>
              <a:rPr lang="en-US" sz="2400"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latin typeface="Menlo" panose="020B0609030804020204" pitchFamily="49" charset="0"/>
              </a:rPr>
              <a:t>, std::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string</a:t>
            </a:r>
            <a:r>
              <a:rPr lang="en-US" sz="2400">
                <a:latin typeface="Menlo" panose="020B0609030804020204" pitchFamily="49" charset="0"/>
              </a:rPr>
              <a:t>&gt;::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Registrar</a:t>
            </a:r>
            <a:r>
              <a:rPr lang="en-US" sz="2400"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latin typeface="Menlo" panose="020B0609030804020204" pitchFamily="49" charset="0"/>
              </a:rPr>
              <a:t>&gt; g_reg_dog1(</a:t>
            </a:r>
            <a:r>
              <a:rPr lang="en-US" sz="2400">
                <a:solidFill>
                  <a:srgbClr val="2A00FF"/>
                </a:solidFill>
                <a:latin typeface="Menlo" panose="020B0609030804020204" pitchFamily="49" charset="0"/>
              </a:rPr>
              <a:t>"Dog"</a:t>
            </a:r>
            <a:r>
              <a:rPr lang="en-US" sz="2400">
                <a:latin typeface="Menlo" panose="020B0609030804020204" pitchFamily="49" charset="0"/>
              </a:rPr>
              <a:t>);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Factory</a:t>
            </a:r>
            <a:r>
              <a:rPr lang="en-US" sz="2400"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latin typeface="Menlo" panose="020B0609030804020204" pitchFamily="49" charset="0"/>
              </a:rPr>
              <a:t>, std::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string</a:t>
            </a:r>
            <a:r>
              <a:rPr lang="en-US" sz="2400">
                <a:latin typeface="Menlo" panose="020B0609030804020204" pitchFamily="49" charset="0"/>
              </a:rPr>
              <a:t>,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sz="2400">
                <a:latin typeface="Menlo" panose="020B0609030804020204" pitchFamily="49" charset="0"/>
              </a:rPr>
              <a:t>&gt;::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Registrar</a:t>
            </a:r>
            <a:r>
              <a:rPr lang="en-US" sz="2400">
                <a:latin typeface="Menlo" panose="020B0609030804020204" pitchFamily="49" charset="0"/>
              </a:rPr>
              <a:t>&lt;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latin typeface="Menlo" panose="020B0609030804020204" pitchFamily="49" charset="0"/>
              </a:rPr>
              <a:t>&gt; g_reg_dog2(</a:t>
            </a:r>
            <a:r>
              <a:rPr lang="en-US" sz="2400">
                <a:solidFill>
                  <a:srgbClr val="2A00FF"/>
                </a:solidFill>
                <a:latin typeface="Menlo" panose="020B0609030804020204" pitchFamily="49" charset="0"/>
              </a:rPr>
              <a:t>"Dog"</a:t>
            </a:r>
            <a:r>
              <a:rPr lang="en-US" sz="2400">
                <a:latin typeface="Menlo" panose="020B0609030804020204" pitchFamily="49" charset="0"/>
              </a:rPr>
              <a:t>);</a:t>
            </a:r>
            <a:endParaRPr lang="en-US" sz="2400"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工厂接口涉及到</a:t>
            </a:r>
            <a:r>
              <a:rPr lang="en-US">
                <a:solidFill>
                  <a:srgbClr val="0070C0"/>
                </a:solidFill>
              </a:rPr>
              <a:t>两类全局变量</a:t>
            </a:r>
            <a:r>
              <a:rPr lang="en-US"/>
              <a:t>的初始化</a:t>
            </a:r>
            <a:endParaRPr lang="en-US"/>
          </a:p>
          <a:p>
            <a:pPr lvl="1"/>
            <a:r>
              <a:rPr lang="en-US"/>
              <a:t>基类的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methods_</a:t>
            </a:r>
            <a:r>
              <a:rPr lang="en-US" altLang="zh-CN"/>
              <a:t> </a:t>
            </a:r>
            <a:r>
              <a:rPr lang="zh-CN" altLang="en-US"/>
              <a:t>变量</a:t>
            </a:r>
            <a:endParaRPr lang="en-US" altLang="zh-CN"/>
          </a:p>
          <a:p>
            <a:pPr lvl="1"/>
            <a:r>
              <a:rPr lang="zh-CN" altLang="en-US"/>
              <a:t>派生类的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Registrar</a:t>
            </a:r>
            <a:r>
              <a:rPr lang="en-US" altLang="zh-CN"/>
              <a:t> </a:t>
            </a:r>
            <a:r>
              <a:rPr lang="zh-CN" altLang="en-US"/>
              <a:t>全局注册变量</a:t>
            </a:r>
            <a:endParaRPr lang="en-US" altLang="zh-CN"/>
          </a:p>
          <a:p>
            <a:pPr lvl="1"/>
            <a:r>
              <a:rPr lang="en-US"/>
              <a:t>需要先创建基类并初始化</a:t>
            </a:r>
            <a:r>
              <a:rPr lang="zh-CN" altLang="en-US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methods_</a:t>
            </a:r>
            <a:r>
              <a:rPr lang="zh-CN" altLang="en-US"/>
              <a:t>，</a:t>
            </a:r>
            <a:br>
              <a:rPr lang="en-US" altLang="zh-CN"/>
            </a:br>
            <a:r>
              <a:rPr lang="zh-CN" altLang="en-US"/>
              <a:t>再创建派生类</a:t>
            </a:r>
            <a:r>
              <a:rPr lang="en-US" altLang="zh-CN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Registrar</a:t>
            </a:r>
            <a:r>
              <a:rPr lang="en-US" altLang="zh-CN"/>
              <a:t> </a:t>
            </a:r>
            <a:r>
              <a:rPr lang="zh-CN" altLang="en-US"/>
              <a:t>来添加工厂方法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pPr lvl="1"/>
            <a:r>
              <a:rPr lang="zh-CN" altLang="en-US"/>
              <a:t>在同一个</a:t>
            </a:r>
            <a:r>
              <a:rPr lang="en-US" altLang="zh-CN"/>
              <a:t> .cc </a:t>
            </a:r>
            <a:r>
              <a:rPr lang="zh-CN" altLang="en-US"/>
              <a:t>文件生成的</a:t>
            </a:r>
            <a:r>
              <a:rPr lang="en-US" altLang="zh-CN"/>
              <a:t> .o </a:t>
            </a:r>
            <a:r>
              <a:rPr lang="zh-CN" altLang="en-US"/>
              <a:t>文件中，全局变量会依照声明顺序初始化；</a:t>
            </a:r>
            <a:endParaRPr lang="en-US" altLang="zh-CN"/>
          </a:p>
          <a:p>
            <a:pPr lvl="1"/>
            <a:r>
              <a:rPr lang="en-US" altLang="zh-CN"/>
              <a:t>linker</a:t>
            </a:r>
            <a:r>
              <a:rPr lang="zh-CN" altLang="en-US"/>
              <a:t> 在链接多个 </a:t>
            </a:r>
            <a:r>
              <a:rPr lang="en-US" altLang="zh-CN"/>
              <a:t>.o </a:t>
            </a:r>
            <a:r>
              <a:rPr lang="zh-CN" altLang="en-US"/>
              <a:t>文件时，不能保证不同 </a:t>
            </a:r>
            <a:r>
              <a:rPr lang="en-US" altLang="zh-CN"/>
              <a:t>.o </a:t>
            </a:r>
            <a:r>
              <a:rPr lang="zh-CN" altLang="en-US"/>
              <a:t>文件之间全局变量的初始化顺序；</a:t>
            </a:r>
            <a:endParaRPr lang="en-US" altLang="zh-CN"/>
          </a:p>
          <a:p>
            <a:pPr lvl="1"/>
            <a:r>
              <a:rPr lang="en-US" altLang="zh-CN" sz="3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animal.o </a:t>
            </a:r>
            <a:r>
              <a:rPr lang="en-US" altLang="zh-CN" sz="3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3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Factory&lt;Animal&gt;::methods_</a:t>
            </a:r>
            <a:br>
              <a:rPr lang="en-US" altLang="zh-CN" sz="3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dog.o </a:t>
            </a:r>
            <a:r>
              <a:rPr lang="en-US" altLang="zh-CN" sz="3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3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Factory&lt;Animal&gt;::Registrar&lt;Dog&gt;</a:t>
            </a:r>
            <a:endParaRPr lang="en-US" altLang="zh-CN" sz="30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/>
              <a:t>如果在基类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methods_</a:t>
            </a:r>
            <a:r>
              <a:rPr lang="en-US" altLang="zh-CN"/>
              <a:t> </a:t>
            </a:r>
            <a:r>
              <a:rPr lang="zh-CN" altLang="en-US"/>
              <a:t>变量还未初始化的情况下，派生类的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Registrar</a:t>
            </a:r>
            <a:r>
              <a:rPr lang="en-US" altLang="zh-CN"/>
              <a:t> </a:t>
            </a:r>
            <a:r>
              <a:rPr lang="zh-CN" altLang="en-US"/>
              <a:t>进行注册，会访问到空指针，导致崩溃</a:t>
            </a:r>
            <a:endParaRPr lang="en-US" altLang="zh-CN"/>
          </a:p>
          <a:p>
            <a:r>
              <a:rPr lang="zh-CN" altLang="en-US"/>
              <a:t>解法：</a:t>
            </a:r>
            <a:endParaRPr lang="en-US" altLang="zh-CN"/>
          </a:p>
          <a:p>
            <a:pPr lvl="1"/>
            <a:r>
              <a:rPr lang="zh-CN" altLang="en-US"/>
              <a:t>在每个派生类的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Registrar</a:t>
            </a:r>
            <a:r>
              <a:rPr lang="en-US" altLang="zh-CN"/>
              <a:t> </a:t>
            </a:r>
            <a:r>
              <a:rPr lang="zh-CN" altLang="en-US"/>
              <a:t>之前都创建一个全局变量，专门用于触发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methods_</a:t>
            </a:r>
            <a:r>
              <a:rPr lang="en-US" altLang="zh-CN"/>
              <a:t> </a:t>
            </a:r>
            <a:r>
              <a:rPr lang="zh-CN" altLang="en-US"/>
              <a:t>初始化</a:t>
            </a:r>
            <a:endParaRPr lang="en-US" altLang="zh-CN"/>
          </a:p>
          <a:p>
            <a:pPr lvl="1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methods_</a:t>
            </a:r>
            <a:r>
              <a:rPr lang="en-US" altLang="zh-CN"/>
              <a:t> </a:t>
            </a:r>
            <a:r>
              <a:rPr lang="zh-CN" altLang="en-US"/>
              <a:t>在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US" altLang="zh-CN"/>
              <a:t> </a:t>
            </a:r>
            <a:r>
              <a:rPr lang="zh-CN" altLang="en-US"/>
              <a:t>的构造函数中初始化，全局函数的初始化是串行的，且只执行一次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Interface v6</a:t>
            </a:r>
            <a:r>
              <a:rPr lang="zh-CN" altLang="en-US"/>
              <a:t> </a:t>
            </a:r>
            <a:r>
              <a:rPr lang="en-US" altLang="zh-CN"/>
              <a:t>: </a:t>
            </a:r>
            <a:r>
              <a:rPr lang="zh-CN" altLang="en-US">
                <a:solidFill>
                  <a:srgbClr val="00B050"/>
                </a:solidFill>
              </a:rPr>
              <a:t>初始化顺序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85625" y="1313483"/>
            <a:ext cx="12188825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F7F5F"/>
                </a:solidFill>
                <a:latin typeface="Menlo" panose="020B0609030804020204" pitchFamily="49" charset="0"/>
              </a:rPr>
              <a:t>// factory.h</a:t>
            </a:r>
            <a:endParaRPr lang="en-US" sz="2400" b="1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644632"/>
                </a:solidFill>
                <a:latin typeface="Menlo" panose="020B0609030804020204" pitchFamily="49" charset="0"/>
              </a:rPr>
              <a:t>Base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... </a:t>
            </a:r>
            <a:r>
              <a:rPr lang="en-US" sz="2400" b="1">
                <a:solidFill>
                  <a:srgbClr val="644632"/>
                </a:solidFill>
                <a:latin typeface="Menlo" panose="020B0609030804020204" pitchFamily="49" charset="0"/>
              </a:rPr>
              <a:t>Args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Factory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final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explicit</a:t>
            </a:r>
            <a:r>
              <a:rPr lang="en-US" sz="2400">
                <a:latin typeface="Menlo" panose="020B0609030804020204" pitchFamily="49" charset="0"/>
              </a:rPr>
              <a:t> </a:t>
            </a:r>
            <a:r>
              <a:rPr lang="en-US" sz="2400" b="1">
                <a:latin typeface="Menlo" panose="020B0609030804020204" pitchFamily="49" charset="0"/>
              </a:rPr>
              <a:t>Factory</a:t>
            </a:r>
            <a:r>
              <a:rPr lang="en-US" sz="2400">
                <a:latin typeface="Menlo" panose="020B0609030804020204" pitchFamily="49" charset="0"/>
              </a:rPr>
              <a:t>() {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 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n-US" sz="2400">
                <a:latin typeface="Menlo" panose="020B0609030804020204" pitchFamily="49" charset="0"/>
              </a:rPr>
              <a:t> (</a:t>
            </a:r>
            <a:r>
              <a:rPr lang="en-US" sz="2400" i="1">
                <a:solidFill>
                  <a:srgbClr val="0000C0"/>
                </a:solidFill>
                <a:latin typeface="Menlo" panose="020B0609030804020204" pitchFamily="49" charset="0"/>
              </a:rPr>
              <a:t>methods_</a:t>
            </a:r>
            <a:r>
              <a:rPr lang="en-US" sz="2400">
                <a:latin typeface="Menlo" panose="020B0609030804020204" pitchFamily="49" charset="0"/>
              </a:rPr>
              <a:t> ==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nullptr</a:t>
            </a:r>
            <a:r>
              <a:rPr lang="en-US" sz="2400">
                <a:latin typeface="Menlo" panose="020B0609030804020204" pitchFamily="49" charset="0"/>
              </a:rPr>
              <a:t>) {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2400" i="1">
                <a:solidFill>
                  <a:srgbClr val="0000C0"/>
                </a:solidFill>
                <a:latin typeface="Menlo" panose="020B0609030804020204" pitchFamily="49" charset="0"/>
              </a:rPr>
              <a:t>methods_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sz="2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       std::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unordered_map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&lt;std::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CreateMethod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&gt;();</a:t>
            </a:r>
            <a:endParaRPr lang="en-US" sz="2400">
              <a:solidFill>
                <a:srgbClr val="005032"/>
              </a:solidFill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  }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}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 protected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sz="240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static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 std::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unordered_map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&lt;std::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CreateMethod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&gt;* </a:t>
            </a:r>
            <a:r>
              <a:rPr lang="en-US" sz="2400" i="1">
                <a:solidFill>
                  <a:srgbClr val="0000C0"/>
                </a:solidFill>
                <a:latin typeface="Menlo" panose="020B0609030804020204" pitchFamily="49" charset="0"/>
              </a:rPr>
              <a:t>methods_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400">
              <a:solidFill>
                <a:srgbClr val="005032"/>
              </a:solidFill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};</a:t>
            </a:r>
            <a:endParaRPr lang="en-US" sz="2400">
              <a:latin typeface="Menlo" panose="020B0609030804020204" pitchFamily="49" charset="0"/>
            </a:endParaRPr>
          </a:p>
          <a:p>
            <a:endParaRPr lang="en-US" sz="2400" b="1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#define</a:t>
            </a:r>
            <a:r>
              <a:rPr lang="en-US" sz="2400">
                <a:latin typeface="Menlo" panose="020B0609030804020204" pitchFamily="49" charset="0"/>
              </a:rPr>
              <a:t> </a:t>
            </a:r>
            <a:r>
              <a:rPr lang="en-US" sz="2400" b="1">
                <a:latin typeface="Menlo" panose="020B0609030804020204" pitchFamily="49" charset="0"/>
              </a:rPr>
              <a:t>REGISTER_FACTORY_DERIVED</a:t>
            </a:r>
            <a:r>
              <a:rPr lang="en-US" sz="2400">
                <a:latin typeface="Menlo" panose="020B0609030804020204" pitchFamily="49" charset="0"/>
              </a:rPr>
              <a:t>(Base, Derived, ...)  </a:t>
            </a:r>
            <a:r>
              <a:rPr lang="zh-CN" altLang="en-US" sz="2400">
                <a:latin typeface="Menlo" panose="020B0609030804020204" pitchFamily="49" charset="0"/>
              </a:rPr>
              <a:t>     </a:t>
            </a:r>
            <a:r>
              <a:rPr lang="en-US" altLang="zh-CN" sz="2400">
                <a:latin typeface="Menlo" panose="020B0609030804020204" pitchFamily="49" charset="0"/>
              </a:rPr>
              <a:t>   </a:t>
            </a:r>
            <a:r>
              <a:rPr lang="en-US" sz="2400">
                <a:latin typeface="Menlo" panose="020B0609030804020204" pitchFamily="49" charset="0"/>
              </a:rPr>
              <a:t>\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namespace</a:t>
            </a:r>
            <a:r>
              <a:rPr lang="en-US" sz="2400">
                <a:latin typeface="Menlo" panose="020B0609030804020204" pitchFamily="49" charset="0"/>
              </a:rPr>
              <a:t> deptrum {                 </a:t>
            </a:r>
            <a:r>
              <a:rPr lang="zh-CN" altLang="en-US" sz="2400">
                <a:latin typeface="Menlo" panose="020B0609030804020204" pitchFamily="49" charset="0"/>
              </a:rPr>
              <a:t>  </a:t>
            </a:r>
            <a:r>
              <a:rPr lang="en-US" sz="2400">
                <a:latin typeface="Menlo" panose="020B0609030804020204" pitchFamily="49" charset="0"/>
              </a:rPr>
              <a:t>             </a:t>
            </a:r>
            <a:r>
              <a:rPr lang="zh-CN" altLang="en-US" sz="2400">
                <a:latin typeface="Menlo" panose="020B0609030804020204" pitchFamily="49" charset="0"/>
              </a:rPr>
              <a:t>      </a:t>
            </a:r>
            <a:r>
              <a:rPr lang="en-US" sz="2400">
                <a:latin typeface="Menlo" panose="020B0609030804020204" pitchFamily="49" charset="0"/>
              </a:rPr>
              <a:t>    \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Factory&lt;Base,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##</a:t>
            </a:r>
            <a:r>
              <a:rPr lang="en-US" sz="2400">
                <a:latin typeface="Menlo" panose="020B0609030804020204" pitchFamily="49" charset="0"/>
              </a:rPr>
              <a:t>__VA_ARGS__&gt; g_factory_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##</a:t>
            </a:r>
            <a:r>
              <a:rPr lang="en-US" sz="2400">
                <a:latin typeface="Menlo" panose="020B0609030804020204" pitchFamily="49" charset="0"/>
              </a:rPr>
              <a:t>Base_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##</a:t>
            </a:r>
            <a:r>
              <a:rPr lang="en-US" sz="2400">
                <a:latin typeface="Menlo" panose="020B0609030804020204" pitchFamily="49" charset="0"/>
              </a:rPr>
              <a:t>Derived;    \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                                                              \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  Factory&lt;Base, 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##</a:t>
            </a:r>
            <a:r>
              <a:rPr lang="en-US" sz="2400">
                <a:latin typeface="Menlo" panose="020B0609030804020204" pitchFamily="49" charset="0"/>
              </a:rPr>
              <a:t>__VA_ARGS__&gt;::Registrar&lt;Derived&gt;            \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</a:rPr>
              <a:t>    g_register_</a:t>
            </a:r>
            <a:r>
              <a:rPr lang="en-US" sz="2400" b="1">
                <a:solidFill>
                  <a:srgbClr val="7F0055"/>
                </a:solidFill>
                <a:latin typeface="Menlo" panose="020B0609030804020204" pitchFamily="49" charset="0"/>
              </a:rPr>
              <a:t>##</a:t>
            </a:r>
            <a:r>
              <a:rPr lang="en-US" sz="2400">
                <a:latin typeface="Menlo" panose="020B0609030804020204" pitchFamily="49" charset="0"/>
              </a:rPr>
              <a:t>Derived(#Derived);                           \</a:t>
            </a:r>
            <a:endParaRPr lang="en-US" sz="2400"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 }</a:t>
            </a:r>
            <a:endParaRPr lang="en-US" sz="2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24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>
                <a:solidFill>
                  <a:srgbClr val="3F7F5F"/>
                </a:solidFill>
                <a:latin typeface="Menlo" panose="020B0609030804020204" pitchFamily="49" charset="0"/>
              </a:rPr>
              <a:t>// dog.cc --&gt; dog.o</a:t>
            </a:r>
            <a:endParaRPr lang="en-US" sz="2400">
              <a:solidFill>
                <a:srgbClr val="3F7F5F"/>
              </a:solidFill>
              <a:latin typeface="Menlo" panose="020B0609030804020204" pitchFamily="49" charset="0"/>
            </a:endParaRPr>
          </a:p>
          <a:p>
            <a:r>
              <a:rPr lang="en-US" sz="2400" b="1">
                <a:latin typeface="Menlo" panose="020B0609030804020204" pitchFamily="49" charset="0"/>
              </a:rPr>
              <a:t>REGISTER_FACTORY_DERIVED</a:t>
            </a:r>
            <a:r>
              <a:rPr lang="en-US" sz="2400"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Animal</a:t>
            </a:r>
            <a:r>
              <a:rPr lang="en-US" sz="2400">
                <a:latin typeface="Menlo" panose="020B0609030804020204" pitchFamily="49" charset="0"/>
              </a:rPr>
              <a:t>,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Dog</a:t>
            </a:r>
            <a:r>
              <a:rPr lang="en-US" sz="2400">
                <a:latin typeface="Menlo" panose="020B0609030804020204" pitchFamily="49" charset="0"/>
              </a:rPr>
              <a:t>, std::string, </a:t>
            </a:r>
            <a:r>
              <a:rPr lang="en-US" sz="2400">
                <a:solidFill>
                  <a:srgbClr val="005032"/>
                </a:solidFill>
                <a:latin typeface="Menlo" panose="020B0609030804020204" pitchFamily="49" charset="0"/>
              </a:rPr>
              <a:t>int</a:t>
            </a:r>
            <a:r>
              <a:rPr lang="en-US" sz="2400">
                <a:latin typeface="Menlo" panose="020B0609030804020204" pitchFamily="49" charset="0"/>
              </a:rPr>
              <a:t>);</a:t>
            </a:r>
            <a:endParaRPr lang="en-US" sz="2400">
              <a:solidFill>
                <a:srgbClr val="3F7F5F"/>
              </a:solidFill>
              <a:latin typeface="Menlo" panose="020B06090308040202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67743" y="7198408"/>
            <a:ext cx="18732897" cy="4312274"/>
            <a:chOff x="4167743" y="7198408"/>
            <a:chExt cx="18732897" cy="4312274"/>
          </a:xfrm>
        </p:grpSpPr>
        <p:sp>
          <p:nvSpPr>
            <p:cNvPr id="8" name="Rectangle 7"/>
            <p:cNvSpPr/>
            <p:nvPr/>
          </p:nvSpPr>
          <p:spPr>
            <a:xfrm>
              <a:off x="12395200" y="7198408"/>
              <a:ext cx="10505440" cy="441912"/>
            </a:xfrm>
            <a:prstGeom prst="rect">
              <a:avLst/>
            </a:prstGeom>
            <a:solidFill>
              <a:srgbClr val="267DB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</p:cNvCxnSpPr>
            <p:nvPr/>
          </p:nvCxnSpPr>
          <p:spPr>
            <a:xfrm flipH="1">
              <a:off x="4167743" y="7419364"/>
              <a:ext cx="8227457" cy="4091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990080" y="7900760"/>
            <a:ext cx="16357599" cy="3000807"/>
            <a:chOff x="6990080" y="7900760"/>
            <a:chExt cx="16357599" cy="3000807"/>
          </a:xfrm>
        </p:grpSpPr>
        <p:sp>
          <p:nvSpPr>
            <p:cNvPr id="11" name="Rectangle 10"/>
            <p:cNvSpPr/>
            <p:nvPr/>
          </p:nvSpPr>
          <p:spPr>
            <a:xfrm>
              <a:off x="12402184" y="7900760"/>
              <a:ext cx="10945495" cy="836840"/>
            </a:xfrm>
            <a:prstGeom prst="rect">
              <a:avLst/>
            </a:prstGeom>
            <a:solidFill>
              <a:srgbClr val="00B05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1"/>
            </p:cNvCxnSpPr>
            <p:nvPr/>
          </p:nvCxnSpPr>
          <p:spPr>
            <a:xfrm flipH="1">
              <a:off x="6990080" y="8319180"/>
              <a:ext cx="5412104" cy="25823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985625" y="10717076"/>
            <a:ext cx="11362054" cy="236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  <a:ea typeface="微软雅黑" panose="020B0503020204020204" pitchFamily="34" charset="-122"/>
              </a:rPr>
              <a:t>C Macro</a:t>
            </a:r>
            <a:r>
              <a:rPr lang="zh-CN" altLang="en-US" dirty="0">
                <a:latin typeface="Helvetica" pitchFamily="2" charset="0"/>
                <a:ea typeface="微软雅黑" panose="020B0503020204020204" pitchFamily="34" charset="-122"/>
              </a:rPr>
              <a:t> 语法：</a:t>
            </a:r>
            <a:endParaRPr lang="en-US" altLang="zh-CN" dirty="0">
              <a:latin typeface="Helvetica" pitchFamily="2" charset="0"/>
              <a:ea typeface="微软雅黑" panose="020B0503020204020204" pitchFamily="34" charset="-122"/>
            </a:endParaRPr>
          </a:p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#define Var abc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#Var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 </a:t>
            </a:r>
            <a:r>
              <a:rPr lang="en-US" sz="2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"abc"</a:t>
            </a:r>
            <a:endParaRPr lang="en-US" sz="2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##Var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 abc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Wingdings" panose="05000000000000000000" pitchFamily="2" charset="2"/>
            </a:endParaRPr>
          </a:p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	xyz##Var  xyzabc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现象：</a:t>
            </a:r>
            <a:endParaRPr lang="en-US" altLang="zh-CN"/>
          </a:p>
          <a:p>
            <a:pPr lvl="1"/>
            <a:r>
              <a:rPr lang="en-US"/>
              <a:t>在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dog.cc </a:t>
            </a:r>
            <a:r>
              <a:rPr lang="en-US"/>
              <a:t>里通过全局变量注册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zh-CN" altLang="en-US"/>
              <a:t> 构造的工厂方法</a:t>
            </a:r>
            <a:endParaRPr lang="en-US" altLang="zh-CN"/>
          </a:p>
          <a:p>
            <a:pPr lvl="1"/>
            <a:r>
              <a:rPr lang="zh-CN" altLang="en-US"/>
              <a:t>编译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dog.cc</a:t>
            </a:r>
            <a:r>
              <a:rPr lang="en-US" altLang="zh-CN"/>
              <a:t> </a:t>
            </a:r>
            <a:r>
              <a:rPr lang="zh-CN" altLang="en-US"/>
              <a:t>生成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dog.o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/>
              <a:t>链接</a:t>
            </a:r>
            <a:r>
              <a:rPr lang="en-US" altLang="zh-CN"/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dog.o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zh-CN"/>
              <a:t> </a:t>
            </a:r>
            <a:r>
              <a:rPr lang="zh-CN" altLang="en-US"/>
              <a:t>生成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/>
              <a:t>运行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zh-CN" altLang="en-US"/>
              <a:t> ，其中调用</a:t>
            </a:r>
            <a:br>
              <a:rPr lang="en-US" altLang="zh-CN"/>
            </a:br>
            <a:r>
              <a:rPr lang="zh-CN" altLang="en-US"/>
              <a:t>   </a:t>
            </a:r>
            <a:r>
              <a:rPr lang="en-US" sz="2800">
                <a:solidFill>
                  <a:srgbClr val="000000"/>
                </a:solidFill>
                <a:latin typeface="Menlo" panose="020B0609030804020204" pitchFamily="49" charset="0"/>
              </a:rPr>
              <a:t>Factory::Create(</a:t>
            </a:r>
            <a:r>
              <a:rPr lang="en-US" sz="2800">
                <a:solidFill>
                  <a:srgbClr val="2A00FF"/>
                </a:solidFill>
                <a:latin typeface="Menlo" panose="020B0609030804020204" pitchFamily="49" charset="0"/>
              </a:rPr>
              <a:t>“Dog”</a:t>
            </a:r>
            <a:r>
              <a:rPr lang="en-US" sz="28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US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zh-CN" altLang="en-US"/>
              <a:t>收到反馈找不到构造方法</a:t>
            </a:r>
            <a:endParaRPr lang="en-US">
              <a:solidFill>
                <a:srgbClr val="2A00FF"/>
              </a:solidFill>
            </a:endParaRPr>
          </a:p>
          <a:p>
            <a:r>
              <a:rPr lang="zh-CN" altLang="en-US"/>
              <a:t>原因：</a:t>
            </a:r>
            <a:endParaRPr lang="en-US" altLang="zh-CN"/>
          </a:p>
          <a:p>
            <a:pPr lvl="1"/>
            <a:r>
              <a:rPr lang="en-US"/>
              <a:t>linker</a:t>
            </a:r>
            <a:r>
              <a:rPr lang="zh-CN" altLang="en-US"/>
              <a:t> 在链接时只会把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zh-CN"/>
              <a:t> </a:t>
            </a:r>
            <a:r>
              <a:rPr lang="zh-CN" altLang="en-US"/>
              <a:t>中调用到的代码添加到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altLang="zh-CN"/>
              <a:t> </a:t>
            </a:r>
            <a:r>
              <a:rPr lang="zh-CN" altLang="en-US"/>
              <a:t>中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 Factory Interface </a:t>
            </a:r>
            <a:r>
              <a:rPr lang="zh-CN" altLang="en-US"/>
              <a:t>的方式创建对象是用的是字符串 </a:t>
            </a:r>
            <a:r>
              <a:rPr lang="en-US" sz="3200">
                <a:solidFill>
                  <a:srgbClr val="2A00FF"/>
                </a:solidFill>
                <a:latin typeface="Menlo" panose="020B0609030804020204" pitchFamily="49" charset="0"/>
              </a:rPr>
              <a:t>“Dog”</a:t>
            </a:r>
            <a:r>
              <a:rPr lang="zh-CN" altLang="en-US"/>
              <a:t> 而非构造函数 </a:t>
            </a:r>
            <a:r>
              <a:rPr lang="en-US" sz="3200">
                <a:latin typeface="Menlo" panose="020B0609030804020204" pitchFamily="49" charset="0"/>
              </a:rPr>
              <a:t>Dog()</a:t>
            </a:r>
            <a:endParaRPr lang="en-US">
              <a:latin typeface="Menlo" panose="020B0609030804020204" pitchFamily="49" charset="0"/>
            </a:endParaRPr>
          </a:p>
          <a:p>
            <a:pPr lvl="1"/>
            <a:r>
              <a:rPr lang="zh-CN" altLang="en-US"/>
              <a:t>该方式没有构建从 </a:t>
            </a:r>
            <a:r>
              <a:rPr lang="en-US" altLang="zh-CN" sz="400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/>
              <a:t>到 </a:t>
            </a:r>
            <a:r>
              <a:rPr lang="en-US" sz="3200">
                <a:solidFill>
                  <a:srgbClr val="404040"/>
                </a:solidFill>
                <a:latin typeface="Menlo" panose="020B0609030804020204" pitchFamily="49" charset="0"/>
              </a:rPr>
              <a:t>Dog</a:t>
            </a:r>
            <a:r>
              <a:rPr lang="zh-CN" altLang="en-US"/>
              <a:t> 的依赖关系</a:t>
            </a:r>
            <a:endParaRPr lang="en-US" altLang="zh-CN"/>
          </a:p>
          <a:p>
            <a:pPr lvl="1"/>
            <a:r>
              <a:rPr lang="zh-CN" altLang="en-US"/>
              <a:t>因此 </a:t>
            </a:r>
            <a:r>
              <a:rPr lang="en-US" altLang="zh-CN"/>
              <a:t>linker </a:t>
            </a:r>
            <a:r>
              <a:rPr lang="zh-CN" altLang="en-US"/>
              <a:t>误认为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zh-CN" altLang="en-US"/>
              <a:t> 并不需要 </a:t>
            </a:r>
            <a:r>
              <a:rPr lang="en-US" sz="3200">
                <a:solidFill>
                  <a:srgbClr val="404040"/>
                </a:solidFill>
                <a:latin typeface="Menlo" panose="020B0609030804020204" pitchFamily="49" charset="0"/>
              </a:rPr>
              <a:t>Dog</a:t>
            </a:r>
            <a:endParaRPr lang="en-US" altLang="zh-CN"/>
          </a:p>
          <a:p>
            <a:r>
              <a:rPr lang="zh-CN" altLang="en-US"/>
              <a:t>解法：</a:t>
            </a:r>
            <a:endParaRPr lang="en-US" altLang="zh-CN"/>
          </a:p>
          <a:p>
            <a:pPr lvl="1"/>
            <a:r>
              <a:rPr lang="en-US"/>
              <a:t>使用</a:t>
            </a:r>
            <a:r>
              <a:rPr lang="zh-CN" altLang="en-US"/>
              <a:t>链接选项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--whole-archive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2694835" y="1341627"/>
            <a:ext cx="11364046" cy="11736198"/>
          </a:xfrm>
        </p:spPr>
        <p:txBody>
          <a:bodyPr/>
          <a:lstStyle/>
          <a:p>
            <a:r>
              <a:rPr lang="en-US"/>
              <a:t>命令行</a:t>
            </a:r>
            <a:endParaRPr lang="en-US" altLang="zh-CN"/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g++ -o a.out main.o \</a:t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-Wl,--whole-archive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dog.o </a:t>
            </a:r>
            <a:r>
              <a:rPr lang="en-US" sz="2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-Wl,--no-whole-archive</a:t>
            </a:r>
            <a:endParaRPr lang="en-US" altLang="zh-CN" sz="28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/>
              <a:t>CMake</a:t>
            </a:r>
            <a:endParaRPr lang="en-US" altLang="zh-CN"/>
          </a:p>
          <a:p>
            <a:pPr lvl="1"/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deptrum/cmake/utils/AddWholeArchive.cmake</a:t>
            </a:r>
            <a:endParaRPr lang="en-US" altLang="zh-CN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z="1800"/>
              <a:t>EPTRUM</a:t>
            </a:r>
            <a:r>
              <a:rPr lang="en-US"/>
              <a:t> C</a:t>
            </a:r>
            <a:r>
              <a:rPr lang="en-US" sz="1800"/>
              <a:t>ONFIDENTIAL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Factory Interface v7</a:t>
            </a:r>
            <a:r>
              <a:rPr lang="zh-CN" altLang="en-US"/>
              <a:t> </a:t>
            </a:r>
            <a:r>
              <a:rPr lang="en-US" altLang="zh-CN"/>
              <a:t>: </a:t>
            </a:r>
            <a:r>
              <a:rPr lang="zh-CN" altLang="en-US">
                <a:solidFill>
                  <a:srgbClr val="00B050"/>
                </a:solidFill>
              </a:rPr>
              <a:t>注册失败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1BD-64EE-2148-92ED-B2D5CC8855EE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105257" y="4435769"/>
            <a:ext cx="9465944" cy="901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000">
                <a:effectLst/>
                <a:latin typeface="Menlo" panose="020B0609030804020204" pitchFamily="49" charset="0"/>
              </a:rPr>
              <a:t>(</a:t>
            </a:r>
            <a:r>
              <a:rPr lang="en-US" sz="2000">
                <a:solidFill>
                  <a:srgbClr val="345981"/>
                </a:solidFill>
                <a:effectLst/>
                <a:latin typeface="Menlo" panose="020B0609030804020204" pitchFamily="49" charset="0"/>
              </a:rPr>
              <a:t>add_whole_archive</a:t>
            </a:r>
            <a:r>
              <a:rPr lang="en-US" sz="2000">
                <a:effectLst/>
                <a:latin typeface="Menlo" panose="020B0609030804020204" pitchFamily="49" charset="0"/>
              </a:rPr>
              <a:t> WHOLE_ARCHIVE_NAME LIBRARY_NAME)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add_library</a:t>
            </a:r>
            <a:r>
              <a:rPr lang="en-US" sz="2000">
                <a:effectLst/>
                <a:latin typeface="Menlo" panose="020B0609030804020204" pitchFamily="49" charset="0"/>
              </a:rPr>
              <a:t>(${WHOLE_ARCHIVE_NAME} </a:t>
            </a:r>
            <a:r>
              <a:rPr lang="en-US" sz="2000">
                <a:solidFill>
                  <a:srgbClr val="7F5555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sz="2000">
                <a:effectLst/>
                <a:latin typeface="Menlo" panose="020B0609030804020204" pitchFamily="49" charset="0"/>
              </a:rPr>
              <a:t>)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>
                <a:effectLst/>
                <a:latin typeface="Menlo" panose="020B0609030804020204" pitchFamily="49" charset="0"/>
              </a:rPr>
              <a:t>(</a:t>
            </a:r>
            <a:r>
              <a:rPr lang="en-US" sz="2000">
                <a:solidFill>
                  <a:srgbClr val="7F7F55"/>
                </a:solidFill>
                <a:effectLst/>
                <a:latin typeface="Menlo" panose="020B0609030804020204" pitchFamily="49" charset="0"/>
              </a:rPr>
              <a:t>MSVC</a:t>
            </a:r>
            <a:r>
              <a:rPr lang="en-US" sz="2000">
                <a:effectLst/>
                <a:latin typeface="Menlo" panose="020B0609030804020204" pitchFamily="49" charset="0"/>
              </a:rPr>
              <a:t>)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target_link_options</a:t>
            </a:r>
            <a:r>
              <a:rPr lang="en-US" sz="2000">
                <a:effectLst/>
                <a:latin typeface="Menlo" panose="020B0609030804020204" pitchFamily="49" charset="0"/>
              </a:rPr>
              <a:t>(${WHOLE_ARCHIVE_NAME} </a:t>
            </a:r>
            <a:r>
              <a:rPr lang="en-US" sz="2000">
                <a:solidFill>
                  <a:srgbClr val="7F5555"/>
                </a:solidFill>
                <a:effectLst/>
                <a:latin typeface="Menlo" panose="020B0609030804020204" pitchFamily="49" charset="0"/>
              </a:rPr>
              <a:t>INTERFACE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  /WHOLEARCHIVE:$&lt;</a:t>
            </a:r>
            <a:r>
              <a:rPr lang="en-US" sz="2000">
                <a:solidFill>
                  <a:srgbClr val="7F5555"/>
                </a:solidFill>
                <a:effectLst/>
                <a:latin typeface="Menlo" panose="020B0609030804020204" pitchFamily="49" charset="0"/>
              </a:rPr>
              <a:t>TARGET_FILE</a:t>
            </a:r>
            <a:r>
              <a:rPr lang="en-US" sz="2000">
                <a:effectLst/>
                <a:latin typeface="Menlo" panose="020B0609030804020204" pitchFamily="49" charset="0"/>
              </a:rPr>
              <a:t>:${LIBRARY_NAME}&gt;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)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target_link_libraries</a:t>
            </a:r>
            <a:r>
              <a:rPr lang="en-US" sz="2000">
                <a:effectLst/>
                <a:latin typeface="Menlo" panose="020B0609030804020204" pitchFamily="49" charset="0"/>
              </a:rPr>
              <a:t>(${WHOLE_ARCHIVE_NAME} </a:t>
            </a:r>
            <a:r>
              <a:rPr lang="en-US" sz="2000">
                <a:solidFill>
                  <a:srgbClr val="7F5555"/>
                </a:solidFill>
                <a:effectLst/>
                <a:latin typeface="Menlo" panose="020B0609030804020204" pitchFamily="49" charset="0"/>
              </a:rPr>
              <a:t>INTERFACE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  ${LIBRARY_NAME}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)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elseif</a:t>
            </a:r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>
                <a:solidFill>
                  <a:srgbClr val="7F7F55"/>
                </a:solidFill>
                <a:effectLst/>
                <a:latin typeface="Menlo" panose="020B0609030804020204" pitchFamily="49" charset="0"/>
              </a:rPr>
              <a:t>WIN32</a:t>
            </a:r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US" sz="2000">
                <a:solidFill>
                  <a:srgbClr val="7F7F55"/>
                </a:solidFill>
                <a:effectLst/>
                <a:latin typeface="Menlo" panose="020B0609030804020204" pitchFamily="49" charset="0"/>
              </a:rPr>
              <a:t>CMAKE_CXX_COMPILER_ID</a:t>
            </a:r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STREQUAL </a:t>
            </a:r>
            <a:r>
              <a:rPr lang="en-US" sz="200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"Clang"</a:t>
            </a:r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200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target_link_options</a:t>
            </a:r>
            <a:r>
              <a:rPr lang="en-US" sz="2000">
                <a:effectLst/>
                <a:latin typeface="Menlo" panose="020B0609030804020204" pitchFamily="49" charset="0"/>
              </a:rPr>
              <a:t>(${WHOLE_ARCHIVE_NAME} </a:t>
            </a:r>
            <a:r>
              <a:rPr lang="en-US" sz="2000">
                <a:solidFill>
                  <a:srgbClr val="7F5555"/>
                </a:solidFill>
                <a:effectLst/>
                <a:latin typeface="Menlo" panose="020B0609030804020204" pitchFamily="49" charset="0"/>
              </a:rPr>
              <a:t>INTERFACE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200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"-Wl,-wholearchive:$&lt;TARGET_FILE:${LIBRARY_NAME}&gt;"</a:t>
            </a:r>
            <a:endParaRPr lang="en-US" sz="200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)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target_link_libraries</a:t>
            </a:r>
            <a:r>
              <a:rPr lang="en-US" sz="2000">
                <a:effectLst/>
                <a:latin typeface="Menlo" panose="020B0609030804020204" pitchFamily="49" charset="0"/>
              </a:rPr>
              <a:t>(${WHOLE_ARCHIVE_NAME} </a:t>
            </a:r>
            <a:r>
              <a:rPr lang="en-US" sz="2000">
                <a:solidFill>
                  <a:srgbClr val="7F5555"/>
                </a:solidFill>
                <a:effectLst/>
                <a:latin typeface="Menlo" panose="020B0609030804020204" pitchFamily="49" charset="0"/>
              </a:rPr>
              <a:t>INTERFACE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  ${LIBRARY_NAME}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)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200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GNU-style linker</a:t>
            </a:r>
            <a:endParaRPr lang="en-US" sz="200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target_link_libraries</a:t>
            </a:r>
            <a:r>
              <a:rPr lang="en-US" sz="2000">
                <a:effectLst/>
                <a:latin typeface="Menlo" panose="020B0609030804020204" pitchFamily="49" charset="0"/>
              </a:rPr>
              <a:t>(${WHOLE_ARCHIVE_NAME} </a:t>
            </a:r>
            <a:r>
              <a:rPr lang="en-US" sz="2000">
                <a:solidFill>
                  <a:srgbClr val="7F5555"/>
                </a:solidFill>
                <a:effectLst/>
                <a:latin typeface="Menlo" panose="020B0609030804020204" pitchFamily="49" charset="0"/>
              </a:rPr>
              <a:t>INTERFACE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200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"-Wl,--whole-archive $&lt;TARGET_FILE:${LIBRARY_NAME}&gt; -Wl,--no-whole-archive"</a:t>
            </a:r>
            <a:endParaRPr lang="en-US" sz="200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  ${LIBRARY_NAME}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effectLst/>
                <a:latin typeface="Menlo" panose="020B0609030804020204" pitchFamily="49" charset="0"/>
              </a:rPr>
              <a:t>    )</a:t>
            </a:r>
            <a:endParaRPr lang="en-US" sz="2000">
              <a:effectLst/>
              <a:latin typeface="Menlo" panose="020B060903080402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endif</a:t>
            </a:r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endParaRPr lang="en-US" sz="2000">
              <a:solidFill>
                <a:srgbClr val="00008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endfunction</a:t>
            </a:r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endParaRPr lang="en-US" sz="20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>
                <a:solidFill>
                  <a:srgbClr val="000080"/>
                </a:solidFill>
                <a:latin typeface="Menlo" panose="020B0609030804020204" pitchFamily="49" charset="0"/>
              </a:rPr>
              <a:t>add_library</a:t>
            </a:r>
            <a:r>
              <a:rPr lang="en-US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>
                <a:solidFill>
                  <a:srgbClr val="345981"/>
                </a:solidFill>
                <a:latin typeface="Menlo" panose="020B0609030804020204" pitchFamily="49" charset="0"/>
              </a:rPr>
              <a:t>dog</a:t>
            </a:r>
            <a:r>
              <a:rPr 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7F5555"/>
                </a:solidFill>
                <a:latin typeface="Menlo" panose="020B0609030804020204" pitchFamily="49" charset="0"/>
              </a:rPr>
              <a:t>STATIC</a:t>
            </a:r>
            <a:r>
              <a:rPr lang="en-US" sz="2000">
                <a:latin typeface="Menlo" panose="020B0609030804020204" pitchFamily="49" charset="0"/>
              </a:rPr>
              <a:t> dog.cc)</a:t>
            </a:r>
            <a:endParaRPr lang="en-US" sz="2000">
              <a:latin typeface="Menlo" panose="020B060903080402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Menlo" panose="020B0609030804020204" pitchFamily="49" charset="0"/>
              </a:rPr>
              <a:t>add_whole_archive(</a:t>
            </a:r>
            <a:r>
              <a:rPr lang="en-US" sz="2000">
                <a:solidFill>
                  <a:srgbClr val="00B050"/>
                </a:solidFill>
                <a:latin typeface="Menlo" panose="020B0609030804020204" pitchFamily="49" charset="0"/>
              </a:rPr>
              <a:t>dog_whole_archive</a:t>
            </a:r>
            <a:r>
              <a:rPr lang="en-US" sz="2000">
                <a:solidFill>
                  <a:srgbClr val="345981"/>
                </a:solidFill>
                <a:latin typeface="Menlo" panose="020B0609030804020204" pitchFamily="49" charset="0"/>
              </a:rPr>
              <a:t> dog</a:t>
            </a:r>
            <a:r>
              <a:rPr lang="en-US" sz="20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2000">
              <a:solidFill>
                <a:srgbClr val="345981"/>
              </a:solidFill>
              <a:latin typeface="Menlo" panose="020B0609030804020204" pitchFamily="49" charset="0"/>
            </a:endParaRPr>
          </a:p>
          <a:p>
            <a:r>
              <a:rPr lang="en-US" sz="2000">
                <a:solidFill>
                  <a:srgbClr val="000080"/>
                </a:solidFill>
                <a:latin typeface="Menlo" panose="020B0609030804020204" pitchFamily="49" charset="0"/>
              </a:rPr>
              <a:t>target_link_libraries</a:t>
            </a:r>
            <a:r>
              <a:rPr lang="en-US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>
                <a:solidFill>
                  <a:srgbClr val="345981"/>
                </a:solidFill>
                <a:latin typeface="Menlo" panose="020B060903080402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>
                <a:solidFill>
                  <a:srgbClr val="7F5555"/>
                </a:solidFill>
                <a:latin typeface="Menlo" panose="020B0609030804020204" pitchFamily="49" charset="0"/>
              </a:rPr>
              <a:t>PUBLIC </a:t>
            </a:r>
            <a:r>
              <a:rPr lang="en-US" sz="2000">
                <a:solidFill>
                  <a:srgbClr val="00B050"/>
                </a:solidFill>
                <a:latin typeface="Menlo" panose="020B0609030804020204" pitchFamily="49" charset="0"/>
              </a:rPr>
              <a:t>dog_whole_archive</a:t>
            </a:r>
            <a:r>
              <a:rPr lang="en-US" sz="2000">
                <a:solidFill>
                  <a:srgbClr val="345981"/>
                </a:solidFill>
                <a:latin typeface="Menlo" panose="020B0609030804020204" pitchFamily="49" charset="0"/>
              </a:rPr>
              <a:t> </a:t>
            </a:r>
            <a:r>
              <a:rPr lang="en-US" sz="2000">
                <a:latin typeface="Menlo" panose="020B0609030804020204" pitchFamily="49" charset="0"/>
              </a:rPr>
              <a:t>)</a:t>
            </a:r>
            <a:endParaRPr lang="en-US" sz="2000"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  <p:bldP spid="7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simple_template">
  <a:themeElements>
    <a:clrScheme name="Custom 1">
      <a:dk1>
        <a:srgbClr val="404040"/>
      </a:dk1>
      <a:lt1>
        <a:srgbClr val="FFFFFF"/>
      </a:lt1>
      <a:dk2>
        <a:srgbClr val="44546A"/>
      </a:dk2>
      <a:lt2>
        <a:srgbClr val="E7E6E6"/>
      </a:lt2>
      <a:accent1>
        <a:srgbClr val="267DBB"/>
      </a:accent1>
      <a:accent2>
        <a:srgbClr val="20A995"/>
      </a:accent2>
      <a:accent3>
        <a:srgbClr val="F5F377"/>
      </a:accent3>
      <a:accent4>
        <a:srgbClr val="F09B13"/>
      </a:accent4>
      <a:accent5>
        <a:srgbClr val="BF372D"/>
      </a:accent5>
      <a:accent6>
        <a:srgbClr val="8E078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Helvetica" pitchFamily="2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simple_template</Template>
  <TotalTime>0</TotalTime>
  <Words>9358</Words>
  <Application>WPS 演示</Application>
  <PresentationFormat>Custom</PresentationFormat>
  <Paragraphs>486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Helvetica</vt:lpstr>
      <vt:lpstr>微软雅黑</vt:lpstr>
      <vt:lpstr>汉仪旗黑</vt:lpstr>
      <vt:lpstr>Noto Serif CJK SC</vt:lpstr>
      <vt:lpstr>思源黑体 CN Medium</vt:lpstr>
      <vt:lpstr>思源黑体 CN Normal</vt:lpstr>
      <vt:lpstr>Courier New</vt:lpstr>
      <vt:lpstr>Menlo</vt:lpstr>
      <vt:lpstr>宋体</vt:lpstr>
      <vt:lpstr>Arial Unicode MS</vt:lpstr>
      <vt:lpstr>黑体</vt:lpstr>
      <vt:lpstr>汉仪中黑KW</vt:lpstr>
      <vt:lpstr>Apple SD Gothic Neo</vt:lpstr>
      <vt:lpstr>等线</vt:lpstr>
      <vt:lpstr>汉仪中等线KW</vt:lpstr>
      <vt:lpstr>汉仪书宋二KW</vt:lpstr>
      <vt:lpstr>simple_template</vt:lpstr>
      <vt:lpstr>Factory Interface</vt:lpstr>
      <vt:lpstr>Factory Method 101</vt:lpstr>
      <vt:lpstr>Factory Method v1 : 隐藏对象的实现细节</vt:lpstr>
      <vt:lpstr>Factory Method v2 : 采用注册机制来管理工厂方法</vt:lpstr>
      <vt:lpstr>Factory Interface v3 : 工厂方法  工厂接口类</vt:lpstr>
      <vt:lpstr>Factory Interface v4 : 工厂接口类  工厂接口模版</vt:lpstr>
      <vt:lpstr>Factory Interface v5 : 支持带参数的构造函数</vt:lpstr>
      <vt:lpstr>Factory Interface v6 : 初始化顺序</vt:lpstr>
      <vt:lpstr>Factory Interface v7 : 注册失败</vt:lpstr>
      <vt:lpstr>总结</vt:lpstr>
      <vt:lpstr>Abseil: C++ Tips of the Week (TotW)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Interface</dc:title>
  <dc:creator>Bo Wang</dc:creator>
  <cp:lastModifiedBy>汪博</cp:lastModifiedBy>
  <cp:revision>65</cp:revision>
  <dcterms:created xsi:type="dcterms:W3CDTF">2022-08-03T05:44:02Z</dcterms:created>
  <dcterms:modified xsi:type="dcterms:W3CDTF">2022-08-03T05:44:02Z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9A9011E217163E12010BEA62F32E3DD2</vt:lpwstr>
  </property>
  <property fmtid="{D5CDD505-2E9C-101B-9397-08002B2CF9AE}" pid="3" name="KSOProductBuildVer">
    <vt:lpwstr>2052-4.5.0.7402</vt:lpwstr>
  </property>
</Properties>
</file>