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xlsx" ContentType="application/vnd.openxmlformats-officedocument.spreadsheetml.sheet"/>
  <Default Extension="jpeg" ContentType="image/jpeg"/>
  <Default Extension="vml" ContentType="application/vnd.openxmlformats-officedocument.vmlDrawing"/>
  <Default Extension="xlsm" ContentType="application/vnd.ms-excel.sheet.macroEnabled.12"/>
  <Default Extension="xls" ContentType="application/vnd.ms-exce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tags/tag6.xml" ContentType="application/vnd.openxmlformats-officedocument.presentationml.tags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8.xml" ContentType="application/vnd.openxmlformats-officedocument.presentationml.tags+xml"/>
  <Override PartName="/ppt/notesSlides/notesSlide19.xml" ContentType="application/vnd.openxmlformats-officedocument.presentationml.notesSlide+xml"/>
  <Override PartName="/ppt/tags/tag9.xml" ContentType="application/vnd.openxmlformats-officedocument.presentationml.tags+xml"/>
  <Override PartName="/ppt/notesSlides/notesSlide20.xml" ContentType="application/vnd.openxmlformats-officedocument.presentationml.notesSlide+xml"/>
  <Override PartName="/ppt/tags/tag10.xml" ContentType="application/vnd.openxmlformats-officedocument.presentationml.tags+xml"/>
  <Override PartName="/ppt/notesSlides/notesSlide21.xml" ContentType="application/vnd.openxmlformats-officedocument.presentationml.notesSlide+xml"/>
  <Override PartName="/ppt/tags/tag11.xml" ContentType="application/vnd.openxmlformats-officedocument.presentationml.tags+xml"/>
  <Override PartName="/ppt/notesSlides/notesSlide22.xml" ContentType="application/vnd.openxmlformats-officedocument.presentationml.notesSlide+xml"/>
  <Override PartName="/ppt/tags/tag12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3.xml" ContentType="application/vnd.openxmlformats-officedocument.presentationml.tags+xml"/>
  <Override PartName="/ppt/notesSlides/notesSlide25.xml" ContentType="application/vnd.openxmlformats-officedocument.presentationml.notesSlide+xml"/>
  <Override PartName="/ppt/tags/tag14.xml" ContentType="application/vnd.openxmlformats-officedocument.presentationml.tags+xml"/>
  <Override PartName="/ppt/notesSlides/notesSlide26.xml" ContentType="application/vnd.openxmlformats-officedocument.presentationml.notesSlide+xml"/>
  <Override PartName="/ppt/tags/tag15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43"/>
  </p:notesMasterIdLst>
  <p:handoutMasterIdLst>
    <p:handoutMasterId r:id="rId44"/>
  </p:handoutMasterIdLst>
  <p:sldIdLst>
    <p:sldId id="269" r:id="rId2"/>
    <p:sldId id="499" r:id="rId3"/>
    <p:sldId id="497" r:id="rId4"/>
    <p:sldId id="401" r:id="rId5"/>
    <p:sldId id="429" r:id="rId6"/>
    <p:sldId id="437" r:id="rId7"/>
    <p:sldId id="428" r:id="rId8"/>
    <p:sldId id="488" r:id="rId9"/>
    <p:sldId id="489" r:id="rId10"/>
    <p:sldId id="420" r:id="rId11"/>
    <p:sldId id="338" r:id="rId12"/>
    <p:sldId id="358" r:id="rId13"/>
    <p:sldId id="343" r:id="rId14"/>
    <p:sldId id="349" r:id="rId15"/>
    <p:sldId id="352" r:id="rId16"/>
    <p:sldId id="355" r:id="rId17"/>
    <p:sldId id="356" r:id="rId18"/>
    <p:sldId id="357" r:id="rId19"/>
    <p:sldId id="359" r:id="rId20"/>
    <p:sldId id="366" r:id="rId21"/>
    <p:sldId id="360" r:id="rId22"/>
    <p:sldId id="370" r:id="rId23"/>
    <p:sldId id="374" r:id="rId24"/>
    <p:sldId id="397" r:id="rId25"/>
    <p:sldId id="463" r:id="rId26"/>
    <p:sldId id="398" r:id="rId27"/>
    <p:sldId id="371" r:id="rId28"/>
    <p:sldId id="484" r:id="rId29"/>
    <p:sldId id="446" r:id="rId30"/>
    <p:sldId id="445" r:id="rId31"/>
    <p:sldId id="458" r:id="rId32"/>
    <p:sldId id="490" r:id="rId33"/>
    <p:sldId id="491" r:id="rId34"/>
    <p:sldId id="492" r:id="rId35"/>
    <p:sldId id="493" r:id="rId36"/>
    <p:sldId id="494" r:id="rId37"/>
    <p:sldId id="495" r:id="rId38"/>
    <p:sldId id="496" r:id="rId39"/>
    <p:sldId id="424" r:id="rId40"/>
    <p:sldId id="500" r:id="rId41"/>
    <p:sldId id="438" r:id="rId4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300"/>
    <a:srgbClr val="D6E000"/>
    <a:srgbClr val="0AA3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53"/>
    <p:restoredTop sz="65533"/>
  </p:normalViewPr>
  <p:slideViewPr>
    <p:cSldViewPr snapToGrid="0" snapToObjects="1">
      <p:cViewPr>
        <p:scale>
          <a:sx n="90" d="100"/>
          <a:sy n="90" d="100"/>
        </p:scale>
        <p:origin x="1464" y="232"/>
      </p:cViewPr>
      <p:guideLst>
        <p:guide orient="horz" pos="1620"/>
        <p:guide pos="2880"/>
      </p:guideLst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Macro-Enabled_Worksheet1.xlsm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Orange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14574000"/>
        <c:axId val="714675136"/>
      </c:barChart>
      <c:catAx>
        <c:axId val="714574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pPr>
            <a:endParaRPr lang="en-US"/>
          </a:p>
        </c:txPr>
        <c:crossAx val="714675136"/>
        <c:crosses val="autoZero"/>
        <c:auto val="1"/>
        <c:lblAlgn val="ctr"/>
        <c:lblOffset val="100"/>
        <c:noMultiLvlLbl val="0"/>
      </c:catAx>
      <c:valAx>
        <c:axId val="714675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tint val="7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ource Sans Pro Light"/>
                    <a:ea typeface="Source Sans Pro Light"/>
                    <a:cs typeface="Source Sans Pro Light"/>
                  </a:defRPr>
                </a:pPr>
                <a:r>
                  <a:rPr lang="en-US" sz="2000" b="1" i="0" dirty="0">
                    <a:latin typeface="Source Sans Pro" charset="0"/>
                    <a:ea typeface="Source Sans Pro" charset="0"/>
                    <a:cs typeface="Source Sans Pro" charset="0"/>
                  </a:rPr>
                  <a:t>Title</a:t>
                </a:r>
              </a:p>
            </c:rich>
          </c:tx>
          <c:layout>
            <c:manualLayout>
              <c:xMode val="edge"/>
              <c:yMode val="edge"/>
              <c:x val="0.423110027175807"/>
              <c:y val="0.9049579757586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bg1"/>
                  </a:solidFill>
                  <a:latin typeface="Source Sans Pro Light"/>
                  <a:ea typeface="Source Sans Pro Light"/>
                  <a:cs typeface="Source Sans Pro Light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pPr>
            <a:endParaRPr lang="en-US"/>
          </a:p>
        </c:txPr>
        <c:crossAx val="714574000"/>
        <c:crosses val="autoZero"/>
        <c:crossBetween val="between"/>
      </c:valAx>
      <c:spPr>
        <a:noFill/>
        <a:ln w="25407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200" b="0" i="0" u="none" strike="noStrike" baseline="0">
          <a:solidFill>
            <a:schemeClr val="bg1"/>
          </a:solidFill>
          <a:latin typeface="Source Sans Pro Light"/>
          <a:ea typeface="Source Sans Pro Light"/>
          <a:cs typeface="Source Sans Pro Light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5847408095445"/>
          <c:y val="0.0646863222710972"/>
          <c:w val="0.697749114768975"/>
          <c:h val="0.62526675712203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filter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rgbClr val="9BBB59"/>
              </a:solidFill>
            </c:spPr>
          </c:dPt>
          <c:dPt>
            <c:idx val="2"/>
            <c:invertIfNegative val="0"/>
            <c:bubble3D val="0"/>
            <c:spPr>
              <a:solidFill>
                <a:srgbClr val="9BBB59"/>
              </a:solidFill>
            </c:spPr>
          </c:dPt>
          <c:cat>
            <c:strRef>
              <c:f>Sheet1!$A$2:$A$4</c:f>
              <c:strCache>
                <c:ptCount val="3"/>
                <c:pt idx="0">
                  <c:v>RDD</c:v>
                </c:pt>
                <c:pt idx="1">
                  <c:v>Dataframe</c:v>
                </c:pt>
                <c:pt idx="2">
                  <c:v>SQL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4.2</c:v>
                </c:pt>
                <c:pt idx="1">
                  <c:v>0.2</c:v>
                </c:pt>
                <c:pt idx="2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693996736"/>
        <c:axId val="754276128"/>
      </c:barChart>
      <c:catAx>
        <c:axId val="6939967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pPr>
            <a:endParaRPr lang="en-US"/>
          </a:p>
        </c:txPr>
        <c:crossAx val="754276128"/>
        <c:crosses val="autoZero"/>
        <c:auto val="1"/>
        <c:lblAlgn val="ctr"/>
        <c:lblOffset val="100"/>
        <c:noMultiLvlLbl val="0"/>
      </c:catAx>
      <c:valAx>
        <c:axId val="75427612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r>
                  <a:rPr lang="en-US" dirty="0" smtClean="0">
                    <a:solidFill>
                      <a:schemeClr val="bg1"/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Runtime performance </a:t>
                </a:r>
                <a:r>
                  <a:rPr lang="en-US" dirty="0">
                    <a:solidFill>
                      <a:schemeClr val="bg1"/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of aggregating 10 million </a:t>
                </a:r>
                <a:r>
                  <a:rPr lang="en-US" dirty="0" err="1">
                    <a:solidFill>
                      <a:schemeClr val="bg1"/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int</a:t>
                </a:r>
                <a:r>
                  <a:rPr lang="en-US" dirty="0">
                    <a:solidFill>
                      <a:schemeClr val="bg1"/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 pairs (</a:t>
                </a:r>
                <a:r>
                  <a:rPr lang="en-US" dirty="0" err="1">
                    <a:solidFill>
                      <a:schemeClr val="bg1"/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secs</a:t>
                </a:r>
                <a:r>
                  <a:rPr lang="en-US" dirty="0">
                    <a:solidFill>
                      <a:schemeClr val="bg1"/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)      </a:t>
                </a:r>
              </a:p>
            </c:rich>
          </c:tx>
          <c:layout>
            <c:manualLayout>
              <c:xMode val="edge"/>
              <c:yMode val="edge"/>
              <c:x val="0.162408799967038"/>
              <c:y val="0.85188253946021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pPr>
            <a:endParaRPr lang="en-US"/>
          </a:p>
        </c:txPr>
        <c:crossAx val="6939967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Newslab Light"/>
          <a:cs typeface="Newslab Light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7BEEB40-9CB5-094C-B03F-1159FF583432}" type="datetimeFigureOut">
              <a:rPr lang="en-US"/>
              <a:pPr>
                <a:defRPr/>
              </a:pPr>
              <a:t>6/7/17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88E9033-08CD-624A-8C50-7CD9BF644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222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09B3727-60DA-C948-8187-0C7A242A7EC2}" type="datetimeFigureOut">
              <a:rPr lang="en-US"/>
              <a:pPr>
                <a:defRPr/>
              </a:pPr>
              <a:t>6/7/17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B7C4FBC-5220-9747-9139-414F213DFD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90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1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50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00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3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99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5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63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08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00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18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6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64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39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09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0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686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959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746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86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7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357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86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4954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249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905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Shape 10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Shape 10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54" name="Shape 10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501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Shape 10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Shape 10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91" name="Shape 10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699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Shape 1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Shape 1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08" name="Shape 1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345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Shape 1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Shape 1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08" name="Shape 1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05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Shape 1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Shape 1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24" name="Shape 11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147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203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8610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06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07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88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0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25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7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5.jpg"/><Relationship Id="rId3" Type="http://schemas.openxmlformats.org/officeDocument/2006/relationships/image" Target="../media/image176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177.png"/><Relationship Id="rId5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7.png"/><Relationship Id="rId12" Type="http://schemas.openxmlformats.org/officeDocument/2006/relationships/image" Target="../media/image188.png"/><Relationship Id="rId13" Type="http://schemas.openxmlformats.org/officeDocument/2006/relationships/image" Target="../media/image189.png"/><Relationship Id="rId14" Type="http://schemas.openxmlformats.org/officeDocument/2006/relationships/image" Target="../media/image190.png"/><Relationship Id="rId15" Type="http://schemas.openxmlformats.org/officeDocument/2006/relationships/image" Target="../media/image191.png"/><Relationship Id="rId16" Type="http://schemas.openxmlformats.org/officeDocument/2006/relationships/image" Target="../media/image192.png"/><Relationship Id="rId17" Type="http://schemas.openxmlformats.org/officeDocument/2006/relationships/image" Target="../media/image193.png"/><Relationship Id="rId18" Type="http://schemas.openxmlformats.org/officeDocument/2006/relationships/image" Target="../media/image194.png"/><Relationship Id="rId19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8.png"/><Relationship Id="rId3" Type="http://schemas.openxmlformats.org/officeDocument/2006/relationships/image" Target="../media/image179.png"/><Relationship Id="rId4" Type="http://schemas.openxmlformats.org/officeDocument/2006/relationships/image" Target="../media/image180.png"/><Relationship Id="rId5" Type="http://schemas.openxmlformats.org/officeDocument/2006/relationships/image" Target="../media/image181.png"/><Relationship Id="rId6" Type="http://schemas.openxmlformats.org/officeDocument/2006/relationships/image" Target="../media/image182.png"/><Relationship Id="rId7" Type="http://schemas.openxmlformats.org/officeDocument/2006/relationships/image" Target="../media/image183.png"/><Relationship Id="rId8" Type="http://schemas.openxmlformats.org/officeDocument/2006/relationships/image" Target="../media/image184.png"/><Relationship Id="rId9" Type="http://schemas.openxmlformats.org/officeDocument/2006/relationships/image" Target="../media/image185.png"/><Relationship Id="rId10" Type="http://schemas.openxmlformats.org/officeDocument/2006/relationships/image" Target="../media/image18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5.jpg"/><Relationship Id="rId3" Type="http://schemas.openxmlformats.org/officeDocument/2006/relationships/image" Target="../media/image176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emf"/><Relationship Id="rId14" Type="http://schemas.openxmlformats.org/officeDocument/2006/relationships/image" Target="../media/image16.emf"/><Relationship Id="rId15" Type="http://schemas.openxmlformats.org/officeDocument/2006/relationships/image" Target="../media/image17.emf"/><Relationship Id="rId16" Type="http://schemas.openxmlformats.org/officeDocument/2006/relationships/image" Target="../media/image18.emf"/><Relationship Id="rId17" Type="http://schemas.openxmlformats.org/officeDocument/2006/relationships/image" Target="../media/image19.emf"/><Relationship Id="rId18" Type="http://schemas.openxmlformats.org/officeDocument/2006/relationships/image" Target="../media/image20.emf"/><Relationship Id="rId19" Type="http://schemas.openxmlformats.org/officeDocument/2006/relationships/image" Target="../media/image21.emf"/><Relationship Id="rId63" Type="http://schemas.openxmlformats.org/officeDocument/2006/relationships/image" Target="../media/image65.emf"/><Relationship Id="rId64" Type="http://schemas.openxmlformats.org/officeDocument/2006/relationships/image" Target="../media/image66.emf"/><Relationship Id="rId65" Type="http://schemas.openxmlformats.org/officeDocument/2006/relationships/image" Target="../media/image67.emf"/><Relationship Id="rId66" Type="http://schemas.openxmlformats.org/officeDocument/2006/relationships/image" Target="../media/image68.emf"/><Relationship Id="rId67" Type="http://schemas.openxmlformats.org/officeDocument/2006/relationships/image" Target="../media/image69.emf"/><Relationship Id="rId68" Type="http://schemas.openxmlformats.org/officeDocument/2006/relationships/image" Target="../media/image70.emf"/><Relationship Id="rId69" Type="http://schemas.openxmlformats.org/officeDocument/2006/relationships/hyperlink" Target="https://sites.google.com/a/databricks.com/icons/home?pli=1" TargetMode="External"/><Relationship Id="rId50" Type="http://schemas.openxmlformats.org/officeDocument/2006/relationships/image" Target="../media/image52.emf"/><Relationship Id="rId51" Type="http://schemas.openxmlformats.org/officeDocument/2006/relationships/image" Target="../media/image53.emf"/><Relationship Id="rId52" Type="http://schemas.openxmlformats.org/officeDocument/2006/relationships/image" Target="../media/image54.emf"/><Relationship Id="rId53" Type="http://schemas.openxmlformats.org/officeDocument/2006/relationships/image" Target="../media/image55.emf"/><Relationship Id="rId54" Type="http://schemas.openxmlformats.org/officeDocument/2006/relationships/image" Target="../media/image56.emf"/><Relationship Id="rId55" Type="http://schemas.openxmlformats.org/officeDocument/2006/relationships/image" Target="../media/image57.emf"/><Relationship Id="rId56" Type="http://schemas.openxmlformats.org/officeDocument/2006/relationships/image" Target="../media/image58.emf"/><Relationship Id="rId57" Type="http://schemas.openxmlformats.org/officeDocument/2006/relationships/image" Target="../media/image59.emf"/><Relationship Id="rId58" Type="http://schemas.openxmlformats.org/officeDocument/2006/relationships/image" Target="../media/image60.emf"/><Relationship Id="rId59" Type="http://schemas.openxmlformats.org/officeDocument/2006/relationships/image" Target="../media/image61.emf"/><Relationship Id="rId40" Type="http://schemas.openxmlformats.org/officeDocument/2006/relationships/image" Target="../media/image42.emf"/><Relationship Id="rId41" Type="http://schemas.openxmlformats.org/officeDocument/2006/relationships/image" Target="../media/image43.emf"/><Relationship Id="rId42" Type="http://schemas.openxmlformats.org/officeDocument/2006/relationships/image" Target="../media/image44.emf"/><Relationship Id="rId43" Type="http://schemas.openxmlformats.org/officeDocument/2006/relationships/image" Target="../media/image45.emf"/><Relationship Id="rId44" Type="http://schemas.openxmlformats.org/officeDocument/2006/relationships/image" Target="../media/image46.emf"/><Relationship Id="rId45" Type="http://schemas.openxmlformats.org/officeDocument/2006/relationships/image" Target="../media/image47.emf"/><Relationship Id="rId46" Type="http://schemas.openxmlformats.org/officeDocument/2006/relationships/image" Target="../media/image48.emf"/><Relationship Id="rId47" Type="http://schemas.openxmlformats.org/officeDocument/2006/relationships/image" Target="../media/image49.emf"/><Relationship Id="rId48" Type="http://schemas.openxmlformats.org/officeDocument/2006/relationships/image" Target="../media/image50.emf"/><Relationship Id="rId49" Type="http://schemas.openxmlformats.org/officeDocument/2006/relationships/image" Target="../media/image51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7" Type="http://schemas.openxmlformats.org/officeDocument/2006/relationships/image" Target="../media/image9.emf"/><Relationship Id="rId8" Type="http://schemas.openxmlformats.org/officeDocument/2006/relationships/image" Target="../media/image10.emf"/><Relationship Id="rId9" Type="http://schemas.openxmlformats.org/officeDocument/2006/relationships/image" Target="../media/image11.emf"/><Relationship Id="rId30" Type="http://schemas.openxmlformats.org/officeDocument/2006/relationships/image" Target="../media/image32.emf"/><Relationship Id="rId31" Type="http://schemas.openxmlformats.org/officeDocument/2006/relationships/image" Target="../media/image33.emf"/><Relationship Id="rId32" Type="http://schemas.openxmlformats.org/officeDocument/2006/relationships/image" Target="../media/image34.emf"/><Relationship Id="rId33" Type="http://schemas.openxmlformats.org/officeDocument/2006/relationships/image" Target="../media/image35.emf"/><Relationship Id="rId34" Type="http://schemas.openxmlformats.org/officeDocument/2006/relationships/image" Target="../media/image36.emf"/><Relationship Id="rId35" Type="http://schemas.openxmlformats.org/officeDocument/2006/relationships/image" Target="../media/image37.emf"/><Relationship Id="rId36" Type="http://schemas.openxmlformats.org/officeDocument/2006/relationships/image" Target="../media/image38.emf"/><Relationship Id="rId37" Type="http://schemas.openxmlformats.org/officeDocument/2006/relationships/image" Target="../media/image39.emf"/><Relationship Id="rId38" Type="http://schemas.openxmlformats.org/officeDocument/2006/relationships/image" Target="../media/image40.emf"/><Relationship Id="rId39" Type="http://schemas.openxmlformats.org/officeDocument/2006/relationships/image" Target="../media/image41.emf"/><Relationship Id="rId70" Type="http://schemas.openxmlformats.org/officeDocument/2006/relationships/image" Target="../media/image2.png"/><Relationship Id="rId20" Type="http://schemas.openxmlformats.org/officeDocument/2006/relationships/image" Target="../media/image22.emf"/><Relationship Id="rId21" Type="http://schemas.openxmlformats.org/officeDocument/2006/relationships/image" Target="../media/image23.emf"/><Relationship Id="rId22" Type="http://schemas.openxmlformats.org/officeDocument/2006/relationships/image" Target="../media/image24.emf"/><Relationship Id="rId23" Type="http://schemas.openxmlformats.org/officeDocument/2006/relationships/image" Target="../media/image25.emf"/><Relationship Id="rId24" Type="http://schemas.openxmlformats.org/officeDocument/2006/relationships/image" Target="../media/image26.emf"/><Relationship Id="rId25" Type="http://schemas.openxmlformats.org/officeDocument/2006/relationships/image" Target="../media/image27.emf"/><Relationship Id="rId26" Type="http://schemas.openxmlformats.org/officeDocument/2006/relationships/image" Target="../media/image28.emf"/><Relationship Id="rId27" Type="http://schemas.openxmlformats.org/officeDocument/2006/relationships/image" Target="../media/image29.emf"/><Relationship Id="rId28" Type="http://schemas.openxmlformats.org/officeDocument/2006/relationships/image" Target="../media/image30.emf"/><Relationship Id="rId29" Type="http://schemas.openxmlformats.org/officeDocument/2006/relationships/image" Target="../media/image31.emf"/><Relationship Id="rId60" Type="http://schemas.openxmlformats.org/officeDocument/2006/relationships/image" Target="../media/image62.emf"/><Relationship Id="rId61" Type="http://schemas.openxmlformats.org/officeDocument/2006/relationships/image" Target="../media/image63.emf"/><Relationship Id="rId62" Type="http://schemas.openxmlformats.org/officeDocument/2006/relationships/image" Target="../media/image64.emf"/><Relationship Id="rId10" Type="http://schemas.openxmlformats.org/officeDocument/2006/relationships/image" Target="../media/image12.emf"/><Relationship Id="rId11" Type="http://schemas.openxmlformats.org/officeDocument/2006/relationships/image" Target="../media/image13.emf"/><Relationship Id="rId12" Type="http://schemas.openxmlformats.org/officeDocument/2006/relationships/image" Target="../media/image14.emf"/></Relationships>
</file>

<file path=ppt/slideLayouts/_rels/slideLayout8.xml.rels><?xml version="1.0" encoding="UTF-8" standalone="yes"?>
<Relationships xmlns="http://schemas.openxmlformats.org/package/2006/relationships"><Relationship Id="rId20" Type="http://schemas.openxmlformats.org/officeDocument/2006/relationships/image" Target="../media/image89.emf"/><Relationship Id="rId21" Type="http://schemas.openxmlformats.org/officeDocument/2006/relationships/image" Target="../media/image90.emf"/><Relationship Id="rId22" Type="http://schemas.openxmlformats.org/officeDocument/2006/relationships/image" Target="../media/image91.emf"/><Relationship Id="rId23" Type="http://schemas.openxmlformats.org/officeDocument/2006/relationships/image" Target="../media/image92.emf"/><Relationship Id="rId24" Type="http://schemas.openxmlformats.org/officeDocument/2006/relationships/image" Target="../media/image93.emf"/><Relationship Id="rId25" Type="http://schemas.openxmlformats.org/officeDocument/2006/relationships/image" Target="../media/image94.emf"/><Relationship Id="rId26" Type="http://schemas.openxmlformats.org/officeDocument/2006/relationships/image" Target="../media/image95.emf"/><Relationship Id="rId27" Type="http://schemas.openxmlformats.org/officeDocument/2006/relationships/image" Target="../media/image96.emf"/><Relationship Id="rId28" Type="http://schemas.openxmlformats.org/officeDocument/2006/relationships/image" Target="../media/image97.emf"/><Relationship Id="rId29" Type="http://schemas.openxmlformats.org/officeDocument/2006/relationships/image" Target="../media/image98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1.emf"/><Relationship Id="rId3" Type="http://schemas.openxmlformats.org/officeDocument/2006/relationships/image" Target="../media/image72.emf"/><Relationship Id="rId4" Type="http://schemas.openxmlformats.org/officeDocument/2006/relationships/image" Target="../media/image73.emf"/><Relationship Id="rId5" Type="http://schemas.openxmlformats.org/officeDocument/2006/relationships/image" Target="../media/image74.emf"/><Relationship Id="rId30" Type="http://schemas.openxmlformats.org/officeDocument/2006/relationships/image" Target="../media/image99.emf"/><Relationship Id="rId31" Type="http://schemas.openxmlformats.org/officeDocument/2006/relationships/image" Target="../media/image100.emf"/><Relationship Id="rId32" Type="http://schemas.openxmlformats.org/officeDocument/2006/relationships/image" Target="../media/image101.emf"/><Relationship Id="rId9" Type="http://schemas.openxmlformats.org/officeDocument/2006/relationships/image" Target="../media/image78.emf"/><Relationship Id="rId6" Type="http://schemas.openxmlformats.org/officeDocument/2006/relationships/image" Target="../media/image75.emf"/><Relationship Id="rId7" Type="http://schemas.openxmlformats.org/officeDocument/2006/relationships/image" Target="../media/image76.emf"/><Relationship Id="rId8" Type="http://schemas.openxmlformats.org/officeDocument/2006/relationships/image" Target="../media/image77.emf"/><Relationship Id="rId33" Type="http://schemas.openxmlformats.org/officeDocument/2006/relationships/image" Target="../media/image102.emf"/><Relationship Id="rId34" Type="http://schemas.openxmlformats.org/officeDocument/2006/relationships/image" Target="../media/image103.emf"/><Relationship Id="rId35" Type="http://schemas.openxmlformats.org/officeDocument/2006/relationships/image" Target="../media/image104.emf"/><Relationship Id="rId36" Type="http://schemas.openxmlformats.org/officeDocument/2006/relationships/image" Target="../media/image105.emf"/><Relationship Id="rId10" Type="http://schemas.openxmlformats.org/officeDocument/2006/relationships/image" Target="../media/image79.emf"/><Relationship Id="rId11" Type="http://schemas.openxmlformats.org/officeDocument/2006/relationships/image" Target="../media/image80.emf"/><Relationship Id="rId12" Type="http://schemas.openxmlformats.org/officeDocument/2006/relationships/image" Target="../media/image81.emf"/><Relationship Id="rId13" Type="http://schemas.openxmlformats.org/officeDocument/2006/relationships/image" Target="../media/image82.emf"/><Relationship Id="rId14" Type="http://schemas.openxmlformats.org/officeDocument/2006/relationships/image" Target="../media/image83.emf"/><Relationship Id="rId15" Type="http://schemas.openxmlformats.org/officeDocument/2006/relationships/image" Target="../media/image84.emf"/><Relationship Id="rId16" Type="http://schemas.openxmlformats.org/officeDocument/2006/relationships/image" Target="../media/image85.emf"/><Relationship Id="rId17" Type="http://schemas.openxmlformats.org/officeDocument/2006/relationships/image" Target="../media/image86.emf"/><Relationship Id="rId18" Type="http://schemas.openxmlformats.org/officeDocument/2006/relationships/image" Target="../media/image87.emf"/><Relationship Id="rId19" Type="http://schemas.openxmlformats.org/officeDocument/2006/relationships/image" Target="../media/image88.emf"/><Relationship Id="rId37" Type="http://schemas.openxmlformats.org/officeDocument/2006/relationships/image" Target="../media/image106.emf"/><Relationship Id="rId38" Type="http://schemas.openxmlformats.org/officeDocument/2006/relationships/image" Target="../media/image107.emf"/><Relationship Id="rId39" Type="http://schemas.openxmlformats.org/officeDocument/2006/relationships/image" Target="../media/image108.emf"/><Relationship Id="rId40" Type="http://schemas.openxmlformats.org/officeDocument/2006/relationships/image" Target="../media/image109.emf"/><Relationship Id="rId41" Type="http://schemas.openxmlformats.org/officeDocument/2006/relationships/image" Target="../media/image110.emf"/><Relationship Id="rId4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2.emf"/><Relationship Id="rId14" Type="http://schemas.openxmlformats.org/officeDocument/2006/relationships/image" Target="../media/image123.emf"/><Relationship Id="rId15" Type="http://schemas.openxmlformats.org/officeDocument/2006/relationships/image" Target="../media/image124.emf"/><Relationship Id="rId16" Type="http://schemas.openxmlformats.org/officeDocument/2006/relationships/image" Target="../media/image125.emf"/><Relationship Id="rId17" Type="http://schemas.openxmlformats.org/officeDocument/2006/relationships/image" Target="../media/image126.emf"/><Relationship Id="rId18" Type="http://schemas.openxmlformats.org/officeDocument/2006/relationships/image" Target="../media/image127.emf"/><Relationship Id="rId19" Type="http://schemas.openxmlformats.org/officeDocument/2006/relationships/image" Target="../media/image128.emf"/><Relationship Id="rId63" Type="http://schemas.openxmlformats.org/officeDocument/2006/relationships/image" Target="../media/image172.emf"/><Relationship Id="rId64" Type="http://schemas.openxmlformats.org/officeDocument/2006/relationships/image" Target="../media/image173.emf"/><Relationship Id="rId65" Type="http://schemas.openxmlformats.org/officeDocument/2006/relationships/image" Target="../media/image174.emf"/><Relationship Id="rId66" Type="http://schemas.openxmlformats.org/officeDocument/2006/relationships/image" Target="../media/image2.png"/><Relationship Id="rId67" Type="http://schemas.openxmlformats.org/officeDocument/2006/relationships/image" Target="../media/image3.png"/><Relationship Id="rId50" Type="http://schemas.openxmlformats.org/officeDocument/2006/relationships/image" Target="../media/image159.emf"/><Relationship Id="rId51" Type="http://schemas.openxmlformats.org/officeDocument/2006/relationships/image" Target="../media/image160.emf"/><Relationship Id="rId52" Type="http://schemas.openxmlformats.org/officeDocument/2006/relationships/image" Target="../media/image161.emf"/><Relationship Id="rId53" Type="http://schemas.openxmlformats.org/officeDocument/2006/relationships/image" Target="../media/image162.emf"/><Relationship Id="rId54" Type="http://schemas.openxmlformats.org/officeDocument/2006/relationships/image" Target="../media/image163.emf"/><Relationship Id="rId55" Type="http://schemas.openxmlformats.org/officeDocument/2006/relationships/image" Target="../media/image164.emf"/><Relationship Id="rId56" Type="http://schemas.openxmlformats.org/officeDocument/2006/relationships/image" Target="../media/image165.emf"/><Relationship Id="rId57" Type="http://schemas.openxmlformats.org/officeDocument/2006/relationships/image" Target="../media/image166.emf"/><Relationship Id="rId58" Type="http://schemas.openxmlformats.org/officeDocument/2006/relationships/image" Target="../media/image167.emf"/><Relationship Id="rId59" Type="http://schemas.openxmlformats.org/officeDocument/2006/relationships/image" Target="../media/image168.emf"/><Relationship Id="rId40" Type="http://schemas.openxmlformats.org/officeDocument/2006/relationships/image" Target="../media/image149.emf"/><Relationship Id="rId41" Type="http://schemas.openxmlformats.org/officeDocument/2006/relationships/image" Target="../media/image150.emf"/><Relationship Id="rId42" Type="http://schemas.openxmlformats.org/officeDocument/2006/relationships/image" Target="../media/image151.emf"/><Relationship Id="rId43" Type="http://schemas.openxmlformats.org/officeDocument/2006/relationships/image" Target="../media/image152.emf"/><Relationship Id="rId44" Type="http://schemas.openxmlformats.org/officeDocument/2006/relationships/image" Target="../media/image153.emf"/><Relationship Id="rId45" Type="http://schemas.openxmlformats.org/officeDocument/2006/relationships/image" Target="../media/image154.emf"/><Relationship Id="rId46" Type="http://schemas.openxmlformats.org/officeDocument/2006/relationships/image" Target="../media/image155.emf"/><Relationship Id="rId47" Type="http://schemas.openxmlformats.org/officeDocument/2006/relationships/image" Target="../media/image156.emf"/><Relationship Id="rId48" Type="http://schemas.openxmlformats.org/officeDocument/2006/relationships/image" Target="../media/image157.emf"/><Relationship Id="rId49" Type="http://schemas.openxmlformats.org/officeDocument/2006/relationships/image" Target="../media/image158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1.emf"/><Relationship Id="rId3" Type="http://schemas.openxmlformats.org/officeDocument/2006/relationships/image" Target="../media/image112.emf"/><Relationship Id="rId4" Type="http://schemas.openxmlformats.org/officeDocument/2006/relationships/image" Target="../media/image113.emf"/><Relationship Id="rId5" Type="http://schemas.openxmlformats.org/officeDocument/2006/relationships/image" Target="../media/image114.emf"/><Relationship Id="rId6" Type="http://schemas.openxmlformats.org/officeDocument/2006/relationships/image" Target="../media/image115.emf"/><Relationship Id="rId7" Type="http://schemas.openxmlformats.org/officeDocument/2006/relationships/image" Target="../media/image116.emf"/><Relationship Id="rId8" Type="http://schemas.openxmlformats.org/officeDocument/2006/relationships/image" Target="../media/image117.emf"/><Relationship Id="rId9" Type="http://schemas.openxmlformats.org/officeDocument/2006/relationships/image" Target="../media/image118.emf"/><Relationship Id="rId30" Type="http://schemas.openxmlformats.org/officeDocument/2006/relationships/image" Target="../media/image139.emf"/><Relationship Id="rId31" Type="http://schemas.openxmlformats.org/officeDocument/2006/relationships/image" Target="../media/image140.emf"/><Relationship Id="rId32" Type="http://schemas.openxmlformats.org/officeDocument/2006/relationships/image" Target="../media/image141.emf"/><Relationship Id="rId33" Type="http://schemas.openxmlformats.org/officeDocument/2006/relationships/image" Target="../media/image142.emf"/><Relationship Id="rId34" Type="http://schemas.openxmlformats.org/officeDocument/2006/relationships/image" Target="../media/image143.emf"/><Relationship Id="rId35" Type="http://schemas.openxmlformats.org/officeDocument/2006/relationships/image" Target="../media/image144.emf"/><Relationship Id="rId36" Type="http://schemas.openxmlformats.org/officeDocument/2006/relationships/image" Target="../media/image145.emf"/><Relationship Id="rId37" Type="http://schemas.openxmlformats.org/officeDocument/2006/relationships/image" Target="../media/image146.emf"/><Relationship Id="rId38" Type="http://schemas.openxmlformats.org/officeDocument/2006/relationships/image" Target="../media/image147.emf"/><Relationship Id="rId39" Type="http://schemas.openxmlformats.org/officeDocument/2006/relationships/image" Target="../media/image148.emf"/><Relationship Id="rId20" Type="http://schemas.openxmlformats.org/officeDocument/2006/relationships/image" Target="../media/image129.emf"/><Relationship Id="rId21" Type="http://schemas.openxmlformats.org/officeDocument/2006/relationships/image" Target="../media/image130.emf"/><Relationship Id="rId22" Type="http://schemas.openxmlformats.org/officeDocument/2006/relationships/image" Target="../media/image131.emf"/><Relationship Id="rId23" Type="http://schemas.openxmlformats.org/officeDocument/2006/relationships/image" Target="../media/image132.emf"/><Relationship Id="rId24" Type="http://schemas.openxmlformats.org/officeDocument/2006/relationships/image" Target="../media/image133.emf"/><Relationship Id="rId25" Type="http://schemas.openxmlformats.org/officeDocument/2006/relationships/image" Target="../media/image134.emf"/><Relationship Id="rId26" Type="http://schemas.openxmlformats.org/officeDocument/2006/relationships/image" Target="../media/image135.emf"/><Relationship Id="rId27" Type="http://schemas.openxmlformats.org/officeDocument/2006/relationships/image" Target="../media/image136.emf"/><Relationship Id="rId28" Type="http://schemas.openxmlformats.org/officeDocument/2006/relationships/image" Target="../media/image137.emf"/><Relationship Id="rId29" Type="http://schemas.openxmlformats.org/officeDocument/2006/relationships/image" Target="../media/image138.emf"/><Relationship Id="rId60" Type="http://schemas.openxmlformats.org/officeDocument/2006/relationships/image" Target="../media/image169.emf"/><Relationship Id="rId61" Type="http://schemas.openxmlformats.org/officeDocument/2006/relationships/image" Target="../media/image170.emf"/><Relationship Id="rId62" Type="http://schemas.openxmlformats.org/officeDocument/2006/relationships/image" Target="../media/image171.emf"/><Relationship Id="rId10" Type="http://schemas.openxmlformats.org/officeDocument/2006/relationships/image" Target="../media/image119.emf"/><Relationship Id="rId11" Type="http://schemas.openxmlformats.org/officeDocument/2006/relationships/image" Target="../media/image120.emf"/><Relationship Id="rId12" Type="http://schemas.openxmlformats.org/officeDocument/2006/relationships/image" Target="../media/image12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05556" y="1558774"/>
            <a:ext cx="8240889" cy="1863171"/>
          </a:xfrm>
        </p:spPr>
        <p:txBody>
          <a:bodyPr anchor="ctr" anchorCtr="0">
            <a:noAutofit/>
          </a:bodyPr>
          <a:lstStyle>
            <a:lvl1pPr algn="l">
              <a:lnSpc>
                <a:spcPct val="90000"/>
              </a:lnSpc>
              <a:defRPr sz="5400" b="0" i="0" baseline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It can be two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757" y="4840370"/>
            <a:ext cx="1050506" cy="1785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45501" y="4788588"/>
            <a:ext cx="50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200"/>
              </a:spcAft>
            </a:pPr>
            <a:fld id="{4A235F02-F060-8D4C-AB46-7AADEEF1D6EF}" type="slidenum">
              <a:rPr lang="en-US" sz="120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pPr algn="r">
                <a:spcAft>
                  <a:spcPts val="1200"/>
                </a:spcAft>
              </a:pPr>
              <a:t>‹#›</a:t>
            </a:fld>
            <a:endParaRPr lang="en-US" sz="1200" dirty="0" smtClean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63538" y="1589564"/>
            <a:ext cx="8399462" cy="17759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0" i="0" baseline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227013" indent="0">
              <a:buNone/>
              <a:defRPr b="0" i="0"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569913" indent="0">
              <a:buNone/>
              <a:defRPr b="0" i="0"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796925" indent="0">
              <a:buNone/>
              <a:defRPr b="0" i="0"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971550" indent="0">
              <a:buNone/>
              <a:defRPr b="0" i="0">
                <a:latin typeface="Source Sans Pro Light" charset="0"/>
                <a:ea typeface="Source Sans Pro Light" charset="0"/>
                <a:cs typeface="Source Sans Pro Light" charset="0"/>
              </a:defRPr>
            </a:lvl5pPr>
          </a:lstStyle>
          <a:p>
            <a:pPr lvl="0"/>
            <a:r>
              <a:rPr lang="en-US" dirty="0" smtClean="0"/>
              <a:t>Slide for Large Questions </a:t>
            </a:r>
            <a:br>
              <a:rPr lang="en-US" dirty="0" smtClean="0"/>
            </a:br>
            <a:r>
              <a:rPr lang="en-US" dirty="0" smtClean="0"/>
              <a:t>Or Section Headers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757" y="4840370"/>
            <a:ext cx="1050506" cy="1785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45501" y="4788588"/>
            <a:ext cx="50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200"/>
              </a:spcAft>
            </a:pPr>
            <a:fld id="{4A235F02-F060-8D4C-AB46-7AADEEF1D6EF}" type="slidenum">
              <a:rPr lang="en-US" sz="120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pPr algn="r">
                <a:spcAft>
                  <a:spcPts val="1200"/>
                </a:spcAft>
              </a:pPr>
              <a:t>‹#›</a:t>
            </a:fld>
            <a:endParaRPr lang="en-US" sz="1200" dirty="0" smtClean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Fram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03111" y="18015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04711" y="2717205"/>
            <a:ext cx="6349823" cy="6664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Parting words or contact information go here.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ev_CMYK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38" y="4484688"/>
            <a:ext cx="22352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 anchor="ctr" anchorCtr="0">
            <a:noAutofit/>
          </a:bodyPr>
          <a:lstStyle>
            <a:lvl1pPr algn="l">
              <a:lnSpc>
                <a:spcPct val="90000"/>
              </a:lnSpc>
              <a:defRPr sz="5400" b="0" i="0" baseline="0">
                <a:solidFill>
                  <a:schemeClr val="bg1"/>
                </a:solidFill>
                <a:latin typeface="Newslab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Source Sans Pr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1698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931334" y="1323212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FF3F9746-D39B-674D-B64B-9AF75CD7F0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1323212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31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31334" y="1286171"/>
            <a:ext cx="3562048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0" i="0" baseline="0">
                <a:solidFill>
                  <a:srgbClr val="404040"/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Source Sans Pro Regular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60360" y="1286171"/>
            <a:ext cx="3543451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0" i="0">
                <a:solidFill>
                  <a:srgbClr val="404040"/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Source Sans Pro Regular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B66F010-0F61-0F40-8921-6DABAD4DFD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4" name="Picture 13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8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1843144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7"/>
          </p:nvPr>
        </p:nvSpPr>
        <p:spPr>
          <a:xfrm>
            <a:off x="927358" y="1843144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88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52500" y="952049"/>
            <a:ext cx="6930571" cy="2440157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Thin"/>
                <a:cs typeface="Newslab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952500" y="2965040"/>
            <a:ext cx="6851951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8406E0D-5B7F-FF41-ADAC-10EAED37AB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6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020CF171-3262-4844-9482-7EE9513E76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23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r:id="rId3" imgW="7271927" imgH="3492719" progId="Excel.Chart.8">
                  <p:embed/>
                </p:oleObj>
              </mc:Choice>
              <mc:Fallback>
                <p:oleObj r:id="rId3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1BDB9D5-035D-D340-8F72-357354FBC3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 descr="databricks_logoTM_800px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6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01_FLASHLIGHT_explor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987425"/>
            <a:ext cx="10922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02_CLOUDCLUSTER_managedclust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1006475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03_PIPELIN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75" y="1006475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04_THIRDPART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63" y="1006475"/>
            <a:ext cx="108267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05_UNIFIED_PLATFORM_knot.ep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946150"/>
            <a:ext cx="1144588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06_COMMUNITY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1065213"/>
            <a:ext cx="98742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07_LIBRARIE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8" y="1027113"/>
            <a:ext cx="1093787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08_LOGO_BUG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050" y="3424238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09_EXPLORE_LANGUAG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3" y="2325688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10_COLLABORAT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2338388"/>
            <a:ext cx="989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 descr="11_CHART_visualiz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392363"/>
            <a:ext cx="989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6" descr="12_DASHBOARD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381250"/>
            <a:ext cx="97313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7" descr="13_CLUSTER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3552825"/>
            <a:ext cx="1103313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8" descr="14_WAND_PowerSpark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3554413"/>
            <a:ext cx="10477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9" descr="15_IMPORT_CLOUD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3552825"/>
            <a:ext cx="10350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0" descr="16_CALENDAR_schedule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2393950"/>
            <a:ext cx="973138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1" descr="17_CHECKLIST_monitor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3" y="2392363"/>
            <a:ext cx="10318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2"/>
          <p:cNvSpPr txBox="1">
            <a:spLocks noChangeArrowheads="1"/>
          </p:cNvSpPr>
          <p:nvPr/>
        </p:nvSpPr>
        <p:spPr bwMode="auto">
          <a:xfrm>
            <a:off x="1028700" y="1878013"/>
            <a:ext cx="7239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Exploration</a:t>
            </a:r>
          </a:p>
        </p:txBody>
      </p:sp>
      <p:sp>
        <p:nvSpPr>
          <p:cNvPr id="21" name="TextBox 23"/>
          <p:cNvSpPr txBox="1">
            <a:spLocks noChangeArrowheads="1"/>
          </p:cNvSpPr>
          <p:nvPr/>
        </p:nvSpPr>
        <p:spPr bwMode="auto">
          <a:xfrm>
            <a:off x="1958975" y="1878013"/>
            <a:ext cx="10429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Managed Clusters</a:t>
            </a:r>
          </a:p>
        </p:txBody>
      </p:sp>
      <p:sp>
        <p:nvSpPr>
          <p:cNvPr id="22" name="TextBox 24"/>
          <p:cNvSpPr txBox="1">
            <a:spLocks noChangeArrowheads="1"/>
          </p:cNvSpPr>
          <p:nvPr/>
        </p:nvSpPr>
        <p:spPr bwMode="auto">
          <a:xfrm>
            <a:off x="3311525" y="1878013"/>
            <a:ext cx="6461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Pipelines</a:t>
            </a: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4221163" y="1878013"/>
            <a:ext cx="8509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3</a:t>
            </a:r>
            <a:r>
              <a:rPr lang="en-US" sz="900" baseline="30000">
                <a:latin typeface="Source Sans Pro Light" charset="0"/>
              </a:rPr>
              <a:t>rd</a:t>
            </a:r>
            <a:r>
              <a:rPr lang="en-US" sz="900">
                <a:latin typeface="Source Sans Pro Light" charset="0"/>
              </a:rPr>
              <a:t> Party Apps</a:t>
            </a:r>
          </a:p>
        </p:txBody>
      </p:sp>
      <p:sp>
        <p:nvSpPr>
          <p:cNvPr id="24" name="TextBox 26"/>
          <p:cNvSpPr txBox="1">
            <a:spLocks noChangeArrowheads="1"/>
          </p:cNvSpPr>
          <p:nvPr/>
        </p:nvSpPr>
        <p:spPr bwMode="auto">
          <a:xfrm>
            <a:off x="6950075" y="1878013"/>
            <a:ext cx="7493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Community</a:t>
            </a:r>
          </a:p>
        </p:txBody>
      </p:sp>
      <p:sp>
        <p:nvSpPr>
          <p:cNvPr id="25" name="TextBox 27"/>
          <p:cNvSpPr txBox="1">
            <a:spLocks noChangeArrowheads="1"/>
          </p:cNvSpPr>
          <p:nvPr/>
        </p:nvSpPr>
        <p:spPr bwMode="auto">
          <a:xfrm>
            <a:off x="1096963" y="4357688"/>
            <a:ext cx="58261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Clusters</a:t>
            </a:r>
          </a:p>
        </p:txBody>
      </p:sp>
      <p:sp>
        <p:nvSpPr>
          <p:cNvPr id="26" name="TextBox 28"/>
          <p:cNvSpPr txBox="1">
            <a:spLocks noChangeArrowheads="1"/>
          </p:cNvSpPr>
          <p:nvPr/>
        </p:nvSpPr>
        <p:spPr bwMode="auto">
          <a:xfrm>
            <a:off x="6937375" y="3216275"/>
            <a:ext cx="9398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Monitor Results</a:t>
            </a:r>
          </a:p>
        </p:txBody>
      </p:sp>
      <p:sp>
        <p:nvSpPr>
          <p:cNvPr id="27" name="TextBox 29"/>
          <p:cNvSpPr txBox="1">
            <a:spLocks noChangeArrowheads="1"/>
          </p:cNvSpPr>
          <p:nvPr/>
        </p:nvSpPr>
        <p:spPr bwMode="auto">
          <a:xfrm>
            <a:off x="5607050" y="3216275"/>
            <a:ext cx="11588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Schedule Workflows </a:t>
            </a:r>
          </a:p>
        </p:txBody>
      </p:sp>
      <p:sp>
        <p:nvSpPr>
          <p:cNvPr id="28" name="TextBox 30"/>
          <p:cNvSpPr txBox="1">
            <a:spLocks noChangeArrowheads="1"/>
          </p:cNvSpPr>
          <p:nvPr/>
        </p:nvSpPr>
        <p:spPr bwMode="auto">
          <a:xfrm>
            <a:off x="3259138" y="4354513"/>
            <a:ext cx="7493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Import Data</a:t>
            </a:r>
          </a:p>
        </p:txBody>
      </p:sp>
      <p:sp>
        <p:nvSpPr>
          <p:cNvPr id="29" name="TextBox 31"/>
          <p:cNvSpPr txBox="1">
            <a:spLocks noChangeArrowheads="1"/>
          </p:cNvSpPr>
          <p:nvPr/>
        </p:nvSpPr>
        <p:spPr bwMode="auto">
          <a:xfrm>
            <a:off x="2012950" y="4357688"/>
            <a:ext cx="903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Power of Spark</a:t>
            </a:r>
          </a:p>
        </p:txBody>
      </p:sp>
      <p:sp>
        <p:nvSpPr>
          <p:cNvPr id="30" name="TextBox 32"/>
          <p:cNvSpPr txBox="1">
            <a:spLocks noChangeArrowheads="1"/>
          </p:cNvSpPr>
          <p:nvPr/>
        </p:nvSpPr>
        <p:spPr bwMode="auto">
          <a:xfrm>
            <a:off x="2057400" y="3205163"/>
            <a:ext cx="736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Collaborate</a:t>
            </a:r>
          </a:p>
        </p:txBody>
      </p:sp>
      <p:sp>
        <p:nvSpPr>
          <p:cNvPr id="31" name="TextBox 33"/>
          <p:cNvSpPr txBox="1">
            <a:spLocks noChangeArrowheads="1"/>
          </p:cNvSpPr>
          <p:nvPr/>
        </p:nvSpPr>
        <p:spPr bwMode="auto">
          <a:xfrm>
            <a:off x="4364038" y="3205163"/>
            <a:ext cx="5429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Publish</a:t>
            </a:r>
          </a:p>
        </p:txBody>
      </p:sp>
      <p:sp>
        <p:nvSpPr>
          <p:cNvPr id="32" name="TextBox 34"/>
          <p:cNvSpPr txBox="1">
            <a:spLocks noChangeArrowheads="1"/>
          </p:cNvSpPr>
          <p:nvPr/>
        </p:nvSpPr>
        <p:spPr bwMode="auto">
          <a:xfrm>
            <a:off x="3336925" y="3205163"/>
            <a:ext cx="5953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Visualize</a:t>
            </a:r>
          </a:p>
        </p:txBody>
      </p:sp>
      <p:sp>
        <p:nvSpPr>
          <p:cNvPr id="33" name="TextBox 35"/>
          <p:cNvSpPr txBox="1">
            <a:spLocks noChangeArrowheads="1"/>
          </p:cNvSpPr>
          <p:nvPr/>
        </p:nvSpPr>
        <p:spPr bwMode="auto">
          <a:xfrm>
            <a:off x="1019175" y="3205163"/>
            <a:ext cx="6461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Language</a:t>
            </a:r>
          </a:p>
        </p:txBody>
      </p:sp>
      <p:sp>
        <p:nvSpPr>
          <p:cNvPr id="34" name="TextBox 36"/>
          <p:cNvSpPr txBox="1">
            <a:spLocks noChangeArrowheads="1"/>
          </p:cNvSpPr>
          <p:nvPr/>
        </p:nvSpPr>
        <p:spPr bwMode="auto">
          <a:xfrm>
            <a:off x="8204200" y="1878013"/>
            <a:ext cx="6207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Libraries</a:t>
            </a:r>
          </a:p>
        </p:txBody>
      </p:sp>
      <p:sp>
        <p:nvSpPr>
          <p:cNvPr id="35" name="TextBox 37"/>
          <p:cNvSpPr txBox="1">
            <a:spLocks noChangeArrowheads="1"/>
          </p:cNvSpPr>
          <p:nvPr/>
        </p:nvSpPr>
        <p:spPr bwMode="auto">
          <a:xfrm>
            <a:off x="5700713" y="1878013"/>
            <a:ext cx="9540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Unified Platform</a:t>
            </a:r>
          </a:p>
        </p:txBody>
      </p:sp>
      <p:sp>
        <p:nvSpPr>
          <p:cNvPr id="36" name="TextBox 38"/>
          <p:cNvSpPr txBox="1">
            <a:spLocks noChangeArrowheads="1"/>
          </p:cNvSpPr>
          <p:nvPr/>
        </p:nvSpPr>
        <p:spPr bwMode="auto">
          <a:xfrm>
            <a:off x="5875338" y="4302125"/>
            <a:ext cx="6461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Logo Bug</a:t>
            </a: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C3F6515F-5302-4A42-9CB9-369F51013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9" name="Picture 38" descr="databricks_logoTM_800px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41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760" y="1312863"/>
            <a:ext cx="8560454" cy="3394075"/>
          </a:xfrm>
          <a:prstGeom prst="rect">
            <a:avLst/>
          </a:prstGeom>
          <a:noFill/>
        </p:spPr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  <a:lvl2pPr>
              <a:defRPr spc="0">
                <a:solidFill>
                  <a:schemeClr val="bg1"/>
                </a:solidFill>
              </a:defRPr>
            </a:lvl2pPr>
            <a:lvl3pPr>
              <a:defRPr spc="0">
                <a:solidFill>
                  <a:schemeClr val="bg1"/>
                </a:solidFill>
              </a:defRPr>
            </a:lvl3pPr>
            <a:lvl4pPr>
              <a:defRPr spc="0">
                <a:solidFill>
                  <a:schemeClr val="bg1"/>
                </a:solidFill>
              </a:defRPr>
            </a:lvl4pPr>
            <a:lvl5pPr>
              <a:defRPr spc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757" y="4840370"/>
            <a:ext cx="1050506" cy="1785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45501" y="4788588"/>
            <a:ext cx="50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200"/>
              </a:spcAft>
            </a:pPr>
            <a:fld id="{4A235F02-F060-8D4C-AB46-7AADEEF1D6EF}" type="slidenum">
              <a:rPr lang="en-US" sz="120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pPr algn="r">
                <a:spcAft>
                  <a:spcPts val="1200"/>
                </a:spcAft>
              </a:pPr>
              <a:t>‹#›</a:t>
            </a:fld>
            <a:endParaRPr lang="en-US" sz="1200" dirty="0" smtClean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Fram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ev_CMYK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38" y="4484688"/>
            <a:ext cx="22352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Newslab Thin"/>
                <a:cs typeface="Newslab Light"/>
              </a:defRPr>
            </a:lvl1pPr>
          </a:lstStyle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03111" y="2717006"/>
            <a:ext cx="6349823" cy="6664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Parting words or contact information go here.</a:t>
            </a:r>
          </a:p>
        </p:txBody>
      </p:sp>
    </p:spTree>
    <p:extLst>
      <p:ext uri="{BB962C8B-B14F-4D97-AF65-F5344CB8AC3E}">
        <p14:creationId xmlns:p14="http://schemas.microsoft.com/office/powerpoint/2010/main" val="262738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254760" y="1323212"/>
            <a:ext cx="4238622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>
                <a:solidFill>
                  <a:schemeClr val="tx1"/>
                </a:solidFill>
              </a:defRPr>
            </a:lvl1pPr>
            <a:lvl2pPr marL="458788" indent="-169863">
              <a:buFont typeface="Lucida Grande"/>
              <a:buChar char="–"/>
              <a:defRPr sz="1800">
                <a:solidFill>
                  <a:schemeClr val="tx1"/>
                </a:solidFill>
              </a:defRPr>
            </a:lvl2pPr>
            <a:lvl3pPr marL="744538" indent="-115888">
              <a:buFont typeface="Arial"/>
              <a:buChar char="•"/>
              <a:defRPr sz="1400">
                <a:solidFill>
                  <a:schemeClr val="tx1"/>
                </a:solidFill>
              </a:defRPr>
            </a:lvl3pPr>
            <a:lvl4pPr marL="973138" indent="-112713">
              <a:buFont typeface="Lucida Grande"/>
              <a:buChar char="–"/>
              <a:defRPr sz="1200">
                <a:solidFill>
                  <a:schemeClr val="tx1"/>
                </a:solidFill>
              </a:defRPr>
            </a:lvl4pPr>
            <a:lvl5pPr marL="1198563" indent="-115888">
              <a:buFont typeface="Arial"/>
              <a:buChar char="•"/>
              <a:defRPr sz="12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1323212"/>
            <a:ext cx="4243214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>
                <a:solidFill>
                  <a:schemeClr val="tx1"/>
                </a:solidFill>
              </a:defRPr>
            </a:lvl1pPr>
            <a:lvl2pPr marL="458788" indent="-169863">
              <a:buFont typeface="Lucida Grande"/>
              <a:buChar char="–"/>
              <a:defRPr sz="1800">
                <a:solidFill>
                  <a:schemeClr val="tx1"/>
                </a:solidFill>
              </a:defRPr>
            </a:lvl2pPr>
            <a:lvl3pPr marL="744538" indent="-115888">
              <a:buFont typeface="Arial"/>
              <a:buChar char="•"/>
              <a:defRPr sz="1400">
                <a:solidFill>
                  <a:schemeClr val="tx1"/>
                </a:solidFill>
              </a:defRPr>
            </a:lvl3pPr>
            <a:lvl4pPr marL="973138" indent="-112713">
              <a:buFont typeface="Lucida Grande"/>
              <a:buChar char="–"/>
              <a:defRPr sz="1200">
                <a:solidFill>
                  <a:schemeClr val="tx1"/>
                </a:solidFill>
              </a:defRPr>
            </a:lvl4pPr>
            <a:lvl5pPr marL="1198563" indent="-115888">
              <a:buFont typeface="Arial"/>
              <a:buChar char="•"/>
              <a:defRPr sz="12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757" y="4840370"/>
            <a:ext cx="1050506" cy="1785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45501" y="4788588"/>
            <a:ext cx="50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200"/>
              </a:spcAft>
            </a:pPr>
            <a:fld id="{4A235F02-F060-8D4C-AB46-7AADEEF1D6EF}" type="slidenum">
              <a:rPr lang="en-US" sz="120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pPr algn="r">
                <a:spcAft>
                  <a:spcPts val="1200"/>
                </a:spcAft>
              </a:pPr>
              <a:t>‹#›</a:t>
            </a:fld>
            <a:endParaRPr lang="en-US" sz="1200" dirty="0" smtClean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8" name="Picture 7" descr="databricks_logoTM_800p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254760" y="1286171"/>
            <a:ext cx="423862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 i="0" baseline="0">
                <a:solidFill>
                  <a:schemeClr val="bg1"/>
                </a:solidFill>
                <a:effectLst/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0360" y="1286171"/>
            <a:ext cx="4254854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 i="0">
                <a:solidFill>
                  <a:schemeClr val="bg1"/>
                </a:solidFill>
                <a:effectLst/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b="0" i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1843144"/>
            <a:ext cx="4243214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>
                <a:solidFill>
                  <a:schemeClr val="bg1"/>
                </a:solidFill>
                <a:effectLst/>
              </a:defRPr>
            </a:lvl1pPr>
            <a:lvl2pPr marL="458788" indent="-169863">
              <a:buFont typeface="Lucida Grande"/>
              <a:buChar char="–"/>
              <a:defRPr sz="1800">
                <a:solidFill>
                  <a:schemeClr val="bg1"/>
                </a:solidFill>
                <a:effectLst/>
              </a:defRPr>
            </a:lvl2pPr>
            <a:lvl3pPr marL="744538" indent="-115888">
              <a:buFont typeface="Arial"/>
              <a:buChar char="•"/>
              <a:defRPr sz="1400">
                <a:solidFill>
                  <a:schemeClr val="bg1"/>
                </a:solidFill>
                <a:effectLst/>
              </a:defRPr>
            </a:lvl3pPr>
            <a:lvl4pPr marL="973138" indent="-112713">
              <a:buFont typeface="Lucida Grande"/>
              <a:buChar char="–"/>
              <a:defRPr sz="1200">
                <a:solidFill>
                  <a:schemeClr val="bg1"/>
                </a:solidFill>
                <a:effectLst/>
              </a:defRPr>
            </a:lvl4pPr>
            <a:lvl5pPr marL="1198563" indent="-115888">
              <a:buFont typeface="Arial"/>
              <a:buChar char="•"/>
              <a:defRPr sz="1200">
                <a:solidFill>
                  <a:schemeClr val="bg1"/>
                </a:soli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7"/>
          </p:nvPr>
        </p:nvSpPr>
        <p:spPr>
          <a:xfrm>
            <a:off x="254760" y="1843144"/>
            <a:ext cx="4234646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>
                <a:solidFill>
                  <a:schemeClr val="bg1"/>
                </a:solidFill>
                <a:effectLst/>
              </a:defRPr>
            </a:lvl1pPr>
            <a:lvl2pPr marL="458788" indent="-169863">
              <a:buFont typeface="Lucida Grande"/>
              <a:buChar char="–"/>
              <a:defRPr sz="1800">
                <a:solidFill>
                  <a:schemeClr val="bg1"/>
                </a:solidFill>
                <a:effectLst/>
              </a:defRPr>
            </a:lvl2pPr>
            <a:lvl3pPr marL="744538" indent="-115888">
              <a:buFont typeface="Arial"/>
              <a:buChar char="•"/>
              <a:defRPr sz="1400">
                <a:solidFill>
                  <a:schemeClr val="bg1"/>
                </a:solidFill>
                <a:effectLst/>
              </a:defRPr>
            </a:lvl3pPr>
            <a:lvl4pPr marL="973138" indent="-112713">
              <a:buFont typeface="Lucida Grande"/>
              <a:buChar char="–"/>
              <a:defRPr sz="1200">
                <a:solidFill>
                  <a:schemeClr val="bg1"/>
                </a:solidFill>
                <a:effectLst/>
              </a:defRPr>
            </a:lvl4pPr>
            <a:lvl5pPr marL="1198563" indent="-115888">
              <a:buFont typeface="Arial"/>
              <a:buChar char="•"/>
              <a:defRPr sz="1200">
                <a:solidFill>
                  <a:schemeClr val="bg1"/>
                </a:soli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757" y="4840370"/>
            <a:ext cx="1050506" cy="1785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45501" y="4788588"/>
            <a:ext cx="50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200"/>
              </a:spcAft>
            </a:pPr>
            <a:fld id="{4A235F02-F060-8D4C-AB46-7AADEEF1D6EF}" type="slidenum">
              <a:rPr lang="en-US" sz="120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pPr algn="r">
                <a:spcAft>
                  <a:spcPts val="1200"/>
                </a:spcAft>
              </a:pPr>
              <a:t>‹#›</a:t>
            </a:fld>
            <a:endParaRPr lang="en-US" sz="1200" dirty="0" smtClean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12" name="Picture 11" descr="databricks_logoTM_800p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Question or Section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52500" y="952049"/>
            <a:ext cx="6930571" cy="2440157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4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952500" y="2965040"/>
            <a:ext cx="6851951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757" y="4840370"/>
            <a:ext cx="1050506" cy="1785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45501" y="4788588"/>
            <a:ext cx="50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200"/>
              </a:spcAft>
            </a:pPr>
            <a:fld id="{4A235F02-F060-8D4C-AB46-7AADEEF1D6EF}" type="slidenum">
              <a:rPr lang="en-US" sz="120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pPr algn="r">
                <a:spcAft>
                  <a:spcPts val="1200"/>
                </a:spcAft>
              </a:pPr>
              <a:t>‹#›</a:t>
            </a:fld>
            <a:endParaRPr lang="en-US" sz="1200" dirty="0" smtClean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9" name="Picture 8" descr="databricks_logoTM_800p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graphicFrame>
        <p:nvGraphicFramePr>
          <p:cNvPr id="5" name="Picture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4837436"/>
              </p:ext>
            </p:extLst>
          </p:nvPr>
        </p:nvGraphicFramePr>
        <p:xfrm>
          <a:off x="1209675" y="1200150"/>
          <a:ext cx="7172325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757" y="4840370"/>
            <a:ext cx="1050506" cy="1785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45501" y="4788588"/>
            <a:ext cx="50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200"/>
              </a:spcAft>
            </a:pPr>
            <a:fld id="{4A235F02-F060-8D4C-AB46-7AADEEF1D6EF}" type="slidenum">
              <a:rPr lang="en-US" sz="120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pPr algn="r">
                <a:spcAft>
                  <a:spcPts val="1200"/>
                </a:spcAft>
              </a:pPr>
              <a:t>‹#›</a:t>
            </a:fld>
            <a:endParaRPr lang="en-US" sz="1200" dirty="0" smtClean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7" name="Picture 6" descr="databricks_logoTM_800p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0" i="0" kern="12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9pPr>
          </a:lstStyle>
          <a:p>
            <a:r>
              <a:rPr lang="en-US" dirty="0" smtClean="0"/>
              <a:t>Here are some icons to use - scalable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125" y="1668073"/>
            <a:ext cx="408066" cy="408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4432" y="1668073"/>
            <a:ext cx="408066" cy="408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33739" y="1668073"/>
            <a:ext cx="408066" cy="4080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83046" y="1668073"/>
            <a:ext cx="408066" cy="4080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32353" y="1668073"/>
            <a:ext cx="408066" cy="4080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81660" y="1668073"/>
            <a:ext cx="408066" cy="4080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30967" y="1668073"/>
            <a:ext cx="408066" cy="408066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80274" y="1668073"/>
            <a:ext cx="408066" cy="4080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9581" y="1668073"/>
            <a:ext cx="408066" cy="4080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78888" y="1668073"/>
            <a:ext cx="408066" cy="4080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28195" y="1668073"/>
            <a:ext cx="408066" cy="4080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77502" y="1668073"/>
            <a:ext cx="408066" cy="4080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26809" y="1668073"/>
            <a:ext cx="408066" cy="4080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76116" y="1668073"/>
            <a:ext cx="408066" cy="40806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25423" y="1668073"/>
            <a:ext cx="408066" cy="4080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74730" y="1668073"/>
            <a:ext cx="408066" cy="40806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24037" y="1668073"/>
            <a:ext cx="408066" cy="4080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73344" y="1668073"/>
            <a:ext cx="408066" cy="40806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2651" y="1668073"/>
            <a:ext cx="408066" cy="408066"/>
          </a:xfrm>
          <a:prstGeom prst="rect">
            <a:avLst/>
          </a:prstGeom>
        </p:spPr>
      </p:pic>
      <p:sp>
        <p:nvSpPr>
          <p:cNvPr id="23" name="Content Placeholder 3"/>
          <p:cNvSpPr txBox="1">
            <a:spLocks/>
          </p:cNvSpPr>
          <p:nvPr/>
        </p:nvSpPr>
        <p:spPr>
          <a:xfrm>
            <a:off x="272588" y="1357756"/>
            <a:ext cx="1248914" cy="37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None/>
              <a:defRPr sz="1200" b="0" i="0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8788" indent="-16986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8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744538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tabLst/>
              <a:defRPr sz="14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973138" indent="-11271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198563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DB Benefits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39" y="2579571"/>
            <a:ext cx="470108" cy="47010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61" y="2579571"/>
            <a:ext cx="470108" cy="47010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83" y="2579571"/>
            <a:ext cx="470108" cy="47010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05" y="2579571"/>
            <a:ext cx="470108" cy="47010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27" y="2579571"/>
            <a:ext cx="470108" cy="47010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249" y="2579571"/>
            <a:ext cx="470108" cy="47010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271" y="2579571"/>
            <a:ext cx="470108" cy="47010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293" y="2579571"/>
            <a:ext cx="470108" cy="47010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15" y="2579571"/>
            <a:ext cx="470108" cy="4701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337" y="2579571"/>
            <a:ext cx="470108" cy="47010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359" y="2579571"/>
            <a:ext cx="470108" cy="47010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381" y="2579571"/>
            <a:ext cx="470108" cy="4701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403" y="2579571"/>
            <a:ext cx="470108" cy="47010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425" y="2579571"/>
            <a:ext cx="470108" cy="47010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47" y="2579571"/>
            <a:ext cx="470108" cy="47010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471" y="2579571"/>
            <a:ext cx="470108" cy="470108"/>
          </a:xfrm>
          <a:prstGeom prst="rect">
            <a:avLst/>
          </a:prstGeom>
        </p:spPr>
      </p:pic>
      <p:sp>
        <p:nvSpPr>
          <p:cNvPr id="40" name="Content Placeholder 3"/>
          <p:cNvSpPr txBox="1">
            <a:spLocks/>
          </p:cNvSpPr>
          <p:nvPr/>
        </p:nvSpPr>
        <p:spPr>
          <a:xfrm>
            <a:off x="254760" y="2269253"/>
            <a:ext cx="1248914" cy="37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None/>
              <a:defRPr sz="1200" b="0" i="0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8788" indent="-16986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8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744538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tabLst/>
              <a:defRPr sz="14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973138" indent="-11271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198563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DB Features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52" y="3553111"/>
            <a:ext cx="505980" cy="50598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98" y="3553111"/>
            <a:ext cx="505980" cy="50598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344" y="3553111"/>
            <a:ext cx="505980" cy="50598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290" y="3553111"/>
            <a:ext cx="505980" cy="50598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36" y="3553111"/>
            <a:ext cx="505980" cy="50598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182" y="3553111"/>
            <a:ext cx="505980" cy="50598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128" y="3553111"/>
            <a:ext cx="505980" cy="50598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74" y="3553111"/>
            <a:ext cx="505980" cy="50598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20" y="3553111"/>
            <a:ext cx="505980" cy="50598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966" y="3553111"/>
            <a:ext cx="505980" cy="50598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912" y="3553111"/>
            <a:ext cx="505980" cy="50598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858" y="3553111"/>
            <a:ext cx="505980" cy="50598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04" y="3553111"/>
            <a:ext cx="505980" cy="50598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750" y="3553111"/>
            <a:ext cx="505980" cy="50598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696" y="3553111"/>
            <a:ext cx="505980" cy="50598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42" y="3553111"/>
            <a:ext cx="505980" cy="50598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588" y="3553111"/>
            <a:ext cx="505980" cy="50598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42" y="3553111"/>
            <a:ext cx="505980" cy="50598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83" y="4138790"/>
            <a:ext cx="500909" cy="500909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82" y="4138790"/>
            <a:ext cx="500909" cy="500909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679" y="4138790"/>
            <a:ext cx="500909" cy="50090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455" y="4152936"/>
            <a:ext cx="472617" cy="47261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062" y="4152936"/>
            <a:ext cx="472617" cy="47261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669" y="4152936"/>
            <a:ext cx="472617" cy="47261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76" y="4152936"/>
            <a:ext cx="472617" cy="47261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0" y="4184282"/>
            <a:ext cx="409925" cy="40992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65" y="4184282"/>
            <a:ext cx="409925" cy="40992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80" y="4184282"/>
            <a:ext cx="409925" cy="40992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795" y="4184282"/>
            <a:ext cx="409925" cy="40992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710" y="4184282"/>
            <a:ext cx="409925" cy="40992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625" y="4184282"/>
            <a:ext cx="409925" cy="40992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40" y="4184282"/>
            <a:ext cx="409925" cy="409925"/>
          </a:xfrm>
          <a:prstGeom prst="rect">
            <a:avLst/>
          </a:prstGeom>
        </p:spPr>
      </p:pic>
      <p:sp>
        <p:nvSpPr>
          <p:cNvPr id="73" name="Content Placeholder 3"/>
          <p:cNvSpPr txBox="1">
            <a:spLocks/>
          </p:cNvSpPr>
          <p:nvPr/>
        </p:nvSpPr>
        <p:spPr>
          <a:xfrm>
            <a:off x="268994" y="3255350"/>
            <a:ext cx="2141610" cy="297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None/>
              <a:defRPr sz="1200" b="0" i="0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8788" indent="-16986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8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744538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tabLst/>
              <a:defRPr sz="14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973138" indent="-11271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198563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General / Data 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Content Placeholder 3"/>
          <p:cNvSpPr txBox="1">
            <a:spLocks/>
          </p:cNvSpPr>
          <p:nvPr/>
        </p:nvSpPr>
        <p:spPr>
          <a:xfrm>
            <a:off x="268994" y="796323"/>
            <a:ext cx="8095812" cy="711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None/>
              <a:defRPr sz="1200" b="0" i="0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8788" indent="-16986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8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744538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tabLst/>
              <a:defRPr sz="14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973138" indent="-11271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198563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accent5"/>
                </a:solidFill>
              </a:rPr>
              <a:t>Icons can be recolored within </a:t>
            </a:r>
            <a:r>
              <a:rPr lang="en-US" sz="1400" b="1" dirty="0" err="1" smtClean="0">
                <a:solidFill>
                  <a:schemeClr val="accent5"/>
                </a:solidFill>
              </a:rPr>
              <a:t>Powerpoint</a:t>
            </a:r>
            <a:r>
              <a:rPr lang="en-US" sz="1400" b="1" dirty="0" smtClean="0">
                <a:solidFill>
                  <a:schemeClr val="accent5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— </a:t>
            </a:r>
            <a:r>
              <a:rPr lang="en-US" sz="1400" b="1" dirty="0">
                <a:solidFill>
                  <a:schemeClr val="bg1"/>
                </a:solidFill>
              </a:rPr>
              <a:t>see: format picture / picture color / </a:t>
            </a:r>
            <a:r>
              <a:rPr lang="en-US" sz="1400" b="1" dirty="0" smtClean="0">
                <a:solidFill>
                  <a:schemeClr val="bg1"/>
                </a:solidFill>
              </a:rPr>
              <a:t>recolor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Orange, Green, Black versions (no </a:t>
            </a:r>
            <a:r>
              <a:rPr lang="en-US" sz="1400" b="1" dirty="0" err="1" smtClean="0">
                <a:solidFill>
                  <a:schemeClr val="bg1"/>
                </a:solidFill>
              </a:rPr>
              <a:t>recoloration</a:t>
            </a:r>
            <a:r>
              <a:rPr lang="en-US" sz="1400" b="1" dirty="0" smtClean="0">
                <a:solidFill>
                  <a:schemeClr val="bg1"/>
                </a:solidFill>
              </a:rPr>
              <a:t> necessary) can be found in </a:t>
            </a:r>
            <a:r>
              <a:rPr lang="en-US" sz="1400" b="1" dirty="0" smtClean="0">
                <a:solidFill>
                  <a:schemeClr val="bg1"/>
                </a:solidFill>
                <a:hlinkClick r:id="rId69"/>
              </a:rPr>
              <a:t>go/icons</a:t>
            </a:r>
            <a:endParaRPr lang="en-US" sz="1400" b="1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7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757" y="4840370"/>
            <a:ext cx="1050506" cy="17858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8445501" y="4788588"/>
            <a:ext cx="50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200"/>
              </a:spcAft>
            </a:pPr>
            <a:fld id="{4A235F02-F060-8D4C-AB46-7AADEEF1D6EF}" type="slidenum">
              <a:rPr lang="en-US" sz="120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pPr algn="r">
                <a:spcAft>
                  <a:spcPts val="1200"/>
                </a:spcAft>
              </a:pPr>
              <a:t>‹#›</a:t>
            </a:fld>
            <a:endParaRPr lang="en-US" sz="1200" dirty="0" smtClean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4760" y="206375"/>
            <a:ext cx="8560454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76504" y="3189900"/>
            <a:ext cx="1248914" cy="37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None/>
              <a:defRPr sz="1200" b="0" i="0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8788" indent="-16986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8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744538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tabLst/>
              <a:defRPr sz="14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973138" indent="-11271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198563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Industries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3" y="3543523"/>
            <a:ext cx="499670" cy="499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2" y="3543523"/>
            <a:ext cx="499670" cy="499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11" y="3543523"/>
            <a:ext cx="499670" cy="4996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80" y="3543523"/>
            <a:ext cx="499670" cy="4996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49" y="3543523"/>
            <a:ext cx="499670" cy="4996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818" y="3543523"/>
            <a:ext cx="499670" cy="4996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687" y="3543523"/>
            <a:ext cx="499670" cy="4996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556" y="3543523"/>
            <a:ext cx="499670" cy="4996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425" y="3543523"/>
            <a:ext cx="499670" cy="4996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294" y="3543523"/>
            <a:ext cx="499670" cy="4996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163" y="3543523"/>
            <a:ext cx="499670" cy="4996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032" y="3543523"/>
            <a:ext cx="499670" cy="4996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900" y="3543523"/>
            <a:ext cx="499670" cy="4996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0" y="2490044"/>
            <a:ext cx="535481" cy="5354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00" y="2490044"/>
            <a:ext cx="535481" cy="53548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320" y="2490044"/>
            <a:ext cx="535481" cy="53548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740" y="2490044"/>
            <a:ext cx="535481" cy="5354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60" y="2490044"/>
            <a:ext cx="535481" cy="53548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80" y="2490044"/>
            <a:ext cx="535481" cy="53548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00" y="2490044"/>
            <a:ext cx="535481" cy="53548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420" y="2490044"/>
            <a:ext cx="535481" cy="53548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840" y="2490044"/>
            <a:ext cx="535481" cy="53548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260" y="2490044"/>
            <a:ext cx="535481" cy="53548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680" y="2490044"/>
            <a:ext cx="535481" cy="53548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100" y="2490044"/>
            <a:ext cx="535481" cy="5354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20" y="2490044"/>
            <a:ext cx="535481" cy="53548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938" y="2490044"/>
            <a:ext cx="535481" cy="535481"/>
          </a:xfrm>
          <a:prstGeom prst="rect">
            <a:avLst/>
          </a:prstGeom>
        </p:spPr>
      </p:pic>
      <p:sp>
        <p:nvSpPr>
          <p:cNvPr id="32" name="Content Placeholder 3"/>
          <p:cNvSpPr txBox="1">
            <a:spLocks/>
          </p:cNvSpPr>
          <p:nvPr/>
        </p:nvSpPr>
        <p:spPr>
          <a:xfrm>
            <a:off x="269106" y="2219024"/>
            <a:ext cx="1248914" cy="37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None/>
              <a:defRPr sz="1200" b="0" i="0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8788" indent="-16986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8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744538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tabLst/>
              <a:defRPr sz="14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973138" indent="-11271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198563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Security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31" y="1557634"/>
            <a:ext cx="513604" cy="51360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79" y="1557634"/>
            <a:ext cx="513604" cy="51360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05" y="1557634"/>
            <a:ext cx="513604" cy="51360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52" y="1557634"/>
            <a:ext cx="513604" cy="513604"/>
          </a:xfrm>
          <a:prstGeom prst="rect">
            <a:avLst/>
          </a:prstGeom>
        </p:spPr>
      </p:pic>
      <p:sp>
        <p:nvSpPr>
          <p:cNvPr id="37" name="Content Placeholder 3"/>
          <p:cNvSpPr txBox="1">
            <a:spLocks/>
          </p:cNvSpPr>
          <p:nvPr/>
        </p:nvSpPr>
        <p:spPr>
          <a:xfrm>
            <a:off x="268857" y="1248148"/>
            <a:ext cx="1248914" cy="37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None/>
              <a:defRPr sz="1200" b="0" i="0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8788" indent="-16986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8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744538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tabLst/>
              <a:defRPr sz="14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973138" indent="-11271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198563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Spark Benefits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323" y="1570014"/>
            <a:ext cx="501224" cy="50122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28" y="1570014"/>
            <a:ext cx="501224" cy="50122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933" y="1570014"/>
            <a:ext cx="501224" cy="50122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738" y="1570014"/>
            <a:ext cx="501224" cy="50122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543" y="1570014"/>
            <a:ext cx="501224" cy="50122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348" y="1570014"/>
            <a:ext cx="501224" cy="50122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153" y="1570014"/>
            <a:ext cx="501224" cy="50122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958" y="1570014"/>
            <a:ext cx="501224" cy="50122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763" y="1570014"/>
            <a:ext cx="501224" cy="501224"/>
          </a:xfrm>
          <a:prstGeom prst="rect">
            <a:avLst/>
          </a:prstGeom>
        </p:spPr>
      </p:pic>
      <p:sp>
        <p:nvSpPr>
          <p:cNvPr id="47" name="Content Placeholder 3"/>
          <p:cNvSpPr txBox="1">
            <a:spLocks/>
          </p:cNvSpPr>
          <p:nvPr/>
        </p:nvSpPr>
        <p:spPr>
          <a:xfrm>
            <a:off x="3187908" y="1250438"/>
            <a:ext cx="1248914" cy="37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None/>
              <a:defRPr sz="1200" b="0" i="0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8788" indent="-16986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8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744538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tabLst/>
              <a:defRPr sz="14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973138" indent="-11271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198563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Spark Features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4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757" y="4840370"/>
            <a:ext cx="1050506" cy="178586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445501" y="4788588"/>
            <a:ext cx="50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200"/>
              </a:spcAft>
            </a:pPr>
            <a:fld id="{4A235F02-F060-8D4C-AB46-7AADEEF1D6EF}" type="slidenum">
              <a:rPr lang="en-US" sz="120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pPr algn="r">
                <a:spcAft>
                  <a:spcPts val="1200"/>
                </a:spcAft>
              </a:pPr>
              <a:t>‹#›</a:t>
            </a:fld>
            <a:endParaRPr lang="en-US" sz="1200" dirty="0" smtClean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4760" y="206375"/>
            <a:ext cx="8560454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26510" y="1268569"/>
            <a:ext cx="1248914" cy="37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None/>
              <a:defRPr sz="1200" b="0" i="0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8788" indent="-16986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8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744538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tabLst/>
              <a:defRPr sz="14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973138" indent="-11271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198563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Misc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4" y="1713043"/>
            <a:ext cx="560049" cy="5600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28" y="1713043"/>
            <a:ext cx="560049" cy="5600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92" y="1713043"/>
            <a:ext cx="560049" cy="5600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56" y="1713043"/>
            <a:ext cx="560049" cy="5600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20" y="1713043"/>
            <a:ext cx="560049" cy="5600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784" y="1713043"/>
            <a:ext cx="560049" cy="5600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748" y="1713043"/>
            <a:ext cx="560049" cy="560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712" y="1713043"/>
            <a:ext cx="560049" cy="5600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76" y="1713043"/>
            <a:ext cx="560049" cy="56004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640" y="1713043"/>
            <a:ext cx="560049" cy="5600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604" y="1713043"/>
            <a:ext cx="560049" cy="56004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568" y="1713043"/>
            <a:ext cx="560049" cy="56004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532" y="1713043"/>
            <a:ext cx="560049" cy="56004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496" y="1713043"/>
            <a:ext cx="560049" cy="56004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460" y="1713043"/>
            <a:ext cx="560049" cy="56004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419" y="1713043"/>
            <a:ext cx="560049" cy="5600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48" y="2463474"/>
            <a:ext cx="560049" cy="56004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64" y="2463474"/>
            <a:ext cx="560049" cy="56004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794" y="2463474"/>
            <a:ext cx="560049" cy="56004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80" y="2463474"/>
            <a:ext cx="560049" cy="56004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366" y="2463474"/>
            <a:ext cx="560049" cy="5600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52" y="2463474"/>
            <a:ext cx="560049" cy="56004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938" y="2463474"/>
            <a:ext cx="560049" cy="56004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75" y="3911000"/>
            <a:ext cx="560049" cy="5600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148" y="3911000"/>
            <a:ext cx="560049" cy="56004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221" y="3911000"/>
            <a:ext cx="560049" cy="56004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294" y="3911000"/>
            <a:ext cx="560049" cy="5600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365" y="3911000"/>
            <a:ext cx="560049" cy="56004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24" y="2403462"/>
            <a:ext cx="560049" cy="56004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510" y="2403462"/>
            <a:ext cx="560049" cy="56004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796" y="2403462"/>
            <a:ext cx="560049" cy="56004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82" y="2403462"/>
            <a:ext cx="560049" cy="56004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368" y="2403462"/>
            <a:ext cx="560049" cy="56004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4" y="2403462"/>
            <a:ext cx="560049" cy="56004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40" y="2403462"/>
            <a:ext cx="560049" cy="56004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226" y="2403462"/>
            <a:ext cx="560049" cy="56004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509" y="2403462"/>
            <a:ext cx="560049" cy="56004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45" y="3134772"/>
            <a:ext cx="560049" cy="56004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49" y="3134772"/>
            <a:ext cx="560049" cy="56004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47" y="3134772"/>
            <a:ext cx="560049" cy="56004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3" y="3134772"/>
            <a:ext cx="560049" cy="56004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77" y="3134772"/>
            <a:ext cx="560049" cy="56004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291" y="3134772"/>
            <a:ext cx="560049" cy="56004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105" y="3134772"/>
            <a:ext cx="560049" cy="56004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19" y="3134772"/>
            <a:ext cx="560049" cy="56004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33" y="3134772"/>
            <a:ext cx="560049" cy="56004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547" y="3134772"/>
            <a:ext cx="560049" cy="56004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361" y="3134772"/>
            <a:ext cx="560049" cy="56004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5" y="3134772"/>
            <a:ext cx="560049" cy="56004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89" y="3134772"/>
            <a:ext cx="560049" cy="56004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803" y="3134772"/>
            <a:ext cx="560049" cy="56004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43" y="3911000"/>
            <a:ext cx="560049" cy="560049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72" y="3911000"/>
            <a:ext cx="560049" cy="560049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45" y="3911000"/>
            <a:ext cx="560049" cy="56004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18" y="3911000"/>
            <a:ext cx="560049" cy="56004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613" y="3134772"/>
            <a:ext cx="560049" cy="56004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491" y="3911000"/>
            <a:ext cx="560049" cy="560049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564" y="3911000"/>
            <a:ext cx="560049" cy="560049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637" y="3911000"/>
            <a:ext cx="560049" cy="56004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10" y="3911000"/>
            <a:ext cx="560049" cy="560049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783" y="3911000"/>
            <a:ext cx="560049" cy="56004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856" y="3911000"/>
            <a:ext cx="560049" cy="56004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29" y="3911000"/>
            <a:ext cx="560049" cy="56004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002" y="3911000"/>
            <a:ext cx="560049" cy="56004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757" y="4840370"/>
            <a:ext cx="1050506" cy="178586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8445501" y="4788588"/>
            <a:ext cx="50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200"/>
              </a:spcAft>
            </a:pPr>
            <a:fld id="{4A235F02-F060-8D4C-AB46-7AADEEF1D6EF}" type="slidenum">
              <a:rPr lang="en-US" sz="120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pPr algn="r">
                <a:spcAft>
                  <a:spcPts val="1200"/>
                </a:spcAft>
              </a:pPr>
              <a:t>‹#›</a:t>
            </a:fld>
            <a:endParaRPr lang="en-US" sz="1200" dirty="0" smtClean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73" name="Picture 72" descr="databricks_logoTM_800px.png"/>
          <p:cNvPicPr>
            <a:picLocks noChangeAspect="1"/>
          </p:cNvPicPr>
          <p:nvPr userDrawn="1"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54760" y="1200150"/>
            <a:ext cx="8560454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7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75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0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9pPr>
    </p:titleStyle>
    <p:bodyStyle>
      <a:lvl1pPr marL="168275" indent="-168275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/>
        <a:buChar char="•"/>
        <a:defRPr sz="2400" b="0" i="0" kern="1200" spc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  <a:lvl2pPr marL="401638" indent="-174625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/>
        <a:buChar char="•"/>
        <a:defRPr sz="2000" b="0" i="0" kern="1200" spc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2pPr>
      <a:lvl3pPr marL="744538" indent="-174625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80000"/>
        <a:buFont typeface="Lucida Grande"/>
        <a:buChar char="–"/>
        <a:tabLst/>
        <a:defRPr sz="1800" b="0" i="0" kern="1200" spc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3pPr>
      <a:lvl4pPr marL="971550" indent="-174625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/>
        <a:buChar char="•"/>
        <a:defRPr sz="1800" b="0" i="0" kern="1200" spc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4pPr>
      <a:lvl5pPr marL="1139825" indent="-168275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80000"/>
        <a:buFont typeface="Lucida Grande"/>
        <a:buChar char="–"/>
        <a:defRPr sz="1600" b="0" i="0" kern="1200" spc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196.png"/><Relationship Id="rId5" Type="http://schemas.openxmlformats.org/officeDocument/2006/relationships/image" Target="../media/image197.png"/><Relationship Id="rId6" Type="http://schemas.openxmlformats.org/officeDocument/2006/relationships/image" Target="../media/image198.png"/><Relationship Id="rId7" Type="http://schemas.openxmlformats.org/officeDocument/2006/relationships/image" Target="../media/image199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4" Type="http://schemas.openxmlformats.org/officeDocument/2006/relationships/image" Target="../media/image197.png"/><Relationship Id="rId5" Type="http://schemas.openxmlformats.org/officeDocument/2006/relationships/image" Target="../media/image198.png"/><Relationship Id="rId6" Type="http://schemas.openxmlformats.org/officeDocument/2006/relationships/image" Target="../media/image199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4" Type="http://schemas.openxmlformats.org/officeDocument/2006/relationships/image" Target="../media/image197.png"/><Relationship Id="rId5" Type="http://schemas.openxmlformats.org/officeDocument/2006/relationships/image" Target="../media/image198.png"/><Relationship Id="rId6" Type="http://schemas.openxmlformats.org/officeDocument/2006/relationships/image" Target="../media/image199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4" Type="http://schemas.openxmlformats.org/officeDocument/2006/relationships/image" Target="../media/image195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4" Type="http://schemas.openxmlformats.org/officeDocument/2006/relationships/image" Target="../media/image197.png"/><Relationship Id="rId5" Type="http://schemas.openxmlformats.org/officeDocument/2006/relationships/image" Target="../media/image198.png"/><Relationship Id="rId6" Type="http://schemas.openxmlformats.org/officeDocument/2006/relationships/image" Target="../media/image19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Source Sans Pro" charset="0"/>
                <a:ea typeface="Source Sans Pro" charset="0"/>
                <a:cs typeface="Source Sans Pro" charset="0"/>
              </a:rPr>
              <a:t>Deep Dive Into Catalyst:</a:t>
            </a:r>
            <a:br>
              <a:rPr lang="en-US" sz="4400" dirty="0" smtClean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4400" dirty="0" smtClean="0">
                <a:latin typeface="Source Sans Pro" charset="0"/>
                <a:ea typeface="Source Sans Pro" charset="0"/>
                <a:cs typeface="Source Sans Pro" charset="0"/>
              </a:rPr>
              <a:t>Apache Spark’s Optimizer</a:t>
            </a:r>
            <a:endParaRPr lang="en-US" sz="44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Yin </a:t>
            </a:r>
            <a:r>
              <a:rPr lang="en-US" dirty="0" smtClean="0"/>
              <a:t>Huai, </a:t>
            </a:r>
            <a:r>
              <a:rPr lang="en-US" dirty="0" err="1" smtClean="0"/>
              <a:t>yhuai@databricks.com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05556" y="4630510"/>
            <a:ext cx="6446838" cy="443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None/>
              <a:defRPr sz="1400" b="0" i="0" kern="1200" spc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01638" indent="-174625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Char char="•"/>
              <a:defRPr sz="2000" b="0" i="0" kern="1200" spc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744538" indent="-174625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Lucida Grande"/>
              <a:buChar char="–"/>
              <a:tabLst/>
              <a:defRPr sz="1800" b="0" i="0" kern="1200" spc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971550" indent="-174625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Char char="•"/>
              <a:defRPr sz="1800" b="0" i="0" kern="1200" spc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139825" indent="-168275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Lucida Grande"/>
              <a:buChar char="–"/>
              <a:defRPr sz="1600" b="0" i="0" kern="1200" spc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2017-06-06, Spark Summit</a:t>
            </a:r>
          </a:p>
        </p:txBody>
      </p:sp>
    </p:spTree>
    <p:extLst>
      <p:ext uri="{BB962C8B-B14F-4D97-AF65-F5344CB8AC3E}">
        <p14:creationId xmlns:p14="http://schemas.microsoft.com/office/powerpoint/2010/main" val="393625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06"/>
    </mc:Choice>
    <mc:Fallback xmlns="">
      <p:transition spd="slow" advTm="1390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Catalyst:</a:t>
            </a:r>
            <a:b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Apache Spark’s Optimizer</a:t>
            </a:r>
            <a:endParaRPr lang="en-US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20CF171-3262-4844-9482-7EE9513E765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8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1"/>
    </mc:Choice>
    <mc:Fallback xmlns="">
      <p:transition spd="slow" advTm="477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How Catalyst Works: An Overview</a:t>
            </a:r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6" name="Straight Arrow Connector 5"/>
          <p:cNvCxnSpPr>
            <a:stCxn id="4" idx="3"/>
            <a:endCxn id="14" idx="1"/>
          </p:cNvCxnSpPr>
          <p:nvPr/>
        </p:nvCxnSpPr>
        <p:spPr>
          <a:xfrm>
            <a:off x="2481049" y="2412994"/>
            <a:ext cx="637558" cy="833208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4" idx="1"/>
          </p:cNvCxnSpPr>
          <p:nvPr/>
        </p:nvCxnSpPr>
        <p:spPr>
          <a:xfrm flipV="1">
            <a:off x="2481049" y="3246202"/>
            <a:ext cx="637558" cy="813114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328887" y="1063625"/>
            <a:ext cx="1152162" cy="3326397"/>
            <a:chOff x="1328887" y="1063625"/>
            <a:chExt cx="1152162" cy="3326397"/>
          </a:xfrm>
        </p:grpSpPr>
        <p:sp>
          <p:nvSpPr>
            <p:cNvPr id="4" name="Rectangle 3"/>
            <p:cNvSpPr/>
            <p:nvPr/>
          </p:nvSpPr>
          <p:spPr>
            <a:xfrm>
              <a:off x="1328887" y="2082285"/>
              <a:ext cx="1152162" cy="66141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00" dirty="0" smtClean="0">
                  <a:latin typeface="Source Sans Pro"/>
                  <a:cs typeface="Source Sans Pro"/>
                </a:rPr>
                <a:t>SQL AST</a:t>
              </a:r>
              <a:endParaRPr lang="en-US" sz="1300" dirty="0">
                <a:latin typeface="Source Sans Pro"/>
                <a:cs typeface="Source Sans Pro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328887" y="2915493"/>
              <a:ext cx="1152162" cy="66141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00" dirty="0" err="1" smtClean="0">
                  <a:latin typeface="Source Sans Pro"/>
                  <a:cs typeface="Source Sans Pro"/>
                </a:rPr>
                <a:t>DataFrame</a:t>
              </a:r>
              <a:endParaRPr lang="en-US" sz="1300" dirty="0">
                <a:latin typeface="Source Sans Pro"/>
                <a:cs typeface="Source Sans Pro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28887" y="3728606"/>
              <a:ext cx="1152162" cy="66141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00" dirty="0" smtClean="0">
                  <a:latin typeface="Source Sans Pro"/>
                  <a:cs typeface="Source Sans Pro"/>
                </a:rPr>
                <a:t>Dataset</a:t>
              </a:r>
            </a:p>
            <a:p>
              <a:pPr algn="ctr"/>
              <a:r>
                <a:rPr lang="en-US" sz="1300" dirty="0" smtClean="0">
                  <a:latin typeface="Source Sans Pro"/>
                  <a:cs typeface="Source Sans Pro"/>
                </a:rPr>
                <a:t>(Java/Scala)</a:t>
              </a:r>
              <a:endParaRPr lang="en-US" sz="1300" dirty="0">
                <a:latin typeface="Source Sans Pro"/>
                <a:cs typeface="Source Sans Pro"/>
              </a:endParaRPr>
            </a:p>
          </p:txBody>
        </p:sp>
        <p:pic>
          <p:nvPicPr>
            <p:cNvPr id="10" name="Picture 9" descr="smooth-spiral@2x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206" y="1594882"/>
              <a:ext cx="304400" cy="447058"/>
            </a:xfrm>
            <a:prstGeom prst="rect">
              <a:avLst/>
            </a:prstGeom>
          </p:spPr>
        </p:pic>
        <p:pic>
          <p:nvPicPr>
            <p:cNvPr id="11" name="Picture 10" descr="python-programming-languag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9492" y="1614344"/>
              <a:ext cx="427597" cy="427597"/>
            </a:xfrm>
            <a:prstGeom prst="rect">
              <a:avLst/>
            </a:prstGeom>
          </p:spPr>
        </p:pic>
        <p:pic>
          <p:nvPicPr>
            <p:cNvPr id="12" name="Picture 11" descr="Java4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2552" y="1063625"/>
              <a:ext cx="490616" cy="490616"/>
            </a:xfrm>
            <a:prstGeom prst="rect">
              <a:avLst/>
            </a:prstGeom>
          </p:spPr>
        </p:pic>
        <p:pic>
          <p:nvPicPr>
            <p:cNvPr id="13" name="Picture 12" descr="Rlogo-1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935" y="1185134"/>
              <a:ext cx="486551" cy="369108"/>
            </a:xfrm>
            <a:prstGeom prst="rect">
              <a:avLst/>
            </a:prstGeom>
          </p:spPr>
        </p:pic>
      </p:grpSp>
      <p:sp>
        <p:nvSpPr>
          <p:cNvPr id="14" name="Rounded Rectangle 13"/>
          <p:cNvSpPr/>
          <p:nvPr/>
        </p:nvSpPr>
        <p:spPr>
          <a:xfrm>
            <a:off x="3118607" y="2878983"/>
            <a:ext cx="1217661" cy="734437"/>
          </a:xfrm>
          <a:prstGeom prst="roundRect">
            <a:avLst/>
          </a:prstGeom>
          <a:solidFill>
            <a:srgbClr val="00206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"/>
                <a:cs typeface="Source Sans Pro"/>
              </a:rPr>
              <a:t>Query Plan</a:t>
            </a:r>
            <a:endParaRPr lang="en-US" sz="1300" dirty="0">
              <a:latin typeface="Source Sans Pro"/>
              <a:cs typeface="Source Sans Pro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001735" y="2878981"/>
            <a:ext cx="1217661" cy="734437"/>
          </a:xfrm>
          <a:prstGeom prst="roundRect">
            <a:avLst/>
          </a:prstGeom>
          <a:solidFill>
            <a:srgbClr val="00206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"/>
                <a:cs typeface="Source Sans Pro"/>
              </a:rPr>
              <a:t>Optimized Query Plan</a:t>
            </a:r>
            <a:endParaRPr lang="en-US" sz="1300" dirty="0">
              <a:latin typeface="Source Sans Pro"/>
              <a:cs typeface="Source Sans Pro"/>
            </a:endParaRPr>
          </a:p>
        </p:txBody>
      </p:sp>
      <p:cxnSp>
        <p:nvCxnSpPr>
          <p:cNvPr id="16" name="Straight Arrow Connector 15"/>
          <p:cNvCxnSpPr>
            <a:stCxn id="14" idx="3"/>
            <a:endCxn id="15" idx="1"/>
          </p:cNvCxnSpPr>
          <p:nvPr/>
        </p:nvCxnSpPr>
        <p:spPr>
          <a:xfrm flipV="1">
            <a:off x="4336268" y="3246200"/>
            <a:ext cx="665467" cy="1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84863" y="2915491"/>
            <a:ext cx="856223" cy="66141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"/>
                <a:cs typeface="Source Sans Pro"/>
              </a:rPr>
              <a:t>RDDs</a:t>
            </a:r>
            <a:endParaRPr lang="en-US" sz="1300" dirty="0">
              <a:latin typeface="Source Sans Pro"/>
              <a:cs typeface="Source Sans Pro"/>
            </a:endParaRPr>
          </a:p>
        </p:txBody>
      </p:sp>
      <p:cxnSp>
        <p:nvCxnSpPr>
          <p:cNvPr id="21" name="Straight Arrow Connector 20"/>
          <p:cNvCxnSpPr>
            <a:stCxn id="15" idx="3"/>
            <a:endCxn id="20" idx="1"/>
          </p:cNvCxnSpPr>
          <p:nvPr/>
        </p:nvCxnSpPr>
        <p:spPr>
          <a:xfrm flipV="1">
            <a:off x="6219396" y="3246199"/>
            <a:ext cx="665467" cy="1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  <a:endCxn id="14" idx="1"/>
          </p:cNvCxnSpPr>
          <p:nvPr/>
        </p:nvCxnSpPr>
        <p:spPr>
          <a:xfrm>
            <a:off x="2481049" y="3246202"/>
            <a:ext cx="637558" cy="0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88517" y="2222343"/>
            <a:ext cx="1471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ource Sans Pro"/>
                <a:cs typeface="Source Sans Pro"/>
              </a:rPr>
              <a:t>Code Generation</a:t>
            </a:r>
            <a:endParaRPr lang="en-US" sz="1400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35888" y="2222343"/>
            <a:ext cx="1614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ource Sans Pro"/>
                <a:cs typeface="Source Sans Pro"/>
              </a:rPr>
              <a:t>Transformations</a:t>
            </a:r>
            <a:endParaRPr lang="en-US" sz="1600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648172" y="2565160"/>
            <a:ext cx="0" cy="681039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sysDash"/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681624" y="2565160"/>
            <a:ext cx="0" cy="681039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sysDash"/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itle 2"/>
          <p:cNvSpPr txBox="1">
            <a:spLocks/>
          </p:cNvSpPr>
          <p:nvPr/>
        </p:nvSpPr>
        <p:spPr bwMode="auto">
          <a:xfrm>
            <a:off x="3658048" y="1374202"/>
            <a:ext cx="2099117" cy="72821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Thin"/>
                <a:ea typeface="ＭＳ Ｐゴシック" charset="0"/>
                <a:cs typeface="Newslab Thin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Catalyst</a:t>
            </a:r>
            <a:endParaRPr lang="en-US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04516" y="4232224"/>
            <a:ext cx="2898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ource Sans Pro"/>
                <a:cs typeface="Source Sans Pro"/>
              </a:rPr>
              <a:t>Abstractions of users’ programs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Source Sans Pro"/>
                <a:cs typeface="Source Sans Pro"/>
              </a:rPr>
              <a:t>(Trees)</a:t>
            </a:r>
            <a:endParaRPr lang="en-US" sz="1600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cxnSp>
        <p:nvCxnSpPr>
          <p:cNvPr id="58" name="Straight Arrow Connector 57"/>
          <p:cNvCxnSpPr>
            <a:stCxn id="57" idx="0"/>
          </p:cNvCxnSpPr>
          <p:nvPr/>
        </p:nvCxnSpPr>
        <p:spPr>
          <a:xfrm flipH="1" flipV="1">
            <a:off x="3805725" y="3728606"/>
            <a:ext cx="948066" cy="503618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sysDash"/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0"/>
          </p:cNvCxnSpPr>
          <p:nvPr/>
        </p:nvCxnSpPr>
        <p:spPr>
          <a:xfrm flipV="1">
            <a:off x="4753791" y="3728604"/>
            <a:ext cx="856774" cy="503620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sysDash"/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093282" y="1670025"/>
            <a:ext cx="3449" cy="2815764"/>
          </a:xfrm>
          <a:prstGeom prst="straightConnector1">
            <a:avLst/>
          </a:prstGeom>
          <a:ln w="50800"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219394" y="1670025"/>
            <a:ext cx="1" cy="2911531"/>
          </a:xfrm>
          <a:prstGeom prst="straightConnector1">
            <a:avLst/>
          </a:prstGeom>
          <a:ln w="50800"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602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665"/>
    </mc:Choice>
    <mc:Fallback xmlns="">
      <p:transition spd="slow" advTm="706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0" grpId="0" animBg="1"/>
      <p:bldP spid="37" grpId="0"/>
      <p:bldP spid="38" grpId="0"/>
      <p:bldP spid="56" grpId="0"/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How Catalyst Works: An Overview</a:t>
            </a:r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328887" y="1063625"/>
            <a:ext cx="6412199" cy="3326397"/>
            <a:chOff x="2049176" y="1195918"/>
            <a:chExt cx="5343276" cy="2771882"/>
          </a:xfrm>
        </p:grpSpPr>
        <p:sp>
          <p:nvSpPr>
            <p:cNvPr id="4" name="Rectangle 3"/>
            <p:cNvSpPr/>
            <p:nvPr/>
          </p:nvSpPr>
          <p:spPr>
            <a:xfrm>
              <a:off x="2049176" y="2044766"/>
              <a:ext cx="960095" cy="551157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00" dirty="0" smtClean="0">
                  <a:latin typeface="Source Sans Pro"/>
                  <a:cs typeface="Source Sans Pro"/>
                </a:rPr>
                <a:t>SQL AST</a:t>
              </a:r>
              <a:endParaRPr lang="en-US" sz="1300" dirty="0">
                <a:latin typeface="Source Sans Pro"/>
                <a:cs typeface="Source Sans Pro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49176" y="2739077"/>
              <a:ext cx="960095" cy="551157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00" dirty="0" err="1" smtClean="0">
                  <a:latin typeface="Source Sans Pro"/>
                  <a:cs typeface="Source Sans Pro"/>
                </a:rPr>
                <a:t>DataFrame</a:t>
              </a:r>
              <a:endParaRPr lang="en-US" sz="1300" dirty="0">
                <a:latin typeface="Source Sans Pro"/>
                <a:cs typeface="Source Sans Pro"/>
              </a:endParaRPr>
            </a:p>
          </p:txBody>
        </p:sp>
        <p:cxnSp>
          <p:nvCxnSpPr>
            <p:cNvPr id="6" name="Straight Arrow Connector 5"/>
            <p:cNvCxnSpPr>
              <a:stCxn id="4" idx="3"/>
              <a:endCxn id="14" idx="1"/>
            </p:cNvCxnSpPr>
            <p:nvPr/>
          </p:nvCxnSpPr>
          <p:spPr>
            <a:xfrm>
              <a:off x="3009271" y="2320345"/>
              <a:ext cx="531276" cy="694311"/>
            </a:xfrm>
            <a:prstGeom prst="straightConnector1">
              <a:avLst/>
            </a:prstGeom>
            <a:ln w="19050" cmpd="sng">
              <a:solidFill>
                <a:schemeClr val="bg1">
                  <a:lumMod val="75000"/>
                </a:schemeClr>
              </a:solidFill>
              <a:headEnd type="none" w="lg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049176" y="3416643"/>
              <a:ext cx="960095" cy="551157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00" dirty="0" smtClean="0">
                  <a:latin typeface="Source Sans Pro"/>
                  <a:cs typeface="Source Sans Pro"/>
                </a:rPr>
                <a:t>Dataset</a:t>
              </a:r>
            </a:p>
            <a:p>
              <a:pPr algn="ctr"/>
              <a:r>
                <a:rPr lang="en-US" sz="1300" dirty="0" smtClean="0">
                  <a:latin typeface="Source Sans Pro"/>
                  <a:cs typeface="Source Sans Pro"/>
                </a:rPr>
                <a:t>(Java/Scala)</a:t>
              </a:r>
              <a:endParaRPr lang="en-US" sz="1300" dirty="0">
                <a:latin typeface="Source Sans Pro"/>
                <a:cs typeface="Source Sans Pro"/>
              </a:endParaRPr>
            </a:p>
          </p:txBody>
        </p:sp>
        <p:cxnSp>
          <p:nvCxnSpPr>
            <p:cNvPr id="9" name="Straight Arrow Connector 8"/>
            <p:cNvCxnSpPr>
              <a:endCxn id="14" idx="1"/>
            </p:cNvCxnSpPr>
            <p:nvPr/>
          </p:nvCxnSpPr>
          <p:spPr>
            <a:xfrm flipV="1">
              <a:off x="3009271" y="3014656"/>
              <a:ext cx="531276" cy="677567"/>
            </a:xfrm>
            <a:prstGeom prst="straightConnector1">
              <a:avLst/>
            </a:prstGeom>
            <a:ln w="19050" cmpd="sng">
              <a:solidFill>
                <a:schemeClr val="bg1">
                  <a:lumMod val="75000"/>
                </a:schemeClr>
              </a:solidFill>
              <a:headEnd type="none" w="lg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smooth-spiral@2x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937" y="1638614"/>
              <a:ext cx="253656" cy="372533"/>
            </a:xfrm>
            <a:prstGeom prst="rect">
              <a:avLst/>
            </a:prstGeom>
          </p:spPr>
        </p:pic>
        <p:pic>
          <p:nvPicPr>
            <p:cNvPr id="11" name="Picture 10" descr="python-programming-languag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993" y="1654831"/>
              <a:ext cx="356316" cy="356316"/>
            </a:xfrm>
            <a:prstGeom prst="rect">
              <a:avLst/>
            </a:prstGeom>
          </p:spPr>
        </p:pic>
        <p:pic>
          <p:nvPicPr>
            <p:cNvPr id="12" name="Picture 11" descr="Java4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3893" y="1195918"/>
              <a:ext cx="408830" cy="408830"/>
            </a:xfrm>
            <a:prstGeom prst="rect">
              <a:avLst/>
            </a:prstGeom>
          </p:spPr>
        </p:pic>
        <p:pic>
          <p:nvPicPr>
            <p:cNvPr id="13" name="Picture 12" descr="Rlogo-1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2531" y="1297171"/>
              <a:ext cx="405442" cy="307577"/>
            </a:xfrm>
            <a:prstGeom prst="rect">
              <a:avLst/>
            </a:prstGeom>
          </p:spPr>
        </p:pic>
        <p:sp>
          <p:nvSpPr>
            <p:cNvPr id="14" name="Rounded Rectangle 13"/>
            <p:cNvSpPr/>
            <p:nvPr/>
          </p:nvSpPr>
          <p:spPr>
            <a:xfrm>
              <a:off x="3540547" y="2708653"/>
              <a:ext cx="1014675" cy="612005"/>
            </a:xfrm>
            <a:prstGeom prst="roundRect">
              <a:avLst/>
            </a:prstGeom>
            <a:solidFill>
              <a:srgbClr val="00206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"/>
                  <a:cs typeface="Source Sans Pro"/>
                </a:rPr>
                <a:t>Query Plan</a:t>
              </a:r>
              <a:endParaRPr lang="en-US" sz="1300" dirty="0">
                <a:latin typeface="Source Sans Pro"/>
                <a:cs typeface="Source Sans Pro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109755" y="2708652"/>
              <a:ext cx="1014675" cy="612005"/>
            </a:xfrm>
            <a:prstGeom prst="roundRect">
              <a:avLst/>
            </a:prstGeom>
            <a:solidFill>
              <a:srgbClr val="00206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"/>
                  <a:cs typeface="Source Sans Pro"/>
                </a:rPr>
                <a:t>Optimized Query Plan</a:t>
              </a:r>
              <a:endParaRPr lang="en-US" sz="1300" dirty="0">
                <a:latin typeface="Source Sans Pro"/>
                <a:cs typeface="Source Sans Pro"/>
              </a:endParaRPr>
            </a:p>
          </p:txBody>
        </p:sp>
        <p:cxnSp>
          <p:nvCxnSpPr>
            <p:cNvPr id="16" name="Straight Arrow Connector 15"/>
            <p:cNvCxnSpPr>
              <a:stCxn id="14" idx="3"/>
              <a:endCxn id="15" idx="1"/>
            </p:cNvCxnSpPr>
            <p:nvPr/>
          </p:nvCxnSpPr>
          <p:spPr>
            <a:xfrm flipV="1">
              <a:off x="4555222" y="3014655"/>
              <a:ext cx="554533" cy="1"/>
            </a:xfrm>
            <a:prstGeom prst="straightConnector1">
              <a:avLst/>
            </a:prstGeom>
            <a:ln w="19050" cmpd="sng">
              <a:solidFill>
                <a:schemeClr val="bg1">
                  <a:lumMod val="75000"/>
                </a:schemeClr>
              </a:solidFill>
              <a:headEnd type="none" w="lg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6678963" y="2739075"/>
              <a:ext cx="713489" cy="55115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00" dirty="0" smtClean="0">
                  <a:latin typeface="Source Sans Pro"/>
                  <a:cs typeface="Source Sans Pro"/>
                </a:rPr>
                <a:t>RDDs</a:t>
              </a:r>
              <a:endParaRPr lang="en-US" sz="1300" dirty="0">
                <a:latin typeface="Source Sans Pro"/>
                <a:cs typeface="Source Sans Pro"/>
              </a:endParaRPr>
            </a:p>
          </p:txBody>
        </p:sp>
        <p:cxnSp>
          <p:nvCxnSpPr>
            <p:cNvPr id="21" name="Straight Arrow Connector 20"/>
            <p:cNvCxnSpPr>
              <a:stCxn id="15" idx="3"/>
              <a:endCxn id="20" idx="1"/>
            </p:cNvCxnSpPr>
            <p:nvPr/>
          </p:nvCxnSpPr>
          <p:spPr>
            <a:xfrm flipV="1">
              <a:off x="6124430" y="3014654"/>
              <a:ext cx="554533" cy="1"/>
            </a:xfrm>
            <a:prstGeom prst="straightConnector1">
              <a:avLst/>
            </a:prstGeom>
            <a:ln w="19050" cmpd="sng">
              <a:solidFill>
                <a:schemeClr val="bg1">
                  <a:lumMod val="75000"/>
                </a:schemeClr>
              </a:solidFill>
              <a:headEnd type="none" w="lg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5" idx="3"/>
              <a:endCxn id="14" idx="1"/>
            </p:cNvCxnSpPr>
            <p:nvPr/>
          </p:nvCxnSpPr>
          <p:spPr>
            <a:xfrm>
              <a:off x="3009271" y="3014656"/>
              <a:ext cx="531276" cy="0"/>
            </a:xfrm>
            <a:prstGeom prst="straightConnector1">
              <a:avLst/>
            </a:prstGeom>
            <a:ln w="19050" cmpd="sng">
              <a:solidFill>
                <a:schemeClr val="bg1">
                  <a:lumMod val="75000"/>
                </a:schemeClr>
              </a:solidFill>
              <a:headEnd type="none" w="lg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6188517" y="2222343"/>
            <a:ext cx="1471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ource Sans Pro"/>
                <a:cs typeface="Source Sans Pro"/>
              </a:rPr>
              <a:t>Code Generation</a:t>
            </a:r>
            <a:endParaRPr lang="en-US" sz="1400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35888" y="2222343"/>
            <a:ext cx="1614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ource Sans Pro"/>
                <a:cs typeface="Source Sans Pro"/>
              </a:rPr>
              <a:t>Transformations</a:t>
            </a:r>
            <a:endParaRPr lang="en-US" sz="1600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648172" y="2565160"/>
            <a:ext cx="0" cy="681039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sysDash"/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681624" y="2565160"/>
            <a:ext cx="0" cy="681039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sysDash"/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093282" y="1670025"/>
            <a:ext cx="3449" cy="2815764"/>
          </a:xfrm>
          <a:prstGeom prst="straightConnector1">
            <a:avLst/>
          </a:prstGeom>
          <a:ln w="50800"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219394" y="1670025"/>
            <a:ext cx="1" cy="2911531"/>
          </a:xfrm>
          <a:prstGeom prst="straightConnector1">
            <a:avLst/>
          </a:prstGeom>
          <a:ln w="50800"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itle 2"/>
          <p:cNvSpPr txBox="1">
            <a:spLocks/>
          </p:cNvSpPr>
          <p:nvPr/>
        </p:nvSpPr>
        <p:spPr bwMode="auto">
          <a:xfrm>
            <a:off x="3658048" y="1374202"/>
            <a:ext cx="2099117" cy="72821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Thin"/>
                <a:ea typeface="ＭＳ Ｐゴシック" charset="0"/>
                <a:cs typeface="Newslab Thin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Catalyst</a:t>
            </a:r>
            <a:endParaRPr lang="en-US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16350" y="4232224"/>
            <a:ext cx="3074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Sans Pro"/>
                <a:cs typeface="Source Sans Pro"/>
              </a:rPr>
              <a:t>Abstractions of users’ programs</a:t>
            </a:r>
          </a:p>
          <a:p>
            <a:pPr algn="ctr"/>
            <a:r>
              <a:rPr lang="en-US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Sans Pro"/>
                <a:cs typeface="Source Sans Pro"/>
              </a:rPr>
              <a:t>(Trees)</a:t>
            </a:r>
            <a:endParaRPr lang="en-US" sz="1600" b="1" dirty="0">
              <a:solidFill>
                <a:schemeClr val="accent1">
                  <a:lumMod val="20000"/>
                  <a:lumOff val="80000"/>
                </a:schemeClr>
              </a:solidFill>
              <a:latin typeface="Source Sans Pro"/>
              <a:cs typeface="Source Sans Pro"/>
            </a:endParaRPr>
          </a:p>
        </p:txBody>
      </p:sp>
      <p:cxnSp>
        <p:nvCxnSpPr>
          <p:cNvPr id="58" name="Straight Arrow Connector 57"/>
          <p:cNvCxnSpPr>
            <a:stCxn id="57" idx="0"/>
          </p:cNvCxnSpPr>
          <p:nvPr/>
        </p:nvCxnSpPr>
        <p:spPr>
          <a:xfrm flipH="1" flipV="1">
            <a:off x="3805725" y="3728606"/>
            <a:ext cx="948066" cy="503618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sysDash"/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0"/>
          </p:cNvCxnSpPr>
          <p:nvPr/>
        </p:nvCxnSpPr>
        <p:spPr>
          <a:xfrm flipV="1">
            <a:off x="4753791" y="3728604"/>
            <a:ext cx="856774" cy="503620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sysDash"/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43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71"/>
    </mc:Choice>
    <mc:Fallback xmlns="">
      <p:transition spd="slow" advTm="847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Trees: Abstractions of Users’ Programs</a:t>
            </a:r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1151" y="1702806"/>
            <a:ext cx="38600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SELECT 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sum(v)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FROM (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SELECT</a:t>
            </a:r>
            <a:endParaRPr lang="en-US" sz="2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t1.id,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1 + 2 + t1.value AS v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FROM t1 JOIN t2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WHERE</a:t>
            </a:r>
            <a:endParaRPr lang="en-US" sz="2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t1.id 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t2.id AND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t2.id 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50000) 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tmp</a:t>
            </a:r>
            <a:endParaRPr lang="en-US" sz="2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778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15"/>
    </mc:Choice>
    <mc:Fallback xmlns="">
      <p:transition spd="slow" advTm="128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Trees: Abstractions of Users’ Programs</a:t>
            </a:r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1151" y="1702806"/>
            <a:ext cx="38600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SELECT 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sum(v)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FROM (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SELECT</a:t>
            </a:r>
            <a:endParaRPr lang="en-US" sz="2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t1.id,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1 + 2 + t1.value AS v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FROM t1 JOIN t2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WHERE</a:t>
            </a:r>
            <a:endParaRPr lang="en-US" sz="2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t1.id 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t2.id AND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t2.id 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50000) 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tmp</a:t>
            </a:r>
            <a:endParaRPr lang="en-US" sz="2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1763486" y="1613281"/>
            <a:ext cx="927465" cy="446314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1052668" y="2639598"/>
            <a:ext cx="3414832" cy="586929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238406" y="3866606"/>
            <a:ext cx="2774752" cy="642810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itle 2"/>
          <p:cNvSpPr txBox="1">
            <a:spLocks/>
          </p:cNvSpPr>
          <p:nvPr/>
        </p:nvSpPr>
        <p:spPr bwMode="auto">
          <a:xfrm>
            <a:off x="700330" y="957982"/>
            <a:ext cx="3276059" cy="72821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Thin"/>
                <a:ea typeface="ＭＳ Ｐゴシック" charset="0"/>
                <a:cs typeface="Newslab Thin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Expression</a:t>
            </a:r>
            <a:endParaRPr lang="en-US" sz="3200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735758" y="1344559"/>
            <a:ext cx="4005017" cy="3177005"/>
          </a:xfrm>
          <a:prstGeom prst="rect">
            <a:avLst/>
          </a:prstGeom>
        </p:spPr>
        <p:txBody>
          <a:bodyPr/>
          <a:lstStyle>
            <a:lvl1pPr marL="168275" indent="-168275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Char char="•"/>
              <a:defRPr sz="240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ＭＳ Ｐゴシック" charset="0"/>
                <a:cs typeface="Source Sans Pro"/>
              </a:defRPr>
            </a:lvl1pPr>
            <a:lvl2pPr marL="401638" indent="-174625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Char char="•"/>
              <a:defRPr sz="200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ＭＳ Ｐゴシック" charset="0"/>
                <a:cs typeface="Source Sans Pro"/>
              </a:defRPr>
            </a:lvl2pPr>
            <a:lvl3pPr marL="744538" indent="-174625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Lucida Grande"/>
              <a:buChar char="–"/>
              <a:tabLst/>
              <a:defRPr sz="180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ＭＳ Ｐゴシック" charset="0"/>
                <a:cs typeface="Source Sans Pro"/>
              </a:defRPr>
            </a:lvl3pPr>
            <a:lvl4pPr marL="971550" indent="-174625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Char char="•"/>
              <a:defRPr sz="180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ＭＳ Ｐゴシック" charset="0"/>
                <a:cs typeface="Source Sans Pro"/>
              </a:defRPr>
            </a:lvl4pPr>
            <a:lvl5pPr marL="1139825" indent="-168275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Lucida Grande"/>
              <a:buChar char="–"/>
              <a:defRPr sz="160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ＭＳ Ｐゴシック" charset="0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An expression represents a new value, computed based on input values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dirty="0" smtClean="0">
                <a:solidFill>
                  <a:schemeClr val="bg1"/>
                </a:solidFill>
              </a:rPr>
              <a:t>.g.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1 + 2 + t1.value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Attribute: A column of a dataset (</a:t>
            </a:r>
            <a:r>
              <a:rPr lang="en-US" dirty="0">
                <a:solidFill>
                  <a:schemeClr val="bg1"/>
                </a:solidFill>
              </a:rPr>
              <a:t>e.g.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t1.id</a:t>
            </a:r>
            <a:r>
              <a:rPr lang="en-US" dirty="0" smtClean="0">
                <a:solidFill>
                  <a:schemeClr val="bg1"/>
                </a:solidFill>
              </a:rPr>
              <a:t>) or a column generated by a specific data operation </a:t>
            </a:r>
            <a:r>
              <a:rPr lang="en-US" dirty="0">
                <a:solidFill>
                  <a:schemeClr val="bg1"/>
                </a:solidFill>
              </a:rPr>
              <a:t>(e.g.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89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976"/>
    </mc:Choice>
    <mc:Fallback xmlns="">
      <p:transition spd="slow" advTm="779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Trees: Abstractions of Users’ Programs</a:t>
            </a:r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1151" y="1702806"/>
            <a:ext cx="38600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SELECT 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sum(v)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FROM (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SELECT</a:t>
            </a:r>
            <a:endParaRPr lang="en-US" sz="2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t1.id,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1 + 2 + t1.value AS v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FROM t1 JOIN t2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WHERE</a:t>
            </a:r>
            <a:endParaRPr lang="en-US" sz="2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t1.id 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t2.id AND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t2.id 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50000) 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tmp</a:t>
            </a:r>
            <a:endParaRPr lang="en-US" sz="2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808829" y="1613281"/>
            <a:ext cx="980782" cy="446314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1052668" y="2319004"/>
            <a:ext cx="998201" cy="320595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le 169"/>
          <p:cNvSpPr/>
          <p:nvPr/>
        </p:nvSpPr>
        <p:spPr>
          <a:xfrm>
            <a:off x="2207624" y="3278780"/>
            <a:ext cx="640079" cy="326572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052668" y="3553097"/>
            <a:ext cx="841446" cy="313509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/>
          <p:cNvCxnSpPr/>
          <p:nvPr/>
        </p:nvCxnSpPr>
        <p:spPr>
          <a:xfrm flipV="1">
            <a:off x="2847703" y="1206415"/>
            <a:ext cx="3200064" cy="58592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2207624" y="2045770"/>
            <a:ext cx="3840143" cy="42311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itle 2"/>
          <p:cNvSpPr txBox="1">
            <a:spLocks/>
          </p:cNvSpPr>
          <p:nvPr/>
        </p:nvSpPr>
        <p:spPr bwMode="auto">
          <a:xfrm>
            <a:off x="700330" y="957982"/>
            <a:ext cx="3276059" cy="72821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Thin"/>
                <a:ea typeface="ＭＳ Ｐゴシック" charset="0"/>
                <a:cs typeface="Newslab Thin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Query Plan</a:t>
            </a:r>
            <a:endParaRPr lang="en-US" sz="3200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95" name="Freeform 194"/>
          <p:cNvSpPr/>
          <p:nvPr/>
        </p:nvSpPr>
        <p:spPr>
          <a:xfrm>
            <a:off x="2913017" y="3254031"/>
            <a:ext cx="3148149" cy="325192"/>
          </a:xfrm>
          <a:custGeom>
            <a:avLst/>
            <a:gdLst>
              <a:gd name="connsiteX0" fmla="*/ 0 w 3148149"/>
              <a:gd name="connsiteY0" fmla="*/ 11683 h 325192"/>
              <a:gd name="connsiteX1" fmla="*/ 966652 w 3148149"/>
              <a:gd name="connsiteY1" fmla="*/ 37809 h 325192"/>
              <a:gd name="connsiteX2" fmla="*/ 3148149 w 3148149"/>
              <a:gd name="connsiteY2" fmla="*/ 325192 h 32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8149" h="325192">
                <a:moveTo>
                  <a:pt x="0" y="11683"/>
                </a:moveTo>
                <a:cubicBezTo>
                  <a:pt x="220980" y="-1380"/>
                  <a:pt x="441961" y="-14442"/>
                  <a:pt x="966652" y="37809"/>
                </a:cubicBezTo>
                <a:cubicBezTo>
                  <a:pt x="1491343" y="90060"/>
                  <a:pt x="3148149" y="325192"/>
                  <a:pt x="3148149" y="325192"/>
                </a:cubicBez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prstDash val="sysDash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 195"/>
          <p:cNvSpPr/>
          <p:nvPr/>
        </p:nvSpPr>
        <p:spPr>
          <a:xfrm>
            <a:off x="2050869" y="3030583"/>
            <a:ext cx="4023360" cy="721594"/>
          </a:xfrm>
          <a:custGeom>
            <a:avLst/>
            <a:gdLst>
              <a:gd name="connsiteX0" fmla="*/ 0 w 4023360"/>
              <a:gd name="connsiteY0" fmla="*/ 692331 h 721594"/>
              <a:gd name="connsiteX1" fmla="*/ 2207622 w 4023360"/>
              <a:gd name="connsiteY1" fmla="*/ 640080 h 721594"/>
              <a:gd name="connsiteX2" fmla="*/ 4023360 w 4023360"/>
              <a:gd name="connsiteY2" fmla="*/ 0 h 72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3360" h="721594">
                <a:moveTo>
                  <a:pt x="0" y="692331"/>
                </a:moveTo>
                <a:cubicBezTo>
                  <a:pt x="768531" y="723900"/>
                  <a:pt x="1537062" y="755469"/>
                  <a:pt x="2207622" y="640080"/>
                </a:cubicBezTo>
                <a:cubicBezTo>
                  <a:pt x="2878182" y="524691"/>
                  <a:pt x="4023360" y="0"/>
                  <a:pt x="4023360" y="0"/>
                </a:cubicBez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prstDash val="sysDash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380223" y="959584"/>
            <a:ext cx="4252313" cy="3826729"/>
            <a:chOff x="5380223" y="959584"/>
            <a:chExt cx="4252313" cy="3826729"/>
          </a:xfrm>
        </p:grpSpPr>
        <p:grpSp>
          <p:nvGrpSpPr>
            <p:cNvPr id="7" name="Group 6"/>
            <p:cNvGrpSpPr/>
            <p:nvPr/>
          </p:nvGrpSpPr>
          <p:grpSpPr>
            <a:xfrm>
              <a:off x="5380223" y="959584"/>
              <a:ext cx="3832771" cy="3826729"/>
              <a:chOff x="5380223" y="959584"/>
              <a:chExt cx="3832771" cy="3826729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5380223" y="4230944"/>
                <a:ext cx="1335088" cy="55517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ource Sans Pro" charset="0"/>
                    <a:ea typeface="Source Sans Pro" charset="0"/>
                    <a:cs typeface="Source Sans Pro" charset="0"/>
                  </a:rPr>
                  <a:t>Scan</a:t>
                </a:r>
              </a:p>
              <a:p>
                <a:pPr algn="ctr"/>
                <a:r>
                  <a:rPr lang="en-US" sz="1600" dirty="0" smtClean="0">
                    <a:latin typeface="Source Sans Pro" charset="0"/>
                    <a:ea typeface="Source Sans Pro" charset="0"/>
                    <a:cs typeface="Source Sans Pro" charset="0"/>
                  </a:rPr>
                  <a:t>(t1)</a:t>
                </a:r>
                <a:endParaRPr lang="en-US" sz="1600" dirty="0">
                  <a:latin typeface="Source Sans Pro" charset="0"/>
                  <a:ea typeface="Source Sans Pro" charset="0"/>
                  <a:cs typeface="Source Sans Pro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7127433" y="4231142"/>
                <a:ext cx="1335088" cy="55517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ource Sans Pro" charset="0"/>
                    <a:ea typeface="Source Sans Pro" charset="0"/>
                    <a:cs typeface="Source Sans Pro" charset="0"/>
                  </a:rPr>
                  <a:t>Scan</a:t>
                </a:r>
              </a:p>
              <a:p>
                <a:pPr algn="ctr"/>
                <a:r>
                  <a:rPr lang="en-US" sz="1600" dirty="0" smtClean="0">
                    <a:latin typeface="Source Sans Pro" charset="0"/>
                    <a:ea typeface="Source Sans Pro" charset="0"/>
                    <a:cs typeface="Source Sans Pro" charset="0"/>
                  </a:rPr>
                  <a:t>(t2)</a:t>
                </a:r>
                <a:endParaRPr lang="en-US" sz="1600" dirty="0">
                  <a:latin typeface="Source Sans Pro" charset="0"/>
                  <a:ea typeface="Source Sans Pro" charset="0"/>
                  <a:cs typeface="Source Sans Pro" charset="0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6204522" y="3457855"/>
                <a:ext cx="1335088" cy="55517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ource Sans Pro" charset="0"/>
                    <a:ea typeface="Source Sans Pro" charset="0"/>
                    <a:cs typeface="Source Sans Pro" charset="0"/>
                  </a:rPr>
                  <a:t>Join</a:t>
                </a:r>
              </a:p>
            </p:txBody>
          </p:sp>
          <p:cxnSp>
            <p:nvCxnSpPr>
              <p:cNvPr id="14" name="Straight Connector 13"/>
              <p:cNvCxnSpPr>
                <a:stCxn id="6" idx="0"/>
                <a:endCxn id="13" idx="2"/>
              </p:cNvCxnSpPr>
              <p:nvPr/>
            </p:nvCxnSpPr>
            <p:spPr>
              <a:xfrm flipV="1">
                <a:off x="6047767" y="4013026"/>
                <a:ext cx="824299" cy="217918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stCxn id="11" idx="0"/>
                <a:endCxn id="13" idx="2"/>
              </p:cNvCxnSpPr>
              <p:nvPr/>
            </p:nvCxnSpPr>
            <p:spPr>
              <a:xfrm flipH="1" flipV="1">
                <a:off x="6872066" y="4013026"/>
                <a:ext cx="922911" cy="218116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Rounded Rectangle 140"/>
              <p:cNvSpPr/>
              <p:nvPr/>
            </p:nvSpPr>
            <p:spPr>
              <a:xfrm>
                <a:off x="6204522" y="2625098"/>
                <a:ext cx="1335088" cy="55517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ource Sans Pro" charset="0"/>
                    <a:ea typeface="Source Sans Pro" charset="0"/>
                    <a:cs typeface="Source Sans Pro" charset="0"/>
                  </a:rPr>
                  <a:t>Filter</a:t>
                </a:r>
              </a:p>
            </p:txBody>
          </p:sp>
          <p:cxnSp>
            <p:nvCxnSpPr>
              <p:cNvPr id="146" name="Straight Connector 145"/>
              <p:cNvCxnSpPr>
                <a:stCxn id="13" idx="0"/>
                <a:endCxn id="141" idx="2"/>
              </p:cNvCxnSpPr>
              <p:nvPr/>
            </p:nvCxnSpPr>
            <p:spPr>
              <a:xfrm flipV="1">
                <a:off x="6872066" y="3180269"/>
                <a:ext cx="0" cy="277586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Rounded Rectangle 153"/>
              <p:cNvSpPr/>
              <p:nvPr/>
            </p:nvSpPr>
            <p:spPr>
              <a:xfrm>
                <a:off x="6204522" y="1792341"/>
                <a:ext cx="1335088" cy="55517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ource Sans Pro" charset="0"/>
                    <a:ea typeface="Source Sans Pro" charset="0"/>
                    <a:cs typeface="Source Sans Pro" charset="0"/>
                  </a:rPr>
                  <a:t>Project</a:t>
                </a:r>
              </a:p>
            </p:txBody>
          </p:sp>
          <p:cxnSp>
            <p:nvCxnSpPr>
              <p:cNvPr id="155" name="Straight Connector 154"/>
              <p:cNvCxnSpPr>
                <a:stCxn id="141" idx="0"/>
                <a:endCxn id="154" idx="2"/>
              </p:cNvCxnSpPr>
              <p:nvPr/>
            </p:nvCxnSpPr>
            <p:spPr>
              <a:xfrm flipV="1">
                <a:off x="6872066" y="2347512"/>
                <a:ext cx="0" cy="277586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Rounded Rectangle 157"/>
              <p:cNvSpPr/>
              <p:nvPr/>
            </p:nvSpPr>
            <p:spPr>
              <a:xfrm>
                <a:off x="6204522" y="959584"/>
                <a:ext cx="1335088" cy="55517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ource Sans Pro" charset="0"/>
                    <a:ea typeface="Source Sans Pro" charset="0"/>
                    <a:cs typeface="Source Sans Pro" charset="0"/>
                  </a:rPr>
                  <a:t>Aggregate</a:t>
                </a:r>
              </a:p>
            </p:txBody>
          </p:sp>
          <p:cxnSp>
            <p:nvCxnSpPr>
              <p:cNvPr id="159" name="Straight Connector 158"/>
              <p:cNvCxnSpPr>
                <a:stCxn id="154" idx="0"/>
                <a:endCxn id="158" idx="2"/>
              </p:cNvCxnSpPr>
              <p:nvPr/>
            </p:nvCxnSpPr>
            <p:spPr>
              <a:xfrm flipV="1">
                <a:off x="6872066" y="1514755"/>
                <a:ext cx="0" cy="277586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7517165" y="1052503"/>
                <a:ext cx="116383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onsolas" charset="0"/>
                    <a:ea typeface="Consolas" charset="0"/>
                    <a:cs typeface="Consolas" charset="0"/>
                  </a:rPr>
                  <a:t>sum(v)</a:t>
                </a:r>
                <a:endParaRPr lang="en-US" dirty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514824" y="1644096"/>
                <a:ext cx="169817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  <a:latin typeface="Consolas" charset="0"/>
                    <a:ea typeface="Consolas" charset="0"/>
                    <a:cs typeface="Consolas" charset="0"/>
                  </a:rPr>
                  <a:t>t1.id,</a:t>
                </a:r>
              </a:p>
              <a:p>
                <a:r>
                  <a:rPr lang="en-US" sz="1600" dirty="0" smtClean="0">
                    <a:solidFill>
                      <a:schemeClr val="bg1"/>
                    </a:solidFill>
                    <a:latin typeface="Consolas" charset="0"/>
                    <a:ea typeface="Consolas" charset="0"/>
                    <a:cs typeface="Consolas" charset="0"/>
                  </a:rPr>
                  <a:t>1+2+t1.value as v</a:t>
                </a:r>
                <a:endParaRPr lang="en-US" sz="1600" dirty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7476860" y="2595806"/>
              <a:ext cx="215567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t1.id=t2.id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t2.id&gt;50000</a:t>
              </a:r>
              <a:endPara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728653" y="3278779"/>
            <a:ext cx="446314" cy="339153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896520" y="3258933"/>
            <a:ext cx="446314" cy="339153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743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71"/>
    </mc:Choice>
    <mc:Fallback xmlns="">
      <p:transition spd="slow" advTm="409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69" grpId="0" animBg="1"/>
      <p:bldP spid="170" grpId="0" animBg="1"/>
      <p:bldP spid="171" grpId="0" animBg="1"/>
      <p:bldP spid="195" grpId="0" animBg="1"/>
      <p:bldP spid="196" grpId="0" animBg="1"/>
      <p:bldP spid="30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Logical Plan</a:t>
            </a:r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165" y="898768"/>
            <a:ext cx="5042188" cy="381039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Logical Plan describes computation on datasets </a:t>
            </a:r>
            <a:r>
              <a:rPr lang="en-US" b="1" dirty="0" smtClean="0"/>
              <a:t>without</a:t>
            </a:r>
            <a:r>
              <a:rPr lang="en-US" dirty="0" smtClean="0"/>
              <a:t> defining how to conduct the computation</a:t>
            </a:r>
          </a:p>
          <a:p>
            <a:r>
              <a:rPr lang="en-US" b="1" dirty="0"/>
              <a:t>o</a:t>
            </a:r>
            <a:r>
              <a:rPr lang="en-US" b="1" dirty="0" smtClean="0"/>
              <a:t>utput</a:t>
            </a:r>
            <a:r>
              <a:rPr lang="en-US" dirty="0" smtClean="0"/>
              <a:t>: a list of attributes generated by this Logical Plan, e.g. [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id,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v</a:t>
            </a:r>
            <a:r>
              <a:rPr lang="en-US" dirty="0" smtClean="0"/>
              <a:t>]</a:t>
            </a:r>
          </a:p>
          <a:p>
            <a:r>
              <a:rPr lang="en-US" b="1" dirty="0" smtClean="0"/>
              <a:t>constraints</a:t>
            </a:r>
            <a:r>
              <a:rPr lang="en-US" dirty="0" smtClean="0"/>
              <a:t>: a set </a:t>
            </a:r>
            <a:r>
              <a:rPr lang="en-US" dirty="0"/>
              <a:t>of invariants about the rows </a:t>
            </a:r>
            <a:r>
              <a:rPr lang="en-US" dirty="0" smtClean="0"/>
              <a:t>generated by </a:t>
            </a:r>
            <a:r>
              <a:rPr lang="en-US" dirty="0"/>
              <a:t>this </a:t>
            </a:r>
            <a:r>
              <a:rPr lang="en-US" dirty="0" smtClean="0"/>
              <a:t>plan, e.g.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t2.id &gt; 50000</a:t>
            </a:r>
          </a:p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statistics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size of the plan in rows/bytes. Per column stats (min/max/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ndv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/nulls).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380223" y="4230944"/>
            <a:ext cx="1335088" cy="55517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ource Sans Pro" charset="0"/>
                <a:ea typeface="Source Sans Pro" charset="0"/>
                <a:cs typeface="Source Sans Pro" charset="0"/>
              </a:rPr>
              <a:t>Scan</a:t>
            </a:r>
          </a:p>
          <a:p>
            <a:pPr algn="ctr"/>
            <a:r>
              <a:rPr lang="en-US" sz="1600" dirty="0" smtClean="0">
                <a:latin typeface="Source Sans Pro" charset="0"/>
                <a:ea typeface="Source Sans Pro" charset="0"/>
                <a:cs typeface="Source Sans Pro" charset="0"/>
              </a:rPr>
              <a:t>(t1)</a:t>
            </a:r>
            <a:endParaRPr lang="en-US" sz="16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127433" y="4231142"/>
            <a:ext cx="1335088" cy="55517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ource Sans Pro" charset="0"/>
                <a:ea typeface="Source Sans Pro" charset="0"/>
                <a:cs typeface="Source Sans Pro" charset="0"/>
              </a:rPr>
              <a:t>Scan</a:t>
            </a:r>
          </a:p>
          <a:p>
            <a:pPr algn="ctr"/>
            <a:r>
              <a:rPr lang="en-US" sz="1600" dirty="0" smtClean="0">
                <a:latin typeface="Source Sans Pro" charset="0"/>
                <a:ea typeface="Source Sans Pro" charset="0"/>
                <a:cs typeface="Source Sans Pro" charset="0"/>
              </a:rPr>
              <a:t>(t2)</a:t>
            </a:r>
            <a:endParaRPr lang="en-US" sz="16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04522" y="3457855"/>
            <a:ext cx="1335088" cy="55517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ource Sans Pro" charset="0"/>
                <a:ea typeface="Source Sans Pro" charset="0"/>
                <a:cs typeface="Source Sans Pro" charset="0"/>
              </a:rPr>
              <a:t>Join</a:t>
            </a:r>
          </a:p>
        </p:txBody>
      </p:sp>
      <p:cxnSp>
        <p:nvCxnSpPr>
          <p:cNvPr id="22" name="Straight Connector 21"/>
          <p:cNvCxnSpPr>
            <a:stCxn id="23" idx="0"/>
            <a:endCxn id="31" idx="2"/>
          </p:cNvCxnSpPr>
          <p:nvPr/>
        </p:nvCxnSpPr>
        <p:spPr>
          <a:xfrm flipV="1">
            <a:off x="6047767" y="4013026"/>
            <a:ext cx="824299" cy="2179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9" idx="0"/>
            <a:endCxn id="31" idx="2"/>
          </p:cNvCxnSpPr>
          <p:nvPr/>
        </p:nvCxnSpPr>
        <p:spPr>
          <a:xfrm flipH="1" flipV="1">
            <a:off x="6872066" y="4013026"/>
            <a:ext cx="922911" cy="21811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204522" y="2625098"/>
            <a:ext cx="1335088" cy="55517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ource Sans Pro" charset="0"/>
                <a:ea typeface="Source Sans Pro" charset="0"/>
                <a:cs typeface="Source Sans Pro" charset="0"/>
              </a:rPr>
              <a:t>Filter</a:t>
            </a:r>
          </a:p>
        </p:txBody>
      </p:sp>
      <p:cxnSp>
        <p:nvCxnSpPr>
          <p:cNvPr id="26" name="Straight Connector 25"/>
          <p:cNvCxnSpPr>
            <a:stCxn id="31" idx="0"/>
          </p:cNvCxnSpPr>
          <p:nvPr/>
        </p:nvCxnSpPr>
        <p:spPr>
          <a:xfrm flipV="1">
            <a:off x="6872066" y="3180269"/>
            <a:ext cx="0" cy="27758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204522" y="1792341"/>
            <a:ext cx="1335088" cy="55517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ource Sans Pro" charset="0"/>
                <a:ea typeface="Source Sans Pro" charset="0"/>
                <a:cs typeface="Source Sans Pro" charset="0"/>
              </a:rPr>
              <a:t>Project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6872066" y="2347512"/>
            <a:ext cx="0" cy="27758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204522" y="959584"/>
            <a:ext cx="1335088" cy="55517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ource Sans Pro" charset="0"/>
                <a:ea typeface="Source Sans Pro" charset="0"/>
                <a:cs typeface="Source Sans Pro" charset="0"/>
              </a:rPr>
              <a:t>Aggregate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6872066" y="1514755"/>
            <a:ext cx="0" cy="27758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517165" y="1052503"/>
            <a:ext cx="1163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sum(v)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514824" y="1644096"/>
            <a:ext cx="16981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t1.id,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1+2+t1.value as v</a:t>
            </a:r>
            <a:endParaRPr lang="en-US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476860" y="2595806"/>
            <a:ext cx="21556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t1.id=t2.id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t2.id&gt;50000</a:t>
            </a:r>
            <a:endParaRPr lang="en-US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11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908"/>
    </mc:Choice>
    <mc:Fallback xmlns="">
      <p:transition spd="slow" advTm="559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Physical Plan</a:t>
            </a:r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150" y="1312863"/>
            <a:ext cx="5172818" cy="3394075"/>
          </a:xfrm>
        </p:spPr>
        <p:txBody>
          <a:bodyPr/>
          <a:lstStyle/>
          <a:p>
            <a:r>
              <a:rPr lang="en-US" dirty="0" smtClean="0"/>
              <a:t>A Physical Plan describes computation on datasets with specific definitions on how to conduct the computation</a:t>
            </a:r>
          </a:p>
          <a:p>
            <a:endParaRPr lang="en-US" dirty="0" smtClean="0"/>
          </a:p>
          <a:p>
            <a:r>
              <a:rPr lang="en-US" dirty="0" smtClean="0"/>
              <a:t>A Physical Plan is executable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264331" y="959584"/>
            <a:ext cx="4368205" cy="3826729"/>
            <a:chOff x="5264331" y="959584"/>
            <a:chExt cx="4368205" cy="3826729"/>
          </a:xfrm>
        </p:grpSpPr>
        <p:sp>
          <p:nvSpPr>
            <p:cNvPr id="18" name="Rounded Rectangle 17"/>
            <p:cNvSpPr/>
            <p:nvPr/>
          </p:nvSpPr>
          <p:spPr>
            <a:xfrm>
              <a:off x="5264331" y="4230944"/>
              <a:ext cx="1450980" cy="5551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ource Sans Pro" charset="0"/>
                  <a:ea typeface="Source Sans Pro" charset="0"/>
                  <a:cs typeface="Source Sans Pro" charset="0"/>
                </a:rPr>
                <a:t>Parquet Scan</a:t>
              </a:r>
            </a:p>
            <a:p>
              <a:pPr algn="ctr"/>
              <a:r>
                <a:rPr lang="en-US" sz="1600" dirty="0" smtClean="0">
                  <a:latin typeface="Source Sans Pro" charset="0"/>
                  <a:ea typeface="Source Sans Pro" charset="0"/>
                  <a:cs typeface="Source Sans Pro" charset="0"/>
                </a:rPr>
                <a:t>(t1)</a:t>
              </a:r>
              <a:endParaRPr lang="en-US" sz="1600" dirty="0"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127433" y="4231142"/>
              <a:ext cx="1335088" cy="5551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ource Sans Pro" charset="0"/>
                  <a:ea typeface="Source Sans Pro" charset="0"/>
                  <a:cs typeface="Source Sans Pro" charset="0"/>
                </a:rPr>
                <a:t>JSON Scan</a:t>
              </a:r>
            </a:p>
            <a:p>
              <a:pPr algn="ctr"/>
              <a:r>
                <a:rPr lang="en-US" sz="1600" dirty="0" smtClean="0">
                  <a:latin typeface="Source Sans Pro" charset="0"/>
                  <a:ea typeface="Source Sans Pro" charset="0"/>
                  <a:cs typeface="Source Sans Pro" charset="0"/>
                </a:rPr>
                <a:t>(t2)</a:t>
              </a:r>
              <a:endParaRPr lang="en-US" sz="1600" dirty="0"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204522" y="3457855"/>
              <a:ext cx="1335088" cy="5551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ource Sans Pro" charset="0"/>
                  <a:ea typeface="Source Sans Pro" charset="0"/>
                  <a:cs typeface="Source Sans Pro" charset="0"/>
                </a:rPr>
                <a:t>Sort-Merge Join</a:t>
              </a:r>
            </a:p>
          </p:txBody>
        </p:sp>
        <p:cxnSp>
          <p:nvCxnSpPr>
            <p:cNvPr id="21" name="Straight Connector 20"/>
            <p:cNvCxnSpPr>
              <a:stCxn id="22" idx="0"/>
              <a:endCxn id="29" idx="2"/>
            </p:cNvCxnSpPr>
            <p:nvPr/>
          </p:nvCxnSpPr>
          <p:spPr>
            <a:xfrm flipV="1">
              <a:off x="6047767" y="4013026"/>
              <a:ext cx="824299" cy="21791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7" idx="0"/>
              <a:endCxn id="29" idx="2"/>
            </p:cNvCxnSpPr>
            <p:nvPr/>
          </p:nvCxnSpPr>
          <p:spPr>
            <a:xfrm flipH="1" flipV="1">
              <a:off x="6872066" y="4013026"/>
              <a:ext cx="922911" cy="218116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6204522" y="2625098"/>
              <a:ext cx="1335088" cy="5551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ource Sans Pro" charset="0"/>
                  <a:ea typeface="Source Sans Pro" charset="0"/>
                  <a:cs typeface="Source Sans Pro" charset="0"/>
                </a:rPr>
                <a:t>Filter</a:t>
              </a:r>
            </a:p>
          </p:txBody>
        </p:sp>
        <p:cxnSp>
          <p:nvCxnSpPr>
            <p:cNvPr id="24" name="Straight Connector 23"/>
            <p:cNvCxnSpPr>
              <a:stCxn id="29" idx="0"/>
            </p:cNvCxnSpPr>
            <p:nvPr/>
          </p:nvCxnSpPr>
          <p:spPr>
            <a:xfrm flipV="1">
              <a:off x="6872066" y="3180269"/>
              <a:ext cx="0" cy="277586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6204522" y="1792341"/>
              <a:ext cx="1335088" cy="5551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ource Sans Pro" charset="0"/>
                  <a:ea typeface="Source Sans Pro" charset="0"/>
                  <a:cs typeface="Source Sans Pro" charset="0"/>
                </a:rPr>
                <a:t>Project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6872066" y="2347512"/>
              <a:ext cx="0" cy="277586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6204522" y="959584"/>
              <a:ext cx="1335088" cy="5551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ource Sans Pro" charset="0"/>
                  <a:ea typeface="Source Sans Pro" charset="0"/>
                  <a:cs typeface="Source Sans Pro" charset="0"/>
                </a:rPr>
                <a:t>Hash-Aggregate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6872066" y="1514755"/>
              <a:ext cx="0" cy="277586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7517165" y="1052503"/>
              <a:ext cx="11638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sum(v)</a:t>
              </a:r>
              <a:endPara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514824" y="1644096"/>
              <a:ext cx="169817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t1.id,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1+2+t1.value as v</a:t>
              </a:r>
              <a:endPara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476860" y="2595806"/>
              <a:ext cx="215567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t1.id=t2.id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t2.id&gt;50000</a:t>
              </a:r>
              <a:endPara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2913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123"/>
    </mc:Choice>
    <mc:Fallback xmlns="">
      <p:transition spd="slow" advTm="461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How Catalyst Works: An Overview</a:t>
            </a:r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328887" y="1063625"/>
            <a:ext cx="6412199" cy="3326397"/>
            <a:chOff x="2049176" y="1195918"/>
            <a:chExt cx="5343276" cy="2771882"/>
          </a:xfrm>
        </p:grpSpPr>
        <p:sp>
          <p:nvSpPr>
            <p:cNvPr id="4" name="Rectangle 3"/>
            <p:cNvSpPr/>
            <p:nvPr/>
          </p:nvSpPr>
          <p:spPr>
            <a:xfrm>
              <a:off x="2049176" y="2044766"/>
              <a:ext cx="960095" cy="551157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00" dirty="0" smtClean="0">
                  <a:latin typeface="Source Sans Pro"/>
                  <a:cs typeface="Source Sans Pro"/>
                </a:rPr>
                <a:t>SQL AST</a:t>
              </a:r>
              <a:endParaRPr lang="en-US" sz="1300" dirty="0">
                <a:latin typeface="Source Sans Pro"/>
                <a:cs typeface="Source Sans Pro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49176" y="2739077"/>
              <a:ext cx="960095" cy="551157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00" dirty="0" err="1" smtClean="0">
                  <a:latin typeface="Source Sans Pro"/>
                  <a:cs typeface="Source Sans Pro"/>
                </a:rPr>
                <a:t>DataFrame</a:t>
              </a:r>
              <a:endParaRPr lang="en-US" sz="1300" dirty="0">
                <a:latin typeface="Source Sans Pro"/>
                <a:cs typeface="Source Sans Pro"/>
              </a:endParaRPr>
            </a:p>
          </p:txBody>
        </p:sp>
        <p:cxnSp>
          <p:nvCxnSpPr>
            <p:cNvPr id="6" name="Straight Arrow Connector 5"/>
            <p:cNvCxnSpPr>
              <a:stCxn id="4" idx="3"/>
              <a:endCxn id="14" idx="1"/>
            </p:cNvCxnSpPr>
            <p:nvPr/>
          </p:nvCxnSpPr>
          <p:spPr>
            <a:xfrm>
              <a:off x="3009271" y="2320345"/>
              <a:ext cx="531276" cy="694311"/>
            </a:xfrm>
            <a:prstGeom prst="straightConnector1">
              <a:avLst/>
            </a:prstGeom>
            <a:ln w="19050" cmpd="sng">
              <a:solidFill>
                <a:schemeClr val="bg1">
                  <a:lumMod val="75000"/>
                </a:schemeClr>
              </a:solidFill>
              <a:headEnd type="none" w="lg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049176" y="3416643"/>
              <a:ext cx="960095" cy="551157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00" dirty="0" smtClean="0">
                  <a:latin typeface="Source Sans Pro"/>
                  <a:cs typeface="Source Sans Pro"/>
                </a:rPr>
                <a:t>Dataset</a:t>
              </a:r>
            </a:p>
            <a:p>
              <a:pPr algn="ctr"/>
              <a:r>
                <a:rPr lang="en-US" sz="1300" dirty="0" smtClean="0">
                  <a:latin typeface="Source Sans Pro"/>
                  <a:cs typeface="Source Sans Pro"/>
                </a:rPr>
                <a:t>(Java/Scala)</a:t>
              </a:r>
              <a:endParaRPr lang="en-US" sz="1300" dirty="0">
                <a:latin typeface="Source Sans Pro"/>
                <a:cs typeface="Source Sans Pro"/>
              </a:endParaRPr>
            </a:p>
          </p:txBody>
        </p:sp>
        <p:cxnSp>
          <p:nvCxnSpPr>
            <p:cNvPr id="9" name="Straight Arrow Connector 8"/>
            <p:cNvCxnSpPr>
              <a:endCxn id="14" idx="1"/>
            </p:cNvCxnSpPr>
            <p:nvPr/>
          </p:nvCxnSpPr>
          <p:spPr>
            <a:xfrm flipV="1">
              <a:off x="3009271" y="3014656"/>
              <a:ext cx="531276" cy="677567"/>
            </a:xfrm>
            <a:prstGeom prst="straightConnector1">
              <a:avLst/>
            </a:prstGeom>
            <a:ln w="19050" cmpd="sng">
              <a:solidFill>
                <a:schemeClr val="bg1">
                  <a:lumMod val="75000"/>
                </a:schemeClr>
              </a:solidFill>
              <a:headEnd type="none" w="lg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smooth-spiral@2x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937" y="1638614"/>
              <a:ext cx="253656" cy="372533"/>
            </a:xfrm>
            <a:prstGeom prst="rect">
              <a:avLst/>
            </a:prstGeom>
          </p:spPr>
        </p:pic>
        <p:pic>
          <p:nvPicPr>
            <p:cNvPr id="11" name="Picture 10" descr="python-programming-languag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993" y="1654831"/>
              <a:ext cx="356316" cy="356316"/>
            </a:xfrm>
            <a:prstGeom prst="rect">
              <a:avLst/>
            </a:prstGeom>
          </p:spPr>
        </p:pic>
        <p:pic>
          <p:nvPicPr>
            <p:cNvPr id="12" name="Picture 11" descr="Java4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3893" y="1195918"/>
              <a:ext cx="408830" cy="408830"/>
            </a:xfrm>
            <a:prstGeom prst="rect">
              <a:avLst/>
            </a:prstGeom>
          </p:spPr>
        </p:pic>
        <p:pic>
          <p:nvPicPr>
            <p:cNvPr id="13" name="Picture 12" descr="Rlogo-1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2531" y="1297171"/>
              <a:ext cx="405442" cy="307577"/>
            </a:xfrm>
            <a:prstGeom prst="rect">
              <a:avLst/>
            </a:prstGeom>
          </p:spPr>
        </p:pic>
        <p:sp>
          <p:nvSpPr>
            <p:cNvPr id="14" name="Rounded Rectangle 13"/>
            <p:cNvSpPr/>
            <p:nvPr/>
          </p:nvSpPr>
          <p:spPr>
            <a:xfrm>
              <a:off x="3540547" y="2708653"/>
              <a:ext cx="1014675" cy="612005"/>
            </a:xfrm>
            <a:prstGeom prst="roundRect">
              <a:avLst/>
            </a:prstGeom>
            <a:solidFill>
              <a:srgbClr val="00206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"/>
                  <a:cs typeface="Source Sans Pro"/>
                </a:rPr>
                <a:t>Query Plan</a:t>
              </a:r>
              <a:endParaRPr lang="en-US" sz="1300" dirty="0">
                <a:latin typeface="Source Sans Pro"/>
                <a:cs typeface="Source Sans Pro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109755" y="2708652"/>
              <a:ext cx="1014675" cy="612005"/>
            </a:xfrm>
            <a:prstGeom prst="roundRect">
              <a:avLst/>
            </a:prstGeom>
            <a:solidFill>
              <a:srgbClr val="00206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"/>
                  <a:cs typeface="Source Sans Pro"/>
                </a:rPr>
                <a:t>Optimized Query Plan</a:t>
              </a:r>
              <a:endParaRPr lang="en-US" sz="1300" dirty="0">
                <a:latin typeface="Source Sans Pro"/>
                <a:cs typeface="Source Sans Pro"/>
              </a:endParaRPr>
            </a:p>
          </p:txBody>
        </p:sp>
        <p:cxnSp>
          <p:nvCxnSpPr>
            <p:cNvPr id="16" name="Straight Arrow Connector 15"/>
            <p:cNvCxnSpPr>
              <a:stCxn id="14" idx="3"/>
              <a:endCxn id="15" idx="1"/>
            </p:cNvCxnSpPr>
            <p:nvPr/>
          </p:nvCxnSpPr>
          <p:spPr>
            <a:xfrm flipV="1">
              <a:off x="4555222" y="3014655"/>
              <a:ext cx="554533" cy="1"/>
            </a:xfrm>
            <a:prstGeom prst="straightConnector1">
              <a:avLst/>
            </a:prstGeom>
            <a:ln w="19050" cmpd="sng">
              <a:solidFill>
                <a:schemeClr val="bg1">
                  <a:lumMod val="75000"/>
                </a:schemeClr>
              </a:solidFill>
              <a:headEnd type="none" w="lg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6678963" y="2739075"/>
              <a:ext cx="713489" cy="55115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00" dirty="0" smtClean="0">
                  <a:latin typeface="Source Sans Pro"/>
                  <a:cs typeface="Source Sans Pro"/>
                </a:rPr>
                <a:t>RDDs</a:t>
              </a:r>
              <a:endParaRPr lang="en-US" sz="1300" dirty="0">
                <a:latin typeface="Source Sans Pro"/>
                <a:cs typeface="Source Sans Pro"/>
              </a:endParaRPr>
            </a:p>
          </p:txBody>
        </p:sp>
        <p:cxnSp>
          <p:nvCxnSpPr>
            <p:cNvPr id="21" name="Straight Arrow Connector 20"/>
            <p:cNvCxnSpPr>
              <a:stCxn id="15" idx="3"/>
              <a:endCxn id="20" idx="1"/>
            </p:cNvCxnSpPr>
            <p:nvPr/>
          </p:nvCxnSpPr>
          <p:spPr>
            <a:xfrm flipV="1">
              <a:off x="6124430" y="3014654"/>
              <a:ext cx="554533" cy="1"/>
            </a:xfrm>
            <a:prstGeom prst="straightConnector1">
              <a:avLst/>
            </a:prstGeom>
            <a:ln w="19050" cmpd="sng">
              <a:solidFill>
                <a:schemeClr val="bg1">
                  <a:lumMod val="75000"/>
                </a:schemeClr>
              </a:solidFill>
              <a:headEnd type="none" w="lg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5" idx="3"/>
              <a:endCxn id="14" idx="1"/>
            </p:cNvCxnSpPr>
            <p:nvPr/>
          </p:nvCxnSpPr>
          <p:spPr>
            <a:xfrm>
              <a:off x="3009271" y="3014656"/>
              <a:ext cx="531276" cy="0"/>
            </a:xfrm>
            <a:prstGeom prst="straightConnector1">
              <a:avLst/>
            </a:prstGeom>
            <a:ln w="19050" cmpd="sng">
              <a:solidFill>
                <a:schemeClr val="bg1">
                  <a:lumMod val="75000"/>
                </a:schemeClr>
              </a:solidFill>
              <a:headEnd type="none" w="lg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6188517" y="2222343"/>
            <a:ext cx="1471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Source Sans Pro"/>
                <a:cs typeface="Source Sans Pro"/>
              </a:rPr>
              <a:t>Code Generation</a:t>
            </a:r>
            <a:endParaRPr lang="en-US" sz="1400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90203" y="2222343"/>
            <a:ext cx="1705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Sans Pro"/>
                <a:cs typeface="Source Sans Pro"/>
              </a:rPr>
              <a:t>Transformations</a:t>
            </a:r>
            <a:endParaRPr lang="en-US" sz="1600" b="1" dirty="0">
              <a:solidFill>
                <a:schemeClr val="accent1">
                  <a:lumMod val="20000"/>
                  <a:lumOff val="80000"/>
                </a:schemeClr>
              </a:solidFill>
              <a:latin typeface="Source Sans Pro"/>
              <a:cs typeface="Source Sans Pro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648172" y="2565160"/>
            <a:ext cx="0" cy="681039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sysDash"/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681624" y="2565160"/>
            <a:ext cx="0" cy="681039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sysDash"/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093282" y="1670025"/>
            <a:ext cx="3449" cy="2815764"/>
          </a:xfrm>
          <a:prstGeom prst="straightConnector1">
            <a:avLst/>
          </a:prstGeom>
          <a:ln w="50800"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219394" y="1670025"/>
            <a:ext cx="1" cy="2911531"/>
          </a:xfrm>
          <a:prstGeom prst="straightConnector1">
            <a:avLst/>
          </a:prstGeom>
          <a:ln w="50800"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itle 2"/>
          <p:cNvSpPr txBox="1">
            <a:spLocks/>
          </p:cNvSpPr>
          <p:nvPr/>
        </p:nvSpPr>
        <p:spPr bwMode="auto">
          <a:xfrm>
            <a:off x="3658048" y="1374202"/>
            <a:ext cx="2099117" cy="72821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Thin"/>
                <a:ea typeface="ＭＳ Ｐゴシック" charset="0"/>
                <a:cs typeface="Newslab Thin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Catalyst</a:t>
            </a:r>
            <a:endParaRPr lang="en-US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04516" y="4232224"/>
            <a:ext cx="2898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ource Sans Pro"/>
                <a:cs typeface="Source Sans Pro"/>
              </a:rPr>
              <a:t>Abstractions of users’ programs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Source Sans Pro"/>
                <a:cs typeface="Source Sans Pro"/>
              </a:rPr>
              <a:t>(Trees)</a:t>
            </a:r>
            <a:endParaRPr lang="en-US" sz="1600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cxnSp>
        <p:nvCxnSpPr>
          <p:cNvPr id="58" name="Straight Arrow Connector 57"/>
          <p:cNvCxnSpPr>
            <a:stCxn id="57" idx="0"/>
          </p:cNvCxnSpPr>
          <p:nvPr/>
        </p:nvCxnSpPr>
        <p:spPr>
          <a:xfrm flipH="1" flipV="1">
            <a:off x="3805725" y="3728606"/>
            <a:ext cx="948066" cy="503618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sysDash"/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0"/>
          </p:cNvCxnSpPr>
          <p:nvPr/>
        </p:nvCxnSpPr>
        <p:spPr>
          <a:xfrm flipV="1">
            <a:off x="4753791" y="3728604"/>
            <a:ext cx="856774" cy="503620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sysDash"/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06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34"/>
    </mc:Choice>
    <mc:Fallback xmlns="">
      <p:transition spd="slow" advTm="18934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Transformations</a:t>
            </a:r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Transformations without changing the tree type (Transform and Rule Executor)</a:t>
            </a:r>
          </a:p>
          <a:p>
            <a:pPr lvl="1"/>
            <a:r>
              <a:rPr lang="en-US" dirty="0" smtClean="0"/>
              <a:t>Expression =&gt; Expression</a:t>
            </a:r>
          </a:p>
          <a:p>
            <a:pPr lvl="1"/>
            <a:r>
              <a:rPr lang="en-US" dirty="0" smtClean="0"/>
              <a:t>Logical Plan =&gt; Logical Plan</a:t>
            </a:r>
          </a:p>
          <a:p>
            <a:pPr lvl="1"/>
            <a:r>
              <a:rPr lang="en-US" dirty="0" smtClean="0"/>
              <a:t>Physical Plan =&gt; Physical Plan</a:t>
            </a:r>
          </a:p>
          <a:p>
            <a:pPr lvl="1"/>
            <a:endParaRPr lang="en-US" dirty="0"/>
          </a:p>
          <a:p>
            <a:r>
              <a:rPr lang="en-US" dirty="0" smtClean="0"/>
              <a:t>Transforming a tree to another kind of tree</a:t>
            </a:r>
          </a:p>
          <a:p>
            <a:pPr lvl="1"/>
            <a:r>
              <a:rPr lang="en-US" dirty="0" smtClean="0"/>
              <a:t>Logical Plan =&gt; Physical Plan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2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780"/>
    </mc:Choice>
    <mc:Fallback xmlns="">
      <p:transition spd="slow" advTm="1017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engineer at </a:t>
            </a:r>
            <a:r>
              <a:rPr lang="en-US" dirty="0" err="1" smtClean="0"/>
              <a:t>Databricks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Apache Spark committer and PMC member</a:t>
            </a:r>
          </a:p>
          <a:p>
            <a:endParaRPr lang="en-US" dirty="0"/>
          </a:p>
          <a:p>
            <a:r>
              <a:rPr lang="en-US" dirty="0" smtClean="0"/>
              <a:t>One of the original developers of Spark SQL</a:t>
            </a:r>
          </a:p>
          <a:p>
            <a:endParaRPr lang="en-US" dirty="0"/>
          </a:p>
          <a:p>
            <a:r>
              <a:rPr lang="en-US" dirty="0" smtClean="0"/>
              <a:t>Before joining </a:t>
            </a:r>
            <a:r>
              <a:rPr lang="en-US" dirty="0" err="1" smtClean="0"/>
              <a:t>Databricks</a:t>
            </a:r>
            <a:r>
              <a:rPr lang="en-US" dirty="0" smtClean="0"/>
              <a:t>: Ohio State University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Picture 11" descr="08_LOGO_BU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87" y="1063625"/>
            <a:ext cx="819725" cy="8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283" y="3846509"/>
            <a:ext cx="739333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Transform</a:t>
            </a:r>
          </a:p>
        </p:txBody>
      </p:sp>
      <p:sp>
        <p:nvSpPr>
          <p:cNvPr id="26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associated with every tree used to implement a single rule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54" name="Group 253"/>
          <p:cNvGrpSpPr/>
          <p:nvPr/>
        </p:nvGrpSpPr>
        <p:grpSpPr>
          <a:xfrm>
            <a:off x="1106183" y="2130487"/>
            <a:ext cx="3113023" cy="2469012"/>
            <a:chOff x="734701" y="1490408"/>
            <a:chExt cx="3113023" cy="2469012"/>
          </a:xfrm>
        </p:grpSpPr>
        <p:sp>
          <p:nvSpPr>
            <p:cNvPr id="6" name="Rounded Rectangle 5"/>
            <p:cNvSpPr/>
            <p:nvPr/>
          </p:nvSpPr>
          <p:spPr>
            <a:xfrm>
              <a:off x="2768949" y="2763293"/>
              <a:ext cx="1078775" cy="44858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Attribute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(t1.value)</a:t>
              </a:r>
              <a:endParaRPr lang="en-US" sz="12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970230" y="2015754"/>
              <a:ext cx="1078775" cy="44858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Add</a:t>
              </a:r>
              <a:endParaRPr lang="en-US" sz="12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74088" y="2763293"/>
              <a:ext cx="1078775" cy="44858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Add</a:t>
              </a:r>
              <a:endParaRPr lang="en-US" sz="12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4701" y="3510832"/>
              <a:ext cx="1078775" cy="44858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Literal(1)</a:t>
              </a:r>
              <a:endParaRPr lang="en-US" sz="12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25251" y="3510832"/>
              <a:ext cx="1078775" cy="44858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Literal(2)</a:t>
              </a:r>
              <a:endParaRPr lang="en-US" sz="12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cxnSp>
          <p:nvCxnSpPr>
            <p:cNvPr id="14" name="Straight Connector 13"/>
            <p:cNvCxnSpPr>
              <a:endCxn id="8" idx="2"/>
            </p:cNvCxnSpPr>
            <p:nvPr/>
          </p:nvCxnSpPr>
          <p:spPr>
            <a:xfrm flipV="1">
              <a:off x="1274089" y="3211881"/>
              <a:ext cx="539387" cy="29895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627003" y="1490408"/>
              <a:ext cx="1765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Source Sans Pro"/>
                  <a:cs typeface="Source Sans Pro"/>
                </a:rPr>
                <a:t>1 + 2 + t1.value</a:t>
              </a:r>
              <a:endParaRPr lang="en-US" sz="2000" dirty="0">
                <a:solidFill>
                  <a:schemeClr val="bg1"/>
                </a:solidFill>
                <a:latin typeface="Source Sans Pro"/>
                <a:cs typeface="Source Sans Pro"/>
              </a:endParaRPr>
            </a:p>
          </p:txBody>
        </p:sp>
        <p:cxnSp>
          <p:nvCxnSpPr>
            <p:cNvPr id="78" name="Straight Connector 77"/>
            <p:cNvCxnSpPr>
              <a:stCxn id="8" idx="0"/>
              <a:endCxn id="7" idx="2"/>
            </p:cNvCxnSpPr>
            <p:nvPr/>
          </p:nvCxnSpPr>
          <p:spPr>
            <a:xfrm flipV="1">
              <a:off x="1813476" y="2464342"/>
              <a:ext cx="696142" cy="29895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stCxn id="6" idx="0"/>
              <a:endCxn id="7" idx="2"/>
            </p:cNvCxnSpPr>
            <p:nvPr/>
          </p:nvCxnSpPr>
          <p:spPr>
            <a:xfrm flipH="1" flipV="1">
              <a:off x="2509618" y="2464342"/>
              <a:ext cx="798719" cy="29895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10" idx="0"/>
              <a:endCxn id="8" idx="2"/>
            </p:cNvCxnSpPr>
            <p:nvPr/>
          </p:nvCxnSpPr>
          <p:spPr>
            <a:xfrm flipH="1" flipV="1">
              <a:off x="1813476" y="3211881"/>
              <a:ext cx="851163" cy="29895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5664575" y="2653732"/>
            <a:ext cx="2573636" cy="1721473"/>
            <a:chOff x="1274088" y="1490408"/>
            <a:chExt cx="2573636" cy="1721473"/>
          </a:xfrm>
        </p:grpSpPr>
        <p:sp>
          <p:nvSpPr>
            <p:cNvPr id="256" name="Rounded Rectangle 255"/>
            <p:cNvSpPr/>
            <p:nvPr/>
          </p:nvSpPr>
          <p:spPr>
            <a:xfrm>
              <a:off x="2768949" y="2763293"/>
              <a:ext cx="1078775" cy="44858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Attribute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(t1.value)</a:t>
              </a:r>
              <a:endParaRPr lang="en-US" sz="12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257" name="Rounded Rectangle 256"/>
            <p:cNvSpPr/>
            <p:nvPr/>
          </p:nvSpPr>
          <p:spPr>
            <a:xfrm>
              <a:off x="1970230" y="2015754"/>
              <a:ext cx="1078775" cy="44858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Add</a:t>
              </a:r>
              <a:endParaRPr lang="en-US" sz="12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258" name="Rounded Rectangle 257"/>
            <p:cNvSpPr/>
            <p:nvPr/>
          </p:nvSpPr>
          <p:spPr>
            <a:xfrm>
              <a:off x="1274088" y="2763293"/>
              <a:ext cx="1078775" cy="44858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Literal(3)</a:t>
              </a:r>
              <a:endParaRPr lang="en-US" sz="12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1832188" y="1490408"/>
              <a:ext cx="13548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Source Sans Pro"/>
                  <a:cs typeface="Source Sans Pro"/>
                </a:rPr>
                <a:t>3+ t1.value</a:t>
              </a:r>
              <a:endParaRPr lang="en-US" sz="2000" dirty="0">
                <a:solidFill>
                  <a:schemeClr val="bg1"/>
                </a:solidFill>
                <a:latin typeface="Source Sans Pro"/>
                <a:cs typeface="Source Sans Pro"/>
              </a:endParaRPr>
            </a:p>
          </p:txBody>
        </p:sp>
        <p:cxnSp>
          <p:nvCxnSpPr>
            <p:cNvPr id="263" name="Straight Connector 262"/>
            <p:cNvCxnSpPr/>
            <p:nvPr/>
          </p:nvCxnSpPr>
          <p:spPr>
            <a:xfrm flipV="1">
              <a:off x="1813476" y="2464342"/>
              <a:ext cx="696142" cy="29895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flipH="1" flipV="1">
              <a:off x="2509618" y="2464342"/>
              <a:ext cx="798719" cy="29895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6" name="Right Arrow 265"/>
          <p:cNvSpPr/>
          <p:nvPr/>
        </p:nvSpPr>
        <p:spPr>
          <a:xfrm>
            <a:off x="4762840" y="3189827"/>
            <a:ext cx="643154" cy="336786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TextBox 268"/>
          <p:cNvSpPr txBox="1"/>
          <p:nvPr/>
        </p:nvSpPr>
        <p:spPr>
          <a:xfrm>
            <a:off x="4035001" y="2706210"/>
            <a:ext cx="20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Evaluate 1 + 2 once</a:t>
            </a:r>
            <a:endParaRPr lang="en-US" b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407849" y="2662974"/>
            <a:ext cx="1634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Evaluate 1 + 2 for every row</a:t>
            </a:r>
            <a:endParaRPr lang="en-US" b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842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028"/>
    </mc:Choice>
    <mc:Fallback xmlns="">
      <p:transition spd="slow" advTm="890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 animBg="1"/>
      <p:bldP spid="269" grpId="0"/>
      <p:bldP spid="27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Transform</a:t>
            </a:r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transformation is defined as a Partial Function</a:t>
            </a:r>
          </a:p>
          <a:p>
            <a:r>
              <a:rPr lang="en-US" dirty="0" smtClean="0"/>
              <a:t>Partial Function</a:t>
            </a:r>
            <a:r>
              <a:rPr lang="en-US" dirty="0"/>
              <a:t>: A</a:t>
            </a:r>
            <a:r>
              <a:rPr lang="en-US" dirty="0" smtClean="0"/>
              <a:t> </a:t>
            </a:r>
            <a:r>
              <a:rPr lang="en-US" dirty="0"/>
              <a:t>function that is </a:t>
            </a:r>
            <a:r>
              <a:rPr lang="en-US" dirty="0" smtClean="0"/>
              <a:t>defined for a subset of its possible arguments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4150" y="2563332"/>
            <a:ext cx="72539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expression: Expression = ...</a:t>
            </a:r>
          </a:p>
          <a:p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expression.</a:t>
            </a:r>
            <a:r>
              <a:rPr lang="en-US" sz="1600" b="1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transform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case Add(Literal(x, 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IntegerType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), Literal(y, 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IntegerType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Literal(x + y)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7417" y="3993444"/>
            <a:ext cx="6412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Case statement determines if the partial function is defined for a given input</a:t>
            </a:r>
            <a:endParaRPr lang="en-US" sz="16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24147" y="3382100"/>
            <a:ext cx="62028" cy="504671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226943" y="3094659"/>
            <a:ext cx="6645817" cy="287440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220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690"/>
    </mc:Choice>
    <mc:Fallback xmlns="">
      <p:transition spd="slow" advTm="876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Source Sans Pro" charset="0"/>
                <a:ea typeface="Source Sans Pro" charset="0"/>
                <a:cs typeface="Source Sans Pro" charset="0"/>
              </a:rPr>
              <a:t>Combining Multiple Rules</a:t>
            </a:r>
            <a:endParaRPr lang="en-US" sz="36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02458" y="1448152"/>
            <a:ext cx="4252313" cy="3142217"/>
            <a:chOff x="5380223" y="1644096"/>
            <a:chExt cx="4252313" cy="3142217"/>
          </a:xfrm>
        </p:grpSpPr>
        <p:sp>
          <p:nvSpPr>
            <p:cNvPr id="5" name="Rounded Rectangle 4"/>
            <p:cNvSpPr/>
            <p:nvPr/>
          </p:nvSpPr>
          <p:spPr>
            <a:xfrm>
              <a:off x="5380223" y="4230944"/>
              <a:ext cx="1335088" cy="5551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Scan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(t1)</a:t>
              </a:r>
              <a:endParaRPr lang="en-US" sz="16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127433" y="4231142"/>
              <a:ext cx="1335088" cy="5551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Scan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(t2)</a:t>
              </a:r>
              <a:endParaRPr lang="en-US" sz="16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204522" y="3457855"/>
              <a:ext cx="1335088" cy="5551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Join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6047767" y="4013026"/>
              <a:ext cx="824299" cy="21791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6872066" y="4013026"/>
              <a:ext cx="922911" cy="218116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6204522" y="2625098"/>
              <a:ext cx="1335088" cy="5551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Filter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6872066" y="3180269"/>
              <a:ext cx="0" cy="277586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6204522" y="1792341"/>
              <a:ext cx="1335088" cy="5551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Project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6872066" y="2347512"/>
              <a:ext cx="0" cy="277586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7514824" y="1644096"/>
              <a:ext cx="169817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t1.id,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3</a:t>
              </a:r>
              <a:r>
                <a:rPr lang="en-US" sz="1600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+t1.value as v</a:t>
              </a:r>
              <a:endPara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76860" y="2595806"/>
              <a:ext cx="215567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t1.id=t2.id</a:t>
              </a:r>
            </a:p>
            <a:p>
              <a:r>
                <a:rPr lang="en-US" sz="1600" b="1" dirty="0" smtClean="0">
                  <a:solidFill>
                    <a:srgbClr val="FFFF00"/>
                  </a:solidFill>
                  <a:latin typeface="Consolas" charset="0"/>
                  <a:ea typeface="Consolas" charset="0"/>
                  <a:cs typeface="Consolas" charset="0"/>
                </a:rPr>
                <a:t>t2.id&gt;50000</a:t>
              </a:r>
              <a:endParaRPr lang="en-US" sz="1600" b="1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sp>
        <p:nvSpPr>
          <p:cNvPr id="44" name="Right Arrow 43"/>
          <p:cNvSpPr/>
          <p:nvPr/>
        </p:nvSpPr>
        <p:spPr>
          <a:xfrm>
            <a:off x="4585975" y="2012896"/>
            <a:ext cx="836086" cy="876691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35175" y="865024"/>
            <a:ext cx="288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Predicate Pushdown</a:t>
            </a:r>
            <a:endParaRPr lang="en-US" b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5133595" y="1447954"/>
            <a:ext cx="3832771" cy="3142217"/>
            <a:chOff x="5133595" y="1905158"/>
            <a:chExt cx="3832771" cy="3142217"/>
          </a:xfrm>
        </p:grpSpPr>
        <p:grpSp>
          <p:nvGrpSpPr>
            <p:cNvPr id="46" name="Group 45"/>
            <p:cNvGrpSpPr/>
            <p:nvPr/>
          </p:nvGrpSpPr>
          <p:grpSpPr>
            <a:xfrm>
              <a:off x="5133595" y="1905158"/>
              <a:ext cx="3832771" cy="3142217"/>
              <a:chOff x="5133595" y="1905158"/>
              <a:chExt cx="3832771" cy="3142217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5133595" y="4492006"/>
                <a:ext cx="1335088" cy="55517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Scan</a:t>
                </a:r>
              </a:p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(t1)</a:t>
                </a:r>
                <a:endParaRPr lang="en-US" sz="1600" dirty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880805" y="4492204"/>
                <a:ext cx="1335088" cy="55517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Scan</a:t>
                </a:r>
              </a:p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(t2)</a:t>
                </a:r>
                <a:endParaRPr lang="en-US" sz="1600" dirty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5955070" y="2884400"/>
                <a:ext cx="1335088" cy="555171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Join</a:t>
                </a:r>
              </a:p>
            </p:txBody>
          </p:sp>
          <p:cxnSp>
            <p:nvCxnSpPr>
              <p:cNvPr id="24" name="Straight Connector 23"/>
              <p:cNvCxnSpPr>
                <a:endCxn id="23" idx="2"/>
              </p:cNvCxnSpPr>
              <p:nvPr/>
            </p:nvCxnSpPr>
            <p:spPr>
              <a:xfrm flipV="1">
                <a:off x="5801139" y="3439571"/>
                <a:ext cx="821475" cy="1052435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22" idx="0"/>
                <a:endCxn id="26" idx="2"/>
              </p:cNvCxnSpPr>
              <p:nvPr/>
            </p:nvCxnSpPr>
            <p:spPr>
              <a:xfrm flipV="1">
                <a:off x="7548349" y="4245108"/>
                <a:ext cx="0" cy="247096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ounded Rectangle 25"/>
              <p:cNvSpPr/>
              <p:nvPr/>
            </p:nvSpPr>
            <p:spPr>
              <a:xfrm>
                <a:off x="6880805" y="3689937"/>
                <a:ext cx="1335088" cy="555171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Filter</a:t>
                </a:r>
              </a:p>
            </p:txBody>
          </p:sp>
          <p:cxnSp>
            <p:nvCxnSpPr>
              <p:cNvPr id="27" name="Straight Connector 26"/>
              <p:cNvCxnSpPr>
                <a:stCxn id="26" idx="0"/>
                <a:endCxn id="23" idx="2"/>
              </p:cNvCxnSpPr>
              <p:nvPr/>
            </p:nvCxnSpPr>
            <p:spPr>
              <a:xfrm flipH="1" flipV="1">
                <a:off x="6622614" y="3439571"/>
                <a:ext cx="925735" cy="250366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ounded Rectangle 27"/>
              <p:cNvSpPr/>
              <p:nvPr/>
            </p:nvSpPr>
            <p:spPr>
              <a:xfrm>
                <a:off x="5957894" y="2053403"/>
                <a:ext cx="1335088" cy="55517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Project</a:t>
                </a: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 flipV="1">
                <a:off x="6625438" y="2608574"/>
                <a:ext cx="0" cy="277586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7268196" y="1905158"/>
                <a:ext cx="169817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  <a:latin typeface="Consolas" charset="0"/>
                    <a:ea typeface="Consolas" charset="0"/>
                    <a:cs typeface="Consolas" charset="0"/>
                  </a:rPr>
                  <a:t>t1.id,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Consolas" charset="0"/>
                    <a:ea typeface="Consolas" charset="0"/>
                    <a:cs typeface="Consolas" charset="0"/>
                  </a:rPr>
                  <a:t>3</a:t>
                </a:r>
                <a:r>
                  <a:rPr lang="en-US" sz="1600" dirty="0" smtClean="0">
                    <a:solidFill>
                      <a:schemeClr val="bg1"/>
                    </a:solidFill>
                    <a:latin typeface="Consolas" charset="0"/>
                    <a:ea typeface="Consolas" charset="0"/>
                    <a:cs typeface="Consolas" charset="0"/>
                  </a:rPr>
                  <a:t>+t1.value as v</a:t>
                </a:r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7300418" y="3357297"/>
              <a:ext cx="141897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t2.id&gt;50000</a:t>
              </a:r>
              <a:endPara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268196" y="2958416"/>
              <a:ext cx="169817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t1.id=t2.id</a:t>
              </a: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5593712" y="2364408"/>
            <a:ext cx="3221502" cy="1513362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448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638"/>
    </mc:Choice>
    <mc:Fallback xmlns="">
      <p:transition spd="slow" advTm="1036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ource Sans Pro" charset="0"/>
                <a:ea typeface="Source Sans Pro" charset="0"/>
                <a:cs typeface="Source Sans Pro" charset="0"/>
              </a:rPr>
              <a:t>Combining Multiple Rules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66361" y="878959"/>
            <a:ext cx="188185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Column Pruning</a:t>
            </a:r>
            <a:endParaRPr lang="en-US" b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48532" y="1676354"/>
            <a:ext cx="3832771" cy="3142217"/>
            <a:chOff x="5133595" y="1905158"/>
            <a:chExt cx="3832771" cy="3142217"/>
          </a:xfrm>
        </p:grpSpPr>
        <p:grpSp>
          <p:nvGrpSpPr>
            <p:cNvPr id="73" name="Group 72"/>
            <p:cNvGrpSpPr/>
            <p:nvPr/>
          </p:nvGrpSpPr>
          <p:grpSpPr>
            <a:xfrm>
              <a:off x="5133595" y="1905158"/>
              <a:ext cx="3832771" cy="3142217"/>
              <a:chOff x="5133595" y="1905158"/>
              <a:chExt cx="3832771" cy="3142217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5133595" y="4492006"/>
                <a:ext cx="1335088" cy="55517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Scan</a:t>
                </a:r>
              </a:p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(t1)</a:t>
                </a:r>
                <a:endParaRPr lang="en-US" sz="1600" dirty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endParaRPr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6880805" y="4492204"/>
                <a:ext cx="1335088" cy="55517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Scan</a:t>
                </a:r>
              </a:p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(t2)</a:t>
                </a:r>
                <a:endParaRPr lang="en-US" sz="1600" dirty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5955070" y="2884400"/>
                <a:ext cx="1335088" cy="555171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Join</a:t>
                </a:r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 flipV="1">
                <a:off x="5801139" y="3439571"/>
                <a:ext cx="821475" cy="1052435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7548349" y="4245108"/>
                <a:ext cx="0" cy="247096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ounded Rectangle 80"/>
              <p:cNvSpPr/>
              <p:nvPr/>
            </p:nvSpPr>
            <p:spPr>
              <a:xfrm>
                <a:off x="6880805" y="3689937"/>
                <a:ext cx="1335088" cy="555171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Filter</a:t>
                </a:r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6622614" y="3439571"/>
                <a:ext cx="925735" cy="250366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ounded Rectangle 82"/>
              <p:cNvSpPr/>
              <p:nvPr/>
            </p:nvSpPr>
            <p:spPr>
              <a:xfrm>
                <a:off x="5957894" y="2053403"/>
                <a:ext cx="1335088" cy="555171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Project</a:t>
                </a:r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 flipV="1">
                <a:off x="6625438" y="2608574"/>
                <a:ext cx="0" cy="277586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7268196" y="1905158"/>
                <a:ext cx="169817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  <a:latin typeface="Consolas" charset="0"/>
                    <a:ea typeface="Consolas" charset="0"/>
                    <a:cs typeface="Consolas" charset="0"/>
                  </a:rPr>
                  <a:t>t1.id,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Consolas" charset="0"/>
                    <a:ea typeface="Consolas" charset="0"/>
                    <a:cs typeface="Consolas" charset="0"/>
                  </a:rPr>
                  <a:t>3</a:t>
                </a:r>
                <a:r>
                  <a:rPr lang="en-US" sz="1600" dirty="0" smtClean="0">
                    <a:solidFill>
                      <a:schemeClr val="bg1"/>
                    </a:solidFill>
                    <a:latin typeface="Consolas" charset="0"/>
                    <a:ea typeface="Consolas" charset="0"/>
                    <a:cs typeface="Consolas" charset="0"/>
                  </a:rPr>
                  <a:t>+t1.value as v</a:t>
                </a:r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7300418" y="3357297"/>
              <a:ext cx="141897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t2.id&gt;50000</a:t>
              </a:r>
              <a:endPara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268196" y="2958416"/>
              <a:ext cx="169817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t1.id=t2.id</a:t>
              </a:r>
              <a:endPara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sp>
        <p:nvSpPr>
          <p:cNvPr id="44" name="Right Arrow 43"/>
          <p:cNvSpPr/>
          <p:nvPr/>
        </p:nvSpPr>
        <p:spPr>
          <a:xfrm>
            <a:off x="4585975" y="2470100"/>
            <a:ext cx="836086" cy="876691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248805" y="1170538"/>
            <a:ext cx="4956051" cy="3870320"/>
            <a:chOff x="4248805" y="1170538"/>
            <a:chExt cx="4956051" cy="3870320"/>
          </a:xfrm>
        </p:grpSpPr>
        <p:sp>
          <p:nvSpPr>
            <p:cNvPr id="46" name="Rounded Rectangle 45"/>
            <p:cNvSpPr/>
            <p:nvPr/>
          </p:nvSpPr>
          <p:spPr>
            <a:xfrm>
              <a:off x="5265611" y="4485489"/>
              <a:ext cx="1335088" cy="5551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Scan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(t1)</a:t>
              </a:r>
              <a:endParaRPr lang="en-US" sz="16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012821" y="4485687"/>
              <a:ext cx="1335088" cy="5551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Scan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(t2)</a:t>
              </a:r>
              <a:endParaRPr lang="en-US" sz="16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087086" y="2108051"/>
              <a:ext cx="1335088" cy="55517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Join</a:t>
              </a:r>
            </a:p>
          </p:txBody>
        </p:sp>
        <p:cxnSp>
          <p:nvCxnSpPr>
            <p:cNvPr id="49" name="Straight Connector 48"/>
            <p:cNvCxnSpPr>
              <a:endCxn id="93" idx="2"/>
            </p:cNvCxnSpPr>
            <p:nvPr/>
          </p:nvCxnSpPr>
          <p:spPr>
            <a:xfrm flipH="1" flipV="1">
              <a:off x="5927812" y="4231850"/>
              <a:ext cx="5344" cy="25364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endCxn id="95" idx="2"/>
            </p:cNvCxnSpPr>
            <p:nvPr/>
          </p:nvCxnSpPr>
          <p:spPr>
            <a:xfrm flipV="1">
              <a:off x="7680365" y="4306418"/>
              <a:ext cx="0" cy="17926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/>
            <p:cNvSpPr/>
            <p:nvPr/>
          </p:nvSpPr>
          <p:spPr>
            <a:xfrm>
              <a:off x="7012821" y="2988377"/>
              <a:ext cx="1335088" cy="55517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Filter</a:t>
              </a:r>
            </a:p>
          </p:txBody>
        </p:sp>
        <p:cxnSp>
          <p:nvCxnSpPr>
            <p:cNvPr id="52" name="Straight Connector 51"/>
            <p:cNvCxnSpPr>
              <a:stCxn id="51" idx="0"/>
              <a:endCxn id="48" idx="2"/>
            </p:cNvCxnSpPr>
            <p:nvPr/>
          </p:nvCxnSpPr>
          <p:spPr>
            <a:xfrm flipH="1" flipV="1">
              <a:off x="6754630" y="2663222"/>
              <a:ext cx="925735" cy="32515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6087086" y="1264017"/>
              <a:ext cx="1335088" cy="55517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Project</a:t>
              </a:r>
            </a:p>
          </p:txBody>
        </p:sp>
        <p:cxnSp>
          <p:nvCxnSpPr>
            <p:cNvPr id="54" name="Straight Connector 53"/>
            <p:cNvCxnSpPr>
              <a:stCxn id="48" idx="0"/>
              <a:endCxn id="53" idx="2"/>
            </p:cNvCxnSpPr>
            <p:nvPr/>
          </p:nvCxnSpPr>
          <p:spPr>
            <a:xfrm flipV="1">
              <a:off x="6754630" y="1819188"/>
              <a:ext cx="0" cy="28886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7422174" y="1170538"/>
              <a:ext cx="169817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t1.id,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3</a:t>
              </a:r>
              <a:r>
                <a:rPr lang="en-US" sz="1600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+t1.value as v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432434" y="2655737"/>
              <a:ext cx="141897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t2.id&gt;50000</a:t>
              </a:r>
              <a:endPara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429787" y="2218152"/>
              <a:ext cx="169817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t1.id=t2.id</a:t>
              </a: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260268" y="3676679"/>
              <a:ext cx="1335088" cy="55517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Project</a:t>
              </a:r>
            </a:p>
          </p:txBody>
        </p:sp>
        <p:cxnSp>
          <p:nvCxnSpPr>
            <p:cNvPr id="94" name="Straight Connector 93"/>
            <p:cNvCxnSpPr>
              <a:stCxn id="93" idx="0"/>
              <a:endCxn id="48" idx="2"/>
            </p:cNvCxnSpPr>
            <p:nvPr/>
          </p:nvCxnSpPr>
          <p:spPr>
            <a:xfrm flipV="1">
              <a:off x="5927812" y="2663222"/>
              <a:ext cx="826818" cy="101345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ounded Rectangle 94"/>
            <p:cNvSpPr/>
            <p:nvPr/>
          </p:nvSpPr>
          <p:spPr>
            <a:xfrm>
              <a:off x="7012821" y="3751247"/>
              <a:ext cx="1335088" cy="55517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Project</a:t>
              </a:r>
            </a:p>
          </p:txBody>
        </p:sp>
        <p:cxnSp>
          <p:nvCxnSpPr>
            <p:cNvPr id="96" name="Straight Connector 95"/>
            <p:cNvCxnSpPr>
              <a:stCxn id="95" idx="0"/>
              <a:endCxn id="51" idx="2"/>
            </p:cNvCxnSpPr>
            <p:nvPr/>
          </p:nvCxnSpPr>
          <p:spPr>
            <a:xfrm flipV="1">
              <a:off x="7680365" y="3543548"/>
              <a:ext cx="0" cy="20769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4248805" y="3674248"/>
              <a:ext cx="10794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t1.id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t</a:t>
              </a:r>
              <a:r>
                <a:rPr lang="en-US" sz="1600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1.value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325891" y="3859555"/>
              <a:ext cx="87896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t2.id</a:t>
              </a:r>
            </a:p>
          </p:txBody>
        </p:sp>
      </p:grpSp>
      <p:sp>
        <p:nvSpPr>
          <p:cNvPr id="55" name="Rounded Rectangle 54"/>
          <p:cNvSpPr/>
          <p:nvPr/>
        </p:nvSpPr>
        <p:spPr>
          <a:xfrm>
            <a:off x="4248804" y="3561071"/>
            <a:ext cx="4871539" cy="777003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112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38"/>
    </mc:Choice>
    <mc:Fallback xmlns="">
      <p:transition spd="slow" advTm="333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4" grpId="0" animBg="1"/>
      <p:bldP spid="5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ource Sans Pro" charset="0"/>
                <a:ea typeface="Source Sans Pro" charset="0"/>
                <a:cs typeface="Source Sans Pro" charset="0"/>
              </a:rPr>
              <a:t>Combining Multiple Rules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02458" y="1433860"/>
            <a:ext cx="4252313" cy="3142217"/>
            <a:chOff x="5380223" y="1644096"/>
            <a:chExt cx="4252313" cy="3142217"/>
          </a:xfrm>
        </p:grpSpPr>
        <p:sp>
          <p:nvSpPr>
            <p:cNvPr id="5" name="Rounded Rectangle 4"/>
            <p:cNvSpPr/>
            <p:nvPr/>
          </p:nvSpPr>
          <p:spPr>
            <a:xfrm>
              <a:off x="5380223" y="4230944"/>
              <a:ext cx="1335088" cy="5551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Scan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(t1)</a:t>
              </a:r>
              <a:endParaRPr lang="en-US" sz="16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127433" y="4231142"/>
              <a:ext cx="1335088" cy="5551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Scan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(t2)</a:t>
              </a:r>
              <a:endParaRPr lang="en-US" sz="16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204522" y="3457855"/>
              <a:ext cx="1335088" cy="5551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Join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6047767" y="4013026"/>
              <a:ext cx="824299" cy="21791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6872066" y="4013026"/>
              <a:ext cx="922911" cy="218116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6204522" y="2625098"/>
              <a:ext cx="1335088" cy="5551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Filter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6872066" y="3180269"/>
              <a:ext cx="0" cy="277586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6204522" y="1792341"/>
              <a:ext cx="1335088" cy="5551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Project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6872066" y="2347512"/>
              <a:ext cx="0" cy="277586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7514824" y="1644096"/>
              <a:ext cx="169817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t1.id,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3</a:t>
              </a:r>
              <a:r>
                <a:rPr lang="en-US" sz="1600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+t1.value as v</a:t>
              </a:r>
              <a:endPara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76860" y="2595806"/>
              <a:ext cx="215567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t1.id=t2.id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t2.id&gt;50000</a:t>
              </a:r>
              <a:endPara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sp>
        <p:nvSpPr>
          <p:cNvPr id="44" name="Right Arrow 43"/>
          <p:cNvSpPr/>
          <p:nvPr/>
        </p:nvSpPr>
        <p:spPr>
          <a:xfrm>
            <a:off x="4585975" y="2470100"/>
            <a:ext cx="836086" cy="876691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4296877" y="1170538"/>
            <a:ext cx="4907979" cy="3870320"/>
            <a:chOff x="4296877" y="1170538"/>
            <a:chExt cx="4907979" cy="3870320"/>
          </a:xfrm>
        </p:grpSpPr>
        <p:sp>
          <p:nvSpPr>
            <p:cNvPr id="39" name="Rounded Rectangle 38"/>
            <p:cNvSpPr/>
            <p:nvPr/>
          </p:nvSpPr>
          <p:spPr>
            <a:xfrm>
              <a:off x="5265611" y="4485489"/>
              <a:ext cx="1335088" cy="5551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Scan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(t1)</a:t>
              </a:r>
              <a:endParaRPr lang="en-US" sz="16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7012821" y="4485687"/>
              <a:ext cx="1335088" cy="5551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Scan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(t2)</a:t>
              </a:r>
              <a:endParaRPr lang="en-US" sz="16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6087086" y="2108051"/>
              <a:ext cx="1335088" cy="5551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Join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 flipV="1">
              <a:off x="5927812" y="4231850"/>
              <a:ext cx="5344" cy="25364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7680365" y="4306418"/>
              <a:ext cx="0" cy="17926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7012821" y="2988377"/>
              <a:ext cx="1335088" cy="5551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Filter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 flipV="1">
              <a:off x="6754630" y="2663222"/>
              <a:ext cx="925735" cy="32515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6087086" y="1264017"/>
              <a:ext cx="1335088" cy="5551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Project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 flipV="1">
              <a:off x="6754630" y="1819188"/>
              <a:ext cx="0" cy="28886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7422174" y="1170538"/>
              <a:ext cx="169817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t1.id,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3</a:t>
              </a:r>
              <a:r>
                <a:rPr lang="en-US" sz="1600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+t1.value as v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432434" y="2655737"/>
              <a:ext cx="141897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t2.id&gt;50000</a:t>
              </a:r>
              <a:endPara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429787" y="2218152"/>
              <a:ext cx="169817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t1.id=t2.id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260268" y="3676679"/>
              <a:ext cx="1335088" cy="5551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Project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V="1">
              <a:off x="5927812" y="2663222"/>
              <a:ext cx="826818" cy="101345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7012821" y="3751247"/>
              <a:ext cx="1335088" cy="5551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Project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V="1">
              <a:off x="7680365" y="3543548"/>
              <a:ext cx="0" cy="20769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4296877" y="3817126"/>
              <a:ext cx="111707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t1.id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t</a:t>
              </a:r>
              <a:r>
                <a:rPr lang="en-US" sz="1600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1.value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325891" y="3859555"/>
              <a:ext cx="87896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t2.id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215795" y="785000"/>
            <a:ext cx="2887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Before transformations</a:t>
            </a:r>
            <a:endParaRPr lang="en-US" sz="2000" b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01415" y="725925"/>
            <a:ext cx="2759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After transformations</a:t>
            </a:r>
            <a:endParaRPr lang="en-US" sz="2000" b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9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85"/>
    </mc:Choice>
    <mc:Fallback xmlns="">
      <p:transition spd="slow" advTm="10985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Combining Multiple </a:t>
            </a:r>
            <a:r>
              <a:rPr lang="en-US" sz="3400" dirty="0" smtClean="0"/>
              <a:t>Rules: Rule Executor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19267" y="1739742"/>
            <a:ext cx="1014675" cy="61200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Sans Pro"/>
                <a:cs typeface="Source Sans Pro"/>
              </a:rPr>
              <a:t>Batch 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394382" y="1739740"/>
            <a:ext cx="1014675" cy="61200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Sans Pro"/>
                <a:cs typeface="Source Sans Pro"/>
              </a:rPr>
              <a:t>Batch 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413599" y="1739740"/>
            <a:ext cx="1014675" cy="61200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Sans Pro"/>
                <a:cs typeface="Source Sans Pro"/>
              </a:rPr>
              <a:t>Batch n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 flipV="1">
            <a:off x="2133942" y="2045743"/>
            <a:ext cx="1260440" cy="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</p:cNvCxnSpPr>
          <p:nvPr/>
        </p:nvCxnSpPr>
        <p:spPr>
          <a:xfrm flipV="1">
            <a:off x="4409057" y="2045742"/>
            <a:ext cx="1003983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58365" y="1739740"/>
            <a:ext cx="428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Sans Pro"/>
                <a:cs typeface="Source Sans Pro"/>
              </a:rPr>
              <a:t>…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Source Sans Pro"/>
              <a:cs typeface="Source Sans Pro"/>
            </a:endParaRPr>
          </a:p>
        </p:txBody>
      </p:sp>
      <p:cxnSp>
        <p:nvCxnSpPr>
          <p:cNvPr id="15" name="Straight Arrow Connector 14"/>
          <p:cNvCxnSpPr>
            <a:endCxn id="8" idx="1"/>
          </p:cNvCxnSpPr>
          <p:nvPr/>
        </p:nvCxnSpPr>
        <p:spPr>
          <a:xfrm flipV="1">
            <a:off x="6398924" y="2045743"/>
            <a:ext cx="1014675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394381" y="2795654"/>
            <a:ext cx="1014675" cy="61200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Sans Pro"/>
                <a:cs typeface="Source Sans Pro"/>
              </a:rPr>
              <a:t>Rule 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394380" y="3545565"/>
            <a:ext cx="1014675" cy="61200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Sans Pro"/>
                <a:cs typeface="Source Sans Pro"/>
              </a:rPr>
              <a:t>Rule 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394379" y="4312866"/>
            <a:ext cx="1014675" cy="61200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Sans Pro"/>
                <a:cs typeface="Source Sans Pro"/>
              </a:rPr>
              <a:t>…</a:t>
            </a:r>
          </a:p>
        </p:txBody>
      </p:sp>
      <p:sp>
        <p:nvSpPr>
          <p:cNvPr id="20" name="Freeform 19"/>
          <p:cNvSpPr/>
          <p:nvPr/>
        </p:nvSpPr>
        <p:spPr>
          <a:xfrm>
            <a:off x="3135040" y="3156858"/>
            <a:ext cx="228646" cy="685800"/>
          </a:xfrm>
          <a:custGeom>
            <a:avLst/>
            <a:gdLst>
              <a:gd name="connsiteX0" fmla="*/ 228646 w 228646"/>
              <a:gd name="connsiteY0" fmla="*/ 0 h 685800"/>
              <a:gd name="connsiteX1" fmla="*/ 46 w 228646"/>
              <a:gd name="connsiteY1" fmla="*/ 315685 h 685800"/>
              <a:gd name="connsiteX2" fmla="*/ 206874 w 228646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46" h="685800">
                <a:moveTo>
                  <a:pt x="228646" y="0"/>
                </a:moveTo>
                <a:cubicBezTo>
                  <a:pt x="116160" y="100692"/>
                  <a:pt x="3675" y="201385"/>
                  <a:pt x="46" y="315685"/>
                </a:cubicBezTo>
                <a:cubicBezTo>
                  <a:pt x="-3583" y="429985"/>
                  <a:pt x="206874" y="685800"/>
                  <a:pt x="206874" y="685800"/>
                </a:cubicBezTo>
              </a:path>
            </a:pathLst>
          </a:custGeom>
          <a:noFill/>
          <a:ln w="25400"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3135040" y="4071258"/>
            <a:ext cx="228646" cy="685800"/>
          </a:xfrm>
          <a:custGeom>
            <a:avLst/>
            <a:gdLst>
              <a:gd name="connsiteX0" fmla="*/ 228646 w 228646"/>
              <a:gd name="connsiteY0" fmla="*/ 0 h 685800"/>
              <a:gd name="connsiteX1" fmla="*/ 46 w 228646"/>
              <a:gd name="connsiteY1" fmla="*/ 315685 h 685800"/>
              <a:gd name="connsiteX2" fmla="*/ 206874 w 228646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46" h="685800">
                <a:moveTo>
                  <a:pt x="228646" y="0"/>
                </a:moveTo>
                <a:cubicBezTo>
                  <a:pt x="116160" y="100692"/>
                  <a:pt x="3675" y="201385"/>
                  <a:pt x="46" y="315685"/>
                </a:cubicBezTo>
                <a:cubicBezTo>
                  <a:pt x="-3583" y="429985"/>
                  <a:pt x="206874" y="685800"/>
                  <a:pt x="206874" y="685800"/>
                </a:cubicBezTo>
              </a:path>
            </a:pathLst>
          </a:custGeom>
          <a:noFill/>
          <a:ln w="25400"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397829" y="3068726"/>
            <a:ext cx="404218" cy="1579474"/>
          </a:xfrm>
          <a:custGeom>
            <a:avLst/>
            <a:gdLst>
              <a:gd name="connsiteX0" fmla="*/ 32657 w 404218"/>
              <a:gd name="connsiteY0" fmla="*/ 1579474 h 1579474"/>
              <a:gd name="connsiteX1" fmla="*/ 326571 w 404218"/>
              <a:gd name="connsiteY1" fmla="*/ 1339989 h 1579474"/>
              <a:gd name="connsiteX2" fmla="*/ 381000 w 404218"/>
              <a:gd name="connsiteY2" fmla="*/ 196989 h 1579474"/>
              <a:gd name="connsiteX3" fmla="*/ 0 w 404218"/>
              <a:gd name="connsiteY3" fmla="*/ 1046 h 1579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218" h="1579474">
                <a:moveTo>
                  <a:pt x="32657" y="1579474"/>
                </a:moveTo>
                <a:cubicBezTo>
                  <a:pt x="150585" y="1574938"/>
                  <a:pt x="268514" y="1570403"/>
                  <a:pt x="326571" y="1339989"/>
                </a:cubicBezTo>
                <a:cubicBezTo>
                  <a:pt x="384628" y="1109575"/>
                  <a:pt x="435428" y="420146"/>
                  <a:pt x="381000" y="196989"/>
                </a:cubicBezTo>
                <a:cubicBezTo>
                  <a:pt x="326572" y="-26168"/>
                  <a:pt x="0" y="1046"/>
                  <a:pt x="0" y="1046"/>
                </a:cubicBezTo>
              </a:path>
            </a:pathLst>
          </a:custGeom>
          <a:noFill/>
          <a:ln w="25400"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413601" y="2795654"/>
            <a:ext cx="1014675" cy="61200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Sans Pro"/>
                <a:cs typeface="Source Sans Pro"/>
              </a:rPr>
              <a:t>Rule 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413600" y="3545565"/>
            <a:ext cx="1014675" cy="61200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Sans Pro"/>
                <a:cs typeface="Source Sans Pro"/>
              </a:rPr>
              <a:t>Rule 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413599" y="4312866"/>
            <a:ext cx="1014675" cy="61200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Sans Pro"/>
                <a:cs typeface="Source Sans Pro"/>
              </a:rPr>
              <a:t>…</a:t>
            </a:r>
          </a:p>
        </p:txBody>
      </p:sp>
      <p:cxnSp>
        <p:nvCxnSpPr>
          <p:cNvPr id="31" name="Straight Arrow Connector 30"/>
          <p:cNvCxnSpPr>
            <a:stCxn id="26" idx="2"/>
            <a:endCxn id="27" idx="0"/>
          </p:cNvCxnSpPr>
          <p:nvPr/>
        </p:nvCxnSpPr>
        <p:spPr>
          <a:xfrm flipH="1">
            <a:off x="7920937" y="4157570"/>
            <a:ext cx="1" cy="1552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073338" y="3560059"/>
            <a:ext cx="1" cy="13790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2"/>
            <a:endCxn id="26" idx="0"/>
          </p:cNvCxnSpPr>
          <p:nvPr/>
        </p:nvCxnSpPr>
        <p:spPr>
          <a:xfrm flipH="1">
            <a:off x="7920938" y="3407659"/>
            <a:ext cx="1" cy="13790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2"/>
            <a:endCxn id="17" idx="0"/>
          </p:cNvCxnSpPr>
          <p:nvPr/>
        </p:nvCxnSpPr>
        <p:spPr>
          <a:xfrm flipH="1">
            <a:off x="3901719" y="2351745"/>
            <a:ext cx="1" cy="44390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2"/>
            <a:endCxn id="25" idx="0"/>
          </p:cNvCxnSpPr>
          <p:nvPr/>
        </p:nvCxnSpPr>
        <p:spPr>
          <a:xfrm>
            <a:off x="7920937" y="2351745"/>
            <a:ext cx="2" cy="44390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91423" y="962901"/>
            <a:ext cx="6887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 Rule Executor transforms a Tree to another same type Tree by applying many rules defined in batches 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0783" y="2757140"/>
            <a:ext cx="288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Every rule is implemented based on </a:t>
            </a:r>
            <a:r>
              <a:rPr lang="en-US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Transform</a:t>
            </a:r>
            <a:endParaRPr lang="en-US" sz="2000" b="1" dirty="0">
              <a:solidFill>
                <a:schemeClr val="accent1">
                  <a:lumMod val="20000"/>
                  <a:lumOff val="80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2635665" y="3128718"/>
            <a:ext cx="620491" cy="45768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909835" y="2390054"/>
            <a:ext cx="2148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Approaches of applying rules</a:t>
            </a:r>
          </a:p>
          <a:p>
            <a:endParaRPr lang="en-US" dirty="0" smtClean="0">
              <a:solidFill>
                <a:schemeClr val="accent1">
                  <a:lumMod val="20000"/>
                  <a:lumOff val="80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Fixed point</a:t>
            </a:r>
          </a:p>
          <a:p>
            <a:pPr marL="342900" indent="-342900">
              <a:buAutoNum type="arabicPeriod"/>
            </a:pPr>
            <a:endParaRPr lang="en-US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Once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4" name="Straight Arrow Connector 53"/>
          <p:cNvCxnSpPr>
            <a:stCxn id="53" idx="1"/>
          </p:cNvCxnSpPr>
          <p:nvPr/>
        </p:nvCxnSpPr>
        <p:spPr>
          <a:xfrm flipH="1">
            <a:off x="4593943" y="3267217"/>
            <a:ext cx="315892" cy="140442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049361" y="3697965"/>
            <a:ext cx="1240574" cy="207726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512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551"/>
    </mc:Choice>
    <mc:Fallback xmlns="">
      <p:transition spd="slow" advTm="735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2" grpId="0"/>
      <p:bldP spid="17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48" grpId="0"/>
      <p:bldP spid="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Transformations</a:t>
            </a:r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Transformations without changing the tree type (Transform and Rule Executor)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Expression =&gt; Expression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Logical Plan =&gt; Logical Plan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Physical Plan =&gt; Physical Plan</a:t>
            </a:r>
          </a:p>
          <a:p>
            <a:pPr lvl="1"/>
            <a:endParaRPr lang="en-US" dirty="0"/>
          </a:p>
          <a:p>
            <a:r>
              <a:rPr lang="en-US" dirty="0" smtClean="0"/>
              <a:t>Transforming a tree to another kind of tree</a:t>
            </a:r>
          </a:p>
          <a:p>
            <a:pPr lvl="1"/>
            <a:r>
              <a:rPr lang="en-US" dirty="0" smtClean="0"/>
              <a:t>Logical Plan =&gt; Physical Plan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116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26"/>
    </mc:Choice>
    <mc:Fallback xmlns="">
      <p:transition spd="slow" advTm="27626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From Logical Plan to Physical Plan</a:t>
            </a:r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150" y="1223654"/>
            <a:ext cx="7172325" cy="130100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Logical Plan is transformed to a Physical Plan by applying a set of </a:t>
            </a:r>
            <a:r>
              <a:rPr lang="en-US" b="1" dirty="0" smtClean="0">
                <a:solidFill>
                  <a:schemeClr val="accent2"/>
                </a:solidFill>
              </a:rPr>
              <a:t>Strategies</a:t>
            </a:r>
          </a:p>
          <a:p>
            <a:r>
              <a:rPr lang="en-US" dirty="0" smtClean="0"/>
              <a:t>Every Strategy uses pattern matching to convert a Logical Plan to a Physical Plan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73707" y="2653766"/>
            <a:ext cx="664476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object </a:t>
            </a:r>
            <a:r>
              <a:rPr lang="en-US" sz="1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BasicOperators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extends 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Strategy </a:t>
            </a: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14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apply(plan: </a:t>
            </a:r>
            <a:r>
              <a:rPr lang="en-US" sz="1400" b="1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LogicalPlan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): </a:t>
            </a:r>
            <a:r>
              <a:rPr lang="en-US" sz="1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Seq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b="1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SparkPlan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] = plan </a:t>
            </a:r>
            <a:r>
              <a:rPr lang="en-US" sz="14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match </a:t>
            </a: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…</a:t>
            </a:r>
            <a:r>
              <a:rPr lang="en-US" sz="1400" i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i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i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4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case </a:t>
            </a:r>
            <a:r>
              <a:rPr lang="en-US" sz="1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logical.</a:t>
            </a:r>
            <a:r>
              <a:rPr lang="en-US" sz="1400" i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Project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projectList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child) =&gt;</a:t>
            </a:r>
            <a:b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execution.</a:t>
            </a:r>
            <a:r>
              <a:rPr lang="en-US" sz="1400" i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ProjectExec</a:t>
            </a: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projectList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planLater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(child)) :: </a:t>
            </a:r>
            <a:r>
              <a:rPr lang="en-US" sz="1400" i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Nil</a:t>
            </a:r>
            <a:br>
              <a:rPr lang="en-US" sz="1400" i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i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4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case </a:t>
            </a:r>
            <a:r>
              <a:rPr lang="en-US" sz="1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logical.</a:t>
            </a:r>
            <a:r>
              <a:rPr lang="en-US" sz="1400" i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(condition, child) =&gt;</a:t>
            </a:r>
            <a:b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execution.</a:t>
            </a:r>
            <a:r>
              <a:rPr lang="en-US" sz="1400" i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FilterExec</a:t>
            </a: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(condition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1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planLater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(child)) :: </a:t>
            </a:r>
            <a:r>
              <a:rPr lang="en-US" sz="1400" i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Nil</a:t>
            </a:r>
            <a:endParaRPr lang="en-US" sz="14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…</a:t>
            </a:r>
            <a:endParaRPr lang="en-US" sz="1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}</a:t>
            </a:r>
            <a:endParaRPr lang="en-US" sz="1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71905" y="4499969"/>
            <a:ext cx="288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Triggers other Strategies</a:t>
            </a:r>
            <a:endParaRPr lang="en-US" b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6" name="Straight Connector 15"/>
          <p:cNvCxnSpPr>
            <a:stCxn id="15" idx="0"/>
          </p:cNvCxnSpPr>
          <p:nvPr/>
        </p:nvCxnSpPr>
        <p:spPr>
          <a:xfrm flipV="1">
            <a:off x="5115625" y="4204009"/>
            <a:ext cx="660707" cy="295960"/>
          </a:xfrm>
          <a:prstGeom prst="line">
            <a:avLst/>
          </a:prstGeom>
          <a:ln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3443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195"/>
    </mc:Choice>
    <mc:Fallback xmlns="">
      <p:transition spd="slow" advTm="701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90847" y="1014713"/>
            <a:ext cx="914276" cy="524854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"/>
                <a:cs typeface="Source Sans Pro"/>
              </a:rPr>
              <a:t>SQL AST</a:t>
            </a:r>
            <a:endParaRPr lang="en-US" sz="1300" dirty="0">
              <a:latin typeface="Source Sans Pro"/>
              <a:cs typeface="Source Sans Pr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0847" y="1675890"/>
            <a:ext cx="914276" cy="524854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dirty="0" err="1" smtClean="0">
                <a:latin typeface="Source Sans Pro"/>
                <a:cs typeface="Source Sans Pro"/>
              </a:rPr>
              <a:t>DataFrame</a:t>
            </a:r>
            <a:endParaRPr lang="en-US" sz="1300" dirty="0">
              <a:latin typeface="Source Sans Pro"/>
              <a:cs typeface="Source Sans Pro"/>
            </a:endParaRPr>
          </a:p>
        </p:txBody>
      </p:sp>
      <p:cxnSp>
        <p:nvCxnSpPr>
          <p:cNvPr id="7" name="Straight Arrow Connector 6"/>
          <p:cNvCxnSpPr>
            <a:stCxn id="8" idx="3"/>
            <a:endCxn id="18" idx="1"/>
          </p:cNvCxnSpPr>
          <p:nvPr/>
        </p:nvCxnSpPr>
        <p:spPr>
          <a:xfrm>
            <a:off x="2905123" y="1277141"/>
            <a:ext cx="505922" cy="661176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90847" y="2321120"/>
            <a:ext cx="914276" cy="524854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"/>
                <a:cs typeface="Source Sans Pro"/>
              </a:rPr>
              <a:t>Dataset</a:t>
            </a:r>
          </a:p>
          <a:p>
            <a:pPr algn="ctr"/>
            <a:r>
              <a:rPr lang="en-US" sz="1300" dirty="0" smtClean="0">
                <a:latin typeface="Source Sans Pro"/>
                <a:cs typeface="Source Sans Pro"/>
              </a:rPr>
              <a:t>(Java/Scala)</a:t>
            </a:r>
            <a:endParaRPr lang="en-US" sz="1300" dirty="0">
              <a:latin typeface="Source Sans Pro"/>
              <a:cs typeface="Source Sans Pro"/>
            </a:endParaRPr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 flipV="1">
            <a:off x="2905123" y="1938317"/>
            <a:ext cx="505922" cy="645231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mooth-spiral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227" y="627944"/>
            <a:ext cx="241551" cy="354755"/>
          </a:xfrm>
          <a:prstGeom prst="rect">
            <a:avLst/>
          </a:prstGeom>
        </p:spPr>
      </p:pic>
      <p:pic>
        <p:nvPicPr>
          <p:cNvPr id="11" name="Picture 10" descr="python-programming-langu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575" y="643387"/>
            <a:ext cx="339312" cy="339311"/>
          </a:xfrm>
          <a:prstGeom prst="rect">
            <a:avLst/>
          </a:prstGeom>
        </p:spPr>
      </p:pic>
      <p:pic>
        <p:nvPicPr>
          <p:cNvPr id="12" name="Picture 11" descr="Java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044" y="206375"/>
            <a:ext cx="389319" cy="389319"/>
          </a:xfrm>
          <a:prstGeom prst="rect">
            <a:avLst/>
          </a:prstGeom>
        </p:spPr>
      </p:pic>
      <p:pic>
        <p:nvPicPr>
          <p:cNvPr id="13" name="Picture 12" descr="Rlogo-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44" y="302796"/>
            <a:ext cx="386093" cy="29289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411045" y="1646917"/>
            <a:ext cx="966252" cy="582798"/>
          </a:xfrm>
          <a:prstGeom prst="roundRect">
            <a:avLst/>
          </a:prstGeom>
          <a:solidFill>
            <a:srgbClr val="00206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"/>
                <a:cs typeface="Source Sans Pro"/>
              </a:rPr>
              <a:t>Query Plan</a:t>
            </a:r>
            <a:endParaRPr lang="en-US" sz="1300" dirty="0">
              <a:latin typeface="Source Sans Pro"/>
              <a:cs typeface="Source Sans Pro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05366" y="1646917"/>
            <a:ext cx="966252" cy="582798"/>
          </a:xfrm>
          <a:prstGeom prst="roundRect">
            <a:avLst/>
          </a:prstGeom>
          <a:solidFill>
            <a:srgbClr val="00206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"/>
                <a:cs typeface="Source Sans Pro"/>
              </a:rPr>
              <a:t>Optimized Query Plan</a:t>
            </a:r>
            <a:endParaRPr lang="en-US" sz="1300" dirty="0">
              <a:latin typeface="Source Sans Pro"/>
              <a:cs typeface="Source Sans Pro"/>
            </a:endParaRPr>
          </a:p>
        </p:txBody>
      </p:sp>
      <p:cxnSp>
        <p:nvCxnSpPr>
          <p:cNvPr id="16" name="Straight Arrow Connector 15"/>
          <p:cNvCxnSpPr>
            <a:stCxn id="18" idx="3"/>
            <a:endCxn id="19" idx="1"/>
          </p:cNvCxnSpPr>
          <p:nvPr/>
        </p:nvCxnSpPr>
        <p:spPr>
          <a:xfrm flipV="1">
            <a:off x="4377297" y="1938316"/>
            <a:ext cx="528069" cy="1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399687" y="1675888"/>
            <a:ext cx="679439" cy="52485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"/>
                <a:cs typeface="Source Sans Pro"/>
              </a:rPr>
              <a:t>RDDs</a:t>
            </a:r>
            <a:endParaRPr lang="en-US" sz="1300" dirty="0">
              <a:latin typeface="Source Sans Pro"/>
              <a:cs typeface="Source Sans Pro"/>
            </a:endParaRPr>
          </a:p>
        </p:txBody>
      </p:sp>
      <p:cxnSp>
        <p:nvCxnSpPr>
          <p:cNvPr id="18" name="Straight Arrow Connector 17"/>
          <p:cNvCxnSpPr>
            <a:stCxn id="19" idx="3"/>
          </p:cNvCxnSpPr>
          <p:nvPr/>
        </p:nvCxnSpPr>
        <p:spPr>
          <a:xfrm flipV="1">
            <a:off x="5871618" y="1938315"/>
            <a:ext cx="528069" cy="1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8" idx="1"/>
          </p:cNvCxnSpPr>
          <p:nvPr/>
        </p:nvCxnSpPr>
        <p:spPr>
          <a:xfrm>
            <a:off x="2905123" y="1938317"/>
            <a:ext cx="505922" cy="0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522353" y="3155490"/>
            <a:ext cx="6594946" cy="1750919"/>
            <a:chOff x="1522353" y="2959545"/>
            <a:chExt cx="6594946" cy="1750919"/>
          </a:xfrm>
        </p:grpSpPr>
        <p:grpSp>
          <p:nvGrpSpPr>
            <p:cNvPr id="21" name="Group 20"/>
            <p:cNvGrpSpPr/>
            <p:nvPr/>
          </p:nvGrpSpPr>
          <p:grpSpPr>
            <a:xfrm>
              <a:off x="1522353" y="3082656"/>
              <a:ext cx="6594946" cy="1627808"/>
              <a:chOff x="1522353" y="3082656"/>
              <a:chExt cx="6594946" cy="1627808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5250555" y="3497358"/>
                <a:ext cx="1014675" cy="612005"/>
              </a:xfrm>
              <a:prstGeom prst="roundRect">
                <a:avLst/>
              </a:prstGeom>
              <a:solidFill>
                <a:srgbClr val="002060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300" dirty="0">
                  <a:latin typeface="Source Sans Pro Light"/>
                  <a:cs typeface="Source Sans Pro"/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5307007" y="3545835"/>
                <a:ext cx="1014675" cy="612005"/>
              </a:xfrm>
              <a:prstGeom prst="roundRect">
                <a:avLst/>
              </a:prstGeom>
              <a:solidFill>
                <a:srgbClr val="002060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300" dirty="0">
                  <a:latin typeface="Source Sans Pro Light"/>
                  <a:cs typeface="Source Sans Pro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1522353" y="3539483"/>
                <a:ext cx="1014675" cy="612005"/>
              </a:xfrm>
              <a:prstGeom prst="roundRect">
                <a:avLst/>
              </a:prstGeom>
              <a:solidFill>
                <a:srgbClr val="002060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300" dirty="0" smtClean="0">
                    <a:latin typeface="Source Sans Pro"/>
                    <a:cs typeface="Source Sans Pro"/>
                  </a:rPr>
                  <a:t>Unresolved Logical Plan</a:t>
                </a:r>
                <a:endParaRPr lang="en-US" sz="1300" dirty="0">
                  <a:latin typeface="Source Sans Pro"/>
                  <a:cs typeface="Source Sans Pro"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790887" y="3539483"/>
                <a:ext cx="1014675" cy="612005"/>
              </a:xfrm>
              <a:prstGeom prst="roundRect">
                <a:avLst/>
              </a:prstGeom>
              <a:solidFill>
                <a:srgbClr val="002060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300" dirty="0" smtClean="0">
                    <a:latin typeface="Source Sans Pro"/>
                    <a:cs typeface="Source Sans Pro"/>
                  </a:rPr>
                  <a:t>Logical Plan</a:t>
                </a:r>
                <a:endParaRPr lang="en-US" sz="1300" dirty="0">
                  <a:latin typeface="Source Sans Pro"/>
                  <a:cs typeface="Source Sans Pro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4059422" y="3539484"/>
                <a:ext cx="1014675" cy="612005"/>
              </a:xfrm>
              <a:prstGeom prst="roundRect">
                <a:avLst/>
              </a:prstGeom>
              <a:solidFill>
                <a:srgbClr val="002060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300" dirty="0" smtClean="0">
                    <a:latin typeface="Source Sans Pro"/>
                    <a:cs typeface="Source Sans Pro"/>
                  </a:rPr>
                  <a:t>Optimized Logical Plan</a:t>
                </a:r>
                <a:endParaRPr lang="en-US" sz="1300" dirty="0">
                  <a:latin typeface="Source Sans Pro"/>
                  <a:cs typeface="Source Sans Pro"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102624" y="3545137"/>
                <a:ext cx="1014675" cy="612005"/>
              </a:xfrm>
              <a:prstGeom prst="roundRect">
                <a:avLst/>
              </a:prstGeom>
              <a:solidFill>
                <a:srgbClr val="002060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300" dirty="0" smtClean="0">
                    <a:latin typeface="Source Sans Pro"/>
                    <a:cs typeface="Source Sans Pro"/>
                  </a:rPr>
                  <a:t>Selected Physical Plan</a:t>
                </a:r>
                <a:endParaRPr lang="en-US" sz="1300" dirty="0">
                  <a:latin typeface="Source Sans Pro"/>
                  <a:cs typeface="Source Sans Pro"/>
                </a:endParaRP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2537029" y="3845486"/>
                <a:ext cx="253859" cy="0"/>
              </a:xfrm>
              <a:prstGeom prst="straightConnector1">
                <a:avLst/>
              </a:prstGeom>
              <a:ln w="19050" cmpd="sng">
                <a:solidFill>
                  <a:schemeClr val="bg1">
                    <a:lumMod val="75000"/>
                  </a:schemeClr>
                </a:solidFill>
                <a:headEnd type="none" w="lg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3805563" y="3845486"/>
                <a:ext cx="253859" cy="1"/>
              </a:xfrm>
              <a:prstGeom prst="straightConnector1">
                <a:avLst/>
              </a:prstGeom>
              <a:ln w="19050" cmpd="sng">
                <a:solidFill>
                  <a:schemeClr val="bg1">
                    <a:lumMod val="75000"/>
                  </a:schemeClr>
                </a:solidFill>
                <a:headEnd type="none" w="lg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35" idx="3"/>
                <a:endCxn id="37" idx="1"/>
              </p:cNvCxnSpPr>
              <p:nvPr/>
            </p:nvCxnSpPr>
            <p:spPr>
              <a:xfrm flipV="1">
                <a:off x="6321682" y="3851140"/>
                <a:ext cx="780942" cy="698"/>
              </a:xfrm>
              <a:prstGeom prst="straightConnector1">
                <a:avLst/>
              </a:prstGeom>
              <a:ln w="19050" cmpd="sng">
                <a:solidFill>
                  <a:schemeClr val="bg1">
                    <a:lumMod val="75000"/>
                  </a:schemeClr>
                </a:solidFill>
                <a:headEnd type="none" w="lg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35" idx="3"/>
              </p:cNvCxnSpPr>
              <p:nvPr/>
            </p:nvCxnSpPr>
            <p:spPr>
              <a:xfrm>
                <a:off x="6321682" y="3851838"/>
                <a:ext cx="549618" cy="618077"/>
              </a:xfrm>
              <a:prstGeom prst="straightConnector1">
                <a:avLst/>
              </a:prstGeom>
              <a:ln w="19050" cmpd="sng">
                <a:solidFill>
                  <a:schemeClr val="bg1">
                    <a:lumMod val="75000"/>
                  </a:schemeClr>
                </a:solidFill>
                <a:headEnd type="none" w="lg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35" idx="3"/>
              </p:cNvCxnSpPr>
              <p:nvPr/>
            </p:nvCxnSpPr>
            <p:spPr>
              <a:xfrm flipV="1">
                <a:off x="6321682" y="3219109"/>
                <a:ext cx="549620" cy="632729"/>
              </a:xfrm>
              <a:prstGeom prst="straightConnector1">
                <a:avLst/>
              </a:prstGeom>
              <a:ln w="19050" cmpd="sng">
                <a:solidFill>
                  <a:schemeClr val="bg1">
                    <a:lumMod val="75000"/>
                  </a:schemeClr>
                </a:solidFill>
                <a:headEnd type="none" w="lg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 rot="16200000">
                <a:off x="6152436" y="3696348"/>
                <a:ext cx="1274770" cy="283624"/>
              </a:xfrm>
              <a:prstGeom prst="rect">
                <a:avLst/>
              </a:prstGeom>
              <a:solidFill>
                <a:srgbClr val="002060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300" dirty="0" smtClean="0">
                    <a:latin typeface="Source Sans Pro"/>
                    <a:cs typeface="Source Sans Pro"/>
                  </a:rPr>
                  <a:t>Cost Model</a:t>
                </a:r>
                <a:endParaRPr lang="en-US" sz="1300" dirty="0">
                  <a:latin typeface="Source Sans Pro"/>
                  <a:cs typeface="Source Sans Pro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5363460" y="3594313"/>
                <a:ext cx="1014675" cy="612005"/>
              </a:xfrm>
              <a:prstGeom prst="roundRect">
                <a:avLst/>
              </a:prstGeom>
              <a:solidFill>
                <a:srgbClr val="002060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300" dirty="0" smtClean="0">
                    <a:latin typeface="Source Sans Pro"/>
                    <a:cs typeface="Source Sans Pro"/>
                  </a:rPr>
                  <a:t>Physical </a:t>
                </a:r>
                <a:br>
                  <a:rPr lang="en-US" sz="1300" dirty="0" smtClean="0">
                    <a:latin typeface="Source Sans Pro"/>
                    <a:cs typeface="Source Sans Pro"/>
                  </a:rPr>
                </a:br>
                <a:r>
                  <a:rPr lang="en-US" sz="1300" dirty="0" smtClean="0">
                    <a:latin typeface="Source Sans Pro"/>
                    <a:cs typeface="Source Sans Pro"/>
                  </a:rPr>
                  <a:t>Plans</a:t>
                </a:r>
                <a:endParaRPr lang="en-US" sz="1300" dirty="0">
                  <a:latin typeface="Source Sans Pro"/>
                  <a:cs typeface="Source Sans Pro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170117" y="4347655"/>
                <a:ext cx="960095" cy="362809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300" dirty="0" smtClean="0">
                    <a:latin typeface="Source Sans Pro"/>
                    <a:cs typeface="Source Sans Pro"/>
                  </a:rPr>
                  <a:t>Catalog</a:t>
                </a:r>
                <a:endParaRPr lang="en-US" sz="1300" dirty="0">
                  <a:latin typeface="Source Sans Pro"/>
                  <a:cs typeface="Source Sans Pro"/>
                </a:endParaRP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 flipV="1">
                <a:off x="2650165" y="3863657"/>
                <a:ext cx="0" cy="483998"/>
              </a:xfrm>
              <a:prstGeom prst="straightConnector1">
                <a:avLst/>
              </a:prstGeom>
              <a:ln w="19050" cmpd="sng">
                <a:solidFill>
                  <a:schemeClr val="bg1">
                    <a:lumMod val="75000"/>
                  </a:schemeClr>
                </a:solidFill>
                <a:headEnd type="none" w="lg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5073665" y="3854272"/>
                <a:ext cx="256363" cy="0"/>
              </a:xfrm>
              <a:prstGeom prst="straightConnector1">
                <a:avLst/>
              </a:prstGeom>
              <a:ln w="19050" cmpd="sng">
                <a:solidFill>
                  <a:schemeClr val="bg1">
                    <a:lumMod val="75000"/>
                  </a:schemeClr>
                </a:solidFill>
                <a:headEnd type="none" w="lg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2198759" y="3082656"/>
                <a:ext cx="9028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Source Sans Pro"/>
                    <a:cs typeface="Source Sans Pro"/>
                  </a:rPr>
                  <a:t>Analysis</a:t>
                </a:r>
                <a:endParaRPr lang="en-US" sz="1600" dirty="0">
                  <a:solidFill>
                    <a:schemeClr val="bg1"/>
                  </a:solidFill>
                  <a:latin typeface="Source Sans Pro"/>
                  <a:cs typeface="Source Sans Pro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188702" y="2959545"/>
              <a:ext cx="130599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/>
                  <a:cs typeface="Source Sans Pro"/>
                </a:rPr>
                <a:t>Logical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/>
                  <a:cs typeface="Source Sans Pro"/>
                </a:rPr>
                <a:t>Optimization</a:t>
              </a:r>
              <a:endParaRPr lang="en-US" sz="1600" dirty="0">
                <a:solidFill>
                  <a:schemeClr val="bg1"/>
                </a:solidFill>
                <a:latin typeface="Source Sans Pro"/>
                <a:cs typeface="Source Sans Pro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29438" y="2959545"/>
              <a:ext cx="95410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/>
                  <a:cs typeface="Source Sans Pro"/>
                </a:rPr>
                <a:t>Physical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/>
                  <a:cs typeface="Source Sans Pro"/>
                </a:rPr>
                <a:t>Planning</a:t>
              </a:r>
              <a:endParaRPr lang="en-US" sz="1600" dirty="0">
                <a:solidFill>
                  <a:schemeClr val="bg1"/>
                </a:solidFill>
                <a:latin typeface="Source Sans Pro"/>
                <a:cs typeface="Source Sans Pro"/>
              </a:endParaRPr>
            </a:p>
          </p:txBody>
        </p:sp>
      </p:grpSp>
      <p:sp>
        <p:nvSpPr>
          <p:cNvPr id="41" name="Freeform 40"/>
          <p:cNvSpPr/>
          <p:nvPr/>
        </p:nvSpPr>
        <p:spPr>
          <a:xfrm>
            <a:off x="1528354" y="2377440"/>
            <a:ext cx="1933629" cy="1071154"/>
          </a:xfrm>
          <a:custGeom>
            <a:avLst/>
            <a:gdLst>
              <a:gd name="connsiteX0" fmla="*/ 1881052 w 1933629"/>
              <a:gd name="connsiteY0" fmla="*/ 0 h 1071154"/>
              <a:gd name="connsiteX1" fmla="*/ 1763486 w 1933629"/>
              <a:gd name="connsiteY1" fmla="*/ 457200 h 1071154"/>
              <a:gd name="connsiteX2" fmla="*/ 470263 w 1933629"/>
              <a:gd name="connsiteY2" fmla="*/ 757646 h 1071154"/>
              <a:gd name="connsiteX3" fmla="*/ 0 w 1933629"/>
              <a:gd name="connsiteY3" fmla="*/ 1071154 h 107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3629" h="1071154">
                <a:moveTo>
                  <a:pt x="1881052" y="0"/>
                </a:moveTo>
                <a:cubicBezTo>
                  <a:pt x="1939835" y="165463"/>
                  <a:pt x="1998618" y="330926"/>
                  <a:pt x="1763486" y="457200"/>
                </a:cubicBezTo>
                <a:cubicBezTo>
                  <a:pt x="1528354" y="583474"/>
                  <a:pt x="764177" y="655320"/>
                  <a:pt x="470263" y="757646"/>
                </a:cubicBezTo>
                <a:cubicBezTo>
                  <a:pt x="176349" y="859972"/>
                  <a:pt x="0" y="1071154"/>
                  <a:pt x="0" y="1071154"/>
                </a:cubicBezTo>
              </a:path>
            </a:pathLst>
          </a:custGeom>
          <a:noFill/>
          <a:ln w="50800"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5904411" y="2312126"/>
            <a:ext cx="2194560" cy="1345474"/>
          </a:xfrm>
          <a:custGeom>
            <a:avLst/>
            <a:gdLst>
              <a:gd name="connsiteX0" fmla="*/ 0 w 2194560"/>
              <a:gd name="connsiteY0" fmla="*/ 0 h 1345474"/>
              <a:gd name="connsiteX1" fmla="*/ 418012 w 2194560"/>
              <a:gd name="connsiteY1" fmla="*/ 483325 h 1345474"/>
              <a:gd name="connsiteX2" fmla="*/ 1815738 w 2194560"/>
              <a:gd name="connsiteY2" fmla="*/ 796834 h 1345474"/>
              <a:gd name="connsiteX3" fmla="*/ 2194560 w 2194560"/>
              <a:gd name="connsiteY3" fmla="*/ 1345474 h 13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4560" h="1345474">
                <a:moveTo>
                  <a:pt x="0" y="0"/>
                </a:moveTo>
                <a:cubicBezTo>
                  <a:pt x="57694" y="175259"/>
                  <a:pt x="115389" y="350519"/>
                  <a:pt x="418012" y="483325"/>
                </a:cubicBezTo>
                <a:cubicBezTo>
                  <a:pt x="720635" y="616131"/>
                  <a:pt x="1519647" y="653143"/>
                  <a:pt x="1815738" y="796834"/>
                </a:cubicBezTo>
                <a:cubicBezTo>
                  <a:pt x="2111829" y="940525"/>
                  <a:pt x="2194560" y="1345474"/>
                  <a:pt x="2194560" y="1345474"/>
                </a:cubicBezTo>
              </a:path>
            </a:pathLst>
          </a:custGeom>
          <a:noFill/>
          <a:ln w="50800"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411045" y="1068587"/>
            <a:ext cx="0" cy="1241667"/>
          </a:xfrm>
          <a:prstGeom prst="straightConnector1">
            <a:avLst/>
          </a:prstGeom>
          <a:ln w="50800"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853473" y="1014713"/>
            <a:ext cx="0" cy="1295541"/>
          </a:xfrm>
          <a:prstGeom prst="straightConnector1">
            <a:avLst/>
          </a:prstGeom>
          <a:ln w="50800"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itle 2"/>
          <p:cNvSpPr txBox="1">
            <a:spLocks/>
          </p:cNvSpPr>
          <p:nvPr/>
        </p:nvSpPr>
        <p:spPr bwMode="auto">
          <a:xfrm>
            <a:off x="3667996" y="965622"/>
            <a:ext cx="2099117" cy="72821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Thin"/>
                <a:ea typeface="ＭＳ Ｐゴシック" charset="0"/>
                <a:cs typeface="Newslab Thin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Catalyst</a:t>
            </a:r>
            <a:endParaRPr lang="en-US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50331" y="28868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9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4" grpId="0" animBg="1"/>
      <p:bldP spid="15" grpId="0" animBg="1"/>
      <p:bldP spid="17" grpId="0" animBg="1"/>
      <p:bldP spid="41" grpId="0" animBg="1"/>
      <p:bldP spid="42" grpId="0" animBg="1"/>
      <p:bldP spid="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52537" y="71660"/>
            <a:ext cx="6594946" cy="1750919"/>
            <a:chOff x="1522353" y="2959545"/>
            <a:chExt cx="6594946" cy="1750919"/>
          </a:xfrm>
        </p:grpSpPr>
        <p:grpSp>
          <p:nvGrpSpPr>
            <p:cNvPr id="5" name="Group 4"/>
            <p:cNvGrpSpPr/>
            <p:nvPr/>
          </p:nvGrpSpPr>
          <p:grpSpPr>
            <a:xfrm>
              <a:off x="1522353" y="3082656"/>
              <a:ext cx="6594946" cy="1627808"/>
              <a:chOff x="1522353" y="3082656"/>
              <a:chExt cx="6594946" cy="1627808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5250555" y="3497358"/>
                <a:ext cx="1014675" cy="612005"/>
              </a:xfrm>
              <a:prstGeom prst="roundRect">
                <a:avLst/>
              </a:prstGeom>
              <a:solidFill>
                <a:srgbClr val="002060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300" dirty="0">
                  <a:latin typeface="Source Sans Pro Light"/>
                  <a:cs typeface="Source Sans Pro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5307007" y="3545835"/>
                <a:ext cx="1014675" cy="612005"/>
              </a:xfrm>
              <a:prstGeom prst="roundRect">
                <a:avLst/>
              </a:prstGeom>
              <a:solidFill>
                <a:srgbClr val="002060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300" dirty="0">
                  <a:latin typeface="Source Sans Pro Light"/>
                  <a:cs typeface="Source Sans Pro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1522353" y="3539483"/>
                <a:ext cx="1014675" cy="612005"/>
              </a:xfrm>
              <a:prstGeom prst="roundRect">
                <a:avLst/>
              </a:prstGeom>
              <a:solidFill>
                <a:srgbClr val="002060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300" dirty="0" smtClean="0">
                    <a:latin typeface="Source Sans Pro"/>
                    <a:cs typeface="Source Sans Pro"/>
                  </a:rPr>
                  <a:t>Unresolved Logical Plan</a:t>
                </a:r>
                <a:endParaRPr lang="en-US" sz="1300" dirty="0">
                  <a:latin typeface="Source Sans Pro"/>
                  <a:cs typeface="Source Sans Pro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2790887" y="3539483"/>
                <a:ext cx="1014675" cy="612005"/>
              </a:xfrm>
              <a:prstGeom prst="roundRect">
                <a:avLst/>
              </a:prstGeom>
              <a:solidFill>
                <a:srgbClr val="002060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300" dirty="0" smtClean="0">
                    <a:latin typeface="Source Sans Pro"/>
                    <a:cs typeface="Source Sans Pro"/>
                  </a:rPr>
                  <a:t>Logical Plan</a:t>
                </a:r>
                <a:endParaRPr lang="en-US" sz="1300" dirty="0">
                  <a:latin typeface="Source Sans Pro"/>
                  <a:cs typeface="Source Sans Pro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4059422" y="3539484"/>
                <a:ext cx="1014675" cy="612005"/>
              </a:xfrm>
              <a:prstGeom prst="roundRect">
                <a:avLst/>
              </a:prstGeom>
              <a:solidFill>
                <a:srgbClr val="002060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300" dirty="0" smtClean="0">
                    <a:latin typeface="Source Sans Pro"/>
                    <a:cs typeface="Source Sans Pro"/>
                  </a:rPr>
                  <a:t>Optimized Logical Plan</a:t>
                </a:r>
                <a:endParaRPr lang="en-US" sz="1300" dirty="0">
                  <a:latin typeface="Source Sans Pro"/>
                  <a:cs typeface="Source Sans Pro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7102624" y="3545137"/>
                <a:ext cx="1014675" cy="612005"/>
              </a:xfrm>
              <a:prstGeom prst="roundRect">
                <a:avLst/>
              </a:prstGeom>
              <a:solidFill>
                <a:srgbClr val="002060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300" dirty="0" smtClean="0">
                    <a:latin typeface="Source Sans Pro"/>
                    <a:cs typeface="Source Sans Pro"/>
                  </a:rPr>
                  <a:t>Selected Physical Plan</a:t>
                </a:r>
                <a:endParaRPr lang="en-US" sz="1300" dirty="0">
                  <a:latin typeface="Source Sans Pro"/>
                  <a:cs typeface="Source Sans Pro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2537029" y="3845486"/>
                <a:ext cx="253859" cy="0"/>
              </a:xfrm>
              <a:prstGeom prst="straightConnector1">
                <a:avLst/>
              </a:prstGeom>
              <a:ln w="19050" cmpd="sng">
                <a:solidFill>
                  <a:schemeClr val="bg1">
                    <a:lumMod val="75000"/>
                  </a:schemeClr>
                </a:solidFill>
                <a:headEnd type="none" w="lg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3805563" y="3845486"/>
                <a:ext cx="253859" cy="1"/>
              </a:xfrm>
              <a:prstGeom prst="straightConnector1">
                <a:avLst/>
              </a:prstGeom>
              <a:ln w="19050" cmpd="sng">
                <a:solidFill>
                  <a:schemeClr val="bg1">
                    <a:lumMod val="75000"/>
                  </a:schemeClr>
                </a:solidFill>
                <a:headEnd type="none" w="lg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6321682" y="3851140"/>
                <a:ext cx="780942" cy="698"/>
              </a:xfrm>
              <a:prstGeom prst="straightConnector1">
                <a:avLst/>
              </a:prstGeom>
              <a:ln w="19050" cmpd="sng">
                <a:solidFill>
                  <a:schemeClr val="bg1">
                    <a:lumMod val="75000"/>
                  </a:schemeClr>
                </a:solidFill>
                <a:headEnd type="none" w="lg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321682" y="3851838"/>
                <a:ext cx="549618" cy="618077"/>
              </a:xfrm>
              <a:prstGeom prst="straightConnector1">
                <a:avLst/>
              </a:prstGeom>
              <a:ln w="19050" cmpd="sng">
                <a:solidFill>
                  <a:schemeClr val="bg1">
                    <a:lumMod val="75000"/>
                  </a:schemeClr>
                </a:solidFill>
                <a:headEnd type="none" w="lg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6321682" y="3219109"/>
                <a:ext cx="549620" cy="632729"/>
              </a:xfrm>
              <a:prstGeom prst="straightConnector1">
                <a:avLst/>
              </a:prstGeom>
              <a:ln w="19050" cmpd="sng">
                <a:solidFill>
                  <a:schemeClr val="bg1">
                    <a:lumMod val="75000"/>
                  </a:schemeClr>
                </a:solidFill>
                <a:headEnd type="none" w="lg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 rot="16200000">
                <a:off x="6152436" y="3696348"/>
                <a:ext cx="1274770" cy="283624"/>
              </a:xfrm>
              <a:prstGeom prst="rect">
                <a:avLst/>
              </a:prstGeom>
              <a:solidFill>
                <a:srgbClr val="002060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300" dirty="0" smtClean="0">
                    <a:latin typeface="Source Sans Pro"/>
                    <a:cs typeface="Source Sans Pro"/>
                  </a:rPr>
                  <a:t>Cost Model</a:t>
                </a:r>
                <a:endParaRPr lang="en-US" sz="1300" dirty="0">
                  <a:latin typeface="Source Sans Pro"/>
                  <a:cs typeface="Source Sans Pro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5363460" y="3594313"/>
                <a:ext cx="1014675" cy="612005"/>
              </a:xfrm>
              <a:prstGeom prst="roundRect">
                <a:avLst/>
              </a:prstGeom>
              <a:solidFill>
                <a:srgbClr val="002060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300" dirty="0" smtClean="0">
                    <a:latin typeface="Source Sans Pro"/>
                    <a:cs typeface="Source Sans Pro"/>
                  </a:rPr>
                  <a:t>Physical </a:t>
                </a:r>
                <a:br>
                  <a:rPr lang="en-US" sz="1300" dirty="0" smtClean="0">
                    <a:latin typeface="Source Sans Pro"/>
                    <a:cs typeface="Source Sans Pro"/>
                  </a:rPr>
                </a:br>
                <a:r>
                  <a:rPr lang="en-US" sz="1300" dirty="0" smtClean="0">
                    <a:latin typeface="Source Sans Pro"/>
                    <a:cs typeface="Source Sans Pro"/>
                  </a:rPr>
                  <a:t>Plans</a:t>
                </a:r>
                <a:endParaRPr lang="en-US" sz="1300" dirty="0">
                  <a:latin typeface="Source Sans Pro"/>
                  <a:cs typeface="Source Sans Pro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170117" y="4347655"/>
                <a:ext cx="960095" cy="362809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300" dirty="0" smtClean="0">
                    <a:latin typeface="Source Sans Pro"/>
                    <a:cs typeface="Source Sans Pro"/>
                  </a:rPr>
                  <a:t>Catalog</a:t>
                </a:r>
                <a:endParaRPr lang="en-US" sz="1300" dirty="0">
                  <a:latin typeface="Source Sans Pro"/>
                  <a:cs typeface="Source Sans Pro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V="1">
                <a:off x="2650165" y="3863657"/>
                <a:ext cx="0" cy="483998"/>
              </a:xfrm>
              <a:prstGeom prst="straightConnector1">
                <a:avLst/>
              </a:prstGeom>
              <a:ln w="19050" cmpd="sng">
                <a:solidFill>
                  <a:schemeClr val="bg1">
                    <a:lumMod val="75000"/>
                  </a:schemeClr>
                </a:solidFill>
                <a:headEnd type="none" w="lg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5073665" y="3854272"/>
                <a:ext cx="256363" cy="0"/>
              </a:xfrm>
              <a:prstGeom prst="straightConnector1">
                <a:avLst/>
              </a:prstGeom>
              <a:ln w="19050" cmpd="sng">
                <a:solidFill>
                  <a:schemeClr val="bg1">
                    <a:lumMod val="75000"/>
                  </a:schemeClr>
                </a:solidFill>
                <a:headEnd type="none" w="lg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198759" y="3082656"/>
                <a:ext cx="9028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Source Sans Pro"/>
                    <a:cs typeface="Source Sans Pro"/>
                  </a:rPr>
                  <a:t>Analysis</a:t>
                </a:r>
                <a:endParaRPr lang="en-US" sz="1600" dirty="0">
                  <a:solidFill>
                    <a:schemeClr val="bg1"/>
                  </a:solidFill>
                  <a:latin typeface="Source Sans Pro"/>
                  <a:cs typeface="Source Sans Pro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188702" y="2959545"/>
              <a:ext cx="130599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/>
                  <a:cs typeface="Source Sans Pro"/>
                </a:rPr>
                <a:t>Logical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/>
                  <a:cs typeface="Source Sans Pro"/>
                </a:rPr>
                <a:t>Optimization</a:t>
              </a:r>
              <a:endParaRPr lang="en-US" sz="1600" dirty="0">
                <a:solidFill>
                  <a:schemeClr val="bg1"/>
                </a:solidFill>
                <a:latin typeface="Source Sans Pro"/>
                <a:cs typeface="Source Sans Pro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29438" y="2959545"/>
              <a:ext cx="95410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/>
                  <a:cs typeface="Source Sans Pro"/>
                </a:rPr>
                <a:t>Physical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"/>
                  <a:cs typeface="Source Sans Pro"/>
                </a:rPr>
                <a:t>Planning</a:t>
              </a:r>
              <a:endParaRPr lang="en-US" sz="1600" dirty="0">
                <a:solidFill>
                  <a:schemeClr val="bg1"/>
                </a:solidFill>
                <a:latin typeface="Source Sans Pro"/>
                <a:cs typeface="Source Sans Pro"/>
              </a:endParaRPr>
            </a:p>
          </p:txBody>
        </p:sp>
      </p:grpSp>
      <p:sp>
        <p:nvSpPr>
          <p:cNvPr id="25" name="Content Placeholder 2"/>
          <p:cNvSpPr txBox="1">
            <a:spLocks/>
          </p:cNvSpPr>
          <p:nvPr/>
        </p:nvSpPr>
        <p:spPr>
          <a:xfrm>
            <a:off x="946150" y="1913968"/>
            <a:ext cx="7172325" cy="310094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68275" indent="-168275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Char char="•"/>
              <a:defRPr sz="240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ＭＳ Ｐゴシック" charset="0"/>
                <a:cs typeface="Source Sans Pro"/>
              </a:defRPr>
            </a:lvl1pPr>
            <a:lvl2pPr marL="401638" indent="-174625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Char char="•"/>
              <a:defRPr sz="200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ＭＳ Ｐゴシック" charset="0"/>
                <a:cs typeface="Source Sans Pro"/>
              </a:defRPr>
            </a:lvl2pPr>
            <a:lvl3pPr marL="744538" indent="-174625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Lucida Grande"/>
              <a:buChar char="–"/>
              <a:tabLst/>
              <a:defRPr sz="180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ＭＳ Ｐゴシック" charset="0"/>
                <a:cs typeface="Source Sans Pro"/>
              </a:defRPr>
            </a:lvl3pPr>
            <a:lvl4pPr marL="971550" indent="-174625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Char char="•"/>
              <a:defRPr sz="180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ＭＳ Ｐゴシック" charset="0"/>
                <a:cs typeface="Source Sans Pro"/>
              </a:defRPr>
            </a:lvl4pPr>
            <a:lvl5pPr marL="1139825" indent="-168275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Lucida Grande"/>
              <a:buChar char="–"/>
              <a:defRPr sz="160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ＭＳ Ｐゴシック" charset="0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Analysis (Rule Executor): </a:t>
            </a:r>
            <a:r>
              <a:rPr lang="en-US" dirty="0" smtClean="0">
                <a:solidFill>
                  <a:schemeClr val="bg1"/>
                </a:solidFill>
              </a:rPr>
              <a:t>Transforms an Unresolved Logical Plan to a Resolved Logical Plan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Unresolved =&gt; Resolved: Use Catalog to find where datasets and columns are coming from and  types of columns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Logical Optimization (Rule Executor)</a:t>
            </a:r>
            <a:r>
              <a:rPr lang="en-US" dirty="0" smtClean="0">
                <a:solidFill>
                  <a:schemeClr val="bg1"/>
                </a:solidFill>
              </a:rPr>
              <a:t>: Transforms a Resolved Logical Plan to an Optimized Logical Plan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Physical Planning (Strategies + </a:t>
            </a:r>
            <a:r>
              <a:rPr lang="en-US" b="1" dirty="0">
                <a:solidFill>
                  <a:schemeClr val="bg1"/>
                </a:solidFill>
              </a:rPr>
              <a:t>Rule Executor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Phase 1: Transforms an Optimized Logical Plan to a Physical Plan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Phase 2: Rule executor is used to adjust the physical plan to make it ready for execution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95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54744" y="1133575"/>
            <a:ext cx="6542099" cy="47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-US" sz="3000" dirty="0">
                <a:solidFill>
                  <a:srgbClr val="0AA3B6"/>
                </a:solidFill>
              </a:rPr>
              <a:t>TEAM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254760" y="206375"/>
            <a:ext cx="85605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SzPct val="27500"/>
              <a:buNone/>
            </a:pPr>
            <a:r>
              <a:rPr lang="en-US" dirty="0"/>
              <a:t>About </a:t>
            </a:r>
            <a:r>
              <a:rPr lang="en-US" dirty="0" err="1"/>
              <a:t>Databricks</a:t>
            </a:r>
            <a:endParaRPr lang="en-US"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4294967295"/>
          </p:nvPr>
        </p:nvSpPr>
        <p:spPr>
          <a:xfrm>
            <a:off x="254750" y="1493350"/>
            <a:ext cx="8480700" cy="106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200"/>
              <a:t>Started Spark project (now Apache Spark) at UC Berkeley in 2009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200"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63" name="Shape 63"/>
          <p:cNvSpPr txBox="1">
            <a:spLocks noGrp="1"/>
          </p:cNvSpPr>
          <p:nvPr>
            <p:ph type="sldNum" idx="4294967295"/>
          </p:nvPr>
        </p:nvSpPr>
        <p:spPr>
          <a:xfrm>
            <a:off x="8507608" y="4749900"/>
            <a:ext cx="548700" cy="3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64" name="Shape 64"/>
          <p:cNvSpPr txBox="1">
            <a:spLocks noGrp="1"/>
          </p:cNvSpPr>
          <p:nvPr>
            <p:ph type="sldNum" idx="4294967295"/>
          </p:nvPr>
        </p:nvSpPr>
        <p:spPr>
          <a:xfrm>
            <a:off x="8533433" y="47887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296775" y="3437625"/>
            <a:ext cx="4038300" cy="47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-US" sz="3000" dirty="0">
                <a:solidFill>
                  <a:srgbClr val="EF5300"/>
                </a:solidFill>
              </a:rPr>
              <a:t>PRODUCT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4294967295"/>
          </p:nvPr>
        </p:nvSpPr>
        <p:spPr>
          <a:xfrm>
            <a:off x="296774" y="3807025"/>
            <a:ext cx="4695300" cy="1284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100" dirty="0"/>
              <a:t>Unified Analytics Platform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254750" y="2280987"/>
            <a:ext cx="4038300" cy="47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-US" sz="3000" dirty="0">
                <a:solidFill>
                  <a:srgbClr val="D6E000"/>
                </a:solidFill>
              </a:rPr>
              <a:t>MISSION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4294967295"/>
          </p:nvPr>
        </p:nvSpPr>
        <p:spPr>
          <a:xfrm>
            <a:off x="264274" y="2640762"/>
            <a:ext cx="3846000" cy="66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100"/>
              <a:t>Making Big Data Simple</a:t>
            </a:r>
          </a:p>
        </p:txBody>
      </p:sp>
    </p:spTree>
    <p:extLst>
      <p:ext uri="{BB962C8B-B14F-4D97-AF65-F5344CB8AC3E}">
        <p14:creationId xmlns:p14="http://schemas.microsoft.com/office/powerpoint/2010/main" val="111612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Put what we have learned in action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140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60450" y="1603852"/>
            <a:ext cx="7005637" cy="177593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Use Catalyst’s APIs to customize Spark</a:t>
            </a:r>
          </a:p>
        </p:txBody>
      </p:sp>
      <p:sp>
        <p:nvSpPr>
          <p:cNvPr id="2" name="Rectangle 1"/>
          <p:cNvSpPr/>
          <p:nvPr/>
        </p:nvSpPr>
        <p:spPr>
          <a:xfrm>
            <a:off x="1470025" y="3491860"/>
            <a:ext cx="6186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Roll your own planner rule</a:t>
            </a:r>
            <a:endParaRPr lang="en-US" sz="2400" i="1" dirty="0">
              <a:solidFill>
                <a:schemeClr val="accent1">
                  <a:lumMod val="20000"/>
                  <a:lumOff val="80000"/>
                </a:schemeClr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Shape 10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dirty="0" smtClean="0">
                <a:latin typeface="Source Sans Pro" charset="0"/>
                <a:ea typeface="Source Sans Pro" charset="0"/>
                <a:cs typeface="Source Sans Pro" charset="0"/>
              </a:rPr>
              <a:t>Roll your own Planner </a:t>
            </a:r>
            <a:r>
              <a:rPr lang="en-US" sz="3200" dirty="0">
                <a:latin typeface="Source Sans Pro" charset="0"/>
                <a:ea typeface="Source Sans Pro" charset="0"/>
                <a:cs typeface="Source Sans Pro" charset="0"/>
              </a:rPr>
              <a:t>Rule</a:t>
            </a:r>
          </a:p>
        </p:txBody>
      </p:sp>
      <p:sp>
        <p:nvSpPr>
          <p:cNvPr id="1056" name="Shape 1056"/>
          <p:cNvSpPr txBox="1">
            <a:spLocks noGrp="1"/>
          </p:cNvSpPr>
          <p:nvPr>
            <p:ph type="sldNum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  <p:sp>
        <p:nvSpPr>
          <p:cNvPr id="1058" name="Shape 1058"/>
          <p:cNvSpPr txBox="1"/>
          <p:nvPr/>
        </p:nvSpPr>
        <p:spPr>
          <a:xfrm>
            <a:off x="484722" y="835491"/>
            <a:ext cx="8330538" cy="32730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300"/>
              </a:spcAft>
            </a:pP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org.apache.spark.sql.functions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._ </a:t>
            </a:r>
            <a: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// </a:t>
            </a:r>
            <a:r>
              <a:rPr lang="en-US" sz="1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tableA</a:t>
            </a:r>
            <a: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is a dataset of integers in the </a:t>
            </a:r>
            <a:r>
              <a:rPr lang="en-US" sz="1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ragne</a:t>
            </a:r>
            <a: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of [0, 19999999]</a:t>
            </a:r>
          </a:p>
          <a:p>
            <a:pPr lvl="0">
              <a:spcBef>
                <a:spcPts val="0"/>
              </a:spcBef>
              <a:spcAft>
                <a:spcPts val="300"/>
              </a:spcAft>
            </a:pPr>
            <a:r>
              <a:rPr lang="en-US" sz="1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tableA</a:t>
            </a:r>
            <a: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spark.range</a:t>
            </a:r>
            <a: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(20000000).as('a)</a:t>
            </a:r>
          </a:p>
          <a:p>
            <a:pPr lvl="0">
              <a:spcBef>
                <a:spcPts val="0"/>
              </a:spcBef>
              <a:spcAft>
                <a:spcPts val="300"/>
              </a:spcAft>
            </a:pPr>
            <a: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tableB</a:t>
            </a:r>
            <a: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is a dataset of integers in the </a:t>
            </a:r>
            <a:r>
              <a:rPr lang="en-US" sz="1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ragne</a:t>
            </a:r>
            <a: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of [0, 9999999]</a:t>
            </a:r>
          </a:p>
          <a:p>
            <a:pPr lvl="0">
              <a:spcBef>
                <a:spcPts val="0"/>
              </a:spcBef>
              <a:spcAft>
                <a:spcPts val="300"/>
              </a:spcAft>
            </a:pPr>
            <a:r>
              <a:rPr lang="en-US" sz="1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tableB</a:t>
            </a:r>
            <a: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spark.range</a:t>
            </a:r>
            <a: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(10000000).as('b)</a:t>
            </a:r>
          </a:p>
          <a:p>
            <a:pPr lvl="0">
              <a:spcBef>
                <a:spcPts val="0"/>
              </a:spcBef>
              <a:spcAft>
                <a:spcPts val="300"/>
              </a:spcAft>
            </a:pPr>
            <a: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 result shows the number of records after joining </a:t>
            </a:r>
            <a:r>
              <a:rPr lang="en-US" sz="1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tableA</a:t>
            </a:r>
            <a: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-US" sz="1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tableB</a:t>
            </a:r>
            <a:endParaRPr lang="en-US" sz="1600" dirty="0" smtClean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spcAft>
                <a:spcPts val="300"/>
              </a:spcAft>
            </a:pPr>
            <a:r>
              <a:rPr lang="en-US" sz="1600" dirty="0" err="1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16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result = </a:t>
            </a:r>
            <a:r>
              <a:rPr lang="en-US" sz="1600" dirty="0" err="1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tableA</a:t>
            </a:r>
            <a:endParaRPr lang="en-US" sz="1600" dirty="0" smtClean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spcAft>
                <a:spcPts val="300"/>
              </a:spcAft>
            </a:pPr>
            <a:r>
              <a:rPr lang="en-US" sz="16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.join(</a:t>
            </a:r>
            <a:r>
              <a:rPr lang="en-US" sz="1600" dirty="0" err="1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tableB</a:t>
            </a:r>
            <a:r>
              <a:rPr lang="en-US" sz="16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, $"</a:t>
            </a:r>
            <a:r>
              <a:rPr lang="en-US" sz="1600" dirty="0" err="1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a.id</a:t>
            </a:r>
            <a:r>
              <a:rPr lang="en-US" sz="16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 === $"</a:t>
            </a:r>
            <a:r>
              <a:rPr lang="en-US" sz="1600" dirty="0" err="1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b.id</a:t>
            </a:r>
            <a:r>
              <a:rPr lang="en-US" sz="16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</a:p>
          <a:p>
            <a:pPr lvl="0">
              <a:spcBef>
                <a:spcPts val="0"/>
              </a:spcBef>
              <a:spcAft>
                <a:spcPts val="300"/>
              </a:spcAft>
            </a:pPr>
            <a:r>
              <a:rPr lang="en-US" sz="16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1600" dirty="0" err="1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groupBy</a:t>
            </a:r>
            <a:r>
              <a:rPr lang="en-US" sz="16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spcBef>
                <a:spcPts val="0"/>
              </a:spcBef>
              <a:spcAft>
                <a:spcPts val="300"/>
              </a:spcAft>
            </a:pPr>
            <a:r>
              <a:rPr lang="en-US" sz="16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.count()</a:t>
            </a:r>
          </a:p>
          <a:p>
            <a:pPr lvl="0">
              <a:spcBef>
                <a:spcPts val="0"/>
              </a:spcBef>
              <a:spcAft>
                <a:spcPts val="300"/>
              </a:spcAft>
            </a:pPr>
            <a:r>
              <a:rPr lang="en-US" sz="1600" dirty="0" err="1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result.show</a:t>
            </a:r>
            <a:r>
              <a:rPr lang="en-US" sz="16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spcBef>
                <a:spcPts val="0"/>
              </a:spcBef>
              <a:spcAft>
                <a:spcPts val="300"/>
              </a:spcAft>
            </a:pPr>
            <a:endParaRPr lang="en-US" sz="1600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spcAft>
                <a:spcPts val="300"/>
              </a:spcAft>
            </a:pPr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9" name="Shape 1059"/>
          <p:cNvSpPr txBox="1"/>
          <p:nvPr/>
        </p:nvSpPr>
        <p:spPr>
          <a:xfrm>
            <a:off x="837935" y="4140940"/>
            <a:ext cx="7394149" cy="73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i="1" dirty="0">
                <a:solidFill>
                  <a:schemeClr val="bg1"/>
                </a:solidFill>
              </a:rPr>
              <a:t>This takes </a:t>
            </a:r>
            <a:r>
              <a:rPr lang="en-US" sz="2400" i="1" dirty="0" smtClean="0">
                <a:solidFill>
                  <a:schemeClr val="bg1"/>
                </a:solidFill>
              </a:rPr>
              <a:t>4-8s on </a:t>
            </a:r>
            <a:r>
              <a:rPr lang="en-US" sz="2400" i="1" dirty="0" err="1">
                <a:solidFill>
                  <a:schemeClr val="bg1"/>
                </a:solidFill>
              </a:rPr>
              <a:t>Databricks</a:t>
            </a:r>
            <a:r>
              <a:rPr lang="en-US" sz="2400" i="1" dirty="0">
                <a:solidFill>
                  <a:schemeClr val="bg1"/>
                </a:solidFill>
              </a:rPr>
              <a:t> Community edition</a:t>
            </a:r>
          </a:p>
        </p:txBody>
      </p:sp>
    </p:spTree>
    <p:extLst>
      <p:ext uri="{BB962C8B-B14F-4D97-AF65-F5344CB8AC3E}">
        <p14:creationId xmlns:p14="http://schemas.microsoft.com/office/powerpoint/2010/main" val="21469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8" grpId="0"/>
      <p:bldP spid="105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 your own Planner Rule</a:t>
            </a:r>
          </a:p>
        </p:txBody>
      </p:sp>
      <p:sp>
        <p:nvSpPr>
          <p:cNvPr id="4" name="Rectangle 3"/>
          <p:cNvSpPr/>
          <p:nvPr/>
        </p:nvSpPr>
        <p:spPr>
          <a:xfrm>
            <a:off x="542925" y="1417324"/>
            <a:ext cx="772953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Menlo-Regular" charset="0"/>
              </a:rPr>
              <a:t>== Physical Plan ==</a:t>
            </a:r>
          </a:p>
          <a:p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Menlo-Regular" charset="0"/>
              </a:rPr>
              <a:t>*</a:t>
            </a:r>
            <a:r>
              <a:rPr lang="en-US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Menlo-Regular" charset="0"/>
              </a:rPr>
              <a:t>HashAggregate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Menlo-Regular" charset="0"/>
              </a:rPr>
              <a:t>(keys=[], functions=[count(1)])</a:t>
            </a:r>
          </a:p>
          <a:p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Menlo-Regular" charset="0"/>
              </a:rPr>
              <a:t>+- Exchange </a:t>
            </a:r>
            <a:r>
              <a:rPr lang="en-US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Menlo-Regular" charset="0"/>
              </a:rPr>
              <a:t>SinglePartition</a:t>
            </a:r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Menlo-Regular" charset="0"/>
            </a:endParaRPr>
          </a:p>
          <a:p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Menlo-Regular" charset="0"/>
              </a:rPr>
              <a:t>   +- *</a:t>
            </a:r>
            <a:r>
              <a:rPr lang="en-US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Menlo-Regular" charset="0"/>
              </a:rPr>
              <a:t>HashAggregate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Menlo-Regular" charset="0"/>
              </a:rPr>
              <a:t>(keys=[], functions=[</a:t>
            </a:r>
            <a:r>
              <a:rPr lang="en-US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Menlo-Regular" charset="0"/>
              </a:rPr>
              <a:t>partial_count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Menlo-Regular" charset="0"/>
              </a:rPr>
              <a:t>(1)])</a:t>
            </a:r>
          </a:p>
          <a:p>
            <a:r>
              <a:rPr lang="cs-CZ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Menlo-Regular" charset="0"/>
              </a:rPr>
              <a:t>      +- *Project</a:t>
            </a:r>
          </a:p>
          <a:p>
            <a:r>
              <a:rPr lang="fi-FI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Menlo-Regular" charset="0"/>
              </a:rPr>
              <a:t>         +- *</a:t>
            </a:r>
            <a:r>
              <a:rPr lang="fi-FI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Menlo-Regular" charset="0"/>
              </a:rPr>
              <a:t>SortMergeJoin</a:t>
            </a:r>
            <a:r>
              <a:rPr lang="fi-FI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Menlo-Regular" charset="0"/>
              </a:rPr>
              <a:t> [id#642L], [id#646L], Inner</a:t>
            </a:r>
          </a:p>
          <a:p>
            <a:r>
              <a:rPr lang="da-DK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Menlo-Regular" charset="0"/>
              </a:rPr>
              <a:t>            :- *Sort [id#642L ASC NULLS FIRST], false, 0</a:t>
            </a:r>
          </a:p>
          <a:p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Menlo-Regular" charset="0"/>
              </a:rPr>
              <a:t>            :  +- Exchange </a:t>
            </a:r>
            <a:r>
              <a:rPr lang="en-US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Menlo-Regular" charset="0"/>
              </a:rPr>
              <a:t>hashpartitioning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Menlo-Regular" charset="0"/>
              </a:rPr>
              <a:t>(id#642L, 200)</a:t>
            </a:r>
          </a:p>
          <a:p>
            <a:r>
              <a:rPr lang="nl-NL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Menlo-Regular" charset="0"/>
              </a:rPr>
              <a:t>            :     +- *Range (0, 20000000, step=1, splits=8)</a:t>
            </a:r>
          </a:p>
          <a:p>
            <a:r>
              <a:rPr lang="da-DK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Menlo-Regular" charset="0"/>
              </a:rPr>
              <a:t>            +- *Sort [id#646L ASC NULLS FIRST], false, 0</a:t>
            </a:r>
          </a:p>
          <a:p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Menlo-Regular" charset="0"/>
              </a:rPr>
              <a:t>               +- Exchange </a:t>
            </a:r>
            <a:r>
              <a:rPr lang="en-US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Menlo-Regular" charset="0"/>
              </a:rPr>
              <a:t>hashpartitioning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Menlo-Regular" charset="0"/>
              </a:rPr>
              <a:t>(id#646L, 200)</a:t>
            </a:r>
          </a:p>
          <a:p>
            <a:r>
              <a:rPr lang="nl-NL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Menlo-Regular" charset="0"/>
              </a:rPr>
              <a:t>                  +- *Range (0, 10000000, step=1, splits=8)</a:t>
            </a:r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hape 1076"/>
          <p:cNvSpPr/>
          <p:nvPr/>
        </p:nvSpPr>
        <p:spPr>
          <a:xfrm>
            <a:off x="2402362" y="3178640"/>
            <a:ext cx="5298601" cy="207501"/>
          </a:xfrm>
          <a:prstGeom prst="roundRect">
            <a:avLst>
              <a:gd name="adj" fmla="val 16667"/>
            </a:avLst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076"/>
          <p:cNvSpPr/>
          <p:nvPr/>
        </p:nvSpPr>
        <p:spPr>
          <a:xfrm>
            <a:off x="2402362" y="3916827"/>
            <a:ext cx="5298601" cy="207501"/>
          </a:xfrm>
          <a:prstGeom prst="roundRect">
            <a:avLst>
              <a:gd name="adj" fmla="val 16667"/>
            </a:avLst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076"/>
          <p:cNvSpPr/>
          <p:nvPr/>
        </p:nvSpPr>
        <p:spPr>
          <a:xfrm>
            <a:off x="1597499" y="2717456"/>
            <a:ext cx="6103464" cy="461184"/>
          </a:xfrm>
          <a:prstGeom prst="roundRect">
            <a:avLst>
              <a:gd name="adj" fmla="val 16667"/>
            </a:avLst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076"/>
          <p:cNvSpPr/>
          <p:nvPr/>
        </p:nvSpPr>
        <p:spPr>
          <a:xfrm>
            <a:off x="1999930" y="3681472"/>
            <a:ext cx="5701033" cy="165853"/>
          </a:xfrm>
          <a:prstGeom prst="roundRect">
            <a:avLst>
              <a:gd name="adj" fmla="val 16667"/>
            </a:avLst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2925" y="1026625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0"/>
              </a:spcBef>
              <a:spcAft>
                <a:spcPts val="300"/>
              </a:spcAft>
            </a:pP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result.explain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1204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0" name="Shape 1100"/>
          <p:cNvCxnSpPr/>
          <p:nvPr/>
        </p:nvCxnSpPr>
        <p:spPr>
          <a:xfrm flipH="1">
            <a:off x="4622228" y="3025030"/>
            <a:ext cx="8100" cy="15507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093" name="Shape 1093"/>
          <p:cNvCxnSpPr/>
          <p:nvPr/>
        </p:nvCxnSpPr>
        <p:spPr>
          <a:xfrm flipH="1">
            <a:off x="2769548" y="3064069"/>
            <a:ext cx="8100" cy="15507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095" name="Shape 10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3200" dirty="0">
                <a:latin typeface="Source Sans Pro" charset="0"/>
                <a:ea typeface="Source Sans Pro" charset="0"/>
                <a:cs typeface="Source Sans Pro" charset="0"/>
              </a:rPr>
              <a:t>Roll your own Planner Rule</a:t>
            </a:r>
            <a:endParaRPr lang="en-US" sz="3200" dirty="0"/>
          </a:p>
        </p:txBody>
      </p:sp>
      <p:sp>
        <p:nvSpPr>
          <p:cNvPr id="1094" name="Shape 1094"/>
          <p:cNvSpPr txBox="1">
            <a:spLocks noGrp="1"/>
          </p:cNvSpPr>
          <p:nvPr>
            <p:ph type="sldNum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34</a:t>
            </a:fld>
            <a:endParaRPr lang="en-US"/>
          </a:p>
        </p:txBody>
      </p:sp>
      <p:sp>
        <p:nvSpPr>
          <p:cNvPr id="1096" name="Shape 1096"/>
          <p:cNvSpPr txBox="1"/>
          <p:nvPr/>
        </p:nvSpPr>
        <p:spPr>
          <a:xfrm>
            <a:off x="359875" y="1199650"/>
            <a:ext cx="8101500" cy="63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0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Exploit the structure of the problem</a:t>
            </a:r>
          </a:p>
        </p:txBody>
      </p:sp>
      <p:sp>
        <p:nvSpPr>
          <p:cNvPr id="1097" name="Shape 1097"/>
          <p:cNvSpPr txBox="1"/>
          <p:nvPr/>
        </p:nvSpPr>
        <p:spPr>
          <a:xfrm>
            <a:off x="484250" y="2139525"/>
            <a:ext cx="8101500" cy="7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0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are joining two intervals; the result will be the intersection of these intervals</a:t>
            </a:r>
          </a:p>
          <a:p>
            <a: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20" dirty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098" name="Shape 1098"/>
          <p:cNvCxnSpPr/>
          <p:nvPr/>
        </p:nvCxnSpPr>
        <p:spPr>
          <a:xfrm>
            <a:off x="2357438" y="3812550"/>
            <a:ext cx="227289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1099" name="Shape 1099"/>
          <p:cNvCxnSpPr/>
          <p:nvPr/>
        </p:nvCxnSpPr>
        <p:spPr>
          <a:xfrm>
            <a:off x="2786063" y="3358450"/>
            <a:ext cx="3871912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1101" name="Shape 1101"/>
          <p:cNvCxnSpPr/>
          <p:nvPr/>
        </p:nvCxnSpPr>
        <p:spPr>
          <a:xfrm>
            <a:off x="2786063" y="4338975"/>
            <a:ext cx="1842312" cy="0"/>
          </a:xfrm>
          <a:prstGeom prst="straightConnector1">
            <a:avLst/>
          </a:prstGeom>
          <a:noFill/>
          <a:ln w="38100" cap="flat" cmpd="sng">
            <a:solidFill>
              <a:schemeClr val="accent3">
                <a:lumMod val="75000"/>
              </a:schemeClr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1102" name="Shape 1102"/>
          <p:cNvSpPr txBox="1"/>
          <p:nvPr/>
        </p:nvSpPr>
        <p:spPr>
          <a:xfrm>
            <a:off x="1454375" y="3189700"/>
            <a:ext cx="305400" cy="33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03" name="Shape 1103"/>
          <p:cNvSpPr txBox="1"/>
          <p:nvPr/>
        </p:nvSpPr>
        <p:spPr>
          <a:xfrm>
            <a:off x="1454375" y="3631625"/>
            <a:ext cx="305400" cy="33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04" name="Shape 1104"/>
          <p:cNvSpPr txBox="1"/>
          <p:nvPr/>
        </p:nvSpPr>
        <p:spPr>
          <a:xfrm>
            <a:off x="1327624" y="4170225"/>
            <a:ext cx="640725" cy="33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bg1"/>
                </a:solidFill>
              </a:rPr>
              <a:t>A∩B</a:t>
            </a:r>
          </a:p>
        </p:txBody>
      </p:sp>
    </p:spTree>
    <p:extLst>
      <p:ext uri="{BB962C8B-B14F-4D97-AF65-F5344CB8AC3E}">
        <p14:creationId xmlns:p14="http://schemas.microsoft.com/office/powerpoint/2010/main" val="44426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" grpId="0"/>
      <p:bldP spid="1102" grpId="0"/>
      <p:bldP spid="1103" grpId="0"/>
      <p:bldP spid="110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Shape 11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3200" dirty="0">
                <a:latin typeface="Source Sans Pro" charset="0"/>
                <a:ea typeface="Source Sans Pro" charset="0"/>
                <a:cs typeface="Source Sans Pro" charset="0"/>
              </a:rPr>
              <a:t>Roll your own Planner </a:t>
            </a:r>
            <a:r>
              <a:rPr lang="en-US" sz="3200" dirty="0" smtClean="0">
                <a:latin typeface="Source Sans Pro" charset="0"/>
                <a:ea typeface="Source Sans Pro" charset="0"/>
                <a:cs typeface="Source Sans Pro" charset="0"/>
              </a:rPr>
              <a:t>Rule</a:t>
            </a:r>
            <a:endParaRPr lang="en-US" sz="32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112" name="Shape 1112"/>
          <p:cNvSpPr txBox="1"/>
          <p:nvPr/>
        </p:nvSpPr>
        <p:spPr>
          <a:xfrm>
            <a:off x="385629" y="797993"/>
            <a:ext cx="8429585" cy="35147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Import internal APIs of Catalyst</a:t>
            </a:r>
          </a:p>
          <a:p>
            <a:r>
              <a:rPr lang="en-US" sz="1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org.apache.spark.sql.Strategy</a:t>
            </a: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org.apache.spark.sql.catalyst.expressions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.{Alias,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EqualTo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org.apache.spark.sql.catalyst.plans.logical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.{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LogicalPlan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Join, Range}</a:t>
            </a:r>
          </a:p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org.apache.spark.sql.catalyst.plans.Inner</a:t>
            </a: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org.apache.spark.sql.execution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.{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ProjectExec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RangeExec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SparkPlan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</a:p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case object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IntervalJoin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extends Strategy with Serializable {</a:t>
            </a:r>
          </a:p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apply(plan: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LogicalPlan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):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Seq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SparkPlan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 = plan match {</a:t>
            </a:r>
          </a:p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4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case Join(</a:t>
            </a:r>
          </a:p>
          <a:p>
            <a:r>
              <a:rPr lang="en-US" sz="14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     Range(start1, end1, 1, part1, </a:t>
            </a:r>
            <a:r>
              <a:rPr lang="en-US" sz="14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Seq</a:t>
            </a:r>
            <a:r>
              <a:rPr lang="en-US" sz="14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(o1)), // </a:t>
            </a:r>
            <a:r>
              <a:rPr lang="en-US" sz="14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mathces</a:t>
            </a:r>
            <a:r>
              <a:rPr lang="en-US" sz="14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tableA</a:t>
            </a:r>
            <a:endParaRPr lang="en-US" sz="1400" dirty="0">
              <a:solidFill>
                <a:srgbClr val="FFFF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     Range(start2, end2, 1, part2, </a:t>
            </a:r>
            <a:r>
              <a:rPr lang="en-US" sz="14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Seq</a:t>
            </a:r>
            <a:r>
              <a:rPr lang="en-US" sz="14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(o2)), // matches </a:t>
            </a:r>
            <a:r>
              <a:rPr lang="en-US" sz="14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tableB</a:t>
            </a:r>
            <a:endParaRPr lang="en-US" sz="1400" dirty="0">
              <a:solidFill>
                <a:srgbClr val="FFFF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     Inner, Some(</a:t>
            </a:r>
            <a:r>
              <a:rPr lang="en-US" sz="14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EqualTo</a:t>
            </a:r>
            <a:r>
              <a:rPr lang="en-US" sz="14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(e1, e2)))           // matches the Join</a:t>
            </a:r>
          </a:p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if ((o1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semanticEquals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e1) &amp;&amp; (o2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semanticEquals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e2)) || </a:t>
            </a:r>
          </a:p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((o1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semanticEquals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e2) &amp;&amp; (o2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semanticEquals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e1)) =&gt;</a:t>
            </a:r>
          </a:p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See next page for rule body</a:t>
            </a: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case 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_ =&gt; Nil</a:t>
            </a:r>
          </a:p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 sz="1400" dirty="0">
              <a:solidFill>
                <a:schemeClr val="accent1">
                  <a:lumMod val="20000"/>
                  <a:lumOff val="8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2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Shape 11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3200" dirty="0">
                <a:latin typeface="Source Sans Pro" charset="0"/>
                <a:ea typeface="Source Sans Pro" charset="0"/>
                <a:cs typeface="Source Sans Pro" charset="0"/>
              </a:rPr>
              <a:t>Roll your own Planner </a:t>
            </a:r>
            <a:r>
              <a:rPr lang="en-US" sz="3200" dirty="0" smtClean="0">
                <a:latin typeface="Source Sans Pro" charset="0"/>
                <a:ea typeface="Source Sans Pro" charset="0"/>
                <a:cs typeface="Source Sans Pro" charset="0"/>
              </a:rPr>
              <a:t>Rule</a:t>
            </a:r>
            <a:endParaRPr lang="en-US" sz="32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112" name="Shape 1112"/>
          <p:cNvSpPr txBox="1"/>
          <p:nvPr/>
        </p:nvSpPr>
        <p:spPr>
          <a:xfrm>
            <a:off x="385674" y="926582"/>
            <a:ext cx="8429585" cy="35147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// 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matches cases like:</a:t>
            </a:r>
          </a:p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//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tableA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 start1----------------------------end1</a:t>
            </a:r>
          </a:p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//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tableB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 ...------------------end2</a:t>
            </a:r>
          </a:p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if ((end2 &gt;= start1) &amp;&amp; (end2 &lt;= end2)) {</a:t>
            </a:r>
          </a:p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14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// start of the intersection</a:t>
            </a:r>
          </a:p>
          <a:p>
            <a:r>
              <a:rPr lang="en-US" sz="14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14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start = </a:t>
            </a:r>
            <a:r>
              <a:rPr lang="en-US" sz="14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math.max</a:t>
            </a:r>
            <a:r>
              <a:rPr lang="en-US" sz="14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(start1, start2)</a:t>
            </a:r>
          </a:p>
          <a:p>
            <a:r>
              <a:rPr lang="en-US" sz="14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         // end of the intersection</a:t>
            </a:r>
          </a:p>
          <a:p>
            <a:r>
              <a:rPr lang="en-US" sz="14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14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end = </a:t>
            </a:r>
            <a:r>
              <a:rPr lang="en-US" sz="14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math.min</a:t>
            </a:r>
            <a:r>
              <a:rPr lang="en-US" sz="14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(end1, end2)</a:t>
            </a:r>
          </a:p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part =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math.max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(part1.getOrElse(200), part2.getOrElse(200))</a:t>
            </a:r>
          </a:p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// Create a new Range to represent the intersection</a:t>
            </a:r>
          </a:p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14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result = </a:t>
            </a:r>
            <a:r>
              <a:rPr lang="en-US" sz="14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RangeExec</a:t>
            </a:r>
            <a:r>
              <a:rPr lang="en-US" sz="14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(Range(start, end, 1, Some(part), o1 :: Nil))</a:t>
            </a:r>
          </a:p>
          <a:p>
            <a:r>
              <a:rPr lang="en-US" sz="14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14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twoColumns</a:t>
            </a:r>
            <a:r>
              <a:rPr lang="en-US" sz="14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ProjectExec</a:t>
            </a:r>
            <a:r>
              <a:rPr lang="en-US" sz="14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r>
              <a:rPr lang="en-US" sz="14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           Alias(o1, o1.name)(</a:t>
            </a:r>
            <a:r>
              <a:rPr lang="en-US" sz="14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exprId</a:t>
            </a:r>
            <a:r>
              <a:rPr lang="en-US" sz="14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= o1.exprId) :: Nil,</a:t>
            </a:r>
          </a:p>
          <a:p>
            <a:r>
              <a:rPr lang="en-US" sz="14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           result)    </a:t>
            </a:r>
          </a:p>
          <a:p>
            <a:r>
              <a:rPr lang="en-US" sz="14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14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twoColumns</a:t>
            </a:r>
            <a:r>
              <a:rPr lang="en-US" sz="14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:: Nil</a:t>
            </a:r>
          </a:p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} else {</a:t>
            </a:r>
          </a:p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Nil</a:t>
            </a:r>
          </a:p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sz="1400" dirty="0">
              <a:solidFill>
                <a:schemeClr val="accent1">
                  <a:lumMod val="20000"/>
                  <a:lumOff val="8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30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Shape 11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3200" dirty="0">
                <a:latin typeface="Source Sans Pro" charset="0"/>
                <a:ea typeface="Source Sans Pro" charset="0"/>
                <a:cs typeface="Source Sans Pro" charset="0"/>
              </a:rPr>
              <a:t>Roll your own Planner </a:t>
            </a:r>
            <a:r>
              <a:rPr lang="en-US" sz="3200" dirty="0" smtClean="0">
                <a:latin typeface="Source Sans Pro" charset="0"/>
                <a:ea typeface="Source Sans Pro" charset="0"/>
                <a:cs typeface="Source Sans Pro" charset="0"/>
              </a:rPr>
              <a:t>Rule</a:t>
            </a:r>
            <a:endParaRPr lang="en-US" sz="3200" dirty="0"/>
          </a:p>
        </p:txBody>
      </p:sp>
      <p:sp>
        <p:nvSpPr>
          <p:cNvPr id="1128" name="Shape 1128"/>
          <p:cNvSpPr txBox="1"/>
          <p:nvPr/>
        </p:nvSpPr>
        <p:spPr>
          <a:xfrm>
            <a:off x="278750" y="1393800"/>
            <a:ext cx="7172400" cy="542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0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Hook it up with Spark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20" dirty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9" name="Shape 1129"/>
          <p:cNvSpPr txBox="1"/>
          <p:nvPr/>
        </p:nvSpPr>
        <p:spPr>
          <a:xfrm>
            <a:off x="457999" y="1767257"/>
            <a:ext cx="7734023" cy="6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spark.experimental.extraStrategies</a:t>
            </a:r>
            <a:r>
              <a:rPr 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IntervalJoin</a:t>
            </a:r>
            <a:r>
              <a:rPr lang="en-US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:: </a:t>
            </a:r>
            <a:r>
              <a:rPr lang="en-US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Nil</a:t>
            </a:r>
          </a:p>
        </p:txBody>
      </p:sp>
      <p:sp>
        <p:nvSpPr>
          <p:cNvPr id="1130" name="Shape 1130"/>
          <p:cNvSpPr txBox="1"/>
          <p:nvPr/>
        </p:nvSpPr>
        <p:spPr>
          <a:xfrm>
            <a:off x="278750" y="2831150"/>
            <a:ext cx="7172400" cy="542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22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it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endParaRPr sz="2220" dirty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1" name="Shape 1131"/>
          <p:cNvSpPr txBox="1"/>
          <p:nvPr/>
        </p:nvSpPr>
        <p:spPr>
          <a:xfrm>
            <a:off x="538075" y="3144607"/>
            <a:ext cx="6813900" cy="43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5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result.show</a:t>
            </a:r>
            <a:r>
              <a:rPr lang="en-US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lang="en-US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2" name="Shape 1132"/>
          <p:cNvSpPr txBox="1"/>
          <p:nvPr/>
        </p:nvSpPr>
        <p:spPr>
          <a:xfrm>
            <a:off x="278750" y="3852730"/>
            <a:ext cx="7913272" cy="542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220" i="1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now takes </a:t>
            </a:r>
            <a:r>
              <a:rPr lang="en-US" sz="2220" i="1" dirty="0" smtClean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~0.5s </a:t>
            </a:r>
            <a:r>
              <a:rPr lang="en-US" sz="2220" i="1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complete</a:t>
            </a:r>
          </a:p>
          <a:p>
            <a:pPr lvl="0" algn="ctr" rtl="0">
              <a:lnSpc>
                <a:spcPct val="90000"/>
              </a:lnSpc>
              <a:spcBef>
                <a:spcPts val="0"/>
              </a:spcBef>
              <a:buNone/>
            </a:pPr>
            <a:endParaRPr sz="2220" i="1" dirty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3833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" grpId="0"/>
      <p:bldP spid="1131" grpId="0"/>
      <p:bldP spid="113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2925" y="1767328"/>
            <a:ext cx="76581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== Physical Plan ==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HashAggregate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(keys=[], functions=[count(1)])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 Exchange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SinglePartition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+- *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HashAggregate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(keys=[], functions=[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partial_count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(1)])</a:t>
            </a:r>
          </a:p>
          <a:p>
            <a:r>
              <a:rPr lang="cs-CZ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+- *Project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+- *Project [id#642L AS id#642L]</a:t>
            </a:r>
          </a:p>
          <a:p>
            <a:r>
              <a:rPr lang="nl-NL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+- *Range (0, 10000000, step=1, splits=8)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 your own Planner Rule</a:t>
            </a:r>
          </a:p>
        </p:txBody>
      </p:sp>
      <p:sp>
        <p:nvSpPr>
          <p:cNvPr id="7" name="Shape 1076"/>
          <p:cNvSpPr/>
          <p:nvPr/>
        </p:nvSpPr>
        <p:spPr>
          <a:xfrm>
            <a:off x="1320243" y="2887867"/>
            <a:ext cx="6103464" cy="910785"/>
          </a:xfrm>
          <a:prstGeom prst="roundRect">
            <a:avLst>
              <a:gd name="adj" fmla="val 16667"/>
            </a:avLst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2925" y="1026625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0"/>
              </a:spcBef>
              <a:spcAft>
                <a:spcPts val="300"/>
              </a:spcAft>
            </a:pP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result.explain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000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Contribute your ideas to Spark</a:t>
            </a:r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7" name="Picture 6" descr="unionrule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24" y="1214380"/>
            <a:ext cx="7632095" cy="14877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6000" y="3090900"/>
            <a:ext cx="71724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Source Sans Pro"/>
                <a:cs typeface="Source Sans Pro"/>
              </a:rPr>
              <a:t>110 line patch took a user’s query from “never finishing” to 200s.</a:t>
            </a:r>
            <a:endParaRPr lang="en-US" sz="2800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432" y="4233333"/>
            <a:ext cx="868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Overall 200+ people have contributed to the analyzer/optimizer/planner in the last 2 years.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18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Overview</a:t>
            </a:r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4842" y="3332876"/>
            <a:ext cx="7857273" cy="4963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ource Sans Pro" charset="0"/>
                <a:ea typeface="Source Sans Pro" charset="0"/>
                <a:cs typeface="Source Sans Pro" charset="0"/>
              </a:rPr>
              <a:t>Spark Core (RDD)</a:t>
            </a:r>
            <a:endParaRPr lang="en-US" sz="2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8797" y="2787260"/>
            <a:ext cx="7243317" cy="493776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ource Sans Pro" charset="0"/>
                <a:ea typeface="Source Sans Pro" charset="0"/>
                <a:cs typeface="Source Sans Pro" charset="0"/>
              </a:rPr>
              <a:t>Catalyst</a:t>
            </a:r>
            <a:endParaRPr lang="en-US" sz="2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51761" y="2069013"/>
            <a:ext cx="6100353" cy="6503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Source Sans Pro" charset="0"/>
                <a:ea typeface="Source Sans Pro" charset="0"/>
                <a:cs typeface="Source Sans Pro" charset="0"/>
              </a:rPr>
              <a:t>DataFrame</a:t>
            </a:r>
            <a:r>
              <a:rPr lang="en-US" sz="2000" dirty="0" smtClean="0">
                <a:latin typeface="Source Sans Pro" charset="0"/>
                <a:ea typeface="Source Sans Pro" charset="0"/>
                <a:cs typeface="Source Sans Pro" charset="0"/>
              </a:rPr>
              <a:t>/Dataset</a:t>
            </a:r>
            <a:endParaRPr lang="en-US" sz="2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08796" y="2069013"/>
            <a:ext cx="1069430" cy="6503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ource Sans Pro" charset="0"/>
                <a:ea typeface="Source Sans Pro" charset="0"/>
                <a:cs typeface="Source Sans Pro" charset="0"/>
              </a:rPr>
              <a:t>SQL</a:t>
            </a:r>
            <a:endParaRPr lang="en-US" sz="2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51762" y="1126433"/>
            <a:ext cx="2032972" cy="897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ML Pipelines</a:t>
            </a:r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33648" y="1126433"/>
            <a:ext cx="2208788" cy="897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Structured 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Streaming</a:t>
            </a:r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47431" y="4721567"/>
            <a:ext cx="133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 Light"/>
                <a:cs typeface="Source Sans Pro Light"/>
              </a:rPr>
              <a:t>and more…</a:t>
            </a:r>
            <a:endParaRPr lang="en-US" dirty="0">
              <a:latin typeface="Source Sans Pro Light"/>
              <a:cs typeface="Source Sans Pro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2488499"/>
            <a:ext cx="155007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Spark SQL</a:t>
            </a:r>
            <a:endParaRPr lang="en-US" sz="22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9" name="Left Brace 28"/>
          <p:cNvSpPr/>
          <p:nvPr/>
        </p:nvSpPr>
        <p:spPr>
          <a:xfrm>
            <a:off x="1267098" y="2069013"/>
            <a:ext cx="241698" cy="1157513"/>
          </a:xfrm>
          <a:prstGeom prst="leftBrac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91350" y="1126433"/>
            <a:ext cx="1743093" cy="897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ource Sans Pro" charset="0"/>
                <a:ea typeface="Source Sans Pro" charset="0"/>
                <a:cs typeface="Source Sans Pro" charset="0"/>
              </a:rPr>
              <a:t>GraphFrames</a:t>
            </a:r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08796" y="3949903"/>
            <a:ext cx="69594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Spark SQL </a:t>
            </a:r>
            <a:r>
              <a:rPr lang="en-US" sz="220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applies structured </a:t>
            </a:r>
            <a:r>
              <a:rPr lang="en-US" sz="22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views to data </a:t>
            </a:r>
            <a:r>
              <a:rPr lang="en-US" sz="220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from different systems stored in different kinds of formats. </a:t>
            </a:r>
            <a:endParaRPr lang="en-US" sz="22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64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349"/>
    </mc:Choice>
    <mc:Fallback xmlns="">
      <p:transition spd="slow" advTm="743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12994" y="1099650"/>
            <a:ext cx="6542099" cy="47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-US" dirty="0">
                <a:solidFill>
                  <a:srgbClr val="0AA3B6"/>
                </a:solidFill>
              </a:rPr>
              <a:t>UNIFIED ANALYTICS PLATFORM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254760" y="206375"/>
            <a:ext cx="8560453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SzPct val="27500"/>
              <a:buNone/>
            </a:pPr>
            <a:r>
              <a:rPr lang="en-US"/>
              <a:t>Try Apache Spark in Databricks!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4294967295"/>
          </p:nvPr>
        </p:nvSpPr>
        <p:spPr>
          <a:xfrm>
            <a:off x="412999" y="1532900"/>
            <a:ext cx="5217900" cy="106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68275" marR="0" lvl="0" indent="-1809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90909"/>
              <a:buFont typeface="Arial"/>
              <a:buChar char="•"/>
            </a:pPr>
            <a:r>
              <a:rPr lang="en-US" sz="2200" dirty="0"/>
              <a:t>Collaborative cloud environment</a:t>
            </a:r>
          </a:p>
          <a:p>
            <a:pPr marL="168275" marR="0" lvl="0" indent="-1809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90909"/>
              <a:buFont typeface="Arial"/>
              <a:buChar char="•"/>
            </a:pPr>
            <a:r>
              <a:rPr lang="en-US" sz="2200" dirty="0"/>
              <a:t>Free version (community edition)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ldNum" idx="4294967295"/>
          </p:nvPr>
        </p:nvSpPr>
        <p:spPr>
          <a:xfrm>
            <a:off x="8507608" y="4749900"/>
            <a:ext cx="548700" cy="3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40</a:t>
            </a:fld>
            <a:endParaRPr lang="en-US"/>
          </a:p>
        </p:txBody>
      </p:sp>
      <p:sp>
        <p:nvSpPr>
          <p:cNvPr id="77" name="Shape 77"/>
          <p:cNvSpPr txBox="1">
            <a:spLocks noGrp="1"/>
          </p:cNvSpPr>
          <p:nvPr>
            <p:ph type="sldNum" idx="4294967295"/>
          </p:nvPr>
        </p:nvSpPr>
        <p:spPr>
          <a:xfrm>
            <a:off x="8533433" y="47887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40</a:t>
            </a:fld>
            <a:endParaRPr lang="en-US"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48675" y="2706550"/>
            <a:ext cx="4038300" cy="47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-US" dirty="0">
                <a:solidFill>
                  <a:srgbClr val="D6E000"/>
                </a:solidFill>
              </a:rPr>
              <a:t>DATABRICKS RUNTIME 3.0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4294967295"/>
          </p:nvPr>
        </p:nvSpPr>
        <p:spPr>
          <a:xfrm>
            <a:off x="412999" y="3152150"/>
            <a:ext cx="4695300" cy="1284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68275" marR="0" lvl="0" indent="-1746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90476"/>
              <a:buFont typeface="Arial"/>
              <a:buChar char="•"/>
            </a:pPr>
            <a:r>
              <a:rPr lang="en-US" sz="2100"/>
              <a:t>Apache Spark - optimized for the cloud</a:t>
            </a:r>
          </a:p>
          <a:p>
            <a:pPr marL="168275" marR="0" lvl="0" indent="-1746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90476"/>
              <a:buFont typeface="Arial"/>
              <a:buChar char="•"/>
            </a:pPr>
            <a:r>
              <a:rPr lang="en-US" sz="2100"/>
              <a:t>Caching and optimization layer - DBIO</a:t>
            </a:r>
          </a:p>
          <a:p>
            <a:pPr marL="168275" marR="0" lvl="0" indent="-1746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90476"/>
              <a:buFont typeface="Arial"/>
              <a:buChar char="•"/>
            </a:pPr>
            <a:r>
              <a:rPr lang="en-US" sz="2100"/>
              <a:t>Enterprise security - DBES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4294967295"/>
          </p:nvPr>
        </p:nvSpPr>
        <p:spPr>
          <a:xfrm>
            <a:off x="5610098" y="2217250"/>
            <a:ext cx="3699000" cy="1310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3200" dirty="0"/>
              <a:t>Try for free today.</a:t>
            </a:r>
            <a:br>
              <a:rPr lang="en-US" sz="3200" dirty="0"/>
            </a:br>
            <a:r>
              <a:rPr lang="en-US" sz="3200" b="1" dirty="0" err="1">
                <a:solidFill>
                  <a:srgbClr val="EF5300"/>
                </a:solidFill>
              </a:rPr>
              <a:t>databricks.com</a:t>
            </a:r>
            <a:endParaRPr lang="en-US" sz="3200" b="1" dirty="0">
              <a:solidFill>
                <a:srgbClr val="EF53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9772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04711" y="2796718"/>
            <a:ext cx="6349823" cy="666441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004711" y="2681094"/>
            <a:ext cx="6035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What to chat?</a:t>
            </a:r>
          </a:p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Find me after this talk or at </a:t>
            </a:r>
            <a:r>
              <a:rPr lang="en-US" sz="2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Databricks</a:t>
            </a: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 booth 3-3:40pm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Why structure APIs?</a:t>
            </a:r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524" y="3469920"/>
            <a:ext cx="8154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data.</a:t>
            </a:r>
            <a:r>
              <a:rPr lang="en-US" sz="1600" dirty="0" err="1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dept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age)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=&gt; </a:t>
            </a: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dept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-&gt;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(age,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1)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.</a:t>
            </a:r>
            <a:r>
              <a:rPr lang="en-US" sz="16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reduceByKey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{ </a:t>
            </a:r>
            <a:r>
              <a:rPr lang="en-US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((a1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c1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(a2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c2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 =&gt;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(a1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a2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c1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c2)}    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.</a:t>
            </a:r>
            <a:r>
              <a:rPr lang="en-US" sz="16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{ </a:t>
            </a:r>
            <a:r>
              <a:rPr lang="en-US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dept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(age, c))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=&gt; </a:t>
            </a: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dept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-&gt;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age / c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9644" y="2474522"/>
            <a:ext cx="550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select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dept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avg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(age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data </a:t>
            </a:r>
            <a:r>
              <a:rPr lang="en-US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group by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1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26246" y="210519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SQL</a:t>
            </a:r>
            <a:endParaRPr lang="en-US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99232" y="891432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Dataframe</a:t>
            </a:r>
            <a:endParaRPr lang="en-US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9109" y="315651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RDD</a:t>
            </a:r>
            <a:endParaRPr lang="en-US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79773" y="1253325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data.</a:t>
            </a:r>
            <a:r>
              <a:rPr lang="en-US" dirty="0" err="1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groupBy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dept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").</a:t>
            </a:r>
            <a:r>
              <a:rPr lang="en-US" dirty="0" err="1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avg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age")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87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structure APIs?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150" y="1312864"/>
            <a:ext cx="7172325" cy="1711886"/>
          </a:xfrm>
        </p:spPr>
        <p:txBody>
          <a:bodyPr>
            <a:no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tructure will </a:t>
            </a:r>
            <a:r>
              <a:rPr lang="en-US" sz="2800" i="1" dirty="0" smtClean="0"/>
              <a:t>limit</a:t>
            </a:r>
            <a:r>
              <a:rPr lang="en-US" sz="2800" dirty="0" smtClean="0"/>
              <a:t> what can </a:t>
            </a:r>
            <a:r>
              <a:rPr lang="en-US" sz="2800" dirty="0"/>
              <a:t>be </a:t>
            </a:r>
            <a:r>
              <a:rPr lang="en-US" sz="2800" dirty="0" smtClean="0"/>
              <a:t>expressed.</a:t>
            </a:r>
          </a:p>
          <a:p>
            <a:r>
              <a:rPr lang="en-US" sz="2800" dirty="0" smtClean="0"/>
              <a:t>In practice, we can accommodate the vast majority of computations.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1426" y="3278157"/>
            <a:ext cx="74810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Limiting the space of what can be expressed </a:t>
            </a:r>
            <a:r>
              <a:rPr lang="en-US" sz="28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enables optimizations. </a:t>
            </a:r>
            <a:endParaRPr lang="en-US" sz="28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4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824186"/>
              </p:ext>
            </p:extLst>
          </p:nvPr>
        </p:nvGraphicFramePr>
        <p:xfrm>
          <a:off x="595046" y="955883"/>
          <a:ext cx="8144976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254760" y="206375"/>
            <a:ext cx="8560454" cy="8572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Thin"/>
                <a:ea typeface="ＭＳ Ｐゴシック" charset="0"/>
                <a:cs typeface="Newslab Thin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Why structure APIs?</a:t>
            </a:r>
            <a:endParaRPr lang="en-US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9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15988" y="1603851"/>
            <a:ext cx="7542212" cy="1775935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Source Sans Pro" charset="0"/>
                <a:ea typeface="Source Sans Pro" charset="0"/>
                <a:cs typeface="Source Sans Pro" charset="0"/>
              </a:rPr>
              <a:t>How to take advantage of optimization opportunities?</a:t>
            </a:r>
          </a:p>
        </p:txBody>
      </p:sp>
    </p:spTree>
    <p:extLst>
      <p:ext uri="{BB962C8B-B14F-4D97-AF65-F5344CB8AC3E}">
        <p14:creationId xmlns:p14="http://schemas.microsoft.com/office/powerpoint/2010/main" val="123388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Get an optimizer that automatically finds out the most efficient plan to execute data operations specified in the user’s program</a:t>
            </a:r>
          </a:p>
        </p:txBody>
      </p:sp>
    </p:spTree>
    <p:extLst>
      <p:ext uri="{BB962C8B-B14F-4D97-AF65-F5344CB8AC3E}">
        <p14:creationId xmlns:p14="http://schemas.microsoft.com/office/powerpoint/2010/main" val="178479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2.8|6.4|14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8|66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5|14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8.8|4|2.6|3.7|8.9|3.6|19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35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6.7|4.8|3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3.7|15.6|11.6|3.6|16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5.4|11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9.9|19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9.2|12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36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2|40.7|5.1"/>
</p:tagLst>
</file>

<file path=ppt/theme/theme1.xml><?xml version="1.0" encoding="utf-8"?>
<a:theme xmlns:a="http://schemas.openxmlformats.org/drawingml/2006/main" name="DB_Slide_Template_Light_16x9_150516">
  <a:themeElements>
    <a:clrScheme name="Databricks Palette 1">
      <a:dk1>
        <a:srgbClr val="000000"/>
      </a:dk1>
      <a:lt1>
        <a:srgbClr val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D6DE23"/>
      </a:accent5>
      <a:accent6>
        <a:srgbClr val="9D3671"/>
      </a:accent6>
      <a:hlink>
        <a:srgbClr val="1EA2B4"/>
      </a:hlink>
      <a:folHlink>
        <a:srgbClr val="7552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1200"/>
          </a:spcAft>
          <a:defRPr sz="2200" dirty="0" err="1" smtClean="0">
            <a:solidFill>
              <a:schemeClr val="bg1"/>
            </a:solidFill>
            <a:latin typeface="Source Sans Pro" charset="0"/>
            <a:ea typeface="Source Sans Pro" charset="0"/>
            <a:cs typeface="Source Sans Pro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atabricks-Slide-Template-170316" id="{C904605B-A109-384D-8189-41BD3332A938}" vid="{EDD36F55-9BDE-524B-8371-8545D5C06A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Databricks-Slide-Template-170511</Template>
  <TotalTime>16050</TotalTime>
  <Words>1849</Words>
  <Application>Microsoft Macintosh PowerPoint</Application>
  <PresentationFormat>On-screen Show (16:9)</PresentationFormat>
  <Paragraphs>510</Paragraphs>
  <Slides>41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Calibri</vt:lpstr>
      <vt:lpstr>Consolas</vt:lpstr>
      <vt:lpstr>Lucida Grande</vt:lpstr>
      <vt:lpstr>Menlo-Regular</vt:lpstr>
      <vt:lpstr>ＭＳ Ｐゴシック</vt:lpstr>
      <vt:lpstr>Newslab Light</vt:lpstr>
      <vt:lpstr>Newslab Thin</vt:lpstr>
      <vt:lpstr>Source Sans Pro</vt:lpstr>
      <vt:lpstr>Source Sans Pro Light</vt:lpstr>
      <vt:lpstr>Arial</vt:lpstr>
      <vt:lpstr>DB_Slide_Template_Light_16x9_150516</vt:lpstr>
      <vt:lpstr>Excel.Chart.8</vt:lpstr>
      <vt:lpstr>Deep Dive Into Catalyst: Apache Spark’s Optimizer</vt:lpstr>
      <vt:lpstr>About me</vt:lpstr>
      <vt:lpstr>About Databricks</vt:lpstr>
      <vt:lpstr>Overview</vt:lpstr>
      <vt:lpstr>Why structure APIs?</vt:lpstr>
      <vt:lpstr>Why structure APIs?</vt:lpstr>
      <vt:lpstr>PowerPoint Presentation</vt:lpstr>
      <vt:lpstr>PowerPoint Presentation</vt:lpstr>
      <vt:lpstr>PowerPoint Presentation</vt:lpstr>
      <vt:lpstr>Catalyst: Apache Spark’s Optimizer</vt:lpstr>
      <vt:lpstr>How Catalyst Works: An Overview</vt:lpstr>
      <vt:lpstr>How Catalyst Works: An Overview</vt:lpstr>
      <vt:lpstr>Trees: Abstractions of Users’ Programs</vt:lpstr>
      <vt:lpstr>Trees: Abstractions of Users’ Programs</vt:lpstr>
      <vt:lpstr>Trees: Abstractions of Users’ Programs</vt:lpstr>
      <vt:lpstr>Logical Plan</vt:lpstr>
      <vt:lpstr>Physical Plan</vt:lpstr>
      <vt:lpstr>How Catalyst Works: An Overview</vt:lpstr>
      <vt:lpstr>Transformations</vt:lpstr>
      <vt:lpstr>Transform</vt:lpstr>
      <vt:lpstr>Transform</vt:lpstr>
      <vt:lpstr>Combining Multiple Rules</vt:lpstr>
      <vt:lpstr>Combining Multiple Rules</vt:lpstr>
      <vt:lpstr>Combining Multiple Rules</vt:lpstr>
      <vt:lpstr>Combining Multiple Rules: Rule Executor</vt:lpstr>
      <vt:lpstr>Transformations</vt:lpstr>
      <vt:lpstr>From Logical Plan to Physical Plan</vt:lpstr>
      <vt:lpstr>PowerPoint Presentation</vt:lpstr>
      <vt:lpstr>PowerPoint Presentation</vt:lpstr>
      <vt:lpstr>PowerPoint Presentation</vt:lpstr>
      <vt:lpstr>PowerPoint Presentation</vt:lpstr>
      <vt:lpstr>Roll your own Planner Rule</vt:lpstr>
      <vt:lpstr>Roll your own Planner Rule</vt:lpstr>
      <vt:lpstr>Roll your own Planner Rule</vt:lpstr>
      <vt:lpstr>Roll your own Planner Rule</vt:lpstr>
      <vt:lpstr>Roll your own Planner Rule</vt:lpstr>
      <vt:lpstr>Roll your own Planner Rule</vt:lpstr>
      <vt:lpstr>Roll your own Planner Rule</vt:lpstr>
      <vt:lpstr>Contribute your ideas to Spark</vt:lpstr>
      <vt:lpstr>Try Apache Spark in Databricks!</vt:lpstr>
      <vt:lpstr>Thank you!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here. It can be one or two lines.</dc:title>
  <dc:creator>Yin Huai</dc:creator>
  <cp:lastModifiedBy>Yin Huai</cp:lastModifiedBy>
  <cp:revision>1833</cp:revision>
  <cp:lastPrinted>2017-06-05T19:48:21Z</cp:lastPrinted>
  <dcterms:created xsi:type="dcterms:W3CDTF">2016-05-28T22:00:04Z</dcterms:created>
  <dcterms:modified xsi:type="dcterms:W3CDTF">2017-06-07T17:58:54Z</dcterms:modified>
</cp:coreProperties>
</file>