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56" r:id="rId5"/>
    <p:sldId id="262" r:id="rId6"/>
    <p:sldId id="261" r:id="rId7"/>
  </p:sldIdLst>
  <p:sldSz cx="9144000" cy="6858000" type="screen4x3"/>
  <p:notesSz cx="6858000" cy="9144000"/>
  <p:defaultText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5A221"/>
    <a:srgbClr val="16C010"/>
    <a:srgbClr val="E6E6E6"/>
    <a:srgbClr val="CECECE"/>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27" d="100"/>
          <a:sy n="127" d="100"/>
        </p:scale>
        <p:origin x="-1176" y="-10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_tradnl"/>
              <a:t>Clic para editar título</a:t>
            </a:r>
            <a:endParaRPr lang="es-ES"/>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_tradnl"/>
              <a:t>Haga clic para modificar el estilo de subtítulo del patrón</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1716111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texto vertical 2"/>
          <p:cNvSpPr>
            <a:spLocks noGrp="1"/>
          </p:cNvSpPr>
          <p:nvPr>
            <p:ph type="body" orient="vert" idx="1"/>
          </p:nvPr>
        </p:nvSpPr>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27756087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_tradnl"/>
              <a:t>Clic para editar título</a:t>
            </a:r>
            <a:endParaRPr lang="es-ES"/>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599698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idx="1"/>
          </p:nvPr>
        </p:nvSpPr>
        <p:spPr/>
        <p:txBody>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6313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_tradnl"/>
              <a:t>Clic para editar título</a:t>
            </a:r>
            <a:endParaRPr lang="es-ES"/>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_tradnl"/>
              <a:t>Haga clic para modificar el estilo de texto del patrón</a:t>
            </a:r>
          </a:p>
        </p:txBody>
      </p:sp>
      <p:sp>
        <p:nvSpPr>
          <p:cNvPr id="4" name="Marcador de fecha 3"/>
          <p:cNvSpPr>
            <a:spLocks noGrp="1"/>
          </p:cNvSpPr>
          <p:nvPr>
            <p:ph type="dt" sz="half" idx="10"/>
          </p:nvPr>
        </p:nvSpPr>
        <p:spPr/>
        <p:txBody>
          <a:bodyPr/>
          <a:lstStyle/>
          <a:p>
            <a:fld id="{9D02C456-6DC5-1243-AFD7-9791F71C6DBC}" type="datetimeFigureOut">
              <a:t>25/6/15</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558053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72860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_tradnl"/>
              <a:t>Clic para editar título</a:t>
            </a:r>
            <a:endParaRPr lang="es-ES"/>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_tradnl"/>
              <a:t>Haga clic para modificar el estilo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7" name="Marcador de fecha 6"/>
          <p:cNvSpPr>
            <a:spLocks noGrp="1"/>
          </p:cNvSpPr>
          <p:nvPr>
            <p:ph type="dt" sz="half" idx="10"/>
          </p:nvPr>
        </p:nvSpPr>
        <p:spPr/>
        <p:txBody>
          <a:bodyPr/>
          <a:lstStyle/>
          <a:p>
            <a:fld id="{9D02C456-6DC5-1243-AFD7-9791F71C6DBC}" type="datetimeFigureOut">
              <a:t>25/6/15</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155374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_tradnl"/>
              <a:t>Clic para editar título</a:t>
            </a:r>
            <a:endParaRPr lang="es-ES"/>
          </a:p>
        </p:txBody>
      </p:sp>
      <p:sp>
        <p:nvSpPr>
          <p:cNvPr id="3" name="Marcador de fecha 2"/>
          <p:cNvSpPr>
            <a:spLocks noGrp="1"/>
          </p:cNvSpPr>
          <p:nvPr>
            <p:ph type="dt" sz="half" idx="10"/>
          </p:nvPr>
        </p:nvSpPr>
        <p:spPr/>
        <p:txBody>
          <a:bodyPr/>
          <a:lstStyle/>
          <a:p>
            <a:fld id="{9D02C456-6DC5-1243-AFD7-9791F71C6DBC}" type="datetimeFigureOut">
              <a:t>25/6/15</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1367509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D02C456-6DC5-1243-AFD7-9791F71C6DBC}" type="datetimeFigureOut">
              <a:t>25/6/15</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308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_tradnl"/>
              <a:t>Clic para editar título</a:t>
            </a:r>
            <a:endParaRPr lang="es-ES"/>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74598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_tradnl"/>
              <a:t>Clic para editar título</a:t>
            </a:r>
            <a:endParaRPr lang="es-ES"/>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_tradnl"/>
              <a:t>Haga clic para modificar el estilo de texto del patrón</a:t>
            </a:r>
          </a:p>
        </p:txBody>
      </p:sp>
      <p:sp>
        <p:nvSpPr>
          <p:cNvPr id="5" name="Marcador de fecha 4"/>
          <p:cNvSpPr>
            <a:spLocks noGrp="1"/>
          </p:cNvSpPr>
          <p:nvPr>
            <p:ph type="dt" sz="half" idx="10"/>
          </p:nvPr>
        </p:nvSpPr>
        <p:spPr/>
        <p:txBody>
          <a:bodyPr/>
          <a:lstStyle/>
          <a:p>
            <a:fld id="{9D02C456-6DC5-1243-AFD7-9791F71C6DBC}" type="datetimeFigureOut">
              <a:t>25/6/15</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C504A298-20E4-DE44-BC21-9E18D1C6CF0B}" type="slidenum">
              <a:t>‹Nr.›</a:t>
            </a:fld>
            <a:endParaRPr lang="es-ES"/>
          </a:p>
        </p:txBody>
      </p:sp>
    </p:spTree>
    <p:extLst>
      <p:ext uri="{BB962C8B-B14F-4D97-AF65-F5344CB8AC3E}">
        <p14:creationId xmlns:p14="http://schemas.microsoft.com/office/powerpoint/2010/main" val="99072605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2C456-6DC5-1243-AFD7-9791F71C6DBC}" type="datetimeFigureOut">
              <a:t>25/6/15</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04A298-20E4-DE44-BC21-9E18D1C6CF0B}" type="slidenum">
              <a:t>‹Nr.›</a:t>
            </a:fld>
            <a:endParaRPr lang="es-ES"/>
          </a:p>
        </p:txBody>
      </p:sp>
    </p:spTree>
    <p:extLst>
      <p:ext uri="{BB962C8B-B14F-4D97-AF65-F5344CB8AC3E}">
        <p14:creationId xmlns:p14="http://schemas.microsoft.com/office/powerpoint/2010/main" val="39851765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1" Type="http://schemas.openxmlformats.org/officeDocument/2006/relationships/image" Target="../media/image14.png"/><Relationship Id="rId12" Type="http://schemas.openxmlformats.org/officeDocument/2006/relationships/image" Target="../media/image3.png"/><Relationship Id="rId13" Type="http://schemas.openxmlformats.org/officeDocument/2006/relationships/image" Target="../media/image15.png"/><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 Id="rId7" Type="http://schemas.openxmlformats.org/officeDocument/2006/relationships/image" Target="../media/image10.png"/><Relationship Id="rId8" Type="http://schemas.openxmlformats.org/officeDocument/2006/relationships/image" Target="../media/image11.png"/><Relationship Id="rId9" Type="http://schemas.openxmlformats.org/officeDocument/2006/relationships/image" Target="../media/image12.png"/><Relationship Id="rId10"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5" name="Llamada con línea 1 4"/>
          <p:cNvSpPr/>
          <p:nvPr/>
        </p:nvSpPr>
        <p:spPr>
          <a:xfrm>
            <a:off x="2743200" y="245533"/>
            <a:ext cx="4303645" cy="414867"/>
          </a:xfrm>
          <a:prstGeom prst="borderCallout1">
            <a:avLst>
              <a:gd name="adj1" fmla="val 51403"/>
              <a:gd name="adj2" fmla="val 316"/>
              <a:gd name="adj3" fmla="val 549361"/>
              <a:gd name="adj4" fmla="val -53836"/>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200"/>
              <a:t>Molaría un diseño parecido al del photoshop, con una barra de botones a un lado</a:t>
            </a:r>
          </a:p>
        </p:txBody>
      </p:sp>
    </p:spTree>
    <p:extLst>
      <p:ext uri="{BB962C8B-B14F-4D97-AF65-F5344CB8AC3E}">
        <p14:creationId xmlns:p14="http://schemas.microsoft.com/office/powerpoint/2010/main" val="341780996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6" name="Rectángulo 5"/>
          <p:cNvSpPr/>
          <p:nvPr/>
        </p:nvSpPr>
        <p:spPr>
          <a:xfrm>
            <a:off x="600017" y="1311288"/>
            <a:ext cx="6651683"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descr="Captura de pantalla 2015-06-25 a las 10.14.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71" y="4281884"/>
            <a:ext cx="1835129" cy="1167584"/>
          </a:xfrm>
          <a:prstGeom prst="rect">
            <a:avLst/>
          </a:prstGeom>
        </p:spPr>
      </p:pic>
      <p:pic>
        <p:nvPicPr>
          <p:cNvPr id="7" name="Imagen 6"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3" name="Imagen 2"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sp>
        <p:nvSpPr>
          <p:cNvPr id="8" name="Rectángulo 7"/>
          <p:cNvSpPr/>
          <p:nvPr/>
        </p:nvSpPr>
        <p:spPr>
          <a:xfrm>
            <a:off x="1790700" y="4521200"/>
            <a:ext cx="615950" cy="3238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0" name="Conector recto 9"/>
          <p:cNvCxnSpPr/>
          <p:nvPr/>
        </p:nvCxnSpPr>
        <p:spPr>
          <a:xfrm flipV="1">
            <a:off x="1790700" y="1846576"/>
            <a:ext cx="897763" cy="267462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cxnSp>
        <p:nvCxnSpPr>
          <p:cNvPr id="12" name="Conector recto 11"/>
          <p:cNvCxnSpPr/>
          <p:nvPr/>
        </p:nvCxnSpPr>
        <p:spPr>
          <a:xfrm flipV="1">
            <a:off x="2406650" y="3625850"/>
            <a:ext cx="3473450" cy="1219200"/>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sp>
        <p:nvSpPr>
          <p:cNvPr id="5" name="Llamada con línea 1 4"/>
          <p:cNvSpPr/>
          <p:nvPr/>
        </p:nvSpPr>
        <p:spPr>
          <a:xfrm>
            <a:off x="3893824" y="4731215"/>
            <a:ext cx="2436349" cy="569171"/>
          </a:xfrm>
          <a:prstGeom prst="borderCallout1">
            <a:avLst>
              <a:gd name="adj1" fmla="val 51403"/>
              <a:gd name="adj2" fmla="val 316"/>
              <a:gd name="adj3" fmla="val 68143"/>
              <a:gd name="adj4" fmla="val -55534"/>
            </a:avLst>
          </a:prstGeom>
        </p:spPr>
        <p:style>
          <a:lnRef idx="1">
            <a:schemeClr val="accent1"/>
          </a:lnRef>
          <a:fillRef idx="3">
            <a:schemeClr val="accent1"/>
          </a:fillRef>
          <a:effectRef idx="2">
            <a:schemeClr val="accent1"/>
          </a:effectRef>
          <a:fontRef idx="minor">
            <a:schemeClr val="lt1"/>
          </a:fontRef>
        </p:style>
        <p:txBody>
          <a:bodyPr rtlCol="0" anchor="ctr"/>
          <a:lstStyle/>
          <a:p>
            <a:pPr algn="just"/>
            <a:r>
              <a:rPr lang="es-ES" sz="1000"/>
              <a:t>En este visor aparece el biotopo al completo. El recuadro azul marca qué zona del biotopo abarca el otro visor</a:t>
            </a:r>
          </a:p>
        </p:txBody>
      </p:sp>
    </p:spTree>
    <p:extLst>
      <p:ext uri="{BB962C8B-B14F-4D97-AF65-F5344CB8AC3E}">
        <p14:creationId xmlns:p14="http://schemas.microsoft.com/office/powerpoint/2010/main" val="1827675332"/>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9.28.5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734" y="855133"/>
            <a:ext cx="8408516" cy="5046133"/>
          </a:xfrm>
          <a:prstGeom prst="rect">
            <a:avLst/>
          </a:prstGeom>
        </p:spPr>
      </p:pic>
      <p:sp>
        <p:nvSpPr>
          <p:cNvPr id="6" name="Rectángulo 5"/>
          <p:cNvSpPr/>
          <p:nvPr/>
        </p:nvSpPr>
        <p:spPr>
          <a:xfrm>
            <a:off x="600017" y="1311288"/>
            <a:ext cx="6651683"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2" name="Imagen 1" descr="Captura de pantalla 2015-06-25 a las 10.14.33.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8071" y="4281884"/>
            <a:ext cx="1835129" cy="1167584"/>
          </a:xfrm>
          <a:prstGeom prst="rect">
            <a:avLst/>
          </a:prstGeom>
        </p:spPr>
      </p:pic>
      <p:grpSp>
        <p:nvGrpSpPr>
          <p:cNvPr id="9" name="Agrupar 8"/>
          <p:cNvGrpSpPr/>
          <p:nvPr/>
        </p:nvGrpSpPr>
        <p:grpSpPr>
          <a:xfrm>
            <a:off x="1367180" y="1687733"/>
            <a:ext cx="2526644" cy="1394973"/>
            <a:chOff x="2688463" y="1800392"/>
            <a:chExt cx="3191637" cy="1825458"/>
          </a:xfrm>
        </p:grpSpPr>
        <p:pic>
          <p:nvPicPr>
            <p:cNvPr id="7" name="Imagen 6"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3" name="Imagen 2"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grpSp>
      <p:sp>
        <p:nvSpPr>
          <p:cNvPr id="8" name="Rectángulo 7"/>
          <p:cNvSpPr/>
          <p:nvPr/>
        </p:nvSpPr>
        <p:spPr>
          <a:xfrm>
            <a:off x="1790700" y="4521200"/>
            <a:ext cx="615950" cy="32385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0" name="Conector recto 9"/>
          <p:cNvCxnSpPr/>
          <p:nvPr/>
        </p:nvCxnSpPr>
        <p:spPr>
          <a:xfrm flipH="1" flipV="1">
            <a:off x="1410512" y="3082706"/>
            <a:ext cx="380188" cy="176234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cxnSp>
        <p:nvCxnSpPr>
          <p:cNvPr id="12" name="Conector recto 11"/>
          <p:cNvCxnSpPr/>
          <p:nvPr/>
        </p:nvCxnSpPr>
        <p:spPr>
          <a:xfrm flipV="1">
            <a:off x="2406650" y="3082706"/>
            <a:ext cx="1444959" cy="1762344"/>
          </a:xfrm>
          <a:prstGeom prst="line">
            <a:avLst/>
          </a:prstGeom>
          <a:ln w="6350">
            <a:prstDash val="sysDot"/>
          </a:ln>
        </p:spPr>
        <p:style>
          <a:lnRef idx="2">
            <a:schemeClr val="accent1"/>
          </a:lnRef>
          <a:fillRef idx="0">
            <a:schemeClr val="accent1"/>
          </a:fillRef>
          <a:effectRef idx="1">
            <a:schemeClr val="accent1"/>
          </a:effectRef>
          <a:fontRef idx="minor">
            <a:schemeClr val="tx1"/>
          </a:fontRef>
        </p:style>
      </p:cxnSp>
      <p:sp>
        <p:nvSpPr>
          <p:cNvPr id="5" name="Llamada con línea 1 4"/>
          <p:cNvSpPr/>
          <p:nvPr/>
        </p:nvSpPr>
        <p:spPr>
          <a:xfrm>
            <a:off x="4825893" y="1960143"/>
            <a:ext cx="1734286" cy="660849"/>
          </a:xfrm>
          <a:prstGeom prst="borderCallout1">
            <a:avLst>
              <a:gd name="adj1" fmla="val 51403"/>
              <a:gd name="adj2" fmla="val 316"/>
              <a:gd name="adj3" fmla="val 53166"/>
              <a:gd name="adj4" fmla="val -269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1000"/>
              <a:t>Cada ventana puede mostrar  un área distinta del biotopo</a:t>
            </a:r>
          </a:p>
        </p:txBody>
      </p:sp>
      <p:grpSp>
        <p:nvGrpSpPr>
          <p:cNvPr id="13" name="Agrupar 12"/>
          <p:cNvGrpSpPr/>
          <p:nvPr/>
        </p:nvGrpSpPr>
        <p:grpSpPr>
          <a:xfrm>
            <a:off x="4428453" y="3450077"/>
            <a:ext cx="2526644" cy="1394973"/>
            <a:chOff x="2688463" y="1800392"/>
            <a:chExt cx="3191637" cy="1825458"/>
          </a:xfrm>
        </p:grpSpPr>
        <p:pic>
          <p:nvPicPr>
            <p:cNvPr id="14" name="Imagen 13" descr="Captura de pantalla 2015-06-25 a las 9.53.11.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8463" y="1800392"/>
              <a:ext cx="3191637" cy="1825458"/>
            </a:xfrm>
            <a:prstGeom prst="rect">
              <a:avLst/>
            </a:prstGeom>
          </p:spPr>
        </p:pic>
        <p:pic>
          <p:nvPicPr>
            <p:cNvPr id="15" name="Imagen 14" descr="Captura de pantalla 2015-06-25 a las 10.15.00.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43200" y="1846576"/>
              <a:ext cx="3083575" cy="1723684"/>
            </a:xfrm>
            <a:prstGeom prst="rect">
              <a:avLst/>
            </a:prstGeom>
          </p:spPr>
        </p:pic>
      </p:grpSp>
      <p:sp>
        <p:nvSpPr>
          <p:cNvPr id="18" name="Rectángulo 17"/>
          <p:cNvSpPr/>
          <p:nvPr/>
        </p:nvSpPr>
        <p:spPr>
          <a:xfrm>
            <a:off x="1963246" y="4730876"/>
            <a:ext cx="615950" cy="323850"/>
          </a:xfrm>
          <a:prstGeom prst="rect">
            <a:avLst/>
          </a:prstGeom>
          <a:noFill/>
          <a:ln>
            <a:solidFill>
              <a:schemeClr val="accent6">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cxnSp>
        <p:nvCxnSpPr>
          <p:cNvPr id="19" name="Conector recto 18"/>
          <p:cNvCxnSpPr/>
          <p:nvPr/>
        </p:nvCxnSpPr>
        <p:spPr>
          <a:xfrm flipV="1">
            <a:off x="2579196" y="4845050"/>
            <a:ext cx="4375901" cy="209676"/>
          </a:xfrm>
          <a:prstGeom prst="line">
            <a:avLst/>
          </a:prstGeom>
          <a:ln w="6350">
            <a:solidFill>
              <a:schemeClr val="accent6">
                <a:lumMod val="75000"/>
              </a:schemeClr>
            </a:solidFill>
            <a:prstDash val="sysDot"/>
          </a:ln>
        </p:spPr>
        <p:style>
          <a:lnRef idx="2">
            <a:schemeClr val="accent1"/>
          </a:lnRef>
          <a:fillRef idx="0">
            <a:schemeClr val="accent1"/>
          </a:fillRef>
          <a:effectRef idx="1">
            <a:schemeClr val="accent1"/>
          </a:effectRef>
          <a:fontRef idx="minor">
            <a:schemeClr val="tx1"/>
          </a:fontRef>
        </p:style>
      </p:cxnSp>
      <p:cxnSp>
        <p:nvCxnSpPr>
          <p:cNvPr id="22" name="Conector recto 21"/>
          <p:cNvCxnSpPr/>
          <p:nvPr/>
        </p:nvCxnSpPr>
        <p:spPr>
          <a:xfrm flipV="1">
            <a:off x="1963246" y="3485370"/>
            <a:ext cx="2508539" cy="1245506"/>
          </a:xfrm>
          <a:prstGeom prst="line">
            <a:avLst/>
          </a:prstGeom>
          <a:ln w="6350">
            <a:solidFill>
              <a:schemeClr val="accent6">
                <a:lumMod val="75000"/>
              </a:schemeClr>
            </a:solidFill>
            <a:prstDash val="sys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7992758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4" name="Imagen 3" descr="Captura de pantalla 2015-06-24 a las 23.57.45.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0031"/>
            <a:ext cx="9144000" cy="6021049"/>
          </a:xfrm>
          <a:prstGeom prst="rect">
            <a:avLst/>
          </a:prstGeom>
          <a:pattFill prst="pct40">
            <a:fgClr>
              <a:prstClr val="black"/>
            </a:fgClr>
            <a:bgClr>
              <a:schemeClr val="accent3">
                <a:lumMod val="40000"/>
                <a:lumOff val="60000"/>
              </a:schemeClr>
            </a:bgClr>
          </a:pattFill>
        </p:spPr>
      </p:pic>
      <p:sp>
        <p:nvSpPr>
          <p:cNvPr id="78" name="Rectángulo 77"/>
          <p:cNvSpPr/>
          <p:nvPr/>
        </p:nvSpPr>
        <p:spPr>
          <a:xfrm>
            <a:off x="1456607" y="1377850"/>
            <a:ext cx="7569918" cy="443663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6" name="Rectángulo 5"/>
          <p:cNvSpPr/>
          <p:nvPr/>
        </p:nvSpPr>
        <p:spPr>
          <a:xfrm>
            <a:off x="4343401" y="474134"/>
            <a:ext cx="1147233" cy="25400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 name="CuadroTexto 4"/>
          <p:cNvSpPr txBox="1"/>
          <p:nvPr/>
        </p:nvSpPr>
        <p:spPr>
          <a:xfrm>
            <a:off x="4267203" y="403319"/>
            <a:ext cx="1929803" cy="215444"/>
          </a:xfrm>
          <a:prstGeom prst="rect">
            <a:avLst/>
          </a:prstGeom>
          <a:noFill/>
        </p:spPr>
        <p:txBody>
          <a:bodyPr wrap="square" rtlCol="0">
            <a:spAutoFit/>
          </a:bodyPr>
          <a:lstStyle/>
          <a:p>
            <a:r>
              <a:rPr lang="es-ES" sz="800">
                <a:solidFill>
                  <a:schemeClr val="bg1">
                    <a:lumMod val="50000"/>
                  </a:schemeClr>
                </a:solidFill>
              </a:rPr>
              <a:t>Ventana principal de Ecosystem</a:t>
            </a:r>
          </a:p>
        </p:txBody>
      </p:sp>
      <p:sp>
        <p:nvSpPr>
          <p:cNvPr id="7" name="Rectángulo 6"/>
          <p:cNvSpPr/>
          <p:nvPr/>
        </p:nvSpPr>
        <p:spPr>
          <a:xfrm>
            <a:off x="5799666" y="1240367"/>
            <a:ext cx="448732" cy="10160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600">
                <a:solidFill>
                  <a:schemeClr val="tx1"/>
                </a:solidFill>
              </a:rPr>
              <a:t>Organismos</a:t>
            </a:r>
          </a:p>
        </p:txBody>
      </p:sp>
      <p:sp>
        <p:nvSpPr>
          <p:cNvPr id="8" name="Rectángulo 7"/>
          <p:cNvSpPr/>
          <p:nvPr/>
        </p:nvSpPr>
        <p:spPr>
          <a:xfrm>
            <a:off x="3818471" y="927100"/>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Estadísticas</a:t>
            </a:r>
          </a:p>
        </p:txBody>
      </p:sp>
      <p:sp>
        <p:nvSpPr>
          <p:cNvPr id="9" name="Rectángulo 8"/>
          <p:cNvSpPr/>
          <p:nvPr/>
        </p:nvSpPr>
        <p:spPr>
          <a:xfrm>
            <a:off x="2006606" y="927100"/>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Clima</a:t>
            </a:r>
          </a:p>
        </p:txBody>
      </p:sp>
      <p:sp>
        <p:nvSpPr>
          <p:cNvPr id="10" name="Rectángulo 9"/>
          <p:cNvSpPr/>
          <p:nvPr/>
        </p:nvSpPr>
        <p:spPr>
          <a:xfrm>
            <a:off x="5020732" y="1261534"/>
            <a:ext cx="448732" cy="71967"/>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Substancia</a:t>
            </a:r>
          </a:p>
        </p:txBody>
      </p:sp>
      <p:sp>
        <p:nvSpPr>
          <p:cNvPr id="11" name="Rectángulo 10"/>
          <p:cNvSpPr/>
          <p:nvPr/>
        </p:nvSpPr>
        <p:spPr>
          <a:xfrm>
            <a:off x="4775199" y="1261535"/>
            <a:ext cx="287869" cy="68576"/>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Genes</a:t>
            </a:r>
          </a:p>
        </p:txBody>
      </p:sp>
      <p:pic>
        <p:nvPicPr>
          <p:cNvPr id="12" name="Imagen 11" descr="Captura de pantalla 2015-06-25 a las 0.14.19.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4950" y="2533650"/>
            <a:ext cx="1022026" cy="889000"/>
          </a:xfrm>
          <a:prstGeom prst="rect">
            <a:avLst/>
          </a:prstGeom>
        </p:spPr>
      </p:pic>
      <p:sp>
        <p:nvSpPr>
          <p:cNvPr id="13" name="CuadroTexto 12"/>
          <p:cNvSpPr txBox="1"/>
          <p:nvPr/>
        </p:nvSpPr>
        <p:spPr>
          <a:xfrm>
            <a:off x="38100" y="2510338"/>
            <a:ext cx="215900" cy="169277"/>
          </a:xfrm>
          <a:prstGeom prst="rect">
            <a:avLst/>
          </a:prstGeom>
          <a:noFill/>
        </p:spPr>
        <p:txBody>
          <a:bodyPr wrap="square" rtlCol="0">
            <a:spAutoFit/>
          </a:bodyPr>
          <a:lstStyle/>
          <a:p>
            <a:r>
              <a:rPr lang="es-ES" sz="500"/>
              <a:t>2</a:t>
            </a:r>
          </a:p>
        </p:txBody>
      </p:sp>
      <p:sp>
        <p:nvSpPr>
          <p:cNvPr id="15" name="Llamada de nube 14"/>
          <p:cNvSpPr/>
          <p:nvPr/>
        </p:nvSpPr>
        <p:spPr>
          <a:xfrm rot="4003089">
            <a:off x="749300" y="3016250"/>
            <a:ext cx="393700" cy="241300"/>
          </a:xfrm>
          <a:prstGeom prst="cloudCallout">
            <a:avLst/>
          </a:prstGeom>
          <a:pattFill prst="lgConfetti">
            <a:fgClr>
              <a:schemeClr val="accent4"/>
            </a:fgClr>
            <a:bgClr>
              <a:schemeClr val="accent6">
                <a:lumMod val="20000"/>
                <a:lumOff val="8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4" name="Llamada de nube 13"/>
          <p:cNvSpPr/>
          <p:nvPr/>
        </p:nvSpPr>
        <p:spPr>
          <a:xfrm>
            <a:off x="596900" y="2863850"/>
            <a:ext cx="393700" cy="241300"/>
          </a:xfrm>
          <a:prstGeom prst="cloudCallout">
            <a:avLst/>
          </a:prstGeom>
          <a:pattFill prst="sphere">
            <a:fgClr>
              <a:prstClr val="black"/>
            </a:fgClr>
            <a:bgClr>
              <a:schemeClr val="accent3">
                <a:lumMod val="40000"/>
                <a:lumOff val="6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6" name="Llamada de nube 15"/>
          <p:cNvSpPr/>
          <p:nvPr/>
        </p:nvSpPr>
        <p:spPr>
          <a:xfrm rot="20554090">
            <a:off x="355600" y="1682750"/>
            <a:ext cx="779182" cy="527050"/>
          </a:xfrm>
          <a:prstGeom prst="cloudCallout">
            <a:avLst>
              <a:gd name="adj1" fmla="val -40118"/>
              <a:gd name="adj2" fmla="val 44708"/>
            </a:avLst>
          </a:prstGeom>
          <a:pattFill prst="lgConfetti">
            <a:fgClr>
              <a:srgbClr val="FF0000"/>
            </a:fgClr>
            <a:bgClr>
              <a:schemeClr val="accent1">
                <a:lumMod val="20000"/>
                <a:lumOff val="8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7" name="Llamada de nube 16"/>
          <p:cNvSpPr/>
          <p:nvPr/>
        </p:nvSpPr>
        <p:spPr>
          <a:xfrm rot="11652886">
            <a:off x="757518" y="1993900"/>
            <a:ext cx="393700" cy="241300"/>
          </a:xfrm>
          <a:prstGeom prst="cloudCallout">
            <a:avLst/>
          </a:prstGeom>
          <a:pattFill prst="sphere">
            <a:fgClr>
              <a:schemeClr val="accent3">
                <a:lumMod val="50000"/>
              </a:schemeClr>
            </a:fgClr>
            <a:bgClr>
              <a:schemeClr val="accent3">
                <a:lumMod val="40000"/>
                <a:lumOff val="60000"/>
              </a:schemeClr>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19" name="Rectángulo 18"/>
          <p:cNvSpPr/>
          <p:nvPr/>
        </p:nvSpPr>
        <p:spPr>
          <a:xfrm>
            <a:off x="266700" y="1367368"/>
            <a:ext cx="448732" cy="152400"/>
          </a:xfrm>
          <a:prstGeom prst="rect">
            <a:avLst/>
          </a:prstGeom>
          <a:solidFill>
            <a:schemeClr val="tx2">
              <a:lumMod val="60000"/>
              <a:lumOff val="40000"/>
            </a:schemeClr>
          </a:solidFill>
          <a:ln>
            <a:noFill/>
          </a:ln>
          <a:effectLst/>
          <a:scene3d>
            <a:camera prst="orthographicFront"/>
            <a:lightRig rig="threePt" dir="t"/>
          </a:scene3d>
          <a:sp3d>
            <a:bevelT w="6350"/>
            <a:bevelB w="6350"/>
          </a:sp3d>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Experimentos</a:t>
            </a:r>
          </a:p>
        </p:txBody>
      </p:sp>
      <p:sp>
        <p:nvSpPr>
          <p:cNvPr id="20" name="Rectángulo 19"/>
          <p:cNvSpPr/>
          <p:nvPr/>
        </p:nvSpPr>
        <p:spPr>
          <a:xfrm>
            <a:off x="260349" y="1240368"/>
            <a:ext cx="336551" cy="9525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Especie</a:t>
            </a:r>
          </a:p>
        </p:txBody>
      </p:sp>
      <p:sp>
        <p:nvSpPr>
          <p:cNvPr id="21" name="Rectángulo 20"/>
          <p:cNvSpPr/>
          <p:nvPr/>
        </p:nvSpPr>
        <p:spPr>
          <a:xfrm>
            <a:off x="1593850" y="1447800"/>
            <a:ext cx="2171700" cy="1562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2" name="Rectángulo 21"/>
          <p:cNvSpPr/>
          <p:nvPr/>
        </p:nvSpPr>
        <p:spPr>
          <a:xfrm>
            <a:off x="1593850" y="1578142"/>
            <a:ext cx="2171700" cy="128570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23" name="Rectángulo 22"/>
          <p:cNvSpPr/>
          <p:nvPr/>
        </p:nvSpPr>
        <p:spPr>
          <a:xfrm>
            <a:off x="1619251" y="1447801"/>
            <a:ext cx="4487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24" name="Rectángulo 23"/>
          <p:cNvSpPr/>
          <p:nvPr/>
        </p:nvSpPr>
        <p:spPr>
          <a:xfrm>
            <a:off x="2080683" y="1447801"/>
            <a:ext cx="313267"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25" name="Imagen 24"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92350" y="1454150"/>
            <a:ext cx="101600" cy="112889"/>
          </a:xfrm>
          <a:prstGeom prst="rect">
            <a:avLst/>
          </a:prstGeom>
        </p:spPr>
      </p:pic>
      <p:sp>
        <p:nvSpPr>
          <p:cNvPr id="26" name="CuadroTexto 25"/>
          <p:cNvSpPr txBox="1"/>
          <p:nvPr/>
        </p:nvSpPr>
        <p:spPr>
          <a:xfrm>
            <a:off x="2216150" y="2089800"/>
            <a:ext cx="874184" cy="215444"/>
          </a:xfrm>
          <a:prstGeom prst="rect">
            <a:avLst/>
          </a:prstGeom>
          <a:noFill/>
        </p:spPr>
        <p:txBody>
          <a:bodyPr wrap="square" rtlCol="0">
            <a:spAutoFit/>
          </a:bodyPr>
          <a:lstStyle/>
          <a:p>
            <a:r>
              <a:rPr lang="es-ES" sz="800">
                <a:solidFill>
                  <a:schemeClr val="bg1">
                    <a:lumMod val="85000"/>
                  </a:schemeClr>
                </a:solidFill>
              </a:rPr>
              <a:t>(Aquí los bichos)</a:t>
            </a:r>
          </a:p>
        </p:txBody>
      </p:sp>
      <p:sp>
        <p:nvSpPr>
          <p:cNvPr id="28" name="Rectángulo 27"/>
          <p:cNvSpPr/>
          <p:nvPr/>
        </p:nvSpPr>
        <p:spPr>
          <a:xfrm>
            <a:off x="2819400" y="2879649"/>
            <a:ext cx="944034" cy="112889"/>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Opciones de visualización</a:t>
            </a:r>
          </a:p>
        </p:txBody>
      </p:sp>
      <p:pic>
        <p:nvPicPr>
          <p:cNvPr id="27" name="Imagen 26"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27971" y="2879649"/>
            <a:ext cx="101600" cy="112889"/>
          </a:xfrm>
          <a:prstGeom prst="rect">
            <a:avLst/>
          </a:prstGeom>
        </p:spPr>
      </p:pic>
      <p:sp>
        <p:nvSpPr>
          <p:cNvPr id="29" name="Rectángulo 28"/>
          <p:cNvSpPr/>
          <p:nvPr/>
        </p:nvSpPr>
        <p:spPr>
          <a:xfrm>
            <a:off x="1593850" y="2879649"/>
            <a:ext cx="2963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Modo:</a:t>
            </a:r>
          </a:p>
        </p:txBody>
      </p:sp>
      <p:sp>
        <p:nvSpPr>
          <p:cNvPr id="30" name="Rectángulo 29"/>
          <p:cNvSpPr/>
          <p:nvPr/>
        </p:nvSpPr>
        <p:spPr>
          <a:xfrm>
            <a:off x="1936751" y="287964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A</a:t>
            </a:r>
          </a:p>
        </p:txBody>
      </p:sp>
      <p:sp>
        <p:nvSpPr>
          <p:cNvPr id="31" name="Rectángulo 30"/>
          <p:cNvSpPr/>
          <p:nvPr/>
        </p:nvSpPr>
        <p:spPr>
          <a:xfrm>
            <a:off x="2089151" y="287964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accent2">
                    <a:lumMod val="75000"/>
                  </a:schemeClr>
                </a:solidFill>
              </a:rPr>
              <a:t>B</a:t>
            </a:r>
          </a:p>
        </p:txBody>
      </p:sp>
      <p:sp>
        <p:nvSpPr>
          <p:cNvPr id="32" name="Rectángulo 31"/>
          <p:cNvSpPr/>
          <p:nvPr/>
        </p:nvSpPr>
        <p:spPr>
          <a:xfrm>
            <a:off x="2239434"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a:t>
            </a:r>
          </a:p>
        </p:txBody>
      </p:sp>
      <p:sp>
        <p:nvSpPr>
          <p:cNvPr id="33" name="Rectángulo 32"/>
          <p:cNvSpPr/>
          <p:nvPr/>
        </p:nvSpPr>
        <p:spPr>
          <a:xfrm>
            <a:off x="2391834"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D</a:t>
            </a:r>
          </a:p>
        </p:txBody>
      </p:sp>
      <p:sp>
        <p:nvSpPr>
          <p:cNvPr id="34" name="Rectángulo 33"/>
          <p:cNvSpPr/>
          <p:nvPr/>
        </p:nvSpPr>
        <p:spPr>
          <a:xfrm>
            <a:off x="2542116" y="287955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a:t>
            </a:r>
          </a:p>
        </p:txBody>
      </p:sp>
      <p:sp>
        <p:nvSpPr>
          <p:cNvPr id="52" name="Rectángulo 51"/>
          <p:cNvSpPr/>
          <p:nvPr/>
        </p:nvSpPr>
        <p:spPr>
          <a:xfrm>
            <a:off x="5507571" y="3181350"/>
            <a:ext cx="2171700" cy="15621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3" name="Rectángulo 52"/>
          <p:cNvSpPr/>
          <p:nvPr/>
        </p:nvSpPr>
        <p:spPr>
          <a:xfrm>
            <a:off x="5507571" y="3311692"/>
            <a:ext cx="2171700" cy="1285708"/>
          </a:xfrm>
          <a:prstGeom prst="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sp>
        <p:nvSpPr>
          <p:cNvPr id="54" name="Rectángulo 53"/>
          <p:cNvSpPr/>
          <p:nvPr/>
        </p:nvSpPr>
        <p:spPr>
          <a:xfrm>
            <a:off x="5532972" y="3181351"/>
            <a:ext cx="4487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55" name="Rectángulo 54"/>
          <p:cNvSpPr/>
          <p:nvPr/>
        </p:nvSpPr>
        <p:spPr>
          <a:xfrm>
            <a:off x="5994404" y="3181351"/>
            <a:ext cx="313267"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56" name="Imagen 55"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6071" y="3187700"/>
            <a:ext cx="101600" cy="112889"/>
          </a:xfrm>
          <a:prstGeom prst="rect">
            <a:avLst/>
          </a:prstGeom>
        </p:spPr>
      </p:pic>
      <p:sp>
        <p:nvSpPr>
          <p:cNvPr id="57" name="CuadroTexto 56"/>
          <p:cNvSpPr txBox="1"/>
          <p:nvPr/>
        </p:nvSpPr>
        <p:spPr>
          <a:xfrm>
            <a:off x="6129871" y="3823350"/>
            <a:ext cx="874184" cy="215444"/>
          </a:xfrm>
          <a:prstGeom prst="rect">
            <a:avLst/>
          </a:prstGeom>
          <a:noFill/>
        </p:spPr>
        <p:txBody>
          <a:bodyPr wrap="square" rtlCol="0">
            <a:spAutoFit/>
          </a:bodyPr>
          <a:lstStyle/>
          <a:p>
            <a:r>
              <a:rPr lang="es-ES" sz="800">
                <a:solidFill>
                  <a:schemeClr val="bg1">
                    <a:lumMod val="85000"/>
                  </a:schemeClr>
                </a:solidFill>
              </a:rPr>
              <a:t>(Aquí los bichos)</a:t>
            </a:r>
          </a:p>
        </p:txBody>
      </p:sp>
      <p:sp>
        <p:nvSpPr>
          <p:cNvPr id="58" name="Rectángulo 57"/>
          <p:cNvSpPr/>
          <p:nvPr/>
        </p:nvSpPr>
        <p:spPr>
          <a:xfrm>
            <a:off x="6733121" y="4613199"/>
            <a:ext cx="944034" cy="112889"/>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Opciones de visualización</a:t>
            </a:r>
          </a:p>
        </p:txBody>
      </p:sp>
      <p:pic>
        <p:nvPicPr>
          <p:cNvPr id="59" name="Imagen 58"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41692" y="4613199"/>
            <a:ext cx="101600" cy="112889"/>
          </a:xfrm>
          <a:prstGeom prst="rect">
            <a:avLst/>
          </a:prstGeom>
        </p:spPr>
      </p:pic>
      <p:sp>
        <p:nvSpPr>
          <p:cNvPr id="60" name="Rectángulo 59"/>
          <p:cNvSpPr/>
          <p:nvPr/>
        </p:nvSpPr>
        <p:spPr>
          <a:xfrm>
            <a:off x="5507571" y="4613199"/>
            <a:ext cx="2963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Modo:</a:t>
            </a:r>
          </a:p>
        </p:txBody>
      </p:sp>
      <p:sp>
        <p:nvSpPr>
          <p:cNvPr id="61" name="Rectángulo 60"/>
          <p:cNvSpPr/>
          <p:nvPr/>
        </p:nvSpPr>
        <p:spPr>
          <a:xfrm>
            <a:off x="5850472" y="461319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A</a:t>
            </a:r>
          </a:p>
        </p:txBody>
      </p:sp>
      <p:sp>
        <p:nvSpPr>
          <p:cNvPr id="62" name="Rectángulo 61"/>
          <p:cNvSpPr/>
          <p:nvPr/>
        </p:nvSpPr>
        <p:spPr>
          <a:xfrm>
            <a:off x="6002872" y="461319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B</a:t>
            </a:r>
          </a:p>
        </p:txBody>
      </p:sp>
      <p:sp>
        <p:nvSpPr>
          <p:cNvPr id="63" name="Rectángulo 62"/>
          <p:cNvSpPr/>
          <p:nvPr/>
        </p:nvSpPr>
        <p:spPr>
          <a:xfrm>
            <a:off x="6153155"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C</a:t>
            </a:r>
          </a:p>
        </p:txBody>
      </p:sp>
      <p:sp>
        <p:nvSpPr>
          <p:cNvPr id="64" name="Rectángulo 63"/>
          <p:cNvSpPr/>
          <p:nvPr/>
        </p:nvSpPr>
        <p:spPr>
          <a:xfrm>
            <a:off x="6305555"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rgbClr val="953735"/>
                </a:solidFill>
              </a:rPr>
              <a:t>D</a:t>
            </a:r>
          </a:p>
        </p:txBody>
      </p:sp>
      <p:sp>
        <p:nvSpPr>
          <p:cNvPr id="65" name="Rectángulo 64"/>
          <p:cNvSpPr/>
          <p:nvPr/>
        </p:nvSpPr>
        <p:spPr>
          <a:xfrm>
            <a:off x="6455837" y="4613109"/>
            <a:ext cx="143932" cy="13034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E</a:t>
            </a:r>
          </a:p>
        </p:txBody>
      </p:sp>
      <p:pic>
        <p:nvPicPr>
          <p:cNvPr id="66" name="Imagen 65" descr="Captura de pantalla 2015-06-25 a las 0.44.5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4503" y="3312746"/>
            <a:ext cx="1428747" cy="1299449"/>
          </a:xfrm>
          <a:prstGeom prst="rect">
            <a:avLst/>
          </a:prstGeom>
        </p:spPr>
      </p:pic>
      <p:pic>
        <p:nvPicPr>
          <p:cNvPr id="67" name="Imagen 66" descr="Captura de pantalla 2015-06-25 a las 0.44.51.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8876" y="3313750"/>
            <a:ext cx="1428747" cy="1299449"/>
          </a:xfrm>
          <a:prstGeom prst="rect">
            <a:avLst/>
          </a:prstGeom>
        </p:spPr>
      </p:pic>
      <p:pic>
        <p:nvPicPr>
          <p:cNvPr id="68" name="Imagen 67" descr="Captura de pantalla 2015-06-25 a las 0.47.2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733121" y="3501562"/>
            <a:ext cx="778931" cy="810088"/>
          </a:xfrm>
          <a:prstGeom prst="rect">
            <a:avLst/>
          </a:prstGeom>
        </p:spPr>
      </p:pic>
      <p:sp>
        <p:nvSpPr>
          <p:cNvPr id="69" name="Llamada con línea 1 68"/>
          <p:cNvSpPr/>
          <p:nvPr/>
        </p:nvSpPr>
        <p:spPr>
          <a:xfrm>
            <a:off x="5191604" y="1567038"/>
            <a:ext cx="1116067" cy="1049214"/>
          </a:xfrm>
          <a:prstGeom prst="borderCallout1">
            <a:avLst>
              <a:gd name="adj1" fmla="val 201808"/>
              <a:gd name="adj2" fmla="val 163066"/>
              <a:gd name="adj3" fmla="val 99287"/>
              <a:gd name="adj4" fmla="val 48963"/>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t>Opción lupa: El ratón se convierte en una lupa para ver los bichos con más detalle</a:t>
            </a:r>
          </a:p>
        </p:txBody>
      </p:sp>
      <p:pic>
        <p:nvPicPr>
          <p:cNvPr id="70" name="Imagen 69" descr="Captura de pantalla 2015-06-25 a las 0.54.10.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29083" y="3598900"/>
            <a:ext cx="1336405" cy="1425499"/>
          </a:xfrm>
          <a:prstGeom prst="rect">
            <a:avLst/>
          </a:prstGeom>
        </p:spPr>
      </p:pic>
      <p:pic>
        <p:nvPicPr>
          <p:cNvPr id="71" name="Imagen 70" descr="Captura de pantalla 2015-06-25 a las 0.54.24.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93850" y="1578142"/>
            <a:ext cx="2179432" cy="1285708"/>
          </a:xfrm>
          <a:prstGeom prst="rect">
            <a:avLst/>
          </a:prstGeom>
        </p:spPr>
      </p:pic>
      <p:sp>
        <p:nvSpPr>
          <p:cNvPr id="73" name="Rectángulo 72"/>
          <p:cNvSpPr/>
          <p:nvPr/>
        </p:nvSpPr>
        <p:spPr>
          <a:xfrm>
            <a:off x="3018373" y="3598900"/>
            <a:ext cx="448732" cy="10327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s-ES" sz="500" b="1">
                <a:solidFill>
                  <a:schemeClr val="tx1"/>
                </a:solidFill>
              </a:rPr>
              <a:t>Mapa:</a:t>
            </a:r>
          </a:p>
        </p:txBody>
      </p:sp>
      <p:sp>
        <p:nvSpPr>
          <p:cNvPr id="74" name="Rectángulo 73"/>
          <p:cNvSpPr/>
          <p:nvPr/>
        </p:nvSpPr>
        <p:spPr>
          <a:xfrm>
            <a:off x="3467105" y="3598900"/>
            <a:ext cx="313267" cy="96920"/>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500" b="1">
                <a:solidFill>
                  <a:srgbClr val="953735"/>
                </a:solidFill>
              </a:rPr>
              <a:t>5</a:t>
            </a:r>
          </a:p>
        </p:txBody>
      </p:sp>
      <p:pic>
        <p:nvPicPr>
          <p:cNvPr id="75" name="Imagen 74"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78772" y="3596998"/>
            <a:ext cx="84662" cy="94069"/>
          </a:xfrm>
          <a:prstGeom prst="rect">
            <a:avLst/>
          </a:prstGeom>
        </p:spPr>
      </p:pic>
      <p:sp>
        <p:nvSpPr>
          <p:cNvPr id="76" name="Llamada con línea 1 75"/>
          <p:cNvSpPr/>
          <p:nvPr/>
        </p:nvSpPr>
        <p:spPr>
          <a:xfrm>
            <a:off x="4112874" y="2892684"/>
            <a:ext cx="1078730" cy="930665"/>
          </a:xfrm>
          <a:prstGeom prst="borderCallout1">
            <a:avLst>
              <a:gd name="adj1" fmla="val 78132"/>
              <a:gd name="adj2" fmla="val -34882"/>
              <a:gd name="adj3" fmla="val 50161"/>
              <a:gd name="adj4" fmla="val -77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Otra posible ventana más sencilla. El resto de botones están ocultos y aparecen cuando pinchamos en el desplegable</a:t>
            </a:r>
          </a:p>
        </p:txBody>
      </p:sp>
      <p:sp>
        <p:nvSpPr>
          <p:cNvPr id="77" name="Llamada con línea 1 76"/>
          <p:cNvSpPr/>
          <p:nvPr/>
        </p:nvSpPr>
        <p:spPr>
          <a:xfrm>
            <a:off x="3973751" y="1567038"/>
            <a:ext cx="1078730" cy="1049213"/>
          </a:xfrm>
          <a:prstGeom prst="borderCallout1">
            <a:avLst>
              <a:gd name="adj1" fmla="val 79153"/>
              <a:gd name="adj2" fmla="val -81386"/>
              <a:gd name="adj3" fmla="val 53041"/>
              <a:gd name="adj4" fmla="val -1661"/>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t>Sólo estaríamos viendo una región del biotopo. Pero podemos desplazar la vista con el ratón, igual que en Googlemaps</a:t>
            </a:r>
          </a:p>
        </p:txBody>
      </p:sp>
      <p:pic>
        <p:nvPicPr>
          <p:cNvPr id="79" name="Imagen 78" descr="Captura de pantalla 2015-06-25 a las 8.57.16.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30390" y="5418774"/>
            <a:ext cx="2832678" cy="173674"/>
          </a:xfrm>
          <a:prstGeom prst="rect">
            <a:avLst/>
          </a:prstGeom>
        </p:spPr>
      </p:pic>
      <p:pic>
        <p:nvPicPr>
          <p:cNvPr id="80" name="Imagen 79" descr="Captura de pantalla 2015-06-25 a las 8.59.42.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050465" y="5418800"/>
            <a:ext cx="1902786" cy="173648"/>
          </a:xfrm>
          <a:prstGeom prst="rect">
            <a:avLst/>
          </a:prstGeom>
        </p:spPr>
      </p:pic>
      <p:sp>
        <p:nvSpPr>
          <p:cNvPr id="81" name="CuadroTexto 80"/>
          <p:cNvSpPr txBox="1"/>
          <p:nvPr/>
        </p:nvSpPr>
        <p:spPr>
          <a:xfrm>
            <a:off x="4660908" y="5387050"/>
            <a:ext cx="808563" cy="215444"/>
          </a:xfrm>
          <a:prstGeom prst="rect">
            <a:avLst/>
          </a:prstGeom>
          <a:noFill/>
        </p:spPr>
        <p:txBody>
          <a:bodyPr wrap="square" rtlCol="0">
            <a:spAutoFit/>
          </a:bodyPr>
          <a:lstStyle/>
          <a:p>
            <a:r>
              <a:rPr lang="es-ES" sz="600">
                <a:solidFill>
                  <a:schemeClr val="bg1">
                    <a:lumMod val="50000"/>
                  </a:schemeClr>
                </a:solidFill>
              </a:rPr>
              <a:t>Cycles:       </a:t>
            </a:r>
            <a:r>
              <a:rPr lang="es-ES" sz="800">
                <a:solidFill>
                  <a:srgbClr val="15A221"/>
                </a:solidFill>
                <a:latin typeface="Arial Hebrew Scholar"/>
                <a:cs typeface="Arial Hebrew Scholar"/>
              </a:rPr>
              <a:t>20354</a:t>
            </a:r>
          </a:p>
        </p:txBody>
      </p:sp>
      <p:sp>
        <p:nvSpPr>
          <p:cNvPr id="82" name="Rectángulo 81"/>
          <p:cNvSpPr/>
          <p:nvPr/>
        </p:nvSpPr>
        <p:spPr>
          <a:xfrm>
            <a:off x="4733925" y="5425150"/>
            <a:ext cx="612775" cy="155575"/>
          </a:xfrm>
          <a:prstGeom prst="rect">
            <a:avLst/>
          </a:prstGeom>
          <a:noFill/>
          <a:ln>
            <a:solidFill>
              <a:schemeClr val="bg2">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pic>
        <p:nvPicPr>
          <p:cNvPr id="83" name="Imagen 82" descr="simple-player-buttons.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421316" y="5440999"/>
            <a:ext cx="1493834" cy="135311"/>
          </a:xfrm>
          <a:prstGeom prst="rect">
            <a:avLst/>
          </a:prstGeom>
        </p:spPr>
      </p:pic>
      <p:sp>
        <p:nvSpPr>
          <p:cNvPr id="85" name="Llamada con línea 1 84"/>
          <p:cNvSpPr/>
          <p:nvPr/>
        </p:nvSpPr>
        <p:spPr>
          <a:xfrm>
            <a:off x="4343401" y="4883150"/>
            <a:ext cx="848203" cy="279400"/>
          </a:xfrm>
          <a:prstGeom prst="borderCallout1">
            <a:avLst>
              <a:gd name="adj1" fmla="val 104095"/>
              <a:gd name="adj2" fmla="val 75985"/>
              <a:gd name="adj3" fmla="val 207054"/>
              <a:gd name="adj4" fmla="val 13283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Botón para revertir la dirección del tiempo</a:t>
            </a:r>
          </a:p>
        </p:txBody>
      </p:sp>
      <p:sp>
        <p:nvSpPr>
          <p:cNvPr id="86" name="Llamada con línea 1 85"/>
          <p:cNvSpPr/>
          <p:nvPr/>
        </p:nvSpPr>
        <p:spPr>
          <a:xfrm>
            <a:off x="5338771" y="4883150"/>
            <a:ext cx="1665284" cy="279400"/>
          </a:xfrm>
          <a:prstGeom prst="borderCallout1">
            <a:avLst>
              <a:gd name="adj1" fmla="val 104095"/>
              <a:gd name="adj2" fmla="val 75985"/>
              <a:gd name="adj3" fmla="val 212736"/>
              <a:gd name="adj4" fmla="val 895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En este botón se despliegan opciones, como la velocidad a la que se muestra la evolución del ecosistema (ciclos por segundo)</a:t>
            </a:r>
          </a:p>
        </p:txBody>
      </p:sp>
      <p:sp>
        <p:nvSpPr>
          <p:cNvPr id="87" name="Llamada con línea 1 86"/>
          <p:cNvSpPr/>
          <p:nvPr/>
        </p:nvSpPr>
        <p:spPr>
          <a:xfrm>
            <a:off x="1655234" y="3299178"/>
            <a:ext cx="736600" cy="1050572"/>
          </a:xfrm>
          <a:prstGeom prst="borderCallout1">
            <a:avLst>
              <a:gd name="adj1" fmla="val -3268"/>
              <a:gd name="adj2" fmla="val 36495"/>
              <a:gd name="adj3" fmla="val -34151"/>
              <a:gd name="adj4" fmla="val 83219"/>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Botones configurables: En cada uno guardamos una configuración de visualización diferente (diferentes colores para cada característica, por ejemplo)</a:t>
            </a:r>
          </a:p>
        </p:txBody>
      </p:sp>
      <p:sp>
        <p:nvSpPr>
          <p:cNvPr id="88" name="Llamada con línea 1 87"/>
          <p:cNvSpPr/>
          <p:nvPr/>
        </p:nvSpPr>
        <p:spPr>
          <a:xfrm>
            <a:off x="1536700" y="4597400"/>
            <a:ext cx="915357" cy="622300"/>
          </a:xfrm>
          <a:prstGeom prst="borderCallout1">
            <a:avLst>
              <a:gd name="adj1" fmla="val 104095"/>
              <a:gd name="adj2" fmla="val 75985"/>
              <a:gd name="adj3" fmla="val 143206"/>
              <a:gd name="adj4" fmla="val 12976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Time controller: </a:t>
            </a:r>
          </a:p>
          <a:p>
            <a:pPr algn="ctr"/>
            <a:r>
              <a:rPr lang="es-ES" sz="600"/>
              <a:t>Esto es para desplazarse en el tiempo a un momento concreto</a:t>
            </a:r>
          </a:p>
        </p:txBody>
      </p:sp>
      <p:sp>
        <p:nvSpPr>
          <p:cNvPr id="89" name="Llamada con línea 1 88"/>
          <p:cNvSpPr/>
          <p:nvPr/>
        </p:nvSpPr>
        <p:spPr>
          <a:xfrm>
            <a:off x="0" y="4032444"/>
            <a:ext cx="915357" cy="564956"/>
          </a:xfrm>
          <a:prstGeom prst="borderCallout1">
            <a:avLst>
              <a:gd name="adj1" fmla="val -581"/>
              <a:gd name="adj2" fmla="val 45462"/>
              <a:gd name="adj3" fmla="val -167224"/>
              <a:gd name="adj4" fmla="val 537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Aquí aparecen los distintos ecosistemas que conforman un experimento</a:t>
            </a:r>
          </a:p>
        </p:txBody>
      </p:sp>
      <p:cxnSp>
        <p:nvCxnSpPr>
          <p:cNvPr id="91" name="Conector recto 90"/>
          <p:cNvCxnSpPr>
            <a:stCxn id="89" idx="3"/>
          </p:cNvCxnSpPr>
          <p:nvPr/>
        </p:nvCxnSpPr>
        <p:spPr>
          <a:xfrm flipV="1">
            <a:off x="457679" y="2314408"/>
            <a:ext cx="299839" cy="1718036"/>
          </a:xfrm>
          <a:prstGeom prst="line">
            <a:avLst/>
          </a:prstGeom>
          <a:ln w="9525"/>
        </p:spPr>
        <p:style>
          <a:lnRef idx="2">
            <a:schemeClr val="accent1"/>
          </a:lnRef>
          <a:fillRef idx="0">
            <a:schemeClr val="accent1"/>
          </a:fillRef>
          <a:effectRef idx="1">
            <a:schemeClr val="accent1"/>
          </a:effectRef>
          <a:fontRef idx="minor">
            <a:schemeClr val="tx1"/>
          </a:fontRef>
        </p:style>
      </p:cxnSp>
      <p:pic>
        <p:nvPicPr>
          <p:cNvPr id="94" name="Imagen 93" descr="Captura de pantalla 2015-06-25 a las 9.53.11.png"/>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561964" y="1578142"/>
            <a:ext cx="1959456" cy="1056402"/>
          </a:xfrm>
          <a:prstGeom prst="rect">
            <a:avLst/>
          </a:prstGeom>
        </p:spPr>
      </p:pic>
      <p:sp>
        <p:nvSpPr>
          <p:cNvPr id="95" name="Rectángulo 94"/>
          <p:cNvSpPr/>
          <p:nvPr/>
        </p:nvSpPr>
        <p:spPr>
          <a:xfrm>
            <a:off x="8181403" y="2369591"/>
            <a:ext cx="257748" cy="123991"/>
          </a:xfrm>
          <a:prstGeom prst="rect">
            <a:avLst/>
          </a:prstGeom>
          <a:gradFill flip="none" rotWithShape="1">
            <a:gsLst>
              <a:gs pos="0">
                <a:srgbClr val="E6E6E6"/>
              </a:gs>
              <a:gs pos="100000">
                <a:srgbClr val="CECECE"/>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r>
              <a:rPr lang="es-ES" sz="500" b="1">
                <a:solidFill>
                  <a:schemeClr val="tx1"/>
                </a:solidFill>
              </a:rPr>
              <a:t>  </a:t>
            </a:r>
            <a:r>
              <a:rPr lang="es-ES" sz="400" b="1">
                <a:solidFill>
                  <a:srgbClr val="953735"/>
                </a:solidFill>
              </a:rPr>
              <a:t>Opciones</a:t>
            </a:r>
          </a:p>
        </p:txBody>
      </p:sp>
      <p:pic>
        <p:nvPicPr>
          <p:cNvPr id="96" name="Imagen 95" descr="Captura de pantalla 2015-06-25 a las 0.29.07.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61318" y="2369590"/>
            <a:ext cx="111593" cy="123992"/>
          </a:xfrm>
          <a:prstGeom prst="rect">
            <a:avLst/>
          </a:prstGeom>
        </p:spPr>
      </p:pic>
      <p:sp>
        <p:nvSpPr>
          <p:cNvPr id="97" name="Llamada con línea 1 96"/>
          <p:cNvSpPr/>
          <p:nvPr/>
        </p:nvSpPr>
        <p:spPr>
          <a:xfrm>
            <a:off x="7877175" y="3058543"/>
            <a:ext cx="1047933" cy="481582"/>
          </a:xfrm>
          <a:prstGeom prst="borderCallout1">
            <a:avLst>
              <a:gd name="adj1" fmla="val -122382"/>
              <a:gd name="adj2" fmla="val 39954"/>
              <a:gd name="adj3" fmla="val -305"/>
              <a:gd name="adj4" fmla="val 49742"/>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500"/>
              <a:t>Para no perder espacio en la ventana, todas las opciones de visualización pueden estar en un desplegable, o simplemente en un botón que abra un cuadro de diálogo</a:t>
            </a:r>
          </a:p>
        </p:txBody>
      </p:sp>
      <p:pic>
        <p:nvPicPr>
          <p:cNvPr id="98" name="Imagen 97" descr="Captura de pantalla 2015-06-25 a las 11.11.47.pn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234874" y="4861768"/>
            <a:ext cx="1595368" cy="579231"/>
          </a:xfrm>
          <a:prstGeom prst="rect">
            <a:avLst/>
          </a:prstGeom>
        </p:spPr>
      </p:pic>
      <p:sp>
        <p:nvSpPr>
          <p:cNvPr id="99" name="Llamada con línea 1 98"/>
          <p:cNvSpPr/>
          <p:nvPr/>
        </p:nvSpPr>
        <p:spPr>
          <a:xfrm>
            <a:off x="7982039" y="4043221"/>
            <a:ext cx="848203" cy="634806"/>
          </a:xfrm>
          <a:prstGeom prst="borderCallout1">
            <a:avLst>
              <a:gd name="adj1" fmla="val 96759"/>
              <a:gd name="adj2" fmla="val 62509"/>
              <a:gd name="adj3" fmla="val 147110"/>
              <a:gd name="adj4" fmla="val 13055"/>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Ventana de eventos: Seleccionamos qué eventos queremos que muestre y van saliendo las notificaciones</a:t>
            </a:r>
          </a:p>
        </p:txBody>
      </p:sp>
    </p:spTree>
    <p:extLst>
      <p:ext uri="{BB962C8B-B14F-4D97-AF65-F5344CB8AC3E}">
        <p14:creationId xmlns:p14="http://schemas.microsoft.com/office/powerpoint/2010/main" val="1229730209"/>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descr="Captura de pantalla 2015-06-25 a las 11.20.17.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990" y="1964647"/>
            <a:ext cx="3500967" cy="2326730"/>
          </a:xfrm>
          <a:prstGeom prst="rect">
            <a:avLst/>
          </a:prstGeom>
        </p:spPr>
      </p:pic>
      <p:sp>
        <p:nvSpPr>
          <p:cNvPr id="8" name="Rectángulo 7"/>
          <p:cNvSpPr/>
          <p:nvPr/>
        </p:nvSpPr>
        <p:spPr>
          <a:xfrm>
            <a:off x="1608808" y="5025880"/>
            <a:ext cx="1157403" cy="235389"/>
          </a:xfrm>
          <a:prstGeom prst="rect">
            <a:avLst/>
          </a:prstGeom>
          <a:gradFill flip="none" rotWithShape="1">
            <a:gsLst>
              <a:gs pos="0">
                <a:schemeClr val="bg1">
                  <a:lumMod val="75000"/>
                </a:schemeClr>
              </a:gs>
              <a:gs pos="100000">
                <a:srgbClr val="FFFFFF"/>
              </a:gs>
            </a:gsLst>
            <a:lin ang="16200000" scaled="0"/>
            <a:tileRec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solidFill>
                  <a:schemeClr val="tx1"/>
                </a:solidFill>
              </a:rPr>
              <a:t>Population:  </a:t>
            </a:r>
            <a:r>
              <a:rPr lang="es-ES" sz="800" b="1">
                <a:solidFill>
                  <a:srgbClr val="15A221"/>
                </a:solidFill>
                <a:latin typeface="Andale Mono"/>
                <a:cs typeface="Andale Mono"/>
              </a:rPr>
              <a:t>10328</a:t>
            </a:r>
          </a:p>
        </p:txBody>
      </p:sp>
      <p:sp>
        <p:nvSpPr>
          <p:cNvPr id="9" name="Rectángulo 8"/>
          <p:cNvSpPr/>
          <p:nvPr/>
        </p:nvSpPr>
        <p:spPr>
          <a:xfrm>
            <a:off x="2828472" y="5025880"/>
            <a:ext cx="1309429" cy="235389"/>
          </a:xfrm>
          <a:prstGeom prst="rect">
            <a:avLst/>
          </a:prstGeom>
          <a:gradFill flip="none" rotWithShape="1">
            <a:gsLst>
              <a:gs pos="0">
                <a:schemeClr val="bg1">
                  <a:lumMod val="75000"/>
                </a:schemeClr>
              </a:gs>
              <a:gs pos="100000">
                <a:srgbClr val="FFFFFF"/>
              </a:gs>
            </a:gsLst>
            <a:lin ang="16200000" scaled="0"/>
            <a:tileRect/>
          </a:gradFill>
          <a:ln>
            <a:solidFill>
              <a:schemeClr val="bg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800">
                <a:solidFill>
                  <a:schemeClr val="tx1"/>
                </a:solidFill>
              </a:rPr>
              <a:t>Plants population:  </a:t>
            </a:r>
            <a:r>
              <a:rPr lang="es-ES" sz="800" b="1">
                <a:solidFill>
                  <a:srgbClr val="15A221"/>
                </a:solidFill>
                <a:latin typeface="Andale Mono"/>
                <a:cs typeface="Andale Mono"/>
              </a:rPr>
              <a:t>7509</a:t>
            </a:r>
          </a:p>
        </p:txBody>
      </p:sp>
      <p:sp>
        <p:nvSpPr>
          <p:cNvPr id="10" name="Rectángulo 9"/>
          <p:cNvSpPr/>
          <p:nvPr/>
        </p:nvSpPr>
        <p:spPr>
          <a:xfrm>
            <a:off x="2150928" y="297004"/>
            <a:ext cx="3810212" cy="71690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1050"/>
              <a:t>Hay dos tipos de ventanas de texto: </a:t>
            </a:r>
          </a:p>
          <a:p>
            <a:pPr marL="171450" indent="-171450">
              <a:buFont typeface="Arial"/>
              <a:buChar char="•"/>
            </a:pPr>
            <a:r>
              <a:rPr lang="es-ES" sz="1050"/>
              <a:t>Consola de eventos</a:t>
            </a:r>
          </a:p>
          <a:p>
            <a:pPr marL="171450" indent="-171450">
              <a:buFont typeface="Arial"/>
              <a:buChar char="•"/>
            </a:pPr>
            <a:r>
              <a:rPr lang="es-ES" sz="1050"/>
              <a:t>Label</a:t>
            </a:r>
          </a:p>
        </p:txBody>
      </p:sp>
      <p:sp>
        <p:nvSpPr>
          <p:cNvPr id="11" name="Llamada con línea 1 10"/>
          <p:cNvSpPr/>
          <p:nvPr/>
        </p:nvSpPr>
        <p:spPr>
          <a:xfrm>
            <a:off x="5520640" y="4860353"/>
            <a:ext cx="2699585" cy="1160086"/>
          </a:xfrm>
          <a:prstGeom prst="borderCallout1">
            <a:avLst>
              <a:gd name="adj1" fmla="val 57556"/>
              <a:gd name="adj2" fmla="val -3333"/>
              <a:gd name="adj3" fmla="val 54291"/>
              <a:gd name="adj4" fmla="val -81666"/>
            </a:avLst>
          </a:prstGeom>
        </p:spPr>
        <p:style>
          <a:lnRef idx="1">
            <a:schemeClr val="accent1"/>
          </a:lnRef>
          <a:fillRef idx="3">
            <a:schemeClr val="accent1"/>
          </a:fillRef>
          <a:effectRef idx="2">
            <a:schemeClr val="accent1"/>
          </a:effectRef>
          <a:fontRef idx="minor">
            <a:schemeClr val="lt1"/>
          </a:fontRef>
        </p:style>
        <p:txBody>
          <a:bodyPr rtlCol="0" anchor="ctr"/>
          <a:lstStyle/>
          <a:p>
            <a:endParaRPr lang="es-ES" sz="1050">
              <a:solidFill>
                <a:srgbClr val="000000"/>
              </a:solidFill>
            </a:endParaRPr>
          </a:p>
          <a:p>
            <a:r>
              <a:rPr lang="es-ES" sz="1050">
                <a:solidFill>
                  <a:srgbClr val="000000"/>
                </a:solidFill>
              </a:rPr>
              <a:t>Labels:</a:t>
            </a:r>
          </a:p>
          <a:p>
            <a:r>
              <a:rPr lang="es-ES" sz="1050"/>
              <a:t>Cada cierto tiempo se actualiza el dato. Normalmente ser</a:t>
            </a:r>
            <a:r>
              <a:rPr lang="es-ES" sz="1050"/>
              <a:t>á una estadística.</a:t>
            </a:r>
          </a:p>
          <a:p>
            <a:r>
              <a:rPr lang="es-ES" sz="1050"/>
              <a:t>Pinchando con el botón derecho o en algún otro sitio, deberíamos poder configurar cada cuánto tiempo se actualiza la estadística.</a:t>
            </a:r>
          </a:p>
          <a:p>
            <a:endParaRPr lang="es-ES" sz="1050"/>
          </a:p>
          <a:p>
            <a:pPr algn="ctr"/>
            <a:endParaRPr lang="es-ES" sz="1050"/>
          </a:p>
        </p:txBody>
      </p:sp>
      <p:sp>
        <p:nvSpPr>
          <p:cNvPr id="12" name="Llamada con línea 1 11"/>
          <p:cNvSpPr/>
          <p:nvPr/>
        </p:nvSpPr>
        <p:spPr>
          <a:xfrm>
            <a:off x="6164680" y="2050149"/>
            <a:ext cx="2635561" cy="1780129"/>
          </a:xfrm>
          <a:prstGeom prst="borderCallout1">
            <a:avLst>
              <a:gd name="adj1" fmla="val 57556"/>
              <a:gd name="adj2" fmla="val -3333"/>
              <a:gd name="adj3" fmla="val 54291"/>
              <a:gd name="adj4" fmla="val -81666"/>
            </a:avLst>
          </a:prstGeom>
        </p:spPr>
        <p:style>
          <a:lnRef idx="1">
            <a:schemeClr val="accent1"/>
          </a:lnRef>
          <a:fillRef idx="3">
            <a:schemeClr val="accent1"/>
          </a:fillRef>
          <a:effectRef idx="2">
            <a:schemeClr val="accent1"/>
          </a:effectRef>
          <a:fontRef idx="minor">
            <a:schemeClr val="lt1"/>
          </a:fontRef>
        </p:style>
        <p:txBody>
          <a:bodyPr rtlCol="0" anchor="ctr"/>
          <a:lstStyle/>
          <a:p>
            <a:r>
              <a:rPr lang="es-ES" sz="1050">
                <a:solidFill>
                  <a:srgbClr val="000000"/>
                </a:solidFill>
              </a:rPr>
              <a:t>Consola de eventos:</a:t>
            </a:r>
          </a:p>
          <a:p>
            <a:r>
              <a:rPr lang="es-ES" sz="1050"/>
              <a:t>Aparecen los datos de manera secuencial y va quedando un registro de los datos que han ido saliendo.</a:t>
            </a:r>
          </a:p>
          <a:p>
            <a:r>
              <a:rPr lang="es-ES" sz="1050"/>
              <a:t>Podr</a:t>
            </a:r>
            <a:r>
              <a:rPr lang="es-ES" sz="1050"/>
              <a:t>íamos configurarlo para que, si salen más de 100 eventos seguidos similares, que salga solamente un resumen. Por ejemplo:</a:t>
            </a:r>
          </a:p>
          <a:p>
            <a:endParaRPr lang="es-ES" sz="1050">
              <a:solidFill>
                <a:schemeClr val="bg1">
                  <a:lumMod val="85000"/>
                </a:schemeClr>
              </a:solidFill>
            </a:endParaRPr>
          </a:p>
          <a:p>
            <a:r>
              <a:rPr lang="es-ES" sz="1050">
                <a:solidFill>
                  <a:schemeClr val="bg1">
                    <a:lumMod val="85000"/>
                  </a:schemeClr>
                </a:solidFill>
              </a:rPr>
              <a:t>274 deaths by overheat</a:t>
            </a:r>
            <a:endParaRPr lang="es-ES" sz="1050">
              <a:solidFill>
                <a:schemeClr val="bg1">
                  <a:lumMod val="85000"/>
                </a:schemeClr>
              </a:solidFill>
            </a:endParaRPr>
          </a:p>
        </p:txBody>
      </p:sp>
    </p:spTree>
    <p:extLst>
      <p:ext uri="{BB962C8B-B14F-4D97-AF65-F5344CB8AC3E}">
        <p14:creationId xmlns:p14="http://schemas.microsoft.com/office/powerpoint/2010/main" val="1079879677"/>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Captura de pantalla 2015-06-25 a las 10.38.42.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7300" y="1463719"/>
            <a:ext cx="4748333" cy="2536781"/>
          </a:xfrm>
          <a:prstGeom prst="rect">
            <a:avLst/>
          </a:prstGeom>
        </p:spPr>
      </p:pic>
      <p:sp>
        <p:nvSpPr>
          <p:cNvPr id="5" name="Rectángulo 4"/>
          <p:cNvSpPr/>
          <p:nvPr/>
        </p:nvSpPr>
        <p:spPr>
          <a:xfrm>
            <a:off x="260350" y="577850"/>
            <a:ext cx="7258050" cy="4699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900"/>
              <a:t>Este es el programa GEOGEBRA. ¿Lo conoces? Mola un montón. De aquí podemos tomar algunas ideas para organizar las cosas en Ecosystem</a:t>
            </a:r>
          </a:p>
        </p:txBody>
      </p:sp>
      <p:sp>
        <p:nvSpPr>
          <p:cNvPr id="6" name="Llamada con línea 1 5"/>
          <p:cNvSpPr/>
          <p:nvPr/>
        </p:nvSpPr>
        <p:spPr>
          <a:xfrm>
            <a:off x="3390900" y="4387850"/>
            <a:ext cx="1339850" cy="247650"/>
          </a:xfrm>
          <a:prstGeom prst="borderCallout1">
            <a:avLst>
              <a:gd name="adj1" fmla="val 52083"/>
              <a:gd name="adj2" fmla="val -276"/>
              <a:gd name="adj3" fmla="val -173379"/>
              <a:gd name="adj4" fmla="val -16358"/>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Entrada de comandos en modo texto</a:t>
            </a:r>
          </a:p>
        </p:txBody>
      </p:sp>
      <p:sp>
        <p:nvSpPr>
          <p:cNvPr id="7" name="CuadroTexto 6"/>
          <p:cNvSpPr txBox="1"/>
          <p:nvPr/>
        </p:nvSpPr>
        <p:spPr>
          <a:xfrm>
            <a:off x="2755900" y="3837573"/>
            <a:ext cx="2235200" cy="169277"/>
          </a:xfrm>
          <a:prstGeom prst="rect">
            <a:avLst/>
          </a:prstGeom>
          <a:noFill/>
        </p:spPr>
        <p:txBody>
          <a:bodyPr wrap="square" rtlCol="0">
            <a:spAutoFit/>
          </a:bodyPr>
          <a:lstStyle/>
          <a:p>
            <a:r>
              <a:rPr lang="es-ES" sz="500"/>
              <a:t>Create_organisms({‘category’: ‘Plants’, ‘number of organisms’: 500})</a:t>
            </a:r>
          </a:p>
        </p:txBody>
      </p:sp>
      <p:sp>
        <p:nvSpPr>
          <p:cNvPr id="8" name="Llamada con línea 1 7"/>
          <p:cNvSpPr/>
          <p:nvPr/>
        </p:nvSpPr>
        <p:spPr>
          <a:xfrm>
            <a:off x="501650" y="1917700"/>
            <a:ext cx="1339850" cy="1092200"/>
          </a:xfrm>
          <a:prstGeom prst="borderCallout1">
            <a:avLst>
              <a:gd name="adj1" fmla="val 48013"/>
              <a:gd name="adj2" fmla="val 101146"/>
              <a:gd name="adj3" fmla="val 75274"/>
              <a:gd name="adj4" fmla="val 156154"/>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s-ES" sz="600"/>
              <a:t>Aquí podemos poner una lista de todas las ventanas que hemos creado para visualizar el ecosistema. Cuando queremos que se muestre alguna de ellas (la mayoría las podemos tener casi siempre ocultas), le picamos en su casilla de verificación y aparece la ventana</a:t>
            </a:r>
          </a:p>
        </p:txBody>
      </p:sp>
    </p:spTree>
    <p:extLst>
      <p:ext uri="{BB962C8B-B14F-4D97-AF65-F5344CB8AC3E}">
        <p14:creationId xmlns:p14="http://schemas.microsoft.com/office/powerpoint/2010/main" val="1512578645"/>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705</TotalTime>
  <Words>492</Words>
  <Application>Microsoft Macintosh PowerPoint</Application>
  <PresentationFormat>Presentación en pantalla (4:3)</PresentationFormat>
  <Paragraphs>65</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 Luis Salas García</dc:creator>
  <cp:lastModifiedBy>Juan Luis Salas García</cp:lastModifiedBy>
  <cp:revision>24</cp:revision>
  <dcterms:created xsi:type="dcterms:W3CDTF">2015-06-24T21:57:02Z</dcterms:created>
  <dcterms:modified xsi:type="dcterms:W3CDTF">2015-06-25T09:45:56Z</dcterms:modified>
</cp:coreProperties>
</file>