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221"/>
    <a:srgbClr val="16C010"/>
    <a:srgbClr val="E6E6E6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24/6/15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6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0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6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3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5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456-6DC5-1243-AFD7-9791F71C6DBC}" type="datetimeFigureOut">
              <a:t>25/6/15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72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C456-6DC5-1243-AFD7-9791F71C6DBC}" type="datetimeFigureOut">
              <a:t>24/6/15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A298-20E4-DE44-BC21-9E18D1C6CF0B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1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6-25 a las 9.2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855133"/>
            <a:ext cx="8408516" cy="5046133"/>
          </a:xfrm>
          <a:prstGeom prst="rect">
            <a:avLst/>
          </a:prstGeom>
        </p:spPr>
      </p:pic>
      <p:sp>
        <p:nvSpPr>
          <p:cNvPr id="5" name="Llamada con línea 1 4"/>
          <p:cNvSpPr/>
          <p:nvPr/>
        </p:nvSpPr>
        <p:spPr>
          <a:xfrm>
            <a:off x="2743200" y="245533"/>
            <a:ext cx="1566333" cy="414867"/>
          </a:xfrm>
          <a:prstGeom prst="borderCallout1">
            <a:avLst>
              <a:gd name="adj1" fmla="val 51403"/>
              <a:gd name="adj2" fmla="val 316"/>
              <a:gd name="adj3" fmla="val 430867"/>
              <a:gd name="adj4" fmla="val -1459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Molar</a:t>
            </a:r>
            <a:r>
              <a:rPr lang="es-ES" sz="600"/>
              <a:t>ía un diseño parecido al del photoshop, con una barra de botones a un lado</a:t>
            </a:r>
            <a:endParaRPr lang="es-ES" sz="600"/>
          </a:p>
        </p:txBody>
      </p:sp>
    </p:spTree>
    <p:extLst>
      <p:ext uri="{BB962C8B-B14F-4D97-AF65-F5344CB8AC3E}">
        <p14:creationId xmlns:p14="http://schemas.microsoft.com/office/powerpoint/2010/main" val="341780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5-06-24 a las 23.5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31"/>
            <a:ext cx="9144000" cy="6021049"/>
          </a:xfrm>
          <a:prstGeom prst="rect">
            <a:avLst/>
          </a:prstGeom>
          <a:pattFill prst="pct40">
            <a:fgClr>
              <a:prstClr val="black"/>
            </a:fgClr>
            <a:bgClr>
              <a:schemeClr val="accent3">
                <a:lumMod val="40000"/>
                <a:lumOff val="60000"/>
              </a:schemeClr>
            </a:bgClr>
          </a:pattFill>
        </p:spPr>
      </p:pic>
      <p:sp>
        <p:nvSpPr>
          <p:cNvPr id="78" name="Rectángulo 77"/>
          <p:cNvSpPr/>
          <p:nvPr/>
        </p:nvSpPr>
        <p:spPr>
          <a:xfrm>
            <a:off x="1456607" y="1377850"/>
            <a:ext cx="7569918" cy="4436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343401" y="474134"/>
            <a:ext cx="1147233" cy="2540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267203" y="403319"/>
            <a:ext cx="1929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bg1">
                    <a:lumMod val="50000"/>
                  </a:schemeClr>
                </a:solidFill>
              </a:rPr>
              <a:t>Ventana principal de Ecosystem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799666" y="1240367"/>
            <a:ext cx="448732" cy="10160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>
                <a:solidFill>
                  <a:schemeClr val="tx1"/>
                </a:solidFill>
              </a:rPr>
              <a:t>Organismos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18471" y="927100"/>
            <a:ext cx="448732" cy="71967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Estad</a:t>
            </a:r>
            <a:r>
              <a:rPr lang="es-ES" sz="500" b="1">
                <a:solidFill>
                  <a:schemeClr val="tx1"/>
                </a:solidFill>
              </a:rPr>
              <a:t>ística</a:t>
            </a:r>
            <a:r>
              <a:rPr lang="es-ES" sz="5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06606" y="927100"/>
            <a:ext cx="448732" cy="71967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Clima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020732" y="1261534"/>
            <a:ext cx="448732" cy="71967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Substancia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775199" y="1261535"/>
            <a:ext cx="287869" cy="68576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Genes</a:t>
            </a:r>
          </a:p>
        </p:txBody>
      </p:sp>
      <p:pic>
        <p:nvPicPr>
          <p:cNvPr id="12" name="Imagen 11" descr="Captura de pantalla 2015-06-25 a las 0.14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2533650"/>
            <a:ext cx="1022026" cy="889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8100" y="2510338"/>
            <a:ext cx="2159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/>
              <a:t>2</a:t>
            </a:r>
          </a:p>
        </p:txBody>
      </p:sp>
      <p:sp>
        <p:nvSpPr>
          <p:cNvPr id="15" name="Llamada de nube 14"/>
          <p:cNvSpPr/>
          <p:nvPr/>
        </p:nvSpPr>
        <p:spPr>
          <a:xfrm rot="4003089">
            <a:off x="749300" y="3016250"/>
            <a:ext cx="393700" cy="241300"/>
          </a:xfrm>
          <a:prstGeom prst="cloudCallout">
            <a:avLst/>
          </a:prstGeom>
          <a:pattFill prst="lgConfetti">
            <a:fgClr>
              <a:schemeClr val="accent4"/>
            </a:fgClr>
            <a:bgClr>
              <a:schemeClr val="accent6">
                <a:lumMod val="20000"/>
                <a:lumOff val="8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Llamada de nube 13"/>
          <p:cNvSpPr/>
          <p:nvPr/>
        </p:nvSpPr>
        <p:spPr>
          <a:xfrm>
            <a:off x="596900" y="2863850"/>
            <a:ext cx="393700" cy="241300"/>
          </a:xfrm>
          <a:prstGeom prst="cloudCallout">
            <a:avLst/>
          </a:prstGeom>
          <a:pattFill prst="sphere">
            <a:fgClr>
              <a:prstClr val="black"/>
            </a:fgClr>
            <a:bgClr>
              <a:schemeClr val="accent3">
                <a:lumMod val="40000"/>
                <a:lumOff val="6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Llamada de nube 15"/>
          <p:cNvSpPr/>
          <p:nvPr/>
        </p:nvSpPr>
        <p:spPr>
          <a:xfrm rot="20554090">
            <a:off x="355600" y="1682750"/>
            <a:ext cx="779182" cy="527050"/>
          </a:xfrm>
          <a:prstGeom prst="cloudCallout">
            <a:avLst>
              <a:gd name="adj1" fmla="val -40118"/>
              <a:gd name="adj2" fmla="val 44708"/>
            </a:avLst>
          </a:prstGeom>
          <a:pattFill prst="lgConfetti">
            <a:fgClr>
              <a:srgbClr val="FF0000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Llamada de nube 16"/>
          <p:cNvSpPr/>
          <p:nvPr/>
        </p:nvSpPr>
        <p:spPr>
          <a:xfrm rot="11652886">
            <a:off x="757518" y="1993900"/>
            <a:ext cx="393700" cy="241300"/>
          </a:xfrm>
          <a:prstGeom prst="cloudCallout">
            <a:avLst/>
          </a:prstGeom>
          <a:pattFill prst="sphere">
            <a:fgClr>
              <a:schemeClr val="accent3">
                <a:lumMod val="5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66700" y="1367368"/>
            <a:ext cx="448732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"/>
            <a:bevelB w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Experimentos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60349" y="1240368"/>
            <a:ext cx="336551" cy="9525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Especie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593850" y="1447800"/>
            <a:ext cx="2171700" cy="156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593850" y="1578142"/>
            <a:ext cx="2171700" cy="128570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619251" y="1447801"/>
            <a:ext cx="4487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Mapa: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080683" y="1447801"/>
            <a:ext cx="313267" cy="12399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</a:t>
            </a:r>
            <a:r>
              <a:rPr lang="es-ES" sz="500" b="1">
                <a:solidFill>
                  <a:srgbClr val="953735"/>
                </a:solidFill>
              </a:rPr>
              <a:t>5</a:t>
            </a:r>
          </a:p>
        </p:txBody>
      </p:sp>
      <p:pic>
        <p:nvPicPr>
          <p:cNvPr id="25" name="Imagen 24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454150"/>
            <a:ext cx="101600" cy="112889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2216150" y="2089800"/>
            <a:ext cx="874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(Aqu</a:t>
            </a:r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í los bichos)</a:t>
            </a:r>
            <a:endParaRPr lang="es-ES" sz="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819400" y="2879649"/>
            <a:ext cx="944034" cy="112889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Opciones de visualizaci</a:t>
            </a:r>
            <a:r>
              <a:rPr lang="es-ES" sz="500" b="1">
                <a:solidFill>
                  <a:schemeClr val="tx1"/>
                </a:solidFill>
              </a:rPr>
              <a:t>ón</a:t>
            </a:r>
            <a:endParaRPr lang="es-ES" sz="500" b="1">
              <a:solidFill>
                <a:schemeClr val="tx1"/>
              </a:solidFill>
            </a:endParaRPr>
          </a:p>
        </p:txBody>
      </p:sp>
      <p:pic>
        <p:nvPicPr>
          <p:cNvPr id="27" name="Imagen 26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71" y="2879649"/>
            <a:ext cx="101600" cy="112889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593850" y="2879649"/>
            <a:ext cx="2963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Modo: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936751" y="287964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089151" y="287964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239434" y="287955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2391834" y="287955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542116" y="287955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5507571" y="3181350"/>
            <a:ext cx="2171700" cy="156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5507571" y="3311692"/>
            <a:ext cx="2171700" cy="128570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5532972" y="3181351"/>
            <a:ext cx="4487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Mapa: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994404" y="3181351"/>
            <a:ext cx="313267" cy="12399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</a:t>
            </a:r>
            <a:r>
              <a:rPr lang="es-ES" sz="500" b="1">
                <a:solidFill>
                  <a:srgbClr val="953735"/>
                </a:solidFill>
              </a:rPr>
              <a:t>5</a:t>
            </a:r>
          </a:p>
        </p:txBody>
      </p:sp>
      <p:pic>
        <p:nvPicPr>
          <p:cNvPr id="56" name="Imagen 55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1" y="3187700"/>
            <a:ext cx="101600" cy="112889"/>
          </a:xfrm>
          <a:prstGeom prst="rect">
            <a:avLst/>
          </a:prstGeom>
        </p:spPr>
      </p:pic>
      <p:sp>
        <p:nvSpPr>
          <p:cNvPr id="57" name="CuadroTexto 56"/>
          <p:cNvSpPr txBox="1"/>
          <p:nvPr/>
        </p:nvSpPr>
        <p:spPr>
          <a:xfrm>
            <a:off x="6129871" y="3823350"/>
            <a:ext cx="874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(Aqu</a:t>
            </a:r>
            <a:r>
              <a:rPr lang="es-ES" sz="800">
                <a:solidFill>
                  <a:schemeClr val="bg1">
                    <a:lumMod val="85000"/>
                  </a:schemeClr>
                </a:solidFill>
              </a:rPr>
              <a:t>í los bichos)</a:t>
            </a:r>
            <a:endParaRPr lang="es-ES" sz="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6733121" y="4613199"/>
            <a:ext cx="944034" cy="112889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Opciones de visualizaci</a:t>
            </a:r>
            <a:r>
              <a:rPr lang="es-ES" sz="500" b="1">
                <a:solidFill>
                  <a:schemeClr val="tx1"/>
                </a:solidFill>
              </a:rPr>
              <a:t>ón</a:t>
            </a:r>
            <a:endParaRPr lang="es-ES" sz="500" b="1">
              <a:solidFill>
                <a:schemeClr val="tx1"/>
              </a:solidFill>
            </a:endParaRPr>
          </a:p>
        </p:txBody>
      </p:sp>
      <p:pic>
        <p:nvPicPr>
          <p:cNvPr id="59" name="Imagen 58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2" y="4613199"/>
            <a:ext cx="101600" cy="112889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5507571" y="4613199"/>
            <a:ext cx="2963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Modo: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5850472" y="461319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6002872" y="461319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6153155" y="461310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6305555" y="461310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rgbClr val="953735"/>
                </a:solidFill>
              </a:rPr>
              <a:t>D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6455837" y="4613109"/>
            <a:ext cx="143932" cy="13034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E</a:t>
            </a:r>
          </a:p>
        </p:txBody>
      </p:sp>
      <p:pic>
        <p:nvPicPr>
          <p:cNvPr id="66" name="Imagen 65" descr="Captura de pantalla 2015-06-25 a las 0.44.5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3" y="3312746"/>
            <a:ext cx="1428747" cy="1299449"/>
          </a:xfrm>
          <a:prstGeom prst="rect">
            <a:avLst/>
          </a:prstGeom>
        </p:spPr>
      </p:pic>
      <p:pic>
        <p:nvPicPr>
          <p:cNvPr id="67" name="Imagen 66" descr="Captura de pantalla 2015-06-25 a las 0.44.5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6" y="3313750"/>
            <a:ext cx="1428747" cy="1299449"/>
          </a:xfrm>
          <a:prstGeom prst="rect">
            <a:avLst/>
          </a:prstGeom>
        </p:spPr>
      </p:pic>
      <p:pic>
        <p:nvPicPr>
          <p:cNvPr id="68" name="Imagen 67" descr="Captura de pantalla 2015-06-25 a las 0.47.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121" y="3501562"/>
            <a:ext cx="778931" cy="810088"/>
          </a:xfrm>
          <a:prstGeom prst="rect">
            <a:avLst/>
          </a:prstGeom>
        </p:spPr>
      </p:pic>
      <p:sp>
        <p:nvSpPr>
          <p:cNvPr id="69" name="Llamada con línea 1 68"/>
          <p:cNvSpPr/>
          <p:nvPr/>
        </p:nvSpPr>
        <p:spPr>
          <a:xfrm>
            <a:off x="5191604" y="1567038"/>
            <a:ext cx="1116067" cy="1049214"/>
          </a:xfrm>
          <a:prstGeom prst="borderCallout1">
            <a:avLst>
              <a:gd name="adj1" fmla="val 201808"/>
              <a:gd name="adj2" fmla="val 163066"/>
              <a:gd name="adj3" fmla="val 99287"/>
              <a:gd name="adj4" fmla="val 489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Opci</a:t>
            </a:r>
            <a:r>
              <a:rPr lang="es-ES" sz="800"/>
              <a:t>ón lupa: El ratón se convierte en una lupa para ver los bichos con más detalle</a:t>
            </a:r>
            <a:endParaRPr lang="es-ES" sz="800"/>
          </a:p>
        </p:txBody>
      </p:sp>
      <p:pic>
        <p:nvPicPr>
          <p:cNvPr id="70" name="Imagen 69" descr="Captura de pantalla 2015-06-25 a las 0.54.1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83" y="3598900"/>
            <a:ext cx="1336405" cy="1425499"/>
          </a:xfrm>
          <a:prstGeom prst="rect">
            <a:avLst/>
          </a:prstGeom>
        </p:spPr>
      </p:pic>
      <p:pic>
        <p:nvPicPr>
          <p:cNvPr id="71" name="Imagen 70" descr="Captura de pantalla 2015-06-25 a las 0.54.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578142"/>
            <a:ext cx="2179432" cy="1285708"/>
          </a:xfrm>
          <a:prstGeom prst="rect">
            <a:avLst/>
          </a:prstGeom>
        </p:spPr>
      </p:pic>
      <p:sp>
        <p:nvSpPr>
          <p:cNvPr id="73" name="Rectángulo 72"/>
          <p:cNvSpPr/>
          <p:nvPr/>
        </p:nvSpPr>
        <p:spPr>
          <a:xfrm>
            <a:off x="3018373" y="3598900"/>
            <a:ext cx="448732" cy="10327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500" b="1">
                <a:solidFill>
                  <a:schemeClr val="tx1"/>
                </a:solidFill>
              </a:rPr>
              <a:t>Mapa: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467105" y="3598900"/>
            <a:ext cx="313267" cy="96920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    </a:t>
            </a:r>
            <a:r>
              <a:rPr lang="es-ES" sz="500" b="1">
                <a:solidFill>
                  <a:srgbClr val="953735"/>
                </a:solidFill>
              </a:rPr>
              <a:t>5</a:t>
            </a:r>
          </a:p>
        </p:txBody>
      </p:sp>
      <p:pic>
        <p:nvPicPr>
          <p:cNvPr id="75" name="Imagen 74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72" y="3596998"/>
            <a:ext cx="84662" cy="94069"/>
          </a:xfrm>
          <a:prstGeom prst="rect">
            <a:avLst/>
          </a:prstGeom>
        </p:spPr>
      </p:pic>
      <p:sp>
        <p:nvSpPr>
          <p:cNvPr id="76" name="Llamada con línea 1 75"/>
          <p:cNvSpPr/>
          <p:nvPr/>
        </p:nvSpPr>
        <p:spPr>
          <a:xfrm>
            <a:off x="4112874" y="2892684"/>
            <a:ext cx="1078730" cy="930665"/>
          </a:xfrm>
          <a:prstGeom prst="borderCallout1">
            <a:avLst>
              <a:gd name="adj1" fmla="val 78132"/>
              <a:gd name="adj2" fmla="val -34882"/>
              <a:gd name="adj3" fmla="val 50161"/>
              <a:gd name="adj4" fmla="val -7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Otra posible ventana m</a:t>
            </a:r>
            <a:r>
              <a:rPr lang="es-ES" sz="600"/>
              <a:t>ás sencilla. El resto de botones están ocultos y aparecen cuando pinchamos en el desplegable</a:t>
            </a:r>
            <a:endParaRPr lang="es-ES" sz="600"/>
          </a:p>
        </p:txBody>
      </p:sp>
      <p:sp>
        <p:nvSpPr>
          <p:cNvPr id="77" name="Llamada con línea 1 76"/>
          <p:cNvSpPr/>
          <p:nvPr/>
        </p:nvSpPr>
        <p:spPr>
          <a:xfrm>
            <a:off x="3973751" y="1567038"/>
            <a:ext cx="1078730" cy="1049213"/>
          </a:xfrm>
          <a:prstGeom prst="borderCallout1">
            <a:avLst>
              <a:gd name="adj1" fmla="val 79153"/>
              <a:gd name="adj2" fmla="val -81386"/>
              <a:gd name="adj3" fmla="val 53041"/>
              <a:gd name="adj4" fmla="val -16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/>
              <a:t>S</a:t>
            </a:r>
            <a:r>
              <a:rPr lang="es-ES" sz="800"/>
              <a:t>ólo estaríamos viendo una región del biotopo. Pero podemos desplazar la vista con el ratón, igual que en Googlemaps</a:t>
            </a:r>
            <a:endParaRPr lang="es-ES" sz="800"/>
          </a:p>
        </p:txBody>
      </p:sp>
      <p:pic>
        <p:nvPicPr>
          <p:cNvPr id="79" name="Imagen 78" descr="Captura de pantalla 2015-06-25 a las 8.57.16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90" y="5418774"/>
            <a:ext cx="2832678" cy="173674"/>
          </a:xfrm>
          <a:prstGeom prst="rect">
            <a:avLst/>
          </a:prstGeom>
        </p:spPr>
      </p:pic>
      <p:pic>
        <p:nvPicPr>
          <p:cNvPr id="80" name="Imagen 79" descr="Captura de pantalla 2015-06-25 a las 8.59.4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65" y="5418800"/>
            <a:ext cx="1902786" cy="173648"/>
          </a:xfrm>
          <a:prstGeom prst="rect">
            <a:avLst/>
          </a:prstGeom>
        </p:spPr>
      </p:pic>
      <p:sp>
        <p:nvSpPr>
          <p:cNvPr id="81" name="CuadroTexto 80"/>
          <p:cNvSpPr txBox="1"/>
          <p:nvPr/>
        </p:nvSpPr>
        <p:spPr>
          <a:xfrm>
            <a:off x="4660908" y="5387050"/>
            <a:ext cx="808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>
                <a:solidFill>
                  <a:schemeClr val="bg1">
                    <a:lumMod val="50000"/>
                  </a:schemeClr>
                </a:solidFill>
              </a:rPr>
              <a:t>Cycles:       </a:t>
            </a:r>
            <a:r>
              <a:rPr lang="es-ES" sz="800">
                <a:solidFill>
                  <a:srgbClr val="15A221"/>
                </a:solidFill>
                <a:latin typeface="Arial Hebrew Scholar"/>
                <a:cs typeface="Arial Hebrew Scholar"/>
              </a:rPr>
              <a:t>20354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733925" y="5425150"/>
            <a:ext cx="612775" cy="155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3" name="Imagen 82" descr="simple-player-button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16" y="5440999"/>
            <a:ext cx="1493834" cy="135311"/>
          </a:xfrm>
          <a:prstGeom prst="rect">
            <a:avLst/>
          </a:prstGeom>
        </p:spPr>
      </p:pic>
      <p:sp>
        <p:nvSpPr>
          <p:cNvPr id="85" name="Llamada con línea 1 84"/>
          <p:cNvSpPr/>
          <p:nvPr/>
        </p:nvSpPr>
        <p:spPr>
          <a:xfrm>
            <a:off x="4343401" y="4883150"/>
            <a:ext cx="848203" cy="279400"/>
          </a:xfrm>
          <a:prstGeom prst="borderCallout1">
            <a:avLst>
              <a:gd name="adj1" fmla="val 104095"/>
              <a:gd name="adj2" fmla="val 75985"/>
              <a:gd name="adj3" fmla="val 207054"/>
              <a:gd name="adj4" fmla="val 1328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Bot</a:t>
            </a:r>
            <a:r>
              <a:rPr lang="es-ES" sz="600"/>
              <a:t>ón para revertir la dirección del tiempo</a:t>
            </a:r>
            <a:endParaRPr lang="es-ES" sz="600"/>
          </a:p>
        </p:txBody>
      </p:sp>
      <p:sp>
        <p:nvSpPr>
          <p:cNvPr id="86" name="Llamada con línea 1 85"/>
          <p:cNvSpPr/>
          <p:nvPr/>
        </p:nvSpPr>
        <p:spPr>
          <a:xfrm>
            <a:off x="5338771" y="4883150"/>
            <a:ext cx="1665284" cy="279400"/>
          </a:xfrm>
          <a:prstGeom prst="borderCallout1">
            <a:avLst>
              <a:gd name="adj1" fmla="val 104095"/>
              <a:gd name="adj2" fmla="val 75985"/>
              <a:gd name="adj3" fmla="val 212736"/>
              <a:gd name="adj4" fmla="val 895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En este bot</a:t>
            </a:r>
            <a:r>
              <a:rPr lang="es-ES" sz="600"/>
              <a:t>ón se despliegan opciones, como la velocidad a la que se muestra la evolución del ecosistema (ciclos por segundo)</a:t>
            </a:r>
            <a:endParaRPr lang="es-ES" sz="600"/>
          </a:p>
        </p:txBody>
      </p:sp>
      <p:sp>
        <p:nvSpPr>
          <p:cNvPr id="87" name="Llamada con línea 1 86"/>
          <p:cNvSpPr/>
          <p:nvPr/>
        </p:nvSpPr>
        <p:spPr>
          <a:xfrm>
            <a:off x="1655234" y="3299178"/>
            <a:ext cx="736600" cy="1050572"/>
          </a:xfrm>
          <a:prstGeom prst="borderCallout1">
            <a:avLst>
              <a:gd name="adj1" fmla="val -3268"/>
              <a:gd name="adj2" fmla="val 36495"/>
              <a:gd name="adj3" fmla="val -34151"/>
              <a:gd name="adj4" fmla="val 832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Botones configurables: En cada uno guardamos una configuraci</a:t>
            </a:r>
            <a:r>
              <a:rPr lang="es-ES" sz="600"/>
              <a:t>ón de visualización diferente (diferentes colores para cada característica, por ejemplo)</a:t>
            </a:r>
            <a:endParaRPr lang="es-ES" sz="600"/>
          </a:p>
        </p:txBody>
      </p:sp>
      <p:sp>
        <p:nvSpPr>
          <p:cNvPr id="88" name="Llamada con línea 1 87"/>
          <p:cNvSpPr/>
          <p:nvPr/>
        </p:nvSpPr>
        <p:spPr>
          <a:xfrm>
            <a:off x="1536700" y="4819650"/>
            <a:ext cx="915357" cy="400050"/>
          </a:xfrm>
          <a:prstGeom prst="borderCallout1">
            <a:avLst>
              <a:gd name="adj1" fmla="val 104095"/>
              <a:gd name="adj2" fmla="val 75985"/>
              <a:gd name="adj3" fmla="val 172133"/>
              <a:gd name="adj4" fmla="val 128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Esto es para desplazarse en el tiempo a un momento concreto</a:t>
            </a:r>
          </a:p>
        </p:txBody>
      </p:sp>
      <p:sp>
        <p:nvSpPr>
          <p:cNvPr id="89" name="Llamada con línea 1 88"/>
          <p:cNvSpPr/>
          <p:nvPr/>
        </p:nvSpPr>
        <p:spPr>
          <a:xfrm>
            <a:off x="0" y="4032444"/>
            <a:ext cx="915357" cy="564956"/>
          </a:xfrm>
          <a:prstGeom prst="borderCallout1">
            <a:avLst>
              <a:gd name="adj1" fmla="val -581"/>
              <a:gd name="adj2" fmla="val 45462"/>
              <a:gd name="adj3" fmla="val -167224"/>
              <a:gd name="adj4" fmla="val 537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/>
              <a:t>Aqu</a:t>
            </a:r>
            <a:r>
              <a:rPr lang="es-ES" sz="600"/>
              <a:t>í aparecen los distintos ecosistemas que conforman un experimento</a:t>
            </a:r>
            <a:endParaRPr lang="es-ES" sz="600"/>
          </a:p>
        </p:txBody>
      </p:sp>
      <p:cxnSp>
        <p:nvCxnSpPr>
          <p:cNvPr id="91" name="Conector recto 90"/>
          <p:cNvCxnSpPr>
            <a:stCxn id="89" idx="3"/>
          </p:cNvCxnSpPr>
          <p:nvPr/>
        </p:nvCxnSpPr>
        <p:spPr>
          <a:xfrm flipV="1">
            <a:off x="457679" y="2314408"/>
            <a:ext cx="299839" cy="1718036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Imagen 93" descr="Captura de pantalla 2015-06-25 a las 9.53.1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64" y="1578142"/>
            <a:ext cx="1959456" cy="1056402"/>
          </a:xfrm>
          <a:prstGeom prst="rect">
            <a:avLst/>
          </a:prstGeom>
        </p:spPr>
      </p:pic>
      <p:sp>
        <p:nvSpPr>
          <p:cNvPr id="95" name="Rectángulo 94"/>
          <p:cNvSpPr/>
          <p:nvPr/>
        </p:nvSpPr>
        <p:spPr>
          <a:xfrm>
            <a:off x="8181403" y="2369591"/>
            <a:ext cx="257748" cy="123991"/>
          </a:xfrm>
          <a:prstGeom prst="rect">
            <a:avLst/>
          </a:prstGeom>
          <a:gradFill flip="none" rotWithShape="1">
            <a:gsLst>
              <a:gs pos="0">
                <a:srgbClr val="E6E6E6"/>
              </a:gs>
              <a:gs pos="100000">
                <a:srgbClr val="CECECE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500" b="1">
                <a:solidFill>
                  <a:schemeClr val="tx1"/>
                </a:solidFill>
              </a:rPr>
              <a:t>  </a:t>
            </a:r>
            <a:r>
              <a:rPr lang="es-ES" sz="400" b="1">
                <a:solidFill>
                  <a:srgbClr val="953735"/>
                </a:solidFill>
              </a:rPr>
              <a:t>Opciones</a:t>
            </a:r>
          </a:p>
        </p:txBody>
      </p:sp>
      <p:pic>
        <p:nvPicPr>
          <p:cNvPr id="96" name="Imagen 95" descr="Captura de pantalla 2015-06-25 a las 0.29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318" y="2369590"/>
            <a:ext cx="111593" cy="123992"/>
          </a:xfrm>
          <a:prstGeom prst="rect">
            <a:avLst/>
          </a:prstGeom>
        </p:spPr>
      </p:pic>
      <p:sp>
        <p:nvSpPr>
          <p:cNvPr id="97" name="Llamada con línea 1 96"/>
          <p:cNvSpPr/>
          <p:nvPr/>
        </p:nvSpPr>
        <p:spPr>
          <a:xfrm>
            <a:off x="7877175" y="3058543"/>
            <a:ext cx="1047933" cy="481582"/>
          </a:xfrm>
          <a:prstGeom prst="borderCallout1">
            <a:avLst>
              <a:gd name="adj1" fmla="val -122382"/>
              <a:gd name="adj2" fmla="val 39954"/>
              <a:gd name="adj3" fmla="val -305"/>
              <a:gd name="adj4" fmla="val 497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"/>
              <a:t>Para no perder espacio en la ventana, todas las opciones de visualizaci</a:t>
            </a:r>
            <a:r>
              <a:rPr lang="es-ES" sz="500"/>
              <a:t>ón pueden estar en un desplegable, o simplemente en un botón que abra un cuadro de diálogo</a:t>
            </a:r>
            <a:endParaRPr lang="es-ES" sz="500"/>
          </a:p>
        </p:txBody>
      </p:sp>
    </p:spTree>
    <p:extLst>
      <p:ext uri="{BB962C8B-B14F-4D97-AF65-F5344CB8AC3E}">
        <p14:creationId xmlns:p14="http://schemas.microsoft.com/office/powerpoint/2010/main" val="122973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239</Words>
  <Application>Microsoft Macintosh PowerPoint</Application>
  <PresentationFormat>Presentación en pantalla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Luis Salas García</dc:creator>
  <cp:lastModifiedBy>Juan Luis Salas García</cp:lastModifiedBy>
  <cp:revision>14</cp:revision>
  <dcterms:created xsi:type="dcterms:W3CDTF">2015-06-24T21:57:02Z</dcterms:created>
  <dcterms:modified xsi:type="dcterms:W3CDTF">2015-06-25T08:01:34Z</dcterms:modified>
</cp:coreProperties>
</file>