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 Franco, Mirco" userId="ff82155c-6c51-46b1-827b-4acbd601ae2b" providerId="ADAL" clId="{769DF755-7F67-4E61-A345-8262248CE847}"/>
    <pc:docChg chg="delSld">
      <pc:chgData name="Di Franco, Mirco" userId="ff82155c-6c51-46b1-827b-4acbd601ae2b" providerId="ADAL" clId="{769DF755-7F67-4E61-A345-8262248CE847}" dt="2021-04-21T14:28:34.503" v="3" actId="47"/>
      <pc:docMkLst>
        <pc:docMk/>
      </pc:docMkLst>
      <pc:sldChg chg="del">
        <pc:chgData name="Di Franco, Mirco" userId="ff82155c-6c51-46b1-827b-4acbd601ae2b" providerId="ADAL" clId="{769DF755-7F67-4E61-A345-8262248CE847}" dt="2021-04-21T14:28:32.326" v="0" actId="47"/>
        <pc:sldMkLst>
          <pc:docMk/>
          <pc:sldMk cId="887666370" sldId="257"/>
        </pc:sldMkLst>
      </pc:sldChg>
      <pc:sldChg chg="del">
        <pc:chgData name="Di Franco, Mirco" userId="ff82155c-6c51-46b1-827b-4acbd601ae2b" providerId="ADAL" clId="{769DF755-7F67-4E61-A345-8262248CE847}" dt="2021-04-21T14:28:32.601" v="1" actId="47"/>
        <pc:sldMkLst>
          <pc:docMk/>
          <pc:sldMk cId="361509972" sldId="258"/>
        </pc:sldMkLst>
      </pc:sldChg>
      <pc:sldChg chg="del">
        <pc:chgData name="Di Franco, Mirco" userId="ff82155c-6c51-46b1-827b-4acbd601ae2b" providerId="ADAL" clId="{769DF755-7F67-4E61-A345-8262248CE847}" dt="2021-04-21T14:28:34.269" v="2" actId="47"/>
        <pc:sldMkLst>
          <pc:docMk/>
          <pc:sldMk cId="2483898490" sldId="260"/>
        </pc:sldMkLst>
      </pc:sldChg>
      <pc:sldChg chg="del">
        <pc:chgData name="Di Franco, Mirco" userId="ff82155c-6c51-46b1-827b-4acbd601ae2b" providerId="ADAL" clId="{769DF755-7F67-4E61-A345-8262248CE847}" dt="2021-04-21T14:28:34.503" v="3" actId="47"/>
        <pc:sldMkLst>
          <pc:docMk/>
          <pc:sldMk cId="1954294349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14BC6-0402-4524-B274-3788822D08E3}" type="datetimeFigureOut">
              <a:rPr lang="it-IT" smtClean="0"/>
              <a:t>21/04/2021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C721-794E-48B2-8C12-4A84C0E105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1630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14BC6-0402-4524-B274-3788822D08E3}" type="datetimeFigureOut">
              <a:rPr lang="it-IT" smtClean="0"/>
              <a:t>21/04/2021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C721-794E-48B2-8C12-4A84C0E105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0556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14BC6-0402-4524-B274-3788822D08E3}" type="datetimeFigureOut">
              <a:rPr lang="it-IT" smtClean="0"/>
              <a:t>21/04/2021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C721-794E-48B2-8C12-4A84C0E105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6346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14BC6-0402-4524-B274-3788822D08E3}" type="datetimeFigureOut">
              <a:rPr lang="it-IT" smtClean="0"/>
              <a:t>21/04/2021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C721-794E-48B2-8C12-4A84C0E105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6866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14BC6-0402-4524-B274-3788822D08E3}" type="datetimeFigureOut">
              <a:rPr lang="it-IT" smtClean="0"/>
              <a:t>21/04/2021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C721-794E-48B2-8C12-4A84C0E105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5132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14BC6-0402-4524-B274-3788822D08E3}" type="datetimeFigureOut">
              <a:rPr lang="it-IT" smtClean="0"/>
              <a:t>21/04/2021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C721-794E-48B2-8C12-4A84C0E105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5612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14BC6-0402-4524-B274-3788822D08E3}" type="datetimeFigureOut">
              <a:rPr lang="it-IT" smtClean="0"/>
              <a:t>21/04/2021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C721-794E-48B2-8C12-4A84C0E105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460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14BC6-0402-4524-B274-3788822D08E3}" type="datetimeFigureOut">
              <a:rPr lang="it-IT" smtClean="0"/>
              <a:t>21/04/2021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C721-794E-48B2-8C12-4A84C0E105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3233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14BC6-0402-4524-B274-3788822D08E3}" type="datetimeFigureOut">
              <a:rPr lang="it-IT" smtClean="0"/>
              <a:t>21/04/2021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C721-794E-48B2-8C12-4A84C0E105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6545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14BC6-0402-4524-B274-3788822D08E3}" type="datetimeFigureOut">
              <a:rPr lang="it-IT" smtClean="0"/>
              <a:t>21/04/2021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C721-794E-48B2-8C12-4A84C0E105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935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14BC6-0402-4524-B274-3788822D08E3}" type="datetimeFigureOut">
              <a:rPr lang="it-IT" smtClean="0"/>
              <a:t>21/04/2021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C721-794E-48B2-8C12-4A84C0E105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5905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14BC6-0402-4524-B274-3788822D08E3}" type="datetimeFigureOut">
              <a:rPr lang="it-IT" smtClean="0"/>
              <a:t>21/04/2021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BC721-794E-48B2-8C12-4A84C0E105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5413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ttangolo 54">
            <a:extLst>
              <a:ext uri="{FF2B5EF4-FFF2-40B4-BE49-F238E27FC236}">
                <a16:creationId xmlns:a16="http://schemas.microsoft.com/office/drawing/2014/main" id="{1CD09B90-0E8A-44C9-8877-47C92FF810AD}"/>
              </a:ext>
            </a:extLst>
          </p:cNvPr>
          <p:cNvSpPr/>
          <p:nvPr/>
        </p:nvSpPr>
        <p:spPr>
          <a:xfrm>
            <a:off x="422791" y="998222"/>
            <a:ext cx="3599267" cy="142600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b="1" dirty="0"/>
              <a:t>ServiceNow/RTC</a:t>
            </a:r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25DCDE88-DCF8-491B-AC04-5E01DD968B1A}"/>
              </a:ext>
            </a:extLst>
          </p:cNvPr>
          <p:cNvSpPr/>
          <p:nvPr/>
        </p:nvSpPr>
        <p:spPr>
          <a:xfrm>
            <a:off x="5133470" y="1041914"/>
            <a:ext cx="4944589" cy="137706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it-IT" b="1" dirty="0"/>
              <a:t>Red-</a:t>
            </a:r>
            <a:r>
              <a:rPr lang="it-IT" b="1" dirty="0" err="1"/>
              <a:t>Hat</a:t>
            </a:r>
            <a:r>
              <a:rPr lang="it-IT" b="1" dirty="0"/>
              <a:t> AMQ</a:t>
            </a:r>
            <a:endParaRPr lang="en-US" b="1" dirty="0">
              <a:solidFill>
                <a:schemeClr val="dk1"/>
              </a:solidFill>
            </a:endParaRPr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id="{EB55EC41-49DA-417A-9335-5F195424D2A8}"/>
              </a:ext>
            </a:extLst>
          </p:cNvPr>
          <p:cNvSpPr/>
          <p:nvPr/>
        </p:nvSpPr>
        <p:spPr>
          <a:xfrm>
            <a:off x="5133470" y="2420599"/>
            <a:ext cx="4944589" cy="425463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b="1" dirty="0"/>
              <a:t>OpenShift</a:t>
            </a:r>
            <a:endParaRPr lang="en-US" b="1" dirty="0">
              <a:solidFill>
                <a:schemeClr val="dk1"/>
              </a:solidFill>
            </a:endParaRPr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EB09B16A-CA5C-4B75-A1F8-5E5604858A2E}"/>
              </a:ext>
            </a:extLst>
          </p:cNvPr>
          <p:cNvSpPr/>
          <p:nvPr/>
        </p:nvSpPr>
        <p:spPr>
          <a:xfrm>
            <a:off x="422791" y="2410277"/>
            <a:ext cx="3588756" cy="426495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b="1" dirty="0"/>
              <a:t>RTC</a:t>
            </a:r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86181638-1C7F-4894-9B6D-A7E305E1479F}"/>
              </a:ext>
            </a:extLst>
          </p:cNvPr>
          <p:cNvSpPr/>
          <p:nvPr/>
        </p:nvSpPr>
        <p:spPr>
          <a:xfrm>
            <a:off x="1860085" y="188764"/>
            <a:ext cx="714895" cy="642463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Dev</a:t>
            </a:r>
            <a:endParaRPr lang="it-IT" sz="1200" dirty="0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821CC081-E96F-4BB6-9641-47496F0F1ED6}"/>
              </a:ext>
            </a:extLst>
          </p:cNvPr>
          <p:cNvSpPr/>
          <p:nvPr/>
        </p:nvSpPr>
        <p:spPr>
          <a:xfrm>
            <a:off x="6956314" y="179703"/>
            <a:ext cx="714895" cy="642463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Ops</a:t>
            </a:r>
            <a:endParaRPr lang="it-IT" sz="1200" dirty="0"/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9BAABF6E-78E0-4B8A-8438-1FFC916F915E}"/>
              </a:ext>
            </a:extLst>
          </p:cNvPr>
          <p:cNvCxnSpPr>
            <a:cxnSpLocks/>
          </p:cNvCxnSpPr>
          <p:nvPr/>
        </p:nvCxnSpPr>
        <p:spPr>
          <a:xfrm>
            <a:off x="7313762" y="726469"/>
            <a:ext cx="1" cy="320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>
            <a:extLst>
              <a:ext uri="{FF2B5EF4-FFF2-40B4-BE49-F238E27FC236}">
                <a16:creationId xmlns:a16="http://schemas.microsoft.com/office/drawing/2014/main" id="{FFA7D6BA-609A-46CE-A7F3-AA5053762B97}"/>
              </a:ext>
            </a:extLst>
          </p:cNvPr>
          <p:cNvSpPr/>
          <p:nvPr/>
        </p:nvSpPr>
        <p:spPr>
          <a:xfrm>
            <a:off x="1102233" y="2510401"/>
            <a:ext cx="2376000" cy="828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Fornisce</a:t>
            </a:r>
            <a:r>
              <a:rPr lang="en-US" sz="1400" dirty="0"/>
              <a:t> il </a:t>
            </a:r>
            <a:r>
              <a:rPr lang="en-US" sz="1400" b="1" dirty="0" err="1"/>
              <a:t>ConfigMaps</a:t>
            </a:r>
            <a:r>
              <a:rPr lang="en-US" sz="1400" b="1" dirty="0"/>
              <a:t> / properties</a:t>
            </a:r>
            <a:r>
              <a:rPr lang="en-US" sz="1400" dirty="0"/>
              <a:t>  (</a:t>
            </a:r>
            <a:r>
              <a:rPr lang="en-US" sz="1400" dirty="0" err="1"/>
              <a:t>application.yml</a:t>
            </a:r>
            <a:r>
              <a:rPr lang="en-US" sz="1400" dirty="0"/>
              <a:t>)</a:t>
            </a:r>
          </a:p>
          <a:p>
            <a:pPr algn="ctr"/>
            <a:r>
              <a:rPr lang="en-US" sz="1400" b="1" dirty="0"/>
              <a:t>COLLAUDO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7ADDF866-A79E-4613-A525-93D93E313143}"/>
              </a:ext>
            </a:extLst>
          </p:cNvPr>
          <p:cNvSpPr/>
          <p:nvPr/>
        </p:nvSpPr>
        <p:spPr>
          <a:xfrm>
            <a:off x="1102233" y="3484250"/>
            <a:ext cx="2376000" cy="828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Fornisce</a:t>
            </a:r>
            <a:r>
              <a:rPr lang="en-US" sz="1400" dirty="0"/>
              <a:t> la </a:t>
            </a:r>
            <a:r>
              <a:rPr lang="en-US" sz="1400" b="1" dirty="0"/>
              <a:t>Secret</a:t>
            </a:r>
          </a:p>
          <a:p>
            <a:pPr algn="ctr"/>
            <a:r>
              <a:rPr lang="en-US" sz="1400" dirty="0"/>
              <a:t>(</a:t>
            </a:r>
            <a:r>
              <a:rPr lang="en-US" sz="1400" dirty="0" err="1"/>
              <a:t>secret.yml</a:t>
            </a:r>
            <a:r>
              <a:rPr lang="en-US" sz="1400" dirty="0"/>
              <a:t>, </a:t>
            </a:r>
            <a:r>
              <a:rPr lang="en-US" sz="1400" dirty="0" err="1"/>
              <a:t>opzionali</a:t>
            </a:r>
            <a:r>
              <a:rPr lang="en-US" sz="1400" dirty="0"/>
              <a:t>: </a:t>
            </a:r>
            <a:r>
              <a:rPr lang="en-US" sz="1400" dirty="0" err="1"/>
              <a:t>Cacerts</a:t>
            </a:r>
            <a:endParaRPr lang="en-US" sz="1400" dirty="0"/>
          </a:p>
          <a:p>
            <a:pPr algn="ctr"/>
            <a:r>
              <a:rPr lang="en-US" sz="1400" dirty="0" err="1"/>
              <a:t>Keystore.jks</a:t>
            </a:r>
            <a:r>
              <a:rPr lang="en-US" sz="1400" dirty="0"/>
              <a:t>)</a:t>
            </a:r>
          </a:p>
          <a:p>
            <a:pPr algn="ctr"/>
            <a:r>
              <a:rPr lang="en-US" sz="1400" b="1" dirty="0"/>
              <a:t>COLLAUDO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EB11CA86-1081-49CD-887E-9C490BB4B899}"/>
              </a:ext>
            </a:extLst>
          </p:cNvPr>
          <p:cNvCxnSpPr>
            <a:cxnSpLocks/>
          </p:cNvCxnSpPr>
          <p:nvPr/>
        </p:nvCxnSpPr>
        <p:spPr>
          <a:xfrm flipV="1">
            <a:off x="3478233" y="2792827"/>
            <a:ext cx="1886026" cy="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tangolo 18">
            <a:extLst>
              <a:ext uri="{FF2B5EF4-FFF2-40B4-BE49-F238E27FC236}">
                <a16:creationId xmlns:a16="http://schemas.microsoft.com/office/drawing/2014/main" id="{DFEFC991-C50B-40B1-AF80-0CC355ED7691}"/>
              </a:ext>
            </a:extLst>
          </p:cNvPr>
          <p:cNvSpPr/>
          <p:nvPr/>
        </p:nvSpPr>
        <p:spPr>
          <a:xfrm>
            <a:off x="5364259" y="2509469"/>
            <a:ext cx="2376000" cy="828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Verifica</a:t>
            </a:r>
            <a:r>
              <a:rPr lang="en-US" sz="1400" dirty="0">
                <a:solidFill>
                  <a:schemeClr val="bg1"/>
                </a:solidFill>
              </a:rPr>
              <a:t> e </a:t>
            </a:r>
            <a:r>
              <a:rPr lang="en-US" sz="1400" dirty="0" err="1">
                <a:solidFill>
                  <a:schemeClr val="bg1"/>
                </a:solidFill>
              </a:rPr>
              <a:t>approva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4D10908D-4537-429C-BDA7-AA91D9157161}"/>
              </a:ext>
            </a:extLst>
          </p:cNvPr>
          <p:cNvSpPr/>
          <p:nvPr/>
        </p:nvSpPr>
        <p:spPr>
          <a:xfrm>
            <a:off x="5364258" y="3481405"/>
            <a:ext cx="2376000" cy="828000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Valorizza</a:t>
            </a:r>
            <a:r>
              <a:rPr lang="en-US" sz="1400" dirty="0">
                <a:solidFill>
                  <a:schemeClr val="bg1"/>
                </a:solidFill>
              </a:rPr>
              <a:t> le </a:t>
            </a:r>
            <a:r>
              <a:rPr lang="en-US" sz="1400" dirty="0" err="1">
                <a:solidFill>
                  <a:schemeClr val="bg1"/>
                </a:solidFill>
              </a:rPr>
              <a:t>variabili</a:t>
            </a:r>
            <a:r>
              <a:rPr lang="en-US" sz="1400" dirty="0">
                <a:solidFill>
                  <a:schemeClr val="bg1"/>
                </a:solidFill>
              </a:rPr>
              <a:t> Ops</a:t>
            </a: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F73286F0-7B34-4A4E-B482-E52D8497A349}"/>
              </a:ext>
            </a:extLst>
          </p:cNvPr>
          <p:cNvCxnSpPr>
            <a:cxnSpLocks/>
          </p:cNvCxnSpPr>
          <p:nvPr/>
        </p:nvCxnSpPr>
        <p:spPr>
          <a:xfrm flipV="1">
            <a:off x="3490092" y="3990485"/>
            <a:ext cx="1886025" cy="2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FAD50331-3500-406C-8DAF-B2EA6DA81C68}"/>
              </a:ext>
            </a:extLst>
          </p:cNvPr>
          <p:cNvSpPr/>
          <p:nvPr/>
        </p:nvSpPr>
        <p:spPr>
          <a:xfrm>
            <a:off x="3520966" y="165524"/>
            <a:ext cx="2418733" cy="66859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Scheda</a:t>
            </a:r>
            <a:r>
              <a:rPr lang="en-US" sz="1400" dirty="0"/>
              <a:t> </a:t>
            </a:r>
            <a:r>
              <a:rPr lang="en-US" sz="1400" dirty="0" err="1"/>
              <a:t>Tecnica</a:t>
            </a:r>
            <a:endParaRPr lang="en-US" sz="1400" dirty="0"/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5D90C3A0-5C08-4748-A0A4-600036081C26}"/>
              </a:ext>
            </a:extLst>
          </p:cNvPr>
          <p:cNvCxnSpPr>
            <a:cxnSpLocks/>
            <a:stCxn id="2" idx="6"/>
            <a:endCxn id="29" idx="1"/>
          </p:cNvCxnSpPr>
          <p:nvPr/>
        </p:nvCxnSpPr>
        <p:spPr>
          <a:xfrm flipV="1">
            <a:off x="2574980" y="499821"/>
            <a:ext cx="945986" cy="10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C8464503-77BB-4694-90A9-9BDE29761A6C}"/>
              </a:ext>
            </a:extLst>
          </p:cNvPr>
          <p:cNvCxnSpPr>
            <a:cxnSpLocks/>
          </p:cNvCxnSpPr>
          <p:nvPr/>
        </p:nvCxnSpPr>
        <p:spPr>
          <a:xfrm flipH="1">
            <a:off x="2217169" y="735530"/>
            <a:ext cx="364" cy="28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tangolo 45">
            <a:extLst>
              <a:ext uri="{FF2B5EF4-FFF2-40B4-BE49-F238E27FC236}">
                <a16:creationId xmlns:a16="http://schemas.microsoft.com/office/drawing/2014/main" id="{A6F78FBF-E5D0-4EDA-A852-4CF712AEF22C}"/>
              </a:ext>
            </a:extLst>
          </p:cNvPr>
          <p:cNvSpPr/>
          <p:nvPr/>
        </p:nvSpPr>
        <p:spPr>
          <a:xfrm>
            <a:off x="1102233" y="4458099"/>
            <a:ext cx="2376000" cy="828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Fornisce</a:t>
            </a:r>
            <a:r>
              <a:rPr lang="en-US" sz="1400" dirty="0"/>
              <a:t> il </a:t>
            </a:r>
            <a:r>
              <a:rPr lang="en-US" sz="1400" b="1" dirty="0" err="1"/>
              <a:t>ConfigMaps</a:t>
            </a:r>
            <a:r>
              <a:rPr lang="en-US" sz="1400" dirty="0"/>
              <a:t> </a:t>
            </a:r>
            <a:r>
              <a:rPr lang="en-US" sz="1400" b="1" dirty="0"/>
              <a:t>CERTIFICAZIONE E PRODUZIONE</a:t>
            </a:r>
          </a:p>
        </p:txBody>
      </p:sp>
      <p:sp>
        <p:nvSpPr>
          <p:cNvPr id="48" name="Parentesi graffa aperta 47">
            <a:extLst>
              <a:ext uri="{FF2B5EF4-FFF2-40B4-BE49-F238E27FC236}">
                <a16:creationId xmlns:a16="http://schemas.microsoft.com/office/drawing/2014/main" id="{E29E985B-FF8E-43CB-A6DB-CDA7B4764493}"/>
              </a:ext>
            </a:extLst>
          </p:cNvPr>
          <p:cNvSpPr/>
          <p:nvPr/>
        </p:nvSpPr>
        <p:spPr>
          <a:xfrm rot="10800000">
            <a:off x="7971045" y="2468898"/>
            <a:ext cx="112588" cy="18613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039EC380-5059-465F-8205-3FAF59AEF33A}"/>
              </a:ext>
            </a:extLst>
          </p:cNvPr>
          <p:cNvSpPr txBox="1"/>
          <p:nvPr/>
        </p:nvSpPr>
        <p:spPr>
          <a:xfrm>
            <a:off x="8192314" y="3099496"/>
            <a:ext cx="1885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Build </a:t>
            </a:r>
            <a:r>
              <a:rPr lang="en-US" dirty="0" err="1"/>
              <a:t>Automatica</a:t>
            </a:r>
            <a:r>
              <a:rPr lang="en-US" dirty="0"/>
              <a:t> e deployment</a:t>
            </a:r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CE42E7E8-368F-4E93-B25E-81C5E7C80966}"/>
              </a:ext>
            </a:extLst>
          </p:cNvPr>
          <p:cNvSpPr/>
          <p:nvPr/>
        </p:nvSpPr>
        <p:spPr>
          <a:xfrm>
            <a:off x="5364258" y="4453341"/>
            <a:ext cx="2376000" cy="828000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Valorizza</a:t>
            </a:r>
            <a:r>
              <a:rPr lang="en-US" sz="1400" dirty="0">
                <a:solidFill>
                  <a:schemeClr val="bg1"/>
                </a:solidFill>
              </a:rPr>
              <a:t> le </a:t>
            </a:r>
            <a:r>
              <a:rPr lang="en-US" sz="1400" dirty="0" err="1">
                <a:solidFill>
                  <a:schemeClr val="bg1"/>
                </a:solidFill>
              </a:rPr>
              <a:t>variabili</a:t>
            </a:r>
            <a:r>
              <a:rPr lang="en-US" sz="1400" dirty="0">
                <a:solidFill>
                  <a:schemeClr val="bg1"/>
                </a:solidFill>
              </a:rPr>
              <a:t> Ops</a:t>
            </a:r>
          </a:p>
        </p:txBody>
      </p:sp>
      <p:sp>
        <p:nvSpPr>
          <p:cNvPr id="51" name="Parentesi graffa aperta 50">
            <a:extLst>
              <a:ext uri="{FF2B5EF4-FFF2-40B4-BE49-F238E27FC236}">
                <a16:creationId xmlns:a16="http://schemas.microsoft.com/office/drawing/2014/main" id="{62F2B7AF-07CE-4285-8F32-EE99624F9F44}"/>
              </a:ext>
            </a:extLst>
          </p:cNvPr>
          <p:cNvSpPr/>
          <p:nvPr/>
        </p:nvSpPr>
        <p:spPr>
          <a:xfrm rot="10800000">
            <a:off x="7954301" y="4398075"/>
            <a:ext cx="129331" cy="18552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62EF29B6-2C81-446A-83A4-6EDD901703A6}"/>
              </a:ext>
            </a:extLst>
          </p:cNvPr>
          <p:cNvSpPr txBox="1"/>
          <p:nvPr/>
        </p:nvSpPr>
        <p:spPr>
          <a:xfrm>
            <a:off x="8244534" y="5165965"/>
            <a:ext cx="152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deployment</a:t>
            </a:r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271C5C88-A4D0-4F19-9810-56B6D35A0120}"/>
              </a:ext>
            </a:extLst>
          </p:cNvPr>
          <p:cNvSpPr/>
          <p:nvPr/>
        </p:nvSpPr>
        <p:spPr>
          <a:xfrm>
            <a:off x="5364257" y="5425277"/>
            <a:ext cx="2376000" cy="828000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Valorizza</a:t>
            </a:r>
            <a:r>
              <a:rPr lang="en-US" sz="1400" dirty="0">
                <a:solidFill>
                  <a:schemeClr val="bg1"/>
                </a:solidFill>
              </a:rPr>
              <a:t> le </a:t>
            </a:r>
            <a:r>
              <a:rPr lang="en-US" sz="1400" dirty="0" err="1">
                <a:solidFill>
                  <a:schemeClr val="bg1"/>
                </a:solidFill>
              </a:rPr>
              <a:t>variabili</a:t>
            </a:r>
            <a:r>
              <a:rPr lang="en-US" sz="1400" dirty="0">
                <a:solidFill>
                  <a:schemeClr val="bg1"/>
                </a:solidFill>
              </a:rPr>
              <a:t> Ops</a:t>
            </a:r>
          </a:p>
        </p:txBody>
      </p: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4D6643C0-3786-4143-A003-8990CA735825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 flipV="1">
            <a:off x="3478233" y="4867341"/>
            <a:ext cx="1886025" cy="4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tangolo 57">
            <a:extLst>
              <a:ext uri="{FF2B5EF4-FFF2-40B4-BE49-F238E27FC236}">
                <a16:creationId xmlns:a16="http://schemas.microsoft.com/office/drawing/2014/main" id="{448D4432-451B-4766-B88D-CDB94E5DAE6B}"/>
              </a:ext>
            </a:extLst>
          </p:cNvPr>
          <p:cNvSpPr/>
          <p:nvPr/>
        </p:nvSpPr>
        <p:spPr>
          <a:xfrm>
            <a:off x="1102233" y="5431950"/>
            <a:ext cx="2376000" cy="828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Fornisce</a:t>
            </a:r>
            <a:r>
              <a:rPr lang="en-US" sz="1400" dirty="0"/>
              <a:t> la </a:t>
            </a:r>
            <a:r>
              <a:rPr lang="en-US" sz="1400" b="1" dirty="0"/>
              <a:t>Secret</a:t>
            </a:r>
          </a:p>
          <a:p>
            <a:pPr algn="ctr"/>
            <a:r>
              <a:rPr lang="en-US" sz="1400" b="1" dirty="0"/>
              <a:t>CERTIFICAZIONE E PRODUZIONE</a:t>
            </a:r>
            <a:endParaRPr lang="en-US" sz="1400" dirty="0"/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D24118E6-C57E-419E-9F64-90FA4C311968}"/>
              </a:ext>
            </a:extLst>
          </p:cNvPr>
          <p:cNvSpPr/>
          <p:nvPr/>
        </p:nvSpPr>
        <p:spPr>
          <a:xfrm>
            <a:off x="1102233" y="1238838"/>
            <a:ext cx="2376000" cy="828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Fornisce configurazione </a:t>
            </a:r>
            <a:r>
              <a:rPr lang="it-IT" sz="1400" b="1" dirty="0"/>
              <a:t>Message </a:t>
            </a:r>
            <a:r>
              <a:rPr lang="it-IT" sz="1400" b="1"/>
              <a:t>Broker  (External</a:t>
            </a:r>
            <a:r>
              <a:rPr lang="it-IT" sz="1400" b="1" dirty="0"/>
              <a:t>)</a:t>
            </a:r>
            <a:endParaRPr lang="en-US" sz="1400" b="1" dirty="0"/>
          </a:p>
        </p:txBody>
      </p:sp>
      <p:sp>
        <p:nvSpPr>
          <p:cNvPr id="72" name="Rettangolo 71">
            <a:extLst>
              <a:ext uri="{FF2B5EF4-FFF2-40B4-BE49-F238E27FC236}">
                <a16:creationId xmlns:a16="http://schemas.microsoft.com/office/drawing/2014/main" id="{926CCE43-3DDD-4B56-908F-CE31017822FF}"/>
              </a:ext>
            </a:extLst>
          </p:cNvPr>
          <p:cNvSpPr/>
          <p:nvPr/>
        </p:nvSpPr>
        <p:spPr>
          <a:xfrm>
            <a:off x="5364258" y="1239819"/>
            <a:ext cx="2376000" cy="828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Configura</a:t>
            </a:r>
            <a:r>
              <a:rPr lang="en-US" sz="1400" dirty="0">
                <a:solidFill>
                  <a:schemeClr val="bg1"/>
                </a:solidFill>
              </a:rPr>
              <a:t> le code</a:t>
            </a:r>
          </a:p>
        </p:txBody>
      </p:sp>
      <p:cxnSp>
        <p:nvCxnSpPr>
          <p:cNvPr id="74" name="Connettore 2 73">
            <a:extLst>
              <a:ext uri="{FF2B5EF4-FFF2-40B4-BE49-F238E27FC236}">
                <a16:creationId xmlns:a16="http://schemas.microsoft.com/office/drawing/2014/main" id="{429B1A86-4C6D-43B1-A031-CB5776D65A11}"/>
              </a:ext>
            </a:extLst>
          </p:cNvPr>
          <p:cNvCxnSpPr>
            <a:cxnSpLocks/>
            <a:stCxn id="70" idx="3"/>
            <a:endCxn id="72" idx="1"/>
          </p:cNvCxnSpPr>
          <p:nvPr/>
        </p:nvCxnSpPr>
        <p:spPr>
          <a:xfrm>
            <a:off x="3478233" y="1652838"/>
            <a:ext cx="1886025" cy="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8454A8B5-6119-40CC-A6D6-C7EB9DB855B1}"/>
              </a:ext>
            </a:extLst>
          </p:cNvPr>
          <p:cNvCxnSpPr>
            <a:cxnSpLocks/>
            <a:stCxn id="58" idx="3"/>
            <a:endCxn id="53" idx="1"/>
          </p:cNvCxnSpPr>
          <p:nvPr/>
        </p:nvCxnSpPr>
        <p:spPr>
          <a:xfrm flipV="1">
            <a:off x="3478233" y="5839277"/>
            <a:ext cx="1886024" cy="6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diritto 87">
            <a:extLst>
              <a:ext uri="{FF2B5EF4-FFF2-40B4-BE49-F238E27FC236}">
                <a16:creationId xmlns:a16="http://schemas.microsoft.com/office/drawing/2014/main" id="{4C630A03-CCB5-4F93-B26B-6C76D488DA9A}"/>
              </a:ext>
            </a:extLst>
          </p:cNvPr>
          <p:cNvCxnSpPr>
            <a:cxnSpLocks/>
          </p:cNvCxnSpPr>
          <p:nvPr/>
        </p:nvCxnSpPr>
        <p:spPr>
          <a:xfrm flipV="1">
            <a:off x="10078059" y="2410278"/>
            <a:ext cx="1862304" cy="10321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2 88">
            <a:extLst>
              <a:ext uri="{FF2B5EF4-FFF2-40B4-BE49-F238E27FC236}">
                <a16:creationId xmlns:a16="http://schemas.microsoft.com/office/drawing/2014/main" id="{F4F4DF89-20E9-4AC6-8BC9-17B7C302ECE1}"/>
              </a:ext>
            </a:extLst>
          </p:cNvPr>
          <p:cNvCxnSpPr>
            <a:cxnSpLocks/>
            <a:stCxn id="29" idx="3"/>
            <a:endCxn id="6" idx="2"/>
          </p:cNvCxnSpPr>
          <p:nvPr/>
        </p:nvCxnSpPr>
        <p:spPr>
          <a:xfrm>
            <a:off x="5939699" y="499821"/>
            <a:ext cx="1016615" cy="111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Parentesi graffa aperta 91">
            <a:extLst>
              <a:ext uri="{FF2B5EF4-FFF2-40B4-BE49-F238E27FC236}">
                <a16:creationId xmlns:a16="http://schemas.microsoft.com/office/drawing/2014/main" id="{E47FECCA-0E6A-42DC-BE0A-BF825C704A63}"/>
              </a:ext>
            </a:extLst>
          </p:cNvPr>
          <p:cNvSpPr/>
          <p:nvPr/>
        </p:nvSpPr>
        <p:spPr>
          <a:xfrm rot="10800000">
            <a:off x="7918945" y="1334698"/>
            <a:ext cx="139298" cy="6039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CasellaDiTesto 92">
            <a:extLst>
              <a:ext uri="{FF2B5EF4-FFF2-40B4-BE49-F238E27FC236}">
                <a16:creationId xmlns:a16="http://schemas.microsoft.com/office/drawing/2014/main" id="{4BE277A5-9F51-4906-AB22-344DA9836044}"/>
              </a:ext>
            </a:extLst>
          </p:cNvPr>
          <p:cNvSpPr txBox="1"/>
          <p:nvPr/>
        </p:nvSpPr>
        <p:spPr>
          <a:xfrm>
            <a:off x="10132560" y="1143508"/>
            <a:ext cx="1914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INFRASTRUTTURA/DEPLOY APPLICATIVO</a:t>
            </a:r>
          </a:p>
        </p:txBody>
      </p:sp>
      <p:sp>
        <p:nvSpPr>
          <p:cNvPr id="98" name="CasellaDiTesto 97">
            <a:extLst>
              <a:ext uri="{FF2B5EF4-FFF2-40B4-BE49-F238E27FC236}">
                <a16:creationId xmlns:a16="http://schemas.microsoft.com/office/drawing/2014/main" id="{C164F27D-0056-4B2F-A361-468739516E26}"/>
              </a:ext>
            </a:extLst>
          </p:cNvPr>
          <p:cNvSpPr txBox="1"/>
          <p:nvPr/>
        </p:nvSpPr>
        <p:spPr>
          <a:xfrm>
            <a:off x="10108999" y="4157915"/>
            <a:ext cx="1914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DEPLOY APPLICATIVO</a:t>
            </a:r>
          </a:p>
        </p:txBody>
      </p:sp>
      <p:sp>
        <p:nvSpPr>
          <p:cNvPr id="99" name="CasellaDiTesto 98">
            <a:extLst>
              <a:ext uri="{FF2B5EF4-FFF2-40B4-BE49-F238E27FC236}">
                <a16:creationId xmlns:a16="http://schemas.microsoft.com/office/drawing/2014/main" id="{BCCF2BB0-08CC-4AD3-868B-DBA751372465}"/>
              </a:ext>
            </a:extLst>
          </p:cNvPr>
          <p:cNvSpPr txBox="1"/>
          <p:nvPr/>
        </p:nvSpPr>
        <p:spPr>
          <a:xfrm>
            <a:off x="8192312" y="1302637"/>
            <a:ext cx="1736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Configurazione</a:t>
            </a:r>
            <a:r>
              <a:rPr lang="en-US" dirty="0"/>
              <a:t> </a:t>
            </a:r>
            <a:r>
              <a:rPr lang="en-US" dirty="0" err="1"/>
              <a:t>sistema</a:t>
            </a:r>
            <a:endParaRPr lang="en-US" dirty="0"/>
          </a:p>
        </p:txBody>
      </p:sp>
      <p:cxnSp>
        <p:nvCxnSpPr>
          <p:cNvPr id="12" name="Connettore a gomito 11">
            <a:extLst>
              <a:ext uri="{FF2B5EF4-FFF2-40B4-BE49-F238E27FC236}">
                <a16:creationId xmlns:a16="http://schemas.microsoft.com/office/drawing/2014/main" id="{672D32CE-E5E2-4567-9BF9-1F4178928D88}"/>
              </a:ext>
            </a:extLst>
          </p:cNvPr>
          <p:cNvCxnSpPr>
            <a:cxnSpLocks/>
          </p:cNvCxnSpPr>
          <p:nvPr/>
        </p:nvCxnSpPr>
        <p:spPr>
          <a:xfrm>
            <a:off x="3501954" y="3085299"/>
            <a:ext cx="1862303" cy="6605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8989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4766</TotalTime>
  <Words>88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>INAIL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Tommaso Antonio</dc:creator>
  <cp:lastModifiedBy>De Nicola, Giovanni</cp:lastModifiedBy>
  <cp:revision>7</cp:revision>
  <dcterms:created xsi:type="dcterms:W3CDTF">2021-03-24T15:26:23Z</dcterms:created>
  <dcterms:modified xsi:type="dcterms:W3CDTF">2021-04-21T14:36:37Z</dcterms:modified>
</cp:coreProperties>
</file>