
<file path=[Content_Types].xml><?xml version="1.0" encoding="utf-8"?>
<Types xmlns="http://schemas.openxmlformats.org/package/2006/content-types">
  <Default Extension="jpeg" ContentType="image/jpeg"/>
  <Default Extension="png" ContentType="image/pn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handoutMasterIdLst>
    <p:handoutMasterId r:id="rId22"/>
  </p:handoutMasterIdLst>
  <p:sldIdLst>
    <p:sldId id="256" r:id="rId2"/>
    <p:sldId id="547" r:id="rId3"/>
    <p:sldId id="564" r:id="rId4"/>
    <p:sldId id="568" r:id="rId5"/>
    <p:sldId id="565" r:id="rId6"/>
    <p:sldId id="569" r:id="rId7"/>
    <p:sldId id="566" r:id="rId8"/>
    <p:sldId id="567" r:id="rId9"/>
    <p:sldId id="560" r:id="rId10"/>
    <p:sldId id="561" r:id="rId11"/>
    <p:sldId id="562" r:id="rId12"/>
    <p:sldId id="563" r:id="rId13"/>
    <p:sldId id="554" r:id="rId14"/>
    <p:sldId id="555" r:id="rId15"/>
    <p:sldId id="559" r:id="rId16"/>
    <p:sldId id="556" r:id="rId17"/>
    <p:sldId id="557" r:id="rId18"/>
    <p:sldId id="558" r:id="rId19"/>
    <p:sldId id="406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B7B7"/>
    <a:srgbClr val="544BC9"/>
    <a:srgbClr val="6DD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94" autoAdjust="0"/>
  </p:normalViewPr>
  <p:slideViewPr>
    <p:cSldViewPr>
      <p:cViewPr varScale="1">
        <p:scale>
          <a:sx n="96" d="100"/>
          <a:sy n="96" d="100"/>
        </p:scale>
        <p:origin x="1476" y="9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F4FB8-C374-42F2-9AB6-1A01BD917E18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A5491-39CD-4C00-8F1E-5B7C14ACA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5399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3F1DE-F14A-4473-9EC7-529ADAD199A5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E46E6-20A8-4E2D-9FA6-A5AB037B3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5671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0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31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757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622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704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677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453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83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D97-8D69-4385-A67C-9B1E6FDAB83C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1F44-483E-4FC0-9BBD-1E7D2D70093F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7C40-F18B-4561-AF02-CEBCB41C8EFA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49F9-CA3D-4ED3-91C8-292AC617ADC9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4E9F-B772-4C8E-8652-BB3B51232A79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7E6C-3945-4344-8BFD-85CEE91D0D37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E4F8-17F7-4D95-AA1F-413F43D162DC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19E4-FDF6-4B5F-8FB8-334DE9F21646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8568-8394-4C13-9376-3C888E3A93F4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D245-839F-4FC2-B1D1-B3D88D986400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90653E-3B8C-4E99-A30A-2700988112C0}" type="datetime1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2016 RVL Summer Courses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135E973-09AA-4239-9A5B-C151073F60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pm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Jeremy\Desktop\RVL logo\RVL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229200"/>
            <a:ext cx="2824396" cy="15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/>
          <p:cNvSpPr>
            <a:spLocks noGrp="1"/>
          </p:cNvSpPr>
          <p:nvPr>
            <p:ph type="subTitle" idx="1"/>
          </p:nvPr>
        </p:nvSpPr>
        <p:spPr>
          <a:xfrm>
            <a:off x="1115616" y="1844824"/>
            <a:ext cx="7416824" cy="1368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Homework</a:t>
            </a:r>
            <a:endParaRPr lang="en-US" altLang="zh-TW" sz="4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br>
              <a:rPr lang="en-US" altLang="zh-TW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/>
            </a:br>
            <a:endParaRPr lang="en-US" altLang="zh-TW" sz="3600" b="1" dirty="0">
              <a:solidFill>
                <a:schemeClr val="tx1"/>
              </a:solidFill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028384" y="18288"/>
            <a:ext cx="1066800" cy="329184"/>
          </a:xfrm>
        </p:spPr>
        <p:txBody>
          <a:bodyPr/>
          <a:lstStyle/>
          <a:p>
            <a:pPr algn="r"/>
            <a:fld id="{6135E973-09AA-4239-9A5B-C151073F60AA}" type="slidenum">
              <a:rPr lang="zh-TW" altLang="en-US" smtClean="0"/>
              <a:pPr algn="r"/>
              <a:t>1</a:t>
            </a:fld>
            <a:endParaRPr lang="zh-TW" alt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3848" y="4149080"/>
            <a:ext cx="5568244" cy="1447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l">
              <a:defRPr/>
            </a:pPr>
            <a:endParaRPr lang="en-US" sz="260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2600" b="0" dirty="0">
                <a:solidFill>
                  <a:schemeClr val="tx1"/>
                </a:solidFill>
              </a:rPr>
              <a:t>TA: </a:t>
            </a:r>
            <a:r>
              <a:rPr lang="en-US" altLang="zh-TW" sz="2600" b="0" dirty="0">
                <a:solidFill>
                  <a:schemeClr val="tx1"/>
                </a:solidFill>
              </a:rPr>
              <a:t>Tsai-Yu Hsu</a:t>
            </a:r>
            <a:r>
              <a:rPr lang="en-US" sz="2600" b="0" dirty="0">
                <a:solidFill>
                  <a:schemeClr val="tx1"/>
                </a:solidFill>
              </a:rPr>
              <a:t> (</a:t>
            </a:r>
            <a:r>
              <a:rPr lang="zh-TW" altLang="en-US" sz="2600" b="0" dirty="0">
                <a:solidFill>
                  <a:schemeClr val="tx1"/>
                </a:solidFill>
              </a:rPr>
              <a:t>許采玉</a:t>
            </a:r>
            <a:r>
              <a:rPr lang="en-US" altLang="ja-JP" sz="2600" b="0" dirty="0">
                <a:solidFill>
                  <a:schemeClr val="tx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	</a:t>
            </a:r>
          </a:p>
          <a:p>
            <a:pPr algn="l">
              <a:defRPr/>
            </a:pPr>
            <a:r>
              <a:rPr lang="en-US" sz="2600" b="0" dirty="0">
                <a:solidFill>
                  <a:schemeClr val="tx1"/>
                </a:solidFill>
              </a:rPr>
              <a:t>Email: qqwweerr987@gmail.com</a:t>
            </a:r>
          </a:p>
          <a:p>
            <a:pPr algn="l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4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835118-27EC-4303-A0BC-5B58DC73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filter, Median filter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3B5C535-50C3-4908-9D3C-4504A13F9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0888"/>
            <a:ext cx="8357600" cy="3384376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553875-E08D-4A55-B477-D0A3E04E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60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3CB40-8C5C-4725-8E92-0B713C7D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histogram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1CCE2B7-EAC2-448B-92A7-B43E0055B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67"/>
          <a:stretch/>
        </p:blipFill>
        <p:spPr>
          <a:xfrm>
            <a:off x="226356" y="2564904"/>
            <a:ext cx="8691287" cy="280831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B6590D-C6B2-4A8F-9E1C-EA48B497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8D3DD4-C3DB-4956-9AB2-FC89AAA26B77}"/>
              </a:ext>
            </a:extLst>
          </p:cNvPr>
          <p:cNvSpPr txBox="1"/>
          <p:nvPr/>
        </p:nvSpPr>
        <p:spPr>
          <a:xfrm>
            <a:off x="457200" y="1928367"/>
            <a:ext cx="6556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the number of each pixel intensity (0~255)</a:t>
            </a:r>
            <a:endParaRPr lang="zh-TW" altLang="en-US" sz="2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BA0E0FD-D169-4967-90FF-D588548748CC}"/>
              </a:ext>
            </a:extLst>
          </p:cNvPr>
          <p:cNvCxnSpPr/>
          <p:nvPr/>
        </p:nvCxnSpPr>
        <p:spPr>
          <a:xfrm>
            <a:off x="3275856" y="4149080"/>
            <a:ext cx="5760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AE5DBC-7A90-3F95-F7F6-08F5E94BB2B5}"/>
              </a:ext>
            </a:extLst>
          </p:cNvPr>
          <p:cNvSpPr txBox="1"/>
          <p:nvPr/>
        </p:nvSpPr>
        <p:spPr>
          <a:xfrm>
            <a:off x="398770" y="5493603"/>
            <a:ext cx="57541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AD92B73-B872-7C6B-3E74-421796FE4A7F}"/>
              </a:ext>
            </a:extLst>
          </p:cNvPr>
          <p:cNvSpPr txBox="1"/>
          <p:nvPr/>
        </p:nvSpPr>
        <p:spPr>
          <a:xfrm>
            <a:off x="3779912" y="2625122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62F15E-1988-2B8D-DE89-29A0A070BFF0}"/>
              </a:ext>
            </a:extLst>
          </p:cNvPr>
          <p:cNvSpPr txBox="1"/>
          <p:nvPr/>
        </p:nvSpPr>
        <p:spPr>
          <a:xfrm>
            <a:off x="8153400" y="5264133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8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0C6D87-6BAB-F3FD-FB7B-4955AA519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Homework  2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32A1F8A-4A49-E8D9-7250-F1350EB1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fld id="{6135E973-09AA-4239-9A5B-C151073F60A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2B5B727-C705-2C84-02EC-481613679B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" y="1704654"/>
            <a:ext cx="9144000" cy="4374031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B996558-C17B-DF64-1F16-4AF7BA7C5A4F}"/>
              </a:ext>
            </a:extLst>
          </p:cNvPr>
          <p:cNvCxnSpPr>
            <a:cxnSpLocks/>
          </p:cNvCxnSpPr>
          <p:nvPr/>
        </p:nvCxnSpPr>
        <p:spPr>
          <a:xfrm flipH="1">
            <a:off x="2555776" y="3933056"/>
            <a:ext cx="432048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E96C8CF-6124-B863-D633-69C936E96468}"/>
              </a:ext>
            </a:extLst>
          </p:cNvPr>
          <p:cNvCxnSpPr>
            <a:cxnSpLocks/>
          </p:cNvCxnSpPr>
          <p:nvPr/>
        </p:nvCxnSpPr>
        <p:spPr>
          <a:xfrm>
            <a:off x="6012160" y="2924944"/>
            <a:ext cx="432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732DC28-9B7F-7532-48F0-C6CCCF501DEF}"/>
              </a:ext>
            </a:extLst>
          </p:cNvPr>
          <p:cNvCxnSpPr>
            <a:cxnSpLocks/>
          </p:cNvCxnSpPr>
          <p:nvPr/>
        </p:nvCxnSpPr>
        <p:spPr>
          <a:xfrm>
            <a:off x="6012160" y="5085184"/>
            <a:ext cx="432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70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Homework 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one image with Salt &amp; Pepper Noise (noise_image.png)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testing as follow: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filter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(save as : output1.png)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filter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(save as : output2.png)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histogram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Count the number of each pixel intensity.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(save as : noise_image_his.png, output1_his.png, output2_his.png)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noise_image_his.png, output1_his.png, output2_his.png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(Text description)   </a:t>
            </a:r>
          </a:p>
          <a:p>
            <a:pPr marL="457200" indent="-457200">
              <a:buAutoNum type="arabicPeriod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CB33151-F7CD-FB2B-11A5-DE790B9E044A}"/>
              </a:ext>
            </a:extLst>
          </p:cNvPr>
          <p:cNvSpPr txBox="1"/>
          <p:nvPr/>
        </p:nvSpPr>
        <p:spPr>
          <a:xfrm>
            <a:off x="8297911" y="4705399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output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4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for the rules in using </a:t>
            </a:r>
            <a:r>
              <a:rPr lang="en-US" dirty="0" err="1"/>
              <a:t>Opencv</a:t>
            </a:r>
            <a:r>
              <a:rPr lang="en-US" dirty="0"/>
              <a:t> 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Allow use </a:t>
            </a:r>
            <a:r>
              <a:rPr lang="en-US" dirty="0" err="1">
                <a:solidFill>
                  <a:srgbClr val="FF0000"/>
                </a:solidFill>
              </a:rPr>
              <a:t>Opencv</a:t>
            </a:r>
            <a:r>
              <a:rPr lang="en-US" dirty="0">
                <a:solidFill>
                  <a:srgbClr val="FF0000"/>
                </a:solidFill>
              </a:rPr>
              <a:t> for C/C++</a:t>
            </a:r>
          </a:p>
          <a:p>
            <a:pPr marL="914400" indent="-395288"/>
            <a:r>
              <a:rPr lang="en-US" dirty="0">
                <a:solidFill>
                  <a:srgbClr val="0070C0"/>
                </a:solidFill>
              </a:rPr>
              <a:t>Read, load, save, show </a:t>
            </a:r>
            <a:r>
              <a:rPr lang="en-US" dirty="0"/>
              <a:t>: </a:t>
            </a:r>
            <a:r>
              <a:rPr lang="en-US" dirty="0" err="1"/>
              <a:t>cvLoadImage</a:t>
            </a:r>
            <a:r>
              <a:rPr lang="en-US" dirty="0"/>
              <a:t>, </a:t>
            </a:r>
            <a:r>
              <a:rPr lang="en-US" dirty="0" err="1"/>
              <a:t>cvShowImage</a:t>
            </a:r>
            <a:r>
              <a:rPr lang="en-US" dirty="0"/>
              <a:t> …</a:t>
            </a:r>
          </a:p>
          <a:p>
            <a:pPr marL="914400" indent="-395288"/>
            <a:r>
              <a:rPr lang="en-US" dirty="0">
                <a:solidFill>
                  <a:srgbClr val="0070C0"/>
                </a:solidFill>
              </a:rPr>
              <a:t>Define size of image</a:t>
            </a:r>
            <a:r>
              <a:rPr lang="en-US" dirty="0"/>
              <a:t>: </a:t>
            </a:r>
            <a:r>
              <a:rPr lang="en-US" dirty="0" err="1"/>
              <a:t>cvSize</a:t>
            </a:r>
            <a:r>
              <a:rPr lang="en-US" dirty="0"/>
              <a:t>, </a:t>
            </a:r>
            <a:r>
              <a:rPr lang="en-US" dirty="0" err="1"/>
              <a:t>cvGetSize</a:t>
            </a:r>
            <a:endParaRPr lang="en-US" dirty="0"/>
          </a:p>
          <a:p>
            <a:pPr marL="914400" indent="-395288"/>
            <a:r>
              <a:rPr lang="en-US" dirty="0">
                <a:solidFill>
                  <a:srgbClr val="0070C0"/>
                </a:solidFill>
              </a:rPr>
              <a:t>Define image </a:t>
            </a:r>
            <a:r>
              <a:rPr lang="en-US" dirty="0"/>
              <a:t>: </a:t>
            </a:r>
            <a:r>
              <a:rPr lang="en-US" dirty="0" err="1"/>
              <a:t>IplImage</a:t>
            </a:r>
            <a:r>
              <a:rPr lang="en-US" dirty="0"/>
              <a:t> or  Mat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Not Allow use </a:t>
            </a:r>
          </a:p>
          <a:p>
            <a:pPr marL="920750" indent="-401638"/>
            <a:r>
              <a:rPr lang="en-US" altLang="zh-TW" dirty="0"/>
              <a:t>Cannot use the function of </a:t>
            </a:r>
            <a:r>
              <a:rPr lang="en-US" altLang="zh-TW" dirty="0" err="1"/>
              <a:t>Opencv</a:t>
            </a:r>
            <a:r>
              <a:rPr lang="en-US" altLang="zh-TW" dirty="0"/>
              <a:t> Lib to do the main part of homework.</a:t>
            </a:r>
          </a:p>
          <a:p>
            <a:pPr marL="920750" indent="-401638"/>
            <a:r>
              <a:rPr lang="en-US" dirty="0">
                <a:solidFill>
                  <a:srgbClr val="FF0000"/>
                </a:solidFill>
              </a:rPr>
              <a:t>Example: </a:t>
            </a:r>
          </a:p>
          <a:p>
            <a:pPr marL="801688" indent="169863" fontAlgn="base">
              <a:buFont typeface="Wingdings" pitchFamily="2" charset="2"/>
              <a:buChar char="ü"/>
            </a:pPr>
            <a:r>
              <a:rPr lang="en-US" sz="1600" dirty="0"/>
              <a:t> </a:t>
            </a:r>
            <a:r>
              <a:rPr lang="en-US" sz="1600" dirty="0" err="1"/>
              <a:t>cvtColor</a:t>
            </a:r>
            <a:r>
              <a:rPr lang="en-US" sz="1600" dirty="0"/>
              <a:t>(image, gray, CV_RGB2GRAY);    // convert RGB to Gray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02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for the rules in using </a:t>
            </a:r>
            <a:r>
              <a:rPr lang="en-US" dirty="0" err="1"/>
              <a:t>Opencv</a:t>
            </a:r>
            <a:r>
              <a:rPr lang="en-US" dirty="0"/>
              <a:t> 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With python using </a:t>
            </a:r>
            <a:r>
              <a:rPr lang="en-US" i="1" dirty="0" err="1"/>
              <a:t>opencv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import cv2</a:t>
            </a:r>
          </a:p>
          <a:p>
            <a:pPr marL="0" indent="0">
              <a:buNone/>
            </a:pPr>
            <a:r>
              <a:rPr lang="en-US" i="1" dirty="0"/>
              <a:t>import </a:t>
            </a:r>
            <a:r>
              <a:rPr lang="en-US" i="1" dirty="0" err="1"/>
              <a:t>numpy</a:t>
            </a:r>
            <a:r>
              <a:rPr lang="en-US" i="1" dirty="0"/>
              <a:t> as </a:t>
            </a:r>
            <a:r>
              <a:rPr lang="en-US" i="1" dirty="0" err="1"/>
              <a:t>np</a:t>
            </a:r>
            <a:endParaRPr lang="en-US" i="1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Allow use </a:t>
            </a:r>
          </a:p>
          <a:p>
            <a:pPr marL="914400" indent="-395288"/>
            <a:r>
              <a:rPr lang="en-US" dirty="0">
                <a:solidFill>
                  <a:srgbClr val="0070C0"/>
                </a:solidFill>
              </a:rPr>
              <a:t>Read, load, save, show</a:t>
            </a:r>
            <a:endParaRPr lang="en-US" dirty="0"/>
          </a:p>
          <a:p>
            <a:pPr marL="914400" indent="-395288"/>
            <a:r>
              <a:rPr lang="en-US" dirty="0">
                <a:solidFill>
                  <a:srgbClr val="0070C0"/>
                </a:solidFill>
              </a:rPr>
              <a:t>Define size of image</a:t>
            </a:r>
            <a:r>
              <a:rPr lang="en-US" dirty="0"/>
              <a:t>: </a:t>
            </a:r>
          </a:p>
          <a:p>
            <a:pPr marL="914400" indent="-395288"/>
            <a:r>
              <a:rPr lang="en-US" dirty="0">
                <a:solidFill>
                  <a:srgbClr val="0070C0"/>
                </a:solidFill>
              </a:rPr>
              <a:t>Define image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Not Allow use </a:t>
            </a:r>
          </a:p>
          <a:p>
            <a:pPr marL="920750" indent="-401638"/>
            <a:r>
              <a:rPr lang="en-US" altLang="zh-TW" dirty="0"/>
              <a:t>Cannot use the function of Lib to do the main part of homework.</a:t>
            </a:r>
          </a:p>
          <a:p>
            <a:pPr marL="519112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481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Homework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36904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Grade</a:t>
            </a:r>
          </a:p>
          <a:p>
            <a:pPr lvl="1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Program (80%) </a:t>
            </a:r>
          </a:p>
          <a:p>
            <a:pPr marL="914400" lvl="1" indent="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r>
              <a:rPr lang="en-US" dirty="0"/>
              <a:t> </a:t>
            </a:r>
            <a:r>
              <a:rPr lang="en-US" sz="1600" dirty="0"/>
              <a:t>(</a:t>
            </a:r>
            <a:r>
              <a:rPr lang="en-US" altLang="zh-TW" sz="1600" dirty="0"/>
              <a:t>20</a:t>
            </a:r>
            <a:r>
              <a:rPr lang="en-US" sz="1600" dirty="0"/>
              <a:t>%)</a:t>
            </a:r>
            <a:endParaRPr lang="en-US" dirty="0"/>
          </a:p>
          <a:p>
            <a:pPr marL="914400" lvl="1" indent="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r>
              <a:rPr lang="en-US" dirty="0"/>
              <a:t> </a:t>
            </a:r>
            <a:r>
              <a:rPr lang="en-US" sz="1600" dirty="0"/>
              <a:t>(</a:t>
            </a:r>
            <a:r>
              <a:rPr lang="en-US" altLang="zh-TW" sz="1600" dirty="0"/>
              <a:t>20</a:t>
            </a:r>
            <a:r>
              <a:rPr lang="en-US" sz="1600" dirty="0"/>
              <a:t>%)</a:t>
            </a:r>
          </a:p>
          <a:p>
            <a:pPr marL="914400" lvl="1" indent="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 </a:t>
            </a:r>
            <a:r>
              <a:rPr lang="en-US" sz="1600" dirty="0"/>
              <a:t>(</a:t>
            </a:r>
            <a:r>
              <a:rPr lang="en-US" altLang="zh-TW" sz="1600" dirty="0"/>
              <a:t>30</a:t>
            </a:r>
            <a:r>
              <a:rPr lang="en-US" sz="1600" dirty="0"/>
              <a:t>%)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Report (20%)</a:t>
            </a:r>
          </a:p>
          <a:p>
            <a:pPr marL="914400" lvl="1" indent="0">
              <a:buFont typeface="Wingdings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</a:t>
            </a:r>
            <a:r>
              <a:rPr lang="en-US" altLang="zh-TW" dirty="0"/>
              <a:t> </a:t>
            </a:r>
            <a:r>
              <a:rPr lang="en-US" altLang="zh-TW" sz="1600" dirty="0"/>
              <a:t>(10%)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55861" y="0"/>
            <a:ext cx="1066800" cy="329184"/>
          </a:xfrm>
        </p:spPr>
        <p:txBody>
          <a:bodyPr/>
          <a:lstStyle/>
          <a:p>
            <a:fld id="{6135E973-09AA-4239-9A5B-C151073F60AA}" type="slidenum">
              <a:rPr lang="zh-TW" altLang="en-US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667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Homework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76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None/>
            </a:pP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Require for program</a:t>
            </a:r>
          </a:p>
          <a:p>
            <a:pPr marL="342900" indent="-342900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 just create an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empty project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write your homework on the </a:t>
            </a:r>
            <a:r>
              <a:rPr lang="en-US" sz="20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one program</a:t>
            </a:r>
            <a:r>
              <a:rPr lang="en-US" sz="2000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using class or subprogram, …)   for C/C++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name.py for python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(ex: Tsaiyu.py)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your report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 English (PDF)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Explain how your main function works and shows the results on your report.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49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Homework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42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Please compress your files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StudentID_hw2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Report ( Tsaiyu.pdf ) </a:t>
            </a:r>
            <a:r>
              <a:rPr lang="en-US" altLang="zh-TW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Remember to paste your output image !</a:t>
            </a:r>
          </a:p>
          <a:p>
            <a:pPr lvl="2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Program ( Tsaiyu.py / Tsaiyu.cpp /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Tsaiyu.c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Please send your homework to me by email.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qqwweerr987@gmail.com   Remember to tell me who you are. 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Deadline: </a:t>
            </a:r>
            <a:r>
              <a:rPr lang="en-US" altLang="zh-TW" sz="2800" dirty="0">
                <a:solidFill>
                  <a:srgbClr val="FF0000"/>
                </a:solidFill>
              </a:rPr>
              <a:t>2022/11/7 </a:t>
            </a:r>
            <a:r>
              <a:rPr lang="en-US" altLang="zh-TW" dirty="0">
                <a:solidFill>
                  <a:srgbClr val="FF0000"/>
                </a:solidFill>
              </a:rPr>
              <a:t>23:59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lvl="1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each hour late, 10% of the total possible points will be deducted.</a:t>
            </a:r>
          </a:p>
          <a:p>
            <a:pPr lvl="1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Don’t share your code with other students.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222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323528" y="3099048"/>
            <a:ext cx="8229600" cy="65990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TW" sz="4000" b="1" dirty="0">
                <a:latin typeface="Times New Roman" pitchFamily="18" charset="0"/>
                <a:ea typeface="華康POP1體W5" panose="040B0509000000000000" pitchFamily="81" charset="-120"/>
                <a:cs typeface="Times New Roman" pitchFamily="18" charset="0"/>
              </a:rPr>
              <a:t>Thanks for your attention </a:t>
            </a:r>
          </a:p>
          <a:p>
            <a:pPr marL="0" indent="0" algn="ctr">
              <a:buNone/>
            </a:pPr>
            <a:endParaRPr lang="zh-TW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1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736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/>
              <a:t>Homework Assignment</a:t>
            </a:r>
            <a:endParaRPr lang="en-US" altLang="zh-TW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7668344" y="9832"/>
            <a:ext cx="1066800" cy="329184"/>
          </a:xfrm>
        </p:spPr>
        <p:txBody>
          <a:bodyPr vert="horz" lIns="91440" tIns="45720" rIns="91440" bIns="45720" rtlCol="0" anchor="ctr"/>
          <a:lstStyle/>
          <a:p>
            <a:pPr algn="r"/>
            <a:fld id="{6135E973-09AA-4239-9A5B-C151073F60AA}" type="slidenum">
              <a:rPr lang="zh-TW" altLang="en-US"/>
              <a:pPr algn="r"/>
              <a:t>2</a:t>
            </a:fld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B7B7B7"/>
                </a:solidFill>
              </a:rPr>
              <a:t>2022/10/03 – Homework 1 assigned, due 10/17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2022/10/24 – Homework 2 assigned, due 11/7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2022/11/21 – Homework 3 assigned, due 12/5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2022/12/12 – Homework 3 assigned, due 12/26</a:t>
            </a:r>
          </a:p>
        </p:txBody>
      </p:sp>
    </p:spTree>
    <p:extLst>
      <p:ext uri="{BB962C8B-B14F-4D97-AF65-F5344CB8AC3E}">
        <p14:creationId xmlns:p14="http://schemas.microsoft.com/office/powerpoint/2010/main" val="372604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EF7E5-4EE3-6BA7-B6F5-0923A891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dirty="0"/>
              <a:t>Homework1 Review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4A242-15C5-786E-767A-1BF447CEE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4EC846-8D15-09BE-A01C-025A0C83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E9BD30-1F69-23EA-E0ED-13997A46EE53}"/>
              </a:ext>
            </a:extLst>
          </p:cNvPr>
          <p:cNvSpPr/>
          <p:nvPr/>
        </p:nvSpPr>
        <p:spPr>
          <a:xfrm>
            <a:off x="935596" y="2533533"/>
            <a:ext cx="2304256" cy="2664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45663E2-6B76-BFF7-C7CE-387BE2ABE0C2}"/>
              </a:ext>
            </a:extLst>
          </p:cNvPr>
          <p:cNvSpPr/>
          <p:nvPr/>
        </p:nvSpPr>
        <p:spPr>
          <a:xfrm>
            <a:off x="1264240" y="2852936"/>
            <a:ext cx="1681200" cy="201622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0C30C7-F918-C225-0838-FA414B2D991C}"/>
              </a:ext>
            </a:extLst>
          </p:cNvPr>
          <p:cNvSpPr txBox="1"/>
          <p:nvPr/>
        </p:nvSpPr>
        <p:spPr>
          <a:xfrm>
            <a:off x="1796618" y="36810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69F572D-6751-624D-025C-BFB64CB81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25" y="3317128"/>
            <a:ext cx="4848275" cy="1087840"/>
          </a:xfrm>
          <a:prstGeom prst="rect">
            <a:avLst/>
          </a:prstGeom>
        </p:spPr>
      </p:pic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82045BF6-AD64-DDD2-E5B1-CDFEF23F6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3344"/>
              </p:ext>
            </p:extLst>
          </p:nvPr>
        </p:nvGraphicFramePr>
        <p:xfrm>
          <a:off x="935596" y="2533533"/>
          <a:ext cx="934872" cy="94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24">
                  <a:extLst>
                    <a:ext uri="{9D8B030D-6E8A-4147-A177-3AD203B41FA5}">
                      <a16:colId xmlns:a16="http://schemas.microsoft.com/office/drawing/2014/main" val="2018464248"/>
                    </a:ext>
                  </a:extLst>
                </a:gridCol>
                <a:gridCol w="311624">
                  <a:extLst>
                    <a:ext uri="{9D8B030D-6E8A-4147-A177-3AD203B41FA5}">
                      <a16:colId xmlns:a16="http://schemas.microsoft.com/office/drawing/2014/main" val="2342351437"/>
                    </a:ext>
                  </a:extLst>
                </a:gridCol>
                <a:gridCol w="311624">
                  <a:extLst>
                    <a:ext uri="{9D8B030D-6E8A-4147-A177-3AD203B41FA5}">
                      <a16:colId xmlns:a16="http://schemas.microsoft.com/office/drawing/2014/main" val="3161479971"/>
                    </a:ext>
                  </a:extLst>
                </a:gridCol>
              </a:tblGrid>
              <a:tr h="310180"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298865"/>
                  </a:ext>
                </a:extLst>
              </a:tr>
              <a:tr h="310180">
                <a:tc>
                  <a:txBody>
                    <a:bodyPr/>
                    <a:lstStyle/>
                    <a:p>
                      <a:endParaRPr lang="zh-TW" altLang="en-US" sz="150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✓</a:t>
                      </a:r>
                      <a:endParaRPr lang="zh-TW" altLang="en-US" sz="1500" dirty="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071540"/>
                  </a:ext>
                </a:extLst>
              </a:tr>
              <a:tr h="310180">
                <a:tc>
                  <a:txBody>
                    <a:bodyPr/>
                    <a:lstStyle/>
                    <a:p>
                      <a:endParaRPr lang="zh-TW" altLang="en-US" sz="150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50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968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1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0.14983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76B78D5-813C-77A0-2EE1-F42EA46B8544}"/>
              </a:ext>
            </a:extLst>
          </p:cNvPr>
          <p:cNvSpPr/>
          <p:nvPr/>
        </p:nvSpPr>
        <p:spPr>
          <a:xfrm>
            <a:off x="601196" y="2204864"/>
            <a:ext cx="2890684" cy="3240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69E915D-6160-396D-BED7-82E8E4ED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/>
              <a:t>Homework1 Review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877E29-7F7E-504D-01B0-B09C972B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9F2D85-D232-1169-0D48-96BDFF656743}"/>
              </a:ext>
            </a:extLst>
          </p:cNvPr>
          <p:cNvSpPr/>
          <p:nvPr/>
        </p:nvSpPr>
        <p:spPr>
          <a:xfrm>
            <a:off x="935596" y="2533533"/>
            <a:ext cx="2304256" cy="2664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F1CD9B-32B1-8842-BC12-569E411D4602}"/>
              </a:ext>
            </a:extLst>
          </p:cNvPr>
          <p:cNvSpPr/>
          <p:nvPr/>
        </p:nvSpPr>
        <p:spPr>
          <a:xfrm>
            <a:off x="1264240" y="2852936"/>
            <a:ext cx="1681200" cy="201622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489CE1-7C35-B9D8-3B58-EEFB4EF5F126}"/>
              </a:ext>
            </a:extLst>
          </p:cNvPr>
          <p:cNvSpPr txBox="1"/>
          <p:nvPr/>
        </p:nvSpPr>
        <p:spPr>
          <a:xfrm>
            <a:off x="1796618" y="36810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20">
            <a:extLst>
              <a:ext uri="{FF2B5EF4-FFF2-40B4-BE49-F238E27FC236}">
                <a16:creationId xmlns:a16="http://schemas.microsoft.com/office/drawing/2014/main" id="{634D1539-A419-F3BF-4BC4-B43AF0F94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95393"/>
              </p:ext>
            </p:extLst>
          </p:nvPr>
        </p:nvGraphicFramePr>
        <p:xfrm>
          <a:off x="611560" y="2204864"/>
          <a:ext cx="934872" cy="94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24">
                  <a:extLst>
                    <a:ext uri="{9D8B030D-6E8A-4147-A177-3AD203B41FA5}">
                      <a16:colId xmlns:a16="http://schemas.microsoft.com/office/drawing/2014/main" val="2018464248"/>
                    </a:ext>
                  </a:extLst>
                </a:gridCol>
                <a:gridCol w="311624">
                  <a:extLst>
                    <a:ext uri="{9D8B030D-6E8A-4147-A177-3AD203B41FA5}">
                      <a16:colId xmlns:a16="http://schemas.microsoft.com/office/drawing/2014/main" val="2342351437"/>
                    </a:ext>
                  </a:extLst>
                </a:gridCol>
                <a:gridCol w="311624">
                  <a:extLst>
                    <a:ext uri="{9D8B030D-6E8A-4147-A177-3AD203B41FA5}">
                      <a16:colId xmlns:a16="http://schemas.microsoft.com/office/drawing/2014/main" val="3161479971"/>
                    </a:ext>
                  </a:extLst>
                </a:gridCol>
              </a:tblGrid>
              <a:tr h="310180"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298865"/>
                  </a:ext>
                </a:extLst>
              </a:tr>
              <a:tr h="310180">
                <a:tc>
                  <a:txBody>
                    <a:bodyPr/>
                    <a:lstStyle/>
                    <a:p>
                      <a:endParaRPr lang="zh-TW" altLang="en-US" sz="150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✓</a:t>
                      </a:r>
                      <a:endParaRPr lang="zh-TW" altLang="en-US" sz="1500" dirty="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071540"/>
                  </a:ext>
                </a:extLst>
              </a:tr>
              <a:tr h="310180">
                <a:tc>
                  <a:txBody>
                    <a:bodyPr/>
                    <a:lstStyle/>
                    <a:p>
                      <a:endParaRPr lang="zh-TW" altLang="en-US" sz="150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50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7404" marR="77404" marT="38702" marB="3870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968530"/>
                  </a:ext>
                </a:extLst>
              </a:tr>
            </a:tbl>
          </a:graphicData>
        </a:graphic>
      </p:graphicFrame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68E173D-52D3-C168-9DD2-6AA1697D5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07C72F8-04BA-783A-AA39-11E577619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539" y="2394538"/>
            <a:ext cx="4848275" cy="108784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490573E-2520-F8DE-AFD0-E589DE583DEA}"/>
              </a:ext>
            </a:extLst>
          </p:cNvPr>
          <p:cNvSpPr txBox="1"/>
          <p:nvPr/>
        </p:nvSpPr>
        <p:spPr>
          <a:xfrm>
            <a:off x="4071480" y="4274499"/>
            <a:ext cx="1345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6778C5B-D613-13F7-9EA5-22F652A93035}"/>
              </a:ext>
            </a:extLst>
          </p:cNvPr>
          <p:cNvSpPr txBox="1"/>
          <p:nvPr/>
        </p:nvSpPr>
        <p:spPr>
          <a:xfrm>
            <a:off x="4024258" y="3919542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100" dirty="0"/>
              <a:t>https://www.youtube.com/watch?v=h0c0Tt9wsLg&amp;themeRefresh=1</a:t>
            </a:r>
          </a:p>
        </p:txBody>
      </p:sp>
    </p:spTree>
    <p:extLst>
      <p:ext uri="{BB962C8B-B14F-4D97-AF65-F5344CB8AC3E}">
        <p14:creationId xmlns:p14="http://schemas.microsoft.com/office/powerpoint/2010/main" val="215403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EF7E5-4EE3-6BA7-B6F5-0923A891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dirty="0"/>
              <a:t>Homework1 Review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4A242-15C5-786E-767A-1BF447CEE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empty mat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4EC846-8D15-09BE-A01C-025A0C83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C4CAE8-D58B-B9DF-3ADD-A8CA7653F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4" b="42516"/>
          <a:stretch/>
        </p:blipFill>
        <p:spPr>
          <a:xfrm>
            <a:off x="755576" y="2204865"/>
            <a:ext cx="6392167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6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604465D6-C19F-26AF-028A-DDBDA3BD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zh-TW" sz="3600" b="1" dirty="0"/>
              <a:t>Homework1 Review</a:t>
            </a:r>
            <a:endParaRPr lang="zh-TW" altLang="en-US" sz="3600" b="1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0CE945-1D09-F3A4-1AE9-A5862ABEE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empty mat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55B86F4-47DA-92EE-FCF6-9F33C74BE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2856"/>
            <a:ext cx="5553344" cy="324036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A60E05C-C243-559B-0896-4C41D59F2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863" y="2132856"/>
            <a:ext cx="2470683" cy="407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4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EF7E5-4EE3-6BA7-B6F5-0923A891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dirty="0"/>
              <a:t>Homework1 Review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4A242-15C5-786E-767A-1BF447CEE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rotate the kernel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4EC846-8D15-09BE-A01C-025A0C83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81B85D-84ED-B6DD-9000-A3A4009E8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04864"/>
            <a:ext cx="3658111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8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EF7E5-4EE3-6BA7-B6F5-0923A891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dirty="0"/>
              <a:t>Homework1 Review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4A242-15C5-786E-767A-1BF447CEE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5987"/>
            <a:ext cx="8229600" cy="48768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to use the correct input images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4EC846-8D15-09BE-A01C-025A0C83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E973-09AA-4239-9A5B-C151073F60A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B97881B-7316-79A7-D5E2-25BC26E27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08" y="2276872"/>
            <a:ext cx="6229383" cy="314435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FE7EB2-316F-B4BF-A53C-024185E469AE}"/>
              </a:ext>
            </a:extLst>
          </p:cNvPr>
          <p:cNvSpPr/>
          <p:nvPr/>
        </p:nvSpPr>
        <p:spPr>
          <a:xfrm>
            <a:off x="1331640" y="5806440"/>
            <a:ext cx="576064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D6B314-2B0F-3629-196E-51C5CE971B55}"/>
              </a:ext>
            </a:extLst>
          </p:cNvPr>
          <p:cNvSpPr/>
          <p:nvPr/>
        </p:nvSpPr>
        <p:spPr>
          <a:xfrm>
            <a:off x="3294204" y="5798721"/>
            <a:ext cx="576064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2F5689-6EB0-3878-FD83-A22CE3496B97}"/>
              </a:ext>
            </a:extLst>
          </p:cNvPr>
          <p:cNvSpPr/>
          <p:nvPr/>
        </p:nvSpPr>
        <p:spPr>
          <a:xfrm>
            <a:off x="5310428" y="5796305"/>
            <a:ext cx="576064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B72C51-7ADC-28DA-B197-8A94B5675249}"/>
              </a:ext>
            </a:extLst>
          </p:cNvPr>
          <p:cNvSpPr/>
          <p:nvPr/>
        </p:nvSpPr>
        <p:spPr>
          <a:xfrm>
            <a:off x="7326652" y="5796305"/>
            <a:ext cx="576064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201D798-105A-6DC8-3CB3-638950A2540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21155" y="6101318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9571D17-D2CF-7742-4330-F8A394A10D2E}"/>
              </a:ext>
            </a:extLst>
          </p:cNvPr>
          <p:cNvSpPr txBox="1"/>
          <p:nvPr/>
        </p:nvSpPr>
        <p:spPr>
          <a:xfrm>
            <a:off x="259430" y="591503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7992A3B-637C-F7E1-1FE0-31D9B3607DE8}"/>
              </a:ext>
            </a:extLst>
          </p:cNvPr>
          <p:cNvCxnSpPr>
            <a:cxnSpLocks/>
          </p:cNvCxnSpPr>
          <p:nvPr/>
        </p:nvCxnSpPr>
        <p:spPr>
          <a:xfrm>
            <a:off x="1912127" y="6098902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C479C73-3ECE-0BBC-B345-1E024CDCD4BC}"/>
              </a:ext>
            </a:extLst>
          </p:cNvPr>
          <p:cNvSpPr txBox="1"/>
          <p:nvPr/>
        </p:nvSpPr>
        <p:spPr>
          <a:xfrm>
            <a:off x="2227035" y="5945013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Output1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CBF76A9-0B9C-849D-729D-AE0F1CCBF5A7}"/>
              </a:ext>
            </a:extLst>
          </p:cNvPr>
          <p:cNvCxnSpPr>
            <a:cxnSpLocks/>
          </p:cNvCxnSpPr>
          <p:nvPr/>
        </p:nvCxnSpPr>
        <p:spPr>
          <a:xfrm>
            <a:off x="2995943" y="6098901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23C2851-FFC0-B36F-5E22-F5C948551481}"/>
              </a:ext>
            </a:extLst>
          </p:cNvPr>
          <p:cNvCxnSpPr>
            <a:cxnSpLocks/>
          </p:cNvCxnSpPr>
          <p:nvPr/>
        </p:nvCxnSpPr>
        <p:spPr>
          <a:xfrm>
            <a:off x="3876813" y="6098902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A226EE1-44C6-0D0E-4751-1F668D5E2AB2}"/>
              </a:ext>
            </a:extLst>
          </p:cNvPr>
          <p:cNvSpPr txBox="1"/>
          <p:nvPr/>
        </p:nvSpPr>
        <p:spPr>
          <a:xfrm>
            <a:off x="4191721" y="5945013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Output2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C7CC2F9-FD60-2DED-5028-486BEE9307FD}"/>
              </a:ext>
            </a:extLst>
          </p:cNvPr>
          <p:cNvCxnSpPr>
            <a:cxnSpLocks/>
          </p:cNvCxnSpPr>
          <p:nvPr/>
        </p:nvCxnSpPr>
        <p:spPr>
          <a:xfrm>
            <a:off x="4960629" y="6098901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A97356A-9441-07F4-1E8E-020E9CC5AA8B}"/>
              </a:ext>
            </a:extLst>
          </p:cNvPr>
          <p:cNvCxnSpPr>
            <a:cxnSpLocks/>
          </p:cNvCxnSpPr>
          <p:nvPr/>
        </p:nvCxnSpPr>
        <p:spPr>
          <a:xfrm>
            <a:off x="5900465" y="6098902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088852C-2FE7-4EBC-642F-BDC93DE9898A}"/>
              </a:ext>
            </a:extLst>
          </p:cNvPr>
          <p:cNvSpPr txBox="1"/>
          <p:nvPr/>
        </p:nvSpPr>
        <p:spPr>
          <a:xfrm>
            <a:off x="6215373" y="5945013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Output3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BEC4193-EE1B-4FA9-50D4-52F6423257CD}"/>
              </a:ext>
            </a:extLst>
          </p:cNvPr>
          <p:cNvCxnSpPr>
            <a:cxnSpLocks/>
          </p:cNvCxnSpPr>
          <p:nvPr/>
        </p:nvCxnSpPr>
        <p:spPr>
          <a:xfrm>
            <a:off x="6984281" y="6098901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5F30B01-E2BB-7EAA-A0C3-8C096A0D6FC0}"/>
              </a:ext>
            </a:extLst>
          </p:cNvPr>
          <p:cNvCxnSpPr>
            <a:cxnSpLocks/>
          </p:cNvCxnSpPr>
          <p:nvPr/>
        </p:nvCxnSpPr>
        <p:spPr>
          <a:xfrm>
            <a:off x="7889015" y="6112009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93F8455-EAD2-1738-67AE-17A0190B655F}"/>
              </a:ext>
            </a:extLst>
          </p:cNvPr>
          <p:cNvSpPr txBox="1"/>
          <p:nvPr/>
        </p:nvSpPr>
        <p:spPr>
          <a:xfrm>
            <a:off x="8203923" y="5958120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Output4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5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Homework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Target: 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Write the main functions by yourself to deep understand the theories of computer vision.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Improve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skills about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C/C++, python language,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Lib 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the future: </a:t>
            </a:r>
          </a:p>
          <a:p>
            <a:pPr marL="457200" indent="-45720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Develop a new algorithm/method and write main function  by yourself.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65693" y="0"/>
            <a:ext cx="1066800" cy="329184"/>
          </a:xfrm>
        </p:spPr>
        <p:txBody>
          <a:bodyPr/>
          <a:lstStyle/>
          <a:p>
            <a:fld id="{6135E973-09AA-4239-9A5B-C151073F60AA}" type="slidenum">
              <a:rPr lang="zh-TW" altLang="en-US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8182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9660</TotalTime>
  <Words>670</Words>
  <Application>Microsoft Office PowerPoint</Application>
  <PresentationFormat>如螢幕大小 (4:3)</PresentationFormat>
  <Paragraphs>135</Paragraphs>
  <Slides>19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清晰度</vt:lpstr>
      <vt:lpstr>PowerPoint 簡報</vt:lpstr>
      <vt:lpstr>Homework Assignment</vt:lpstr>
      <vt:lpstr>Homework1 Review</vt:lpstr>
      <vt:lpstr>Homework1 Review</vt:lpstr>
      <vt:lpstr>Homework1 Review</vt:lpstr>
      <vt:lpstr>Homework1 Review</vt:lpstr>
      <vt:lpstr>Homework1 Review</vt:lpstr>
      <vt:lpstr>Homework1 Review</vt:lpstr>
      <vt:lpstr>Homework Assignment</vt:lpstr>
      <vt:lpstr>Mean filter, Median filter</vt:lpstr>
      <vt:lpstr>Image histogram</vt:lpstr>
      <vt:lpstr>Homework  2</vt:lpstr>
      <vt:lpstr>Homework  2</vt:lpstr>
      <vt:lpstr>Example for the rules in using Opencv Lib</vt:lpstr>
      <vt:lpstr>Example for the rules in using Opencv Lib</vt:lpstr>
      <vt:lpstr>Homework 02</vt:lpstr>
      <vt:lpstr>Homework 02</vt:lpstr>
      <vt:lpstr>Homework 02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CEO: 行車紀錄器 Weekly Report</dc:title>
  <dc:creator>Jeremy</dc:creator>
  <cp:lastModifiedBy>采玉</cp:lastModifiedBy>
  <cp:revision>546</cp:revision>
  <dcterms:created xsi:type="dcterms:W3CDTF">2011-01-27T16:20:54Z</dcterms:created>
  <dcterms:modified xsi:type="dcterms:W3CDTF">2022-10-23T14:36:43Z</dcterms:modified>
</cp:coreProperties>
</file>