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3"/>
  </p:notesMasterIdLst>
  <p:handoutMasterIdLst>
    <p:handoutMasterId r:id="rId24"/>
  </p:handoutMasterIdLst>
  <p:sldIdLst>
    <p:sldId id="564" r:id="rId2"/>
    <p:sldId id="565" r:id="rId3"/>
    <p:sldId id="560" r:id="rId4"/>
    <p:sldId id="554" r:id="rId5"/>
    <p:sldId id="562" r:id="rId6"/>
    <p:sldId id="561" r:id="rId7"/>
    <p:sldId id="566" r:id="rId8"/>
    <p:sldId id="568" r:id="rId9"/>
    <p:sldId id="569" r:id="rId10"/>
    <p:sldId id="567" r:id="rId11"/>
    <p:sldId id="570" r:id="rId12"/>
    <p:sldId id="571" r:id="rId13"/>
    <p:sldId id="563" r:id="rId14"/>
    <p:sldId id="572" r:id="rId15"/>
    <p:sldId id="573" r:id="rId16"/>
    <p:sldId id="555" r:id="rId17"/>
    <p:sldId id="559" r:id="rId18"/>
    <p:sldId id="556" r:id="rId19"/>
    <p:sldId id="557" r:id="rId20"/>
    <p:sldId id="574" r:id="rId21"/>
    <p:sldId id="406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68D"/>
    <a:srgbClr val="767171"/>
    <a:srgbClr val="544BC9"/>
    <a:srgbClr val="6DD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6394" autoAdjust="0"/>
  </p:normalViewPr>
  <p:slideViewPr>
    <p:cSldViewPr>
      <p:cViewPr>
        <p:scale>
          <a:sx n="75" d="100"/>
          <a:sy n="75" d="100"/>
        </p:scale>
        <p:origin x="1194" y="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F4FB8-C374-42F2-9AB6-1A01BD917E18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A5491-39CD-4C00-8F1E-5B7C14ACAC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5399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3F1DE-F14A-4473-9EC7-529ADAD199A5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E46E6-20A8-4E2D-9FA6-A5AB037B37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5671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E46E6-20A8-4E2D-9FA6-A5AB037B37E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07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E46E6-20A8-4E2D-9FA6-A5AB037B37E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42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E46E6-20A8-4E2D-9FA6-A5AB037B37E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96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E46E6-20A8-4E2D-9FA6-A5AB037B37E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912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E46E6-20A8-4E2D-9FA6-A5AB037B37E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93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E46E6-20A8-4E2D-9FA6-A5AB037B37E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924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E46E6-20A8-4E2D-9FA6-A5AB037B37E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838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D97-8D69-4385-A67C-9B1E6FDAB83C}" type="datetime1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2016 RVL Summer Courses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1F44-483E-4FC0-9BBD-1E7D2D70093F}" type="datetime1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2016 RVL Summer Courses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7C40-F18B-4561-AF02-CEBCB41C8EFA}" type="datetime1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2016 RVL Summer Courses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49F9-CA3D-4ED3-91C8-292AC617ADC9}" type="datetime1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2016 RVL Summer Courses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4E9F-B772-4C8E-8652-BB3B51232A79}" type="datetime1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2016 RVL Summer Courses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7E6C-3945-4344-8BFD-85CEE91D0D37}" type="datetime1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2016 RVL Summer Courses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E4F8-17F7-4D95-AA1F-413F43D162DC}" type="datetime1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2016 RVL Summer Courses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19E4-FDF6-4B5F-8FB8-334DE9F21646}" type="datetime1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2016 RVL Summer Courses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08568-8394-4C13-9376-3C888E3A93F4}" type="datetime1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2016 RVL Summer Courses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D245-839F-4FC2-B1D1-B3D88D986400}" type="datetime1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2016 RVL Summer Courses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90653E-3B8C-4E99-A30A-2700988112C0}" type="datetime1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2016 RVL Summer Courses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Jeremy\Desktop\RVL logo\RVL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5229200"/>
            <a:ext cx="2824396" cy="158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標題 2"/>
          <p:cNvSpPr>
            <a:spLocks noGrp="1"/>
          </p:cNvSpPr>
          <p:nvPr>
            <p:ph type="subTitle" idx="1"/>
          </p:nvPr>
        </p:nvSpPr>
        <p:spPr>
          <a:xfrm>
            <a:off x="2639616" y="1844824"/>
            <a:ext cx="7416824" cy="13681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Homework</a:t>
            </a:r>
            <a:endParaRPr lang="en-US" altLang="zh-TW" sz="4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br>
              <a:rPr lang="en-US" altLang="zh-TW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/>
            </a:br>
            <a:endParaRPr lang="en-US" altLang="zh-TW" sz="3600" b="1" dirty="0">
              <a:solidFill>
                <a:schemeClr val="tx1"/>
              </a:solidFill>
              <a:latin typeface="Times New Roman" pitchFamily="18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9552384" y="18288"/>
            <a:ext cx="1066800" cy="329184"/>
          </a:xfrm>
        </p:spPr>
        <p:txBody>
          <a:bodyPr/>
          <a:lstStyle/>
          <a:p>
            <a:pPr algn="r"/>
            <a:fld id="{6135E973-09AA-4239-9A5B-C151073F60AA}" type="slidenum">
              <a:rPr lang="zh-TW" altLang="en-US" smtClean="0"/>
              <a:pPr algn="r"/>
              <a:t>1</a:t>
            </a:fld>
            <a:endParaRPr lang="zh-TW" alt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27848" y="4149080"/>
            <a:ext cx="5568244" cy="1447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l">
              <a:defRPr/>
            </a:pPr>
            <a:endParaRPr lang="en-US" sz="2600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sz="2600" b="0" dirty="0">
                <a:solidFill>
                  <a:schemeClr val="tx1"/>
                </a:solidFill>
              </a:rPr>
              <a:t>TA: </a:t>
            </a:r>
            <a:r>
              <a:rPr lang="en-US" altLang="zh-TW" sz="2600" b="0" dirty="0">
                <a:solidFill>
                  <a:schemeClr val="tx1"/>
                </a:solidFill>
              </a:rPr>
              <a:t>Tsai-Yu Hsu</a:t>
            </a:r>
            <a:r>
              <a:rPr lang="en-US" sz="2600" b="0" dirty="0">
                <a:solidFill>
                  <a:schemeClr val="tx1"/>
                </a:solidFill>
              </a:rPr>
              <a:t> (</a:t>
            </a:r>
            <a:r>
              <a:rPr lang="zh-TW" altLang="en-US" sz="2600" b="0" dirty="0">
                <a:solidFill>
                  <a:schemeClr val="tx1"/>
                </a:solidFill>
              </a:rPr>
              <a:t>許采玉</a:t>
            </a:r>
            <a:r>
              <a:rPr lang="en-US" altLang="ja-JP" sz="2600" b="0" dirty="0">
                <a:solidFill>
                  <a:schemeClr val="tx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	</a:t>
            </a:r>
          </a:p>
          <a:p>
            <a:pPr algn="l">
              <a:defRPr/>
            </a:pPr>
            <a:r>
              <a:rPr lang="en-US" sz="2600" b="0" dirty="0">
                <a:solidFill>
                  <a:schemeClr val="tx1"/>
                </a:solidFill>
              </a:rPr>
              <a:t>Email: qqwweerr987@gmail.com</a:t>
            </a:r>
          </a:p>
          <a:p>
            <a:pPr algn="l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786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260808-6453-846D-317A-29E6F28E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Nonmaximal suppression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27026B-05FB-D7CD-B724-1E326384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7457ED6-DFB1-3650-FAD8-D64DF5377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97" y="2641104"/>
            <a:ext cx="10682671" cy="272517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0DD5FD8-2FFB-27A1-A493-C19ED8E21102}"/>
              </a:ext>
            </a:extLst>
          </p:cNvPr>
          <p:cNvSpPr txBox="1"/>
          <p:nvPr/>
        </p:nvSpPr>
        <p:spPr>
          <a:xfrm>
            <a:off x="2135560" y="2564904"/>
            <a:ext cx="3801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Save the max intensity</a:t>
            </a:r>
            <a:endParaRPr lang="zh-TW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1A19BF9-ECFA-BF5E-CC67-FCFE4932A353}"/>
              </a:ext>
            </a:extLst>
          </p:cNvPr>
          <p:cNvCxnSpPr/>
          <p:nvPr/>
        </p:nvCxnSpPr>
        <p:spPr>
          <a:xfrm flipV="1">
            <a:off x="2135560" y="3073152"/>
            <a:ext cx="216024" cy="36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EC48872-AEBC-045A-2934-3939762665A2}"/>
              </a:ext>
            </a:extLst>
          </p:cNvPr>
          <p:cNvSpPr txBox="1"/>
          <p:nvPr/>
        </p:nvSpPr>
        <p:spPr>
          <a:xfrm>
            <a:off x="598584" y="5048825"/>
            <a:ext cx="2202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into zero</a:t>
            </a:r>
            <a:endParaRPr lang="zh-TW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339BE2F2-573B-9AB6-A1D2-F732EBE7EB5A}"/>
              </a:ext>
            </a:extLst>
          </p:cNvPr>
          <p:cNvCxnSpPr>
            <a:cxnSpLocks/>
          </p:cNvCxnSpPr>
          <p:nvPr/>
        </p:nvCxnSpPr>
        <p:spPr>
          <a:xfrm flipH="1" flipV="1">
            <a:off x="1487488" y="4560885"/>
            <a:ext cx="140512" cy="4879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977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D2D957-CB48-C20E-9266-F97A66FB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Double Thresholding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78AA26-D412-791C-6916-A6CC3C351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 the edge type of each pixel by setting the high threshold and low threshold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B8F001-17B6-0766-6DC8-71A3C54F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896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D2D957-CB48-C20E-9266-F97A66FB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Edge Linking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78AA26-D412-791C-6916-A6CC3C351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Change the weak edge to strong edge if there exist any strong edge in its neighbor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B8F001-17B6-0766-6DC8-71A3C54F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544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4703CB-C3D5-4ABF-B212-A59248F8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Hough Transform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F65CB1-CF39-494E-A1F4-AC48E1EC3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altLang="zh-TW" dirty="0"/>
            </a:b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Show each line on your input image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47007C-1FE5-4115-9551-5636915A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E648FA0-6944-4CBA-B948-13CFC71FB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16832"/>
            <a:ext cx="86010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76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CFD99-721B-1283-5F4C-A4C9E24B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Hough Transform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1AAABC-3CEC-ECCC-108A-A0025FCA1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Set the max value (upper limit) of rho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quantification of rho and theta.</a:t>
            </a:r>
          </a:p>
          <a:p>
            <a:r>
              <a:rPr lang="en-US" altLang="zh-TW" dirty="0"/>
              <a:t>Transform the cartesian coordinate to polar coordinate . </a:t>
            </a:r>
          </a:p>
          <a:p>
            <a:endParaRPr lang="en-US" altLang="zh-TW" dirty="0"/>
          </a:p>
          <a:p>
            <a:r>
              <a:rPr lang="en-US" altLang="zh-TW" dirty="0"/>
              <a:t>Voting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Draw the line on the image</a:t>
            </a: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F9B61E-F103-F08C-23E9-F4B4F712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14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B84D842-917A-765D-6CCB-540489828FBC}"/>
                  </a:ext>
                </a:extLst>
              </p:cNvPr>
              <p:cNvSpPr txBox="1"/>
              <p:nvPr/>
            </p:nvSpPr>
            <p:spPr>
              <a:xfrm>
                <a:off x="5090500" y="2636912"/>
                <a:ext cx="22350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</a:rPr>
                      <m:t>y</m:t>
                    </m:r>
                    <m:func>
                      <m:func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B84D842-917A-765D-6CCB-540489828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500" y="2636912"/>
                <a:ext cx="2235099" cy="307777"/>
              </a:xfrm>
              <a:prstGeom prst="rect">
                <a:avLst/>
              </a:prstGeom>
              <a:blipFill>
                <a:blip r:embed="rId2"/>
                <a:stretch>
                  <a:fillRect l="-4087" r="-2452" b="-3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E0305F9F-ACF9-4E18-F0AC-410B08A7C6B3}"/>
              </a:ext>
            </a:extLst>
          </p:cNvPr>
          <p:cNvSpPr txBox="1"/>
          <p:nvPr/>
        </p:nvSpPr>
        <p:spPr>
          <a:xfrm>
            <a:off x="983432" y="341071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Ex:  </a:t>
            </a:r>
            <a:r>
              <a:rPr lang="en-US" altLang="zh-TW" sz="1800" b="1" i="0" u="none" strike="noStrike" baseline="0" dirty="0" err="1">
                <a:solidFill>
                  <a:schemeClr val="accent1">
                    <a:lumMod val="75000"/>
                  </a:schemeClr>
                </a:solidFill>
              </a:rPr>
              <a:t>hough_img</a:t>
            </a:r>
            <a:r>
              <a:rPr lang="en-US" altLang="zh-TW" sz="1800" b="1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 [</a:t>
            </a:r>
            <a:r>
              <a:rPr lang="zh-TW" altLang="en-US" sz="1800" b="1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𝜌</a:t>
            </a:r>
            <a:r>
              <a:rPr lang="en-US" altLang="zh-TW" sz="1800" b="1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zh-TW" altLang="en-US" sz="1800" b="1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𝜃</a:t>
            </a:r>
            <a:r>
              <a:rPr lang="en-US" altLang="zh-TW" sz="1800" b="1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]+=1 </a:t>
            </a:r>
            <a:endParaRPr lang="zh-TW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F9CEA76-A281-FA52-22FD-C04567C0BAC2}"/>
              </a:ext>
            </a:extLst>
          </p:cNvPr>
          <p:cNvSpPr txBox="1"/>
          <p:nvPr/>
        </p:nvSpPr>
        <p:spPr>
          <a:xfrm>
            <a:off x="5688417" y="3388930"/>
            <a:ext cx="2279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Define Threshold</a:t>
            </a:r>
            <a:endParaRPr lang="zh-TW" altLang="en-US" sz="2000" b="1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B1B5488-51CD-1B4E-8EE4-11B01935FECA}"/>
              </a:ext>
            </a:extLst>
          </p:cNvPr>
          <p:cNvCxnSpPr>
            <a:cxnSpLocks/>
          </p:cNvCxnSpPr>
          <p:nvPr/>
        </p:nvCxnSpPr>
        <p:spPr>
          <a:xfrm>
            <a:off x="4154046" y="3595378"/>
            <a:ext cx="1440160" cy="0"/>
          </a:xfrm>
          <a:prstGeom prst="line">
            <a:avLst/>
          </a:prstGeom>
          <a:ln w="63500" cap="rnd">
            <a:solidFill>
              <a:srgbClr val="42568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234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5C1146-A770-F9EA-B4A8-BD26EBAC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Homework  3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1B2E51-177B-15C6-ABB3-0741E236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6A282B3C-4C8E-F95C-D5E4-5887D2AF9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889" y="1493064"/>
            <a:ext cx="8998222" cy="5106517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E17D1289-142F-EE5C-9C66-31DFAFB3AC2A}"/>
              </a:ext>
            </a:extLst>
          </p:cNvPr>
          <p:cNvSpPr txBox="1"/>
          <p:nvPr/>
        </p:nvSpPr>
        <p:spPr>
          <a:xfrm>
            <a:off x="10416480" y="3563724"/>
            <a:ext cx="127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result_img1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507BCC2-2F9F-51A3-3199-D3543AC9C347}"/>
              </a:ext>
            </a:extLst>
          </p:cNvPr>
          <p:cNvSpPr txBox="1"/>
          <p:nvPr/>
        </p:nvSpPr>
        <p:spPr>
          <a:xfrm>
            <a:off x="479376" y="6139934"/>
            <a:ext cx="127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result_img2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BDCD3EB-D0C1-527C-BFF3-5060EAB2CCC0}"/>
              </a:ext>
            </a:extLst>
          </p:cNvPr>
          <p:cNvSpPr txBox="1"/>
          <p:nvPr/>
        </p:nvSpPr>
        <p:spPr>
          <a:xfrm>
            <a:off x="10416480" y="6133711"/>
            <a:ext cx="127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result_img3</a:t>
            </a:r>
            <a:endParaRPr lang="zh-TW" altLang="en-US" dirty="0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6E0C164D-F2C7-5319-6207-66C0F2F6D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844" y="380732"/>
            <a:ext cx="3130533" cy="103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22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for the rules in using </a:t>
            </a:r>
            <a:r>
              <a:rPr lang="en-US" dirty="0" err="1"/>
              <a:t>Opencv</a:t>
            </a:r>
            <a:r>
              <a:rPr lang="en-US" dirty="0"/>
              <a:t> 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Allow use </a:t>
            </a:r>
            <a:r>
              <a:rPr lang="en-US" dirty="0" err="1">
                <a:solidFill>
                  <a:srgbClr val="FF0000"/>
                </a:solidFill>
              </a:rPr>
              <a:t>Opencv</a:t>
            </a:r>
            <a:r>
              <a:rPr lang="en-US" dirty="0">
                <a:solidFill>
                  <a:srgbClr val="FF0000"/>
                </a:solidFill>
              </a:rPr>
              <a:t> for C/C++</a:t>
            </a:r>
          </a:p>
          <a:p>
            <a:pPr marL="914400" indent="-395288"/>
            <a:r>
              <a:rPr lang="en-US" dirty="0">
                <a:solidFill>
                  <a:srgbClr val="0070C0"/>
                </a:solidFill>
              </a:rPr>
              <a:t>Read, load, save, show </a:t>
            </a:r>
            <a:r>
              <a:rPr lang="en-US" dirty="0"/>
              <a:t>: </a:t>
            </a:r>
            <a:r>
              <a:rPr lang="en-US" dirty="0" err="1"/>
              <a:t>cvLoadImage</a:t>
            </a:r>
            <a:r>
              <a:rPr lang="en-US" dirty="0"/>
              <a:t>, </a:t>
            </a:r>
            <a:r>
              <a:rPr lang="en-US" dirty="0" err="1"/>
              <a:t>cvShowImage</a:t>
            </a:r>
            <a:r>
              <a:rPr lang="en-US" dirty="0"/>
              <a:t> …</a:t>
            </a:r>
          </a:p>
          <a:p>
            <a:pPr marL="914400" indent="-395288"/>
            <a:r>
              <a:rPr lang="en-US" dirty="0">
                <a:solidFill>
                  <a:srgbClr val="0070C0"/>
                </a:solidFill>
              </a:rPr>
              <a:t>Define size of image</a:t>
            </a:r>
            <a:r>
              <a:rPr lang="en-US" dirty="0"/>
              <a:t>: </a:t>
            </a:r>
            <a:r>
              <a:rPr lang="en-US" dirty="0" err="1"/>
              <a:t>cvSize</a:t>
            </a:r>
            <a:r>
              <a:rPr lang="en-US" dirty="0"/>
              <a:t>, </a:t>
            </a:r>
            <a:r>
              <a:rPr lang="en-US" dirty="0" err="1"/>
              <a:t>cvGetSize</a:t>
            </a:r>
            <a:endParaRPr lang="en-US" dirty="0"/>
          </a:p>
          <a:p>
            <a:pPr marL="914400" indent="-395288"/>
            <a:r>
              <a:rPr lang="en-US" dirty="0">
                <a:solidFill>
                  <a:srgbClr val="0070C0"/>
                </a:solidFill>
              </a:rPr>
              <a:t>Define image </a:t>
            </a:r>
            <a:r>
              <a:rPr lang="en-US" dirty="0"/>
              <a:t>: </a:t>
            </a:r>
            <a:r>
              <a:rPr lang="en-US" dirty="0" err="1"/>
              <a:t>IplImage</a:t>
            </a:r>
            <a:r>
              <a:rPr lang="en-US" dirty="0"/>
              <a:t> or  Mat 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Not Allow use </a:t>
            </a:r>
          </a:p>
          <a:p>
            <a:pPr marL="920750" indent="-401638"/>
            <a:r>
              <a:rPr lang="en-US" altLang="zh-TW" dirty="0"/>
              <a:t>Cannot use the function of </a:t>
            </a:r>
            <a:r>
              <a:rPr lang="en-US" altLang="zh-TW" dirty="0" err="1"/>
              <a:t>Opencv</a:t>
            </a:r>
            <a:r>
              <a:rPr lang="en-US" altLang="zh-TW" dirty="0"/>
              <a:t> Lib to do the main part of homework.</a:t>
            </a:r>
          </a:p>
          <a:p>
            <a:pPr marL="920750" indent="-401638"/>
            <a:r>
              <a:rPr lang="en-US" dirty="0">
                <a:solidFill>
                  <a:srgbClr val="FF0000"/>
                </a:solidFill>
              </a:rPr>
              <a:t>Example: </a:t>
            </a:r>
          </a:p>
          <a:p>
            <a:pPr marL="801688" indent="0" fontAlgn="base">
              <a:buNone/>
            </a:pPr>
            <a:r>
              <a:rPr lang="en-US" sz="1600" dirty="0" err="1"/>
              <a:t>cvtColor</a:t>
            </a:r>
            <a:r>
              <a:rPr lang="en-US" sz="1600" dirty="0"/>
              <a:t>(image, gray, CV_RGB2GRAY);    // convert RGB to Gray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902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for the rules in using </a:t>
            </a:r>
            <a:r>
              <a:rPr lang="en-US" dirty="0" err="1"/>
              <a:t>Opencv</a:t>
            </a:r>
            <a:r>
              <a:rPr lang="en-US" dirty="0"/>
              <a:t> 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With python using </a:t>
            </a:r>
            <a:r>
              <a:rPr lang="en-US" i="1" dirty="0" err="1"/>
              <a:t>opencv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import cv2</a:t>
            </a:r>
          </a:p>
          <a:p>
            <a:pPr marL="0" indent="0">
              <a:buNone/>
            </a:pPr>
            <a:r>
              <a:rPr lang="en-US" i="1" dirty="0"/>
              <a:t>import </a:t>
            </a:r>
            <a:r>
              <a:rPr lang="en-US" i="1" dirty="0" err="1"/>
              <a:t>numpy</a:t>
            </a:r>
            <a:r>
              <a:rPr lang="en-US" i="1" dirty="0"/>
              <a:t> as </a:t>
            </a:r>
            <a:r>
              <a:rPr lang="en-US" i="1" dirty="0" err="1"/>
              <a:t>np</a:t>
            </a:r>
            <a:endParaRPr lang="en-US" i="1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Allow use </a:t>
            </a:r>
          </a:p>
          <a:p>
            <a:pPr marL="914400" indent="-395288"/>
            <a:r>
              <a:rPr lang="en-US" dirty="0">
                <a:solidFill>
                  <a:srgbClr val="0070C0"/>
                </a:solidFill>
              </a:rPr>
              <a:t>Read, load, save, show</a:t>
            </a:r>
            <a:endParaRPr lang="en-US" dirty="0"/>
          </a:p>
          <a:p>
            <a:pPr marL="914400" indent="-395288"/>
            <a:r>
              <a:rPr lang="en-US" dirty="0">
                <a:solidFill>
                  <a:srgbClr val="0070C0"/>
                </a:solidFill>
              </a:rPr>
              <a:t>Define size of image</a:t>
            </a:r>
            <a:r>
              <a:rPr lang="en-US" dirty="0"/>
              <a:t>: </a:t>
            </a:r>
          </a:p>
          <a:p>
            <a:pPr marL="914400" indent="-395288"/>
            <a:r>
              <a:rPr lang="en-US" dirty="0">
                <a:solidFill>
                  <a:srgbClr val="0070C0"/>
                </a:solidFill>
              </a:rPr>
              <a:t>Define image 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Not Allow use </a:t>
            </a:r>
          </a:p>
          <a:p>
            <a:pPr marL="920750" indent="-401638"/>
            <a:r>
              <a:rPr lang="en-US" altLang="zh-TW" dirty="0">
                <a:highlight>
                  <a:srgbClr val="FFFF00"/>
                </a:highlight>
              </a:rPr>
              <a:t>Cannot use the function of Lib to do the main part of homework.</a:t>
            </a:r>
          </a:p>
          <a:p>
            <a:pPr marL="519112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481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Homework 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Grade</a:t>
            </a:r>
          </a:p>
          <a:p>
            <a:pPr lvl="1"/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Program (80%) </a:t>
            </a:r>
          </a:p>
          <a:p>
            <a:pPr marL="914400" lvl="1" indent="0">
              <a:buFont typeface="Wingdings" pitchFamily="2" charset="2"/>
              <a:buChar char="ü"/>
            </a:pPr>
            <a:r>
              <a:rPr lang="en-US" altLang="zh-TW" sz="2800" dirty="0"/>
              <a:t>Q1: 20%</a:t>
            </a:r>
          </a:p>
          <a:p>
            <a:pPr marL="914400" lvl="1" indent="0">
              <a:buFont typeface="Wingdings" pitchFamily="2" charset="2"/>
              <a:buChar char="ü"/>
            </a:pPr>
            <a:r>
              <a:rPr lang="en-US" altLang="zh-TW" sz="2800" dirty="0"/>
              <a:t>Q2: 30%</a:t>
            </a:r>
          </a:p>
          <a:p>
            <a:pPr marL="914400" lvl="1" indent="0">
              <a:buFont typeface="Wingdings" pitchFamily="2" charset="2"/>
              <a:buChar char="ü"/>
            </a:pPr>
            <a:r>
              <a:rPr lang="en-US" altLang="zh-TW" sz="2800" dirty="0"/>
              <a:t>Q3: 30%</a:t>
            </a:r>
          </a:p>
          <a:p>
            <a:pPr lvl="1"/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Report : 20% (English)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Describe the main part of your method in each question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Result images (12</a:t>
            </a:r>
            <a:r>
              <a:rPr lang="zh-TW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images)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9861" y="0"/>
            <a:ext cx="1066800" cy="329184"/>
          </a:xfrm>
        </p:spPr>
        <p:txBody>
          <a:bodyPr/>
          <a:lstStyle/>
          <a:p>
            <a:fld id="{6135E973-09AA-4239-9A5B-C151073F60AA}" type="slidenum">
              <a:rPr lang="zh-TW" altLang="en-US" smtClean="0"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6671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Homework 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CDCD44-5984-F627-8510-D0F5F2019103}"/>
              </a:ext>
            </a:extLst>
          </p:cNvPr>
          <p:cNvSpPr txBox="1">
            <a:spLocks/>
          </p:cNvSpPr>
          <p:nvPr/>
        </p:nvSpPr>
        <p:spPr>
          <a:xfrm>
            <a:off x="609600" y="1524000"/>
            <a:ext cx="1016692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itchFamily="34" charset="0"/>
              <a:buNone/>
            </a:pP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Require for program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You just create an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empty project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write your homework on the </a:t>
            </a:r>
            <a:r>
              <a:rPr lang="en-US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one program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 using class or subprogram, …)   for C/C++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name.py for python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(ex: Tsaiyu.py)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Write your report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 English (PDF)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Explain how your main function works and shows the results on your report.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9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8229600" cy="80736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 b="1" dirty="0"/>
              <a:t>Homework Assignment</a:t>
            </a:r>
            <a:endParaRPr lang="en-US" altLang="zh-TW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9192344" y="9832"/>
            <a:ext cx="1066800" cy="329184"/>
          </a:xfrm>
        </p:spPr>
        <p:txBody>
          <a:bodyPr vert="horz" lIns="91440" tIns="45720" rIns="91440" bIns="45720" rtlCol="0" anchor="ctr"/>
          <a:lstStyle/>
          <a:p>
            <a:pPr algn="r"/>
            <a:fld id="{6135E973-09AA-4239-9A5B-C151073F60AA}" type="slidenum">
              <a:rPr lang="zh-TW" altLang="en-US"/>
              <a:pPr algn="r"/>
              <a:t>2</a:t>
            </a:fld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2021/10/06 – Homework 1 assigned, due 10/20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2021/10/27 – Homework 2 assigned, due 11/10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2021/11/21 – Homework 3 assigned, due 12/5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2021/12/12 – Homework 4 assigned, due 12/26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54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Homework 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12776"/>
            <a:ext cx="8229600" cy="50642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Please compress your files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StudentID_hw3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Report ( Tsaiyu.pdf ) </a:t>
            </a:r>
            <a:r>
              <a:rPr lang="en-US" altLang="zh-TW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Remember to paste your output image !</a:t>
            </a:r>
          </a:p>
          <a:p>
            <a:pPr lvl="2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Program ( Tsaiyu.py / Tsaiyu.cpp /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Tsaiyu.c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Please send your homework to me by email.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qqwweerr987@gmail.com   Remember to tell me who you are. 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Deadline: </a:t>
            </a:r>
            <a:r>
              <a:rPr lang="en-US" altLang="zh-TW" sz="2800" dirty="0">
                <a:solidFill>
                  <a:srgbClr val="FF0000"/>
                </a:solidFill>
              </a:rPr>
              <a:t>2022/12/5 </a:t>
            </a:r>
            <a:r>
              <a:rPr lang="en-US" altLang="zh-TW" dirty="0">
                <a:solidFill>
                  <a:srgbClr val="FF0000"/>
                </a:solidFill>
              </a:rPr>
              <a:t>23:59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 lvl="1"/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each hour late, 10% of the total possible points will be deducted.</a:t>
            </a:r>
          </a:p>
          <a:p>
            <a:pPr lvl="1"/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Don’t share your code with other students.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597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1847528" y="3099048"/>
            <a:ext cx="8229600" cy="65990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zh-TW" sz="4000" b="1" dirty="0">
                <a:latin typeface="Times New Roman" pitchFamily="18" charset="0"/>
                <a:ea typeface="華康POP1體W5" panose="040B0509000000000000" pitchFamily="81" charset="-120"/>
                <a:cs typeface="Times New Roman" pitchFamily="18" charset="0"/>
              </a:rPr>
              <a:t>Thanks for your attention </a:t>
            </a:r>
          </a:p>
          <a:p>
            <a:pPr marL="0" indent="0" algn="ctr">
              <a:buNone/>
            </a:pPr>
            <a:endParaRPr lang="zh-TW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71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Homework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Target: 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Write the main functions by yourself to deep understand the theories of computer vision.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Improve  your skills about  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using C/C++, python language,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Lib 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the future: </a:t>
            </a:r>
          </a:p>
          <a:p>
            <a:pPr marL="457200" indent="-45720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Develop a new algorithm/method and write main function  by yourself. 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89693" y="0"/>
            <a:ext cx="1066800" cy="329184"/>
          </a:xfrm>
        </p:spPr>
        <p:txBody>
          <a:bodyPr/>
          <a:lstStyle/>
          <a:p>
            <a:fld id="{6135E973-09AA-4239-9A5B-C151073F60AA}" type="slidenum">
              <a:rPr lang="zh-TW" altLang="en-US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818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Homework 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247040" cy="48768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Lane Lines Detection: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main functions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 not use function !!!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Q1. Gaussian Blur (result_img1)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Q2. Canny Edge detection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(result_img2)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Q3. Hough Transform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(result_img3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other functions in other tasks, you can use Lib or write it.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test image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each test image, you will get 4 result image.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So, you will get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12 result images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Please show them in your report.</a:t>
            </a: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90509BE-5F02-4C18-85A6-3F2A6DDA8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120" y="836712"/>
            <a:ext cx="5400609" cy="40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4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896D7E-88F9-4C2D-A97E-2FDBE12E5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Canny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C7C2AB-79C6-4E9A-AEE7-237EBE53D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Noise reduction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Gradient calculation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Non-maximum suppression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Double threshold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Edge Tracking by Hysteresis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F036CB-B2EB-4266-BEEC-D38B1382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17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0975DE-F3D6-4B3A-AFDB-880548D2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Gaussian Filter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622D315-17A7-454B-8CED-35BE62B28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3096" y="3548633"/>
            <a:ext cx="3590925" cy="1323975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F1D5DB-C3D1-41F1-BB34-B39C6EC2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E1CC3AF-B193-4D87-AF29-DD5BF05E9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254" y="3501008"/>
            <a:ext cx="3276600" cy="15144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99F44B0-37D0-4816-969B-5E70711AD5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2320" y="3548633"/>
            <a:ext cx="3171825" cy="146685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ED4D87D-6E3A-4CA1-A518-AE1C593DFF24}"/>
              </a:ext>
            </a:extLst>
          </p:cNvPr>
          <p:cNvSpPr txBox="1"/>
          <p:nvPr/>
        </p:nvSpPr>
        <p:spPr>
          <a:xfrm>
            <a:off x="1934096" y="541643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step1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A556B46-A8CF-469C-B745-FF353FA8AD3F}"/>
              </a:ext>
            </a:extLst>
          </p:cNvPr>
          <p:cNvSpPr txBox="1"/>
          <p:nvPr/>
        </p:nvSpPr>
        <p:spPr>
          <a:xfrm>
            <a:off x="5715092" y="541643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step2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51B7757-0248-4ECB-B62F-205C1A304480}"/>
              </a:ext>
            </a:extLst>
          </p:cNvPr>
          <p:cNvSpPr txBox="1"/>
          <p:nvPr/>
        </p:nvSpPr>
        <p:spPr>
          <a:xfrm>
            <a:off x="9779092" y="541643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step3</a:t>
            </a:r>
            <a:endParaRPr lang="zh-TW" alt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4F8D28-E567-454E-8804-F24F19BC606D}"/>
              </a:ext>
            </a:extLst>
          </p:cNvPr>
          <p:cNvSpPr txBox="1">
            <a:spLocks/>
          </p:cNvSpPr>
          <p:nvPr/>
        </p:nvSpPr>
        <p:spPr>
          <a:xfrm>
            <a:off x="609600" y="1600200"/>
            <a:ext cx="1124704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Filter Size (3*3)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Sigma </a:t>
            </a:r>
            <a:r>
              <a:rPr lang="el-GR" altLang="zh-TW" dirty="0"/>
              <a:t>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1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ED8556-65ED-6057-2E8E-3C630D99A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Calculation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1B78082-E83F-0458-AF30-AA3477DD49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Convolve  an image f with a Gaussian of scale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Estimate the </a:t>
                </a:r>
                <a:r>
                  <a:rPr lang="en-US" altLang="zh-TW" sz="2400" dirty="0"/>
                  <a:t>Magnitude and D</a:t>
                </a:r>
                <a:r>
                  <a:rPr lang="en-US" altLang="zh-TW" dirty="0"/>
                  <a:t>irections for each pixel in the image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1B78082-E83F-0458-AF30-AA3477DD49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00" t="-8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3F7580-9301-958D-053D-3BE90D74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1CBC676-01D7-7234-6B05-0A8BA41510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046"/>
          <a:stretch/>
        </p:blipFill>
        <p:spPr>
          <a:xfrm>
            <a:off x="4871864" y="3299584"/>
            <a:ext cx="6590855" cy="201226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F53C491-2867-630D-9984-BBC63AB9D1FA}"/>
              </a:ext>
            </a:extLst>
          </p:cNvPr>
          <p:cNvSpPr txBox="1"/>
          <p:nvPr/>
        </p:nvSpPr>
        <p:spPr>
          <a:xfrm>
            <a:off x="607232" y="3198122"/>
            <a:ext cx="1912703" cy="1455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Magnitude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Direction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014F05C5-94BB-E9CB-CCD8-91DA3470050F}"/>
                  </a:ext>
                </a:extLst>
              </p:cNvPr>
              <p:cNvSpPr txBox="1"/>
              <p:nvPr/>
            </p:nvSpPr>
            <p:spPr>
              <a:xfrm>
                <a:off x="2639616" y="3501008"/>
                <a:ext cx="1255472" cy="354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014F05C5-94BB-E9CB-CCD8-91DA34700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616" y="3501008"/>
                <a:ext cx="1255472" cy="354071"/>
              </a:xfrm>
              <a:prstGeom prst="rect">
                <a:avLst/>
              </a:prstGeom>
              <a:blipFill>
                <a:blip r:embed="rId5"/>
                <a:stretch>
                  <a:fillRect b="-189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1893F5E-F3AC-23E9-39BA-FFEC0E52D457}"/>
                  </a:ext>
                </a:extLst>
              </p:cNvPr>
              <p:cNvSpPr txBox="1"/>
              <p:nvPr/>
            </p:nvSpPr>
            <p:spPr>
              <a:xfrm>
                <a:off x="2711624" y="4150243"/>
                <a:ext cx="923778" cy="5749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1893F5E-F3AC-23E9-39BA-FFEC0E52D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4" y="4150243"/>
                <a:ext cx="923778" cy="5749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777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FCA6E3-DBD5-2B0F-C48D-A0F994C1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Nonmaximal suppression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F7B953-C45E-5105-D5A2-33A77C326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E4E277F-5413-FB14-889C-3D10A9BC7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194" y="1628800"/>
            <a:ext cx="8717612" cy="505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8237D-B76A-D1CC-E639-EAC71017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Nonmaximal suppression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C2792F-0030-B81F-BBA9-A78B6A51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AB64A84-D3C6-5D49-CAE9-2AF0A0981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864" y="2420888"/>
            <a:ext cx="5034271" cy="355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13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高階主管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9653</TotalTime>
  <Words>739</Words>
  <Application>Microsoft Office PowerPoint</Application>
  <PresentationFormat>寬螢幕</PresentationFormat>
  <Paragraphs>152</Paragraphs>
  <Slides>21</Slides>
  <Notes>7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Times New Roman</vt:lpstr>
      <vt:lpstr>Wingdings</vt:lpstr>
      <vt:lpstr>清晰度</vt:lpstr>
      <vt:lpstr>PowerPoint 簡報</vt:lpstr>
      <vt:lpstr>Homework Assignment</vt:lpstr>
      <vt:lpstr>Homework Assignment</vt:lpstr>
      <vt:lpstr>Homework  3</vt:lpstr>
      <vt:lpstr>Canny</vt:lpstr>
      <vt:lpstr>Gaussian Filter</vt:lpstr>
      <vt:lpstr>Gradient Calculation</vt:lpstr>
      <vt:lpstr>Nonmaximal suppression</vt:lpstr>
      <vt:lpstr>Nonmaximal suppression</vt:lpstr>
      <vt:lpstr>Nonmaximal suppression</vt:lpstr>
      <vt:lpstr>Double Thresholding</vt:lpstr>
      <vt:lpstr>Edge Linking</vt:lpstr>
      <vt:lpstr>Hough Transform</vt:lpstr>
      <vt:lpstr>Hough Transform</vt:lpstr>
      <vt:lpstr>Homework  3</vt:lpstr>
      <vt:lpstr>Example for the rules in using Opencv Lib</vt:lpstr>
      <vt:lpstr>Example for the rules in using Opencv Lib</vt:lpstr>
      <vt:lpstr>Homework 03</vt:lpstr>
      <vt:lpstr>Homework 03</vt:lpstr>
      <vt:lpstr>Homework 02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CEO: 行車紀錄器 Weekly Report</dc:title>
  <dc:creator>Jeremy</dc:creator>
  <cp:lastModifiedBy>采玉</cp:lastModifiedBy>
  <cp:revision>539</cp:revision>
  <dcterms:created xsi:type="dcterms:W3CDTF">2011-01-27T16:20:54Z</dcterms:created>
  <dcterms:modified xsi:type="dcterms:W3CDTF">2022-11-20T22:01:21Z</dcterms:modified>
</cp:coreProperties>
</file>