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7556500" cy="10693400"/>
  <p:notesSz cx="7556500" cy="10693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13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36466"/>
                </a:solidFill>
                <a:latin typeface="Verdana"/>
                <a:cs typeface="Verdana"/>
              </a:defRPr>
            </a:lvl1pPr>
          </a:lstStyle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‹N°›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36466"/>
                </a:solidFill>
                <a:latin typeface="Verdana"/>
                <a:cs typeface="Verdana"/>
              </a:defRPr>
            </a:lvl1pPr>
          </a:lstStyle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‹N°›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36466"/>
                </a:solidFill>
                <a:latin typeface="Verdana"/>
                <a:cs typeface="Verdana"/>
              </a:defRPr>
            </a:lvl1pPr>
          </a:lstStyle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‹N°›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36466"/>
                </a:solidFill>
                <a:latin typeface="Verdana"/>
                <a:cs typeface="Verdana"/>
              </a:defRPr>
            </a:lvl1pPr>
          </a:lstStyle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‹N°›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36466"/>
                </a:solidFill>
                <a:latin typeface="Verdana"/>
                <a:cs typeface="Verdana"/>
              </a:defRPr>
            </a:lvl1pPr>
          </a:lstStyle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‹N°›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" y="6350"/>
            <a:ext cx="7547609" cy="533400"/>
          </a:xfrm>
          <a:custGeom>
            <a:avLst/>
            <a:gdLst/>
            <a:ahLst/>
            <a:cxnLst/>
            <a:rect l="l" t="t" r="r" b="b"/>
            <a:pathLst>
              <a:path w="7547609" h="533400">
                <a:moveTo>
                  <a:pt x="0" y="533298"/>
                </a:moveTo>
                <a:lnTo>
                  <a:pt x="7547305" y="533298"/>
                </a:lnTo>
                <a:lnTo>
                  <a:pt x="7547305" y="0"/>
                </a:lnTo>
                <a:lnTo>
                  <a:pt x="0" y="0"/>
                </a:lnTo>
                <a:lnTo>
                  <a:pt x="0" y="533298"/>
                </a:lnTo>
                <a:close/>
              </a:path>
            </a:pathLst>
          </a:custGeom>
          <a:solidFill>
            <a:srgbClr val="6768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74916" y="10362545"/>
            <a:ext cx="65405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36466"/>
                </a:solidFill>
                <a:latin typeface="Verdana"/>
                <a:cs typeface="Verdana"/>
              </a:defRPr>
            </a:lvl1pPr>
          </a:lstStyle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‹N°›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iteo.com/" TargetMode="External"/><Relationship Id="rId2" Type="http://schemas.openxmlformats.org/officeDocument/2006/relationships/hyperlink" Target="http://www.google.fr/trends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confs.com/similar-page-checker.php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eneylu.com/fr/" TargetMode="External"/><Relationship Id="rId2" Type="http://schemas.openxmlformats.org/officeDocument/2006/relationships/hyperlink" Target="http://wave.webaim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palais-decouverte.fr/fr/accueil/" TargetMode="External"/><Relationship Id="rId4" Type="http://schemas.openxmlformats.org/officeDocument/2006/relationships/hyperlink" Target="http://www.118218.f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iteo.com/check-position/" TargetMode="External"/><Relationship Id="rId2" Type="http://schemas.openxmlformats.org/officeDocument/2006/relationships/hyperlink" Target="http://www.google.fr/trends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reboost.com/fr/home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maine.fr/cours-seo-url/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rankinfo.com/outils/header.php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llardieres.com/crbst_22.html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intl/fr_fr/business/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webmasters/#?modal_active=none" TargetMode="Externa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7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200" b="1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275" dirty="0">
                <a:solidFill>
                  <a:srgbClr val="FFFFFF"/>
                </a:solidFill>
                <a:latin typeface="Verdana"/>
                <a:cs typeface="Verdana"/>
              </a:rPr>
              <a:t>Référencement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1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666"/>
            <a:ext cx="6675120" cy="68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315" marR="230504" algn="ctr">
              <a:lnSpc>
                <a:spcPct val="118400"/>
              </a:lnSpc>
            </a:pPr>
            <a:r>
              <a:rPr sz="1900" b="1" spc="-210" dirty="0">
                <a:solidFill>
                  <a:srgbClr val="636466"/>
                </a:solidFill>
                <a:latin typeface="Verdana"/>
                <a:cs typeface="Verdana"/>
              </a:rPr>
              <a:t>C’est </a:t>
            </a:r>
            <a:r>
              <a:rPr sz="1900" b="1" spc="-275" dirty="0">
                <a:solidFill>
                  <a:srgbClr val="636466"/>
                </a:solidFill>
                <a:latin typeface="Verdana"/>
                <a:cs typeface="Verdana"/>
              </a:rPr>
              <a:t>un </a:t>
            </a:r>
            <a:r>
              <a:rPr sz="1900" b="1" spc="-254" dirty="0">
                <a:solidFill>
                  <a:srgbClr val="636466"/>
                </a:solidFill>
                <a:latin typeface="Verdana"/>
                <a:cs typeface="Verdana"/>
              </a:rPr>
              <a:t>domaine </a:t>
            </a:r>
            <a:r>
              <a:rPr sz="1900" b="1" spc="-240" dirty="0">
                <a:solidFill>
                  <a:srgbClr val="636466"/>
                </a:solidFill>
                <a:latin typeface="Verdana"/>
                <a:cs typeface="Verdana"/>
              </a:rPr>
              <a:t>contemporain </a:t>
            </a:r>
            <a:r>
              <a:rPr sz="1900" b="1" spc="-254" dirty="0">
                <a:solidFill>
                  <a:srgbClr val="636466"/>
                </a:solidFill>
                <a:latin typeface="Verdana"/>
                <a:cs typeface="Verdana"/>
              </a:rPr>
              <a:t>en </a:t>
            </a:r>
            <a:r>
              <a:rPr sz="1900" b="1" spc="-220" dirty="0">
                <a:solidFill>
                  <a:srgbClr val="636466"/>
                </a:solidFill>
                <a:latin typeface="Verdana"/>
                <a:cs typeface="Verdana"/>
              </a:rPr>
              <a:t>perpétuelle </a:t>
            </a:r>
            <a:r>
              <a:rPr sz="1900" b="1" spc="-210" dirty="0">
                <a:solidFill>
                  <a:srgbClr val="636466"/>
                </a:solidFill>
                <a:latin typeface="Verdana"/>
                <a:cs typeface="Verdana"/>
              </a:rPr>
              <a:t>évolution,  </a:t>
            </a:r>
            <a:r>
              <a:rPr sz="1900" b="1" spc="-229" dirty="0">
                <a:solidFill>
                  <a:srgbClr val="636466"/>
                </a:solidFill>
                <a:latin typeface="Verdana"/>
                <a:cs typeface="Verdana"/>
              </a:rPr>
              <a:t>ce </a:t>
            </a:r>
            <a:r>
              <a:rPr sz="1900" b="1" spc="-220" dirty="0">
                <a:solidFill>
                  <a:srgbClr val="636466"/>
                </a:solidFill>
                <a:latin typeface="Verdana"/>
                <a:cs typeface="Verdana"/>
              </a:rPr>
              <a:t>qui </a:t>
            </a:r>
            <a:r>
              <a:rPr sz="1900" b="1" spc="-195" dirty="0">
                <a:solidFill>
                  <a:srgbClr val="636466"/>
                </a:solidFill>
                <a:latin typeface="Verdana"/>
                <a:cs typeface="Verdana"/>
              </a:rPr>
              <a:t>était </a:t>
            </a:r>
            <a:r>
              <a:rPr sz="1900" b="1" spc="-220" dirty="0">
                <a:solidFill>
                  <a:srgbClr val="636466"/>
                </a:solidFill>
                <a:latin typeface="Verdana"/>
                <a:cs typeface="Verdana"/>
              </a:rPr>
              <a:t>vrai hier </a:t>
            </a:r>
            <a:r>
              <a:rPr sz="1900" b="1" spc="-254" dirty="0">
                <a:solidFill>
                  <a:srgbClr val="636466"/>
                </a:solidFill>
                <a:latin typeface="Verdana"/>
                <a:cs typeface="Verdana"/>
              </a:rPr>
              <a:t>ne </a:t>
            </a:r>
            <a:r>
              <a:rPr sz="1900" b="1" spc="-215" dirty="0">
                <a:solidFill>
                  <a:srgbClr val="636466"/>
                </a:solidFill>
                <a:latin typeface="Verdana"/>
                <a:cs typeface="Verdana"/>
              </a:rPr>
              <a:t>l’est </a:t>
            </a:r>
            <a:r>
              <a:rPr sz="1900" b="1" spc="-240" dirty="0">
                <a:solidFill>
                  <a:srgbClr val="636466"/>
                </a:solidFill>
                <a:latin typeface="Verdana"/>
                <a:cs typeface="Verdana"/>
              </a:rPr>
              <a:t>plus</a:t>
            </a:r>
            <a:r>
              <a:rPr sz="1900" b="1" spc="-26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1900" b="1" spc="-245" dirty="0">
                <a:solidFill>
                  <a:srgbClr val="636466"/>
                </a:solidFill>
                <a:latin typeface="Verdana"/>
                <a:cs typeface="Verdana"/>
              </a:rPr>
              <a:t>aujourd’hui</a:t>
            </a:r>
            <a:endParaRPr sz="19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900" b="1" spc="-195" dirty="0">
                <a:solidFill>
                  <a:srgbClr val="636466"/>
                </a:solidFill>
                <a:latin typeface="Verdana"/>
                <a:cs typeface="Verdana"/>
              </a:rPr>
              <a:t>et </a:t>
            </a:r>
            <a:r>
              <a:rPr sz="1900" b="1" spc="-265" dirty="0">
                <a:solidFill>
                  <a:srgbClr val="636466"/>
                </a:solidFill>
                <a:latin typeface="Verdana"/>
                <a:cs typeface="Verdana"/>
              </a:rPr>
              <a:t>sera </a:t>
            </a:r>
            <a:r>
              <a:rPr sz="1900" b="1" spc="-210" dirty="0">
                <a:solidFill>
                  <a:srgbClr val="636466"/>
                </a:solidFill>
                <a:latin typeface="Verdana"/>
                <a:cs typeface="Verdana"/>
              </a:rPr>
              <a:t>contradictoire</a:t>
            </a:r>
            <a:r>
              <a:rPr sz="1900" b="1" spc="-22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1900" b="1" spc="-265" dirty="0">
                <a:solidFill>
                  <a:srgbClr val="636466"/>
                </a:solidFill>
                <a:latin typeface="Verdana"/>
                <a:cs typeface="Verdana"/>
              </a:rPr>
              <a:t>demain.</a:t>
            </a:r>
            <a:endParaRPr sz="1900" dirty="0">
              <a:latin typeface="Verdana"/>
              <a:cs typeface="Verdana"/>
            </a:endParaRPr>
          </a:p>
          <a:p>
            <a:pPr marL="1233805" marR="1229995" algn="ctr">
              <a:lnSpc>
                <a:spcPct val="118400"/>
              </a:lnSpc>
            </a:pPr>
            <a:r>
              <a:rPr sz="1900" b="1" spc="-260" dirty="0">
                <a:solidFill>
                  <a:srgbClr val="636466"/>
                </a:solidFill>
                <a:latin typeface="Verdana"/>
                <a:cs typeface="Verdana"/>
              </a:rPr>
              <a:t>Les </a:t>
            </a:r>
            <a:r>
              <a:rPr sz="1900" b="1" spc="-215" dirty="0">
                <a:solidFill>
                  <a:srgbClr val="636466"/>
                </a:solidFill>
                <a:latin typeface="Verdana"/>
                <a:cs typeface="Verdana"/>
              </a:rPr>
              <a:t>notions </a:t>
            </a:r>
            <a:r>
              <a:rPr sz="1900" b="1" spc="-229" dirty="0">
                <a:solidFill>
                  <a:srgbClr val="636466"/>
                </a:solidFill>
                <a:latin typeface="Verdana"/>
                <a:cs typeface="Verdana"/>
              </a:rPr>
              <a:t>sont </a:t>
            </a:r>
            <a:r>
              <a:rPr sz="1900" b="1" spc="-260" dirty="0">
                <a:solidFill>
                  <a:srgbClr val="636466"/>
                </a:solidFill>
                <a:latin typeface="Verdana"/>
                <a:cs typeface="Verdana"/>
              </a:rPr>
              <a:t>constamment remises  </a:t>
            </a:r>
            <a:r>
              <a:rPr sz="1900" b="1" spc="-254" dirty="0">
                <a:solidFill>
                  <a:srgbClr val="636466"/>
                </a:solidFill>
                <a:latin typeface="Verdana"/>
                <a:cs typeface="Verdana"/>
              </a:rPr>
              <a:t>en </a:t>
            </a:r>
            <a:r>
              <a:rPr sz="1900" b="1" spc="-260" dirty="0">
                <a:solidFill>
                  <a:srgbClr val="636466"/>
                </a:solidFill>
                <a:latin typeface="Verdana"/>
                <a:cs typeface="Verdana"/>
              </a:rPr>
              <a:t>cause </a:t>
            </a:r>
            <a:r>
              <a:rPr sz="1900" b="1" spc="-195" dirty="0">
                <a:solidFill>
                  <a:srgbClr val="636466"/>
                </a:solidFill>
                <a:latin typeface="Verdana"/>
                <a:cs typeface="Verdana"/>
              </a:rPr>
              <a:t>et</a:t>
            </a:r>
            <a:r>
              <a:rPr sz="1900" b="1" spc="-18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1900" b="1" spc="-250" dirty="0">
                <a:solidFill>
                  <a:srgbClr val="636466"/>
                </a:solidFill>
                <a:latin typeface="Verdana"/>
                <a:cs typeface="Verdana"/>
              </a:rPr>
              <a:t>réévaluées.</a:t>
            </a:r>
            <a:endParaRPr sz="1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295" dirty="0">
                <a:solidFill>
                  <a:srgbClr val="231F20"/>
                </a:solidFill>
                <a:latin typeface="Verdana"/>
                <a:cs typeface="Verdana"/>
              </a:rPr>
              <a:t>Quelques </a:t>
            </a:r>
            <a:r>
              <a:rPr sz="2500" b="1" spc="-260" dirty="0">
                <a:solidFill>
                  <a:srgbClr val="231F20"/>
                </a:solidFill>
                <a:latin typeface="Verdana"/>
                <a:cs typeface="Verdana"/>
              </a:rPr>
              <a:t>définitions</a:t>
            </a:r>
            <a:r>
              <a:rPr sz="2500" b="1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b="1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229" dirty="0">
                <a:solidFill>
                  <a:srgbClr val="231F20"/>
                </a:solidFill>
                <a:latin typeface="Verdana"/>
                <a:cs typeface="Verdana"/>
              </a:rPr>
              <a:t>Qu’est-ce </a:t>
            </a: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qu’un </a:t>
            </a:r>
            <a:r>
              <a:rPr sz="2000" b="1" spc="-345" dirty="0">
                <a:solidFill>
                  <a:srgbClr val="231F20"/>
                </a:solidFill>
                <a:latin typeface="Verdana"/>
                <a:cs typeface="Verdana"/>
              </a:rPr>
              <a:t>«mot-clé»</a:t>
            </a:r>
            <a:r>
              <a:rPr sz="2000" b="1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790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référencement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n’a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sens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vis-à-vis des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requêtes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mots-clés  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(en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anglais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keywords)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s’agit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mots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utilisés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visiteurs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 faire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recherches.</a:t>
            </a:r>
            <a:endParaRPr sz="1700" dirty="0">
              <a:latin typeface="Verdana"/>
              <a:cs typeface="Verdana"/>
            </a:endParaRPr>
          </a:p>
          <a:p>
            <a:pPr marL="12700" marR="11430" algn="just">
              <a:lnSpc>
                <a:spcPct val="132400"/>
              </a:lnSpc>
              <a:spcBef>
                <a:spcPts val="850"/>
              </a:spcBef>
            </a:pP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faut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donc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déterminer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mots-clés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lesquels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souhaite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positionner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site.</a:t>
            </a:r>
            <a:endParaRPr sz="1700" dirty="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  <a:spcBef>
                <a:spcPts val="850"/>
              </a:spcBef>
            </a:pP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mots-clés,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l’on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tête,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correspondent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toujours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aux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mots-clés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utilisés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internautes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leurs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recherches,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car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ceux-ci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ont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tendance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utiliser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termes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courts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possibles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encore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faire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fautes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d’orthographe.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498" y="8419148"/>
            <a:ext cx="6675120" cy="144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-229" dirty="0">
                <a:solidFill>
                  <a:srgbClr val="231F20"/>
                </a:solidFill>
                <a:latin typeface="Verdana"/>
                <a:cs typeface="Verdana"/>
              </a:rPr>
              <a:t>Qu’est-ce </a:t>
            </a: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qu’un </a:t>
            </a:r>
            <a:r>
              <a:rPr sz="2000" b="1" spc="-330" dirty="0">
                <a:solidFill>
                  <a:srgbClr val="231F20"/>
                </a:solidFill>
                <a:latin typeface="Verdana"/>
                <a:cs typeface="Verdana"/>
              </a:rPr>
              <a:t>«moteur </a:t>
            </a: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2000" b="1" spc="-300" dirty="0">
                <a:solidFill>
                  <a:srgbClr val="231F20"/>
                </a:solidFill>
                <a:latin typeface="Verdana"/>
                <a:cs typeface="Verdana"/>
              </a:rPr>
              <a:t>recherche»</a:t>
            </a:r>
            <a:r>
              <a:rPr sz="2000" b="1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790"/>
              </a:spcBef>
            </a:pPr>
            <a:r>
              <a:rPr sz="1700" spc="-15" dirty="0">
                <a:solidFill>
                  <a:srgbClr val="231F20"/>
                </a:solidFill>
                <a:latin typeface="Tahoma"/>
                <a:cs typeface="Tahoma"/>
              </a:rPr>
              <a:t>C’est</a:t>
            </a:r>
            <a:r>
              <a:rPr sz="1700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231F20"/>
                </a:solidFill>
                <a:latin typeface="Tahoma"/>
                <a:cs typeface="Tahoma"/>
              </a:rPr>
              <a:t>un</a:t>
            </a:r>
            <a:r>
              <a:rPr sz="1700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31F20"/>
                </a:solidFill>
                <a:latin typeface="Tahoma"/>
                <a:cs typeface="Tahoma"/>
              </a:rPr>
              <a:t>outil</a:t>
            </a:r>
            <a:r>
              <a:rPr sz="1700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231F20"/>
                </a:solidFill>
                <a:latin typeface="Tahoma"/>
                <a:cs typeface="Tahoma"/>
              </a:rPr>
              <a:t>automatique</a:t>
            </a:r>
            <a:r>
              <a:rPr sz="1700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231F20"/>
                </a:solidFill>
                <a:latin typeface="Tahoma"/>
                <a:cs typeface="Tahoma"/>
              </a:rPr>
              <a:t>fonctionnant</a:t>
            </a:r>
            <a:r>
              <a:rPr sz="1700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31F20"/>
                </a:solidFill>
                <a:latin typeface="Tahoma"/>
                <a:cs typeface="Tahoma"/>
              </a:rPr>
              <a:t>avec</a:t>
            </a:r>
            <a:r>
              <a:rPr sz="1700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231F20"/>
                </a:solidFill>
                <a:latin typeface="Tahoma"/>
                <a:cs typeface="Tahoma"/>
              </a:rPr>
              <a:t>des</a:t>
            </a:r>
            <a:r>
              <a:rPr sz="1700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40" dirty="0">
                <a:solidFill>
                  <a:srgbClr val="231F20"/>
                </a:solidFill>
                <a:latin typeface="Tahoma"/>
                <a:cs typeface="Tahoma"/>
              </a:rPr>
              <a:t>algorithmes</a:t>
            </a:r>
            <a:r>
              <a:rPr sz="1700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45" dirty="0">
                <a:solidFill>
                  <a:srgbClr val="231F20"/>
                </a:solidFill>
                <a:latin typeface="Tahoma"/>
                <a:cs typeface="Tahoma"/>
              </a:rPr>
              <a:t>permettant,  </a:t>
            </a:r>
            <a:r>
              <a:rPr sz="1700" spc="5" dirty="0">
                <a:solidFill>
                  <a:srgbClr val="231F20"/>
                </a:solidFill>
                <a:latin typeface="Tahoma"/>
                <a:cs typeface="Tahoma"/>
              </a:rPr>
              <a:t>lorsque </a:t>
            </a:r>
            <a:r>
              <a:rPr sz="1700" dirty="0">
                <a:solidFill>
                  <a:srgbClr val="231F20"/>
                </a:solidFill>
                <a:latin typeface="Tahoma"/>
                <a:cs typeface="Tahoma"/>
              </a:rPr>
              <a:t>l’on tape une requête </a:t>
            </a:r>
            <a:r>
              <a:rPr sz="1700" spc="-15" dirty="0">
                <a:solidFill>
                  <a:srgbClr val="231F20"/>
                </a:solidFill>
                <a:latin typeface="Tahoma"/>
                <a:cs typeface="Tahoma"/>
              </a:rPr>
              <a:t>dans </a:t>
            </a:r>
            <a:r>
              <a:rPr sz="1700" spc="-5" dirty="0">
                <a:solidFill>
                  <a:srgbClr val="231F20"/>
                </a:solidFill>
                <a:latin typeface="Tahoma"/>
                <a:cs typeface="Tahoma"/>
              </a:rPr>
              <a:t>un </a:t>
            </a:r>
            <a:r>
              <a:rPr sz="1700" spc="-10" dirty="0">
                <a:solidFill>
                  <a:srgbClr val="231F20"/>
                </a:solidFill>
                <a:latin typeface="Tahoma"/>
                <a:cs typeface="Tahoma"/>
              </a:rPr>
              <a:t>champ </a:t>
            </a:r>
            <a:r>
              <a:rPr sz="1700" spc="5" dirty="0">
                <a:solidFill>
                  <a:srgbClr val="231F20"/>
                </a:solidFill>
                <a:latin typeface="Tahoma"/>
                <a:cs typeface="Tahoma"/>
              </a:rPr>
              <a:t>de </a:t>
            </a:r>
            <a:r>
              <a:rPr sz="1700" spc="-15" dirty="0">
                <a:solidFill>
                  <a:srgbClr val="231F20"/>
                </a:solidFill>
                <a:latin typeface="Tahoma"/>
                <a:cs typeface="Tahoma"/>
              </a:rPr>
              <a:t>formulaire, </a:t>
            </a:r>
            <a:r>
              <a:rPr sz="1700" spc="5" dirty="0">
                <a:solidFill>
                  <a:srgbClr val="231F20"/>
                </a:solidFill>
                <a:latin typeface="Tahoma"/>
                <a:cs typeface="Tahoma"/>
              </a:rPr>
              <a:t>de </a:t>
            </a:r>
            <a:r>
              <a:rPr sz="1700" spc="-5" dirty="0">
                <a:solidFill>
                  <a:srgbClr val="231F20"/>
                </a:solidFill>
                <a:latin typeface="Tahoma"/>
                <a:cs typeface="Tahoma"/>
              </a:rPr>
              <a:t>lancer  </a:t>
            </a:r>
            <a:r>
              <a:rPr sz="1700" dirty="0">
                <a:solidFill>
                  <a:srgbClr val="231F20"/>
                </a:solidFill>
                <a:latin typeface="Tahoma"/>
                <a:cs typeface="Tahoma"/>
              </a:rPr>
              <a:t>une</a:t>
            </a:r>
            <a:r>
              <a:rPr sz="17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231F20"/>
                </a:solidFill>
                <a:latin typeface="Tahoma"/>
                <a:cs typeface="Tahoma"/>
              </a:rPr>
              <a:t>recherche.</a:t>
            </a:r>
            <a:r>
              <a:rPr sz="17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31F20"/>
                </a:solidFill>
                <a:latin typeface="Tahoma"/>
                <a:cs typeface="Tahoma"/>
              </a:rPr>
              <a:t>Ce</a:t>
            </a:r>
            <a:r>
              <a:rPr sz="17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31F20"/>
                </a:solidFill>
                <a:latin typeface="Tahoma"/>
                <a:cs typeface="Tahoma"/>
              </a:rPr>
              <a:t>type</a:t>
            </a:r>
            <a:r>
              <a:rPr sz="17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31F20"/>
                </a:solidFill>
                <a:latin typeface="Tahoma"/>
                <a:cs typeface="Tahoma"/>
              </a:rPr>
              <a:t>d’interface</a:t>
            </a:r>
            <a:r>
              <a:rPr sz="17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31F20"/>
                </a:solidFill>
                <a:latin typeface="Tahoma"/>
                <a:cs typeface="Tahoma"/>
              </a:rPr>
              <a:t>fonctionne</a:t>
            </a:r>
            <a:r>
              <a:rPr sz="17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31F20"/>
                </a:solidFill>
                <a:latin typeface="Tahoma"/>
                <a:cs typeface="Tahoma"/>
              </a:rPr>
              <a:t>depuis</a:t>
            </a:r>
            <a:r>
              <a:rPr sz="1700" spc="-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31F20"/>
                </a:solidFill>
                <a:latin typeface="Tahoma"/>
                <a:cs typeface="Tahoma"/>
              </a:rPr>
              <a:t>le</a:t>
            </a:r>
            <a:r>
              <a:rPr sz="17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Tahoma"/>
                <a:cs typeface="Tahoma"/>
              </a:rPr>
              <a:t>début</a:t>
            </a:r>
            <a:r>
              <a:rPr sz="1700" spc="-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31F20"/>
                </a:solidFill>
                <a:latin typeface="Tahoma"/>
                <a:cs typeface="Tahoma"/>
              </a:rPr>
              <a:t>du</a:t>
            </a:r>
            <a:r>
              <a:rPr sz="1700" spc="-1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231F20"/>
                </a:solidFill>
                <a:latin typeface="Tahoma"/>
                <a:cs typeface="Tahoma"/>
              </a:rPr>
              <a:t>web.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75" y="126834"/>
            <a:ext cx="18923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7616" y="10362545"/>
            <a:ext cx="6413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600" b="1" spc="-210" dirty="0">
                <a:solidFill>
                  <a:srgbClr val="636466"/>
                </a:solidFill>
                <a:latin typeface="Verdana"/>
                <a:cs typeface="Verdana"/>
              </a:rPr>
              <a:t>10</a:t>
            </a:r>
            <a:r>
              <a:rPr sz="1600" b="1" spc="-27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636466"/>
                </a:solidFill>
                <a:latin typeface="Verdana"/>
                <a:cs typeface="Verdana"/>
              </a:rPr>
              <a:t>/61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178598"/>
            <a:ext cx="6676390" cy="889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300" b="1" spc="-275" dirty="0">
                <a:solidFill>
                  <a:srgbClr val="231F20"/>
                </a:solidFill>
                <a:latin typeface="Verdana"/>
                <a:cs typeface="Verdana"/>
              </a:rPr>
              <a:t>L’intérêt </a:t>
            </a:r>
            <a:r>
              <a:rPr sz="2300" b="1" spc="-300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2300" b="1" spc="-195" dirty="0">
                <a:solidFill>
                  <a:srgbClr val="231F20"/>
                </a:solidFill>
                <a:latin typeface="Verdana"/>
                <a:cs typeface="Verdana"/>
              </a:rPr>
              <a:t>SEM </a:t>
            </a:r>
            <a:r>
              <a:rPr sz="2300" b="1" spc="-295" dirty="0">
                <a:solidFill>
                  <a:srgbClr val="231F20"/>
                </a:solidFill>
                <a:latin typeface="Verdana"/>
                <a:cs typeface="Verdana"/>
              </a:rPr>
              <a:t>adéquat</a:t>
            </a:r>
            <a:r>
              <a:rPr sz="2300" b="1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300" dirty="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  <a:spcBef>
                <a:spcPts val="730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SEM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d’attirer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l’internaute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page.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Néanmoins, </a:t>
            </a:r>
            <a:r>
              <a:rPr sz="1700" b="1" spc="-120" dirty="0">
                <a:solidFill>
                  <a:srgbClr val="231F20"/>
                </a:solidFill>
                <a:latin typeface="Lucida Sans"/>
                <a:cs typeface="Lucida Sans"/>
              </a:rPr>
              <a:t>il </a:t>
            </a:r>
            <a:r>
              <a:rPr sz="1700" b="1" spc="-114" dirty="0">
                <a:solidFill>
                  <a:srgbClr val="231F20"/>
                </a:solidFill>
                <a:latin typeface="Lucida Sans"/>
                <a:cs typeface="Lucida Sans"/>
              </a:rPr>
              <a:t>est  </a:t>
            </a:r>
            <a:r>
              <a:rPr sz="1700" b="1" spc="-125" dirty="0">
                <a:solidFill>
                  <a:srgbClr val="231F20"/>
                </a:solidFill>
                <a:latin typeface="Lucida Sans"/>
                <a:cs typeface="Lucida Sans"/>
              </a:rPr>
              <a:t>important</a:t>
            </a:r>
            <a:r>
              <a:rPr sz="1700" b="1" spc="-16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700" b="1" spc="-135" dirty="0">
                <a:solidFill>
                  <a:srgbClr val="231F20"/>
                </a:solidFill>
                <a:latin typeface="Lucida Sans"/>
                <a:cs typeface="Lucida Sans"/>
              </a:rPr>
              <a:t>que</a:t>
            </a:r>
            <a:r>
              <a:rPr sz="1700" b="1" spc="-16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700" b="1" spc="-95" dirty="0">
                <a:solidFill>
                  <a:srgbClr val="231F20"/>
                </a:solidFill>
                <a:latin typeface="Lucida Sans"/>
                <a:cs typeface="Lucida Sans"/>
              </a:rPr>
              <a:t>cette</a:t>
            </a:r>
            <a:r>
              <a:rPr sz="1700" b="1" spc="-16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700" b="1" spc="-155" dirty="0">
                <a:solidFill>
                  <a:srgbClr val="231F20"/>
                </a:solidFill>
                <a:latin typeface="Lucida Sans"/>
                <a:cs typeface="Lucida Sans"/>
              </a:rPr>
              <a:t>page</a:t>
            </a:r>
            <a:r>
              <a:rPr sz="1700" b="1" spc="-16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700" b="1" spc="-130" dirty="0">
                <a:solidFill>
                  <a:srgbClr val="231F20"/>
                </a:solidFill>
                <a:latin typeface="Lucida Sans"/>
                <a:cs typeface="Lucida Sans"/>
              </a:rPr>
              <a:t>réponde</a:t>
            </a:r>
            <a:r>
              <a:rPr sz="1700" b="1" spc="-16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700" b="1" spc="-130" dirty="0">
                <a:solidFill>
                  <a:srgbClr val="231F20"/>
                </a:solidFill>
                <a:latin typeface="Lucida Sans"/>
                <a:cs typeface="Lucida Sans"/>
              </a:rPr>
              <a:t>aux</a:t>
            </a:r>
            <a:r>
              <a:rPr sz="1700" b="1" spc="-16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700" b="1" spc="-120" dirty="0">
                <a:solidFill>
                  <a:srgbClr val="231F20"/>
                </a:solidFill>
                <a:latin typeface="Lucida Sans"/>
                <a:cs typeface="Lucida Sans"/>
              </a:rPr>
              <a:t>attentes</a:t>
            </a:r>
            <a:r>
              <a:rPr sz="1700" b="1" spc="-16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700" b="1" spc="-120" dirty="0">
                <a:solidFill>
                  <a:srgbClr val="231F20"/>
                </a:solidFill>
                <a:latin typeface="Lucida Sans"/>
                <a:cs typeface="Lucida Sans"/>
              </a:rPr>
              <a:t>initiales</a:t>
            </a:r>
            <a:r>
              <a:rPr sz="1700" b="1" spc="-16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700" b="1" spc="-125" dirty="0">
                <a:solidFill>
                  <a:srgbClr val="231F20"/>
                </a:solidFill>
                <a:latin typeface="Lucida Sans"/>
                <a:cs typeface="Lucida Sans"/>
              </a:rPr>
              <a:t>de</a:t>
            </a:r>
            <a:r>
              <a:rPr sz="1700" b="1" spc="-16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700" b="1" spc="-125" dirty="0">
                <a:solidFill>
                  <a:srgbClr val="231F20"/>
                </a:solidFill>
                <a:latin typeface="Lucida Sans"/>
                <a:cs typeface="Lucida Sans"/>
              </a:rPr>
              <a:t>la</a:t>
            </a:r>
            <a:r>
              <a:rPr sz="1700" b="1" spc="-16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700" b="1" spc="-130" dirty="0">
                <a:solidFill>
                  <a:srgbClr val="231F20"/>
                </a:solidFill>
                <a:latin typeface="Lucida Sans"/>
                <a:cs typeface="Lucida Sans"/>
              </a:rPr>
              <a:t>requête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.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cas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SEM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non approprié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l’utilisateur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restera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quelques  secondes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interrompra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navigation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site.</a:t>
            </a:r>
            <a:endParaRPr sz="1700" dirty="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</a:pPr>
            <a:r>
              <a:rPr sz="1700" b="1" spc="-100" dirty="0">
                <a:solidFill>
                  <a:srgbClr val="231F20"/>
                </a:solidFill>
                <a:latin typeface="Lucida Sans"/>
                <a:cs typeface="Lucida Sans"/>
              </a:rPr>
              <a:t>Ce type </a:t>
            </a:r>
            <a:r>
              <a:rPr sz="1700" b="1" spc="-125" dirty="0">
                <a:solidFill>
                  <a:srgbClr val="231F20"/>
                </a:solidFill>
                <a:latin typeface="Lucida Sans"/>
                <a:cs typeface="Lucida Sans"/>
              </a:rPr>
              <a:t>de comportement </a:t>
            </a:r>
            <a:r>
              <a:rPr sz="1700" b="1" spc="-114" dirty="0">
                <a:solidFill>
                  <a:srgbClr val="231F20"/>
                </a:solidFill>
                <a:latin typeface="Lucida Sans"/>
                <a:cs typeface="Lucida Sans"/>
              </a:rPr>
              <a:t>est </a:t>
            </a:r>
            <a:r>
              <a:rPr sz="1700" b="1" spc="-135" dirty="0">
                <a:solidFill>
                  <a:srgbClr val="231F20"/>
                </a:solidFill>
                <a:latin typeface="Lucida Sans"/>
                <a:cs typeface="Lucida Sans"/>
              </a:rPr>
              <a:t>analysé </a:t>
            </a:r>
            <a:r>
              <a:rPr sz="1700" b="1" spc="-120" dirty="0">
                <a:solidFill>
                  <a:srgbClr val="231F20"/>
                </a:solidFill>
                <a:latin typeface="Lucida Sans"/>
                <a:cs typeface="Lucida Sans"/>
              </a:rPr>
              <a:t>en </a:t>
            </a:r>
            <a:r>
              <a:rPr sz="1700" b="1" spc="-105" dirty="0">
                <a:solidFill>
                  <a:srgbClr val="231F20"/>
                </a:solidFill>
                <a:latin typeface="Lucida Sans"/>
                <a:cs typeface="Lucida Sans"/>
              </a:rPr>
              <a:t>tant </a:t>
            </a:r>
            <a:r>
              <a:rPr sz="1700" b="1" spc="-135" dirty="0">
                <a:solidFill>
                  <a:srgbClr val="231F20"/>
                </a:solidFill>
                <a:latin typeface="Lucida Sans"/>
                <a:cs typeface="Lucida Sans"/>
              </a:rPr>
              <a:t>que </a:t>
            </a:r>
            <a:r>
              <a:rPr sz="1700" b="1" spc="-155" dirty="0">
                <a:solidFill>
                  <a:srgbClr val="231F20"/>
                </a:solidFill>
                <a:latin typeface="Lucida Sans"/>
                <a:cs typeface="Lucida Sans"/>
              </a:rPr>
              <a:t>«rebond»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.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«taux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rebond»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contrôlé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robots,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significatif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votre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ranking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sera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pénalisé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3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Googlebot.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72819" marR="970280" indent="-635" algn="ctr">
              <a:lnSpc>
                <a:spcPts val="2700"/>
              </a:lnSpc>
            </a:pPr>
            <a:r>
              <a:rPr sz="2500" b="1" spc="-300" dirty="0">
                <a:solidFill>
                  <a:srgbClr val="636466"/>
                </a:solidFill>
                <a:latin typeface="Verdana"/>
                <a:cs typeface="Verdana"/>
              </a:rPr>
              <a:t>Fonctionnement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 </a:t>
            </a:r>
            <a:r>
              <a:rPr sz="2500" b="1" spc="-200" dirty="0">
                <a:solidFill>
                  <a:srgbClr val="636466"/>
                </a:solidFill>
                <a:latin typeface="Verdana"/>
                <a:cs typeface="Verdana"/>
              </a:rPr>
              <a:t>GOOGLE  </a:t>
            </a:r>
            <a:r>
              <a:rPr sz="2500" b="1" spc="-375" dirty="0">
                <a:solidFill>
                  <a:srgbClr val="636466"/>
                </a:solidFill>
                <a:latin typeface="Verdana"/>
                <a:cs typeface="Verdana"/>
              </a:rPr>
              <a:t>(moteur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 </a:t>
            </a:r>
            <a:r>
              <a:rPr sz="2500" b="1" spc="-310" dirty="0">
                <a:solidFill>
                  <a:srgbClr val="636466"/>
                </a:solidFill>
                <a:latin typeface="Verdana"/>
                <a:cs typeface="Verdana"/>
              </a:rPr>
              <a:t>recherche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référence)</a:t>
            </a:r>
            <a:r>
              <a:rPr sz="2500" b="1" spc="-24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</a:t>
            </a:r>
            <a:endParaRPr sz="2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245" dirty="0">
                <a:solidFill>
                  <a:srgbClr val="231F20"/>
                </a:solidFill>
                <a:latin typeface="Verdana"/>
                <a:cs typeface="Verdana"/>
              </a:rPr>
              <a:t>L’indexation</a:t>
            </a:r>
            <a:r>
              <a:rPr sz="2000" b="1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 marR="10795" algn="just">
              <a:lnSpc>
                <a:spcPct val="132400"/>
              </a:lnSpc>
              <a:spcBef>
                <a:spcPts val="790"/>
              </a:spcBef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Google reproduit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serveurs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web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telle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copie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web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existant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afin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sauvegarder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source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d’en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indexer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l’ensemble  des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contenus.</a:t>
            </a:r>
            <a:endParaRPr sz="1700" dirty="0">
              <a:latin typeface="Verdana"/>
              <a:cs typeface="Verdana"/>
            </a:endParaRPr>
          </a:p>
          <a:p>
            <a:pPr marL="12700" marR="10160" algn="just">
              <a:lnSpc>
                <a:spcPct val="132400"/>
              </a:lnSpc>
            </a:pPr>
            <a:r>
              <a:rPr sz="1700" i="1" spc="-65" dirty="0">
                <a:solidFill>
                  <a:srgbClr val="231F20"/>
                </a:solidFill>
                <a:latin typeface="Calibri"/>
                <a:cs typeface="Calibri"/>
              </a:rPr>
              <a:t>(à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l’heure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actuelle,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Google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ne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communique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pas sur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le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nombre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de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pages 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indexées</a:t>
            </a:r>
            <a:r>
              <a:rPr sz="1700" i="1" spc="-1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mais</a:t>
            </a:r>
            <a:r>
              <a:rPr sz="1700" i="1" spc="-1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elles</a:t>
            </a:r>
            <a:r>
              <a:rPr sz="1700" i="1" spc="-1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sont</a:t>
            </a:r>
            <a:r>
              <a:rPr sz="1700" i="1" spc="-1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estimées</a:t>
            </a:r>
            <a:r>
              <a:rPr sz="1700" i="1" spc="-1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à</a:t>
            </a:r>
            <a:r>
              <a:rPr sz="1700" i="1" spc="-1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plus</a:t>
            </a:r>
            <a:r>
              <a:rPr sz="1700" i="1" spc="-1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d’une</a:t>
            </a:r>
            <a:r>
              <a:rPr sz="1700" i="1" spc="-1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centaine</a:t>
            </a:r>
            <a:r>
              <a:rPr sz="1700" i="1" spc="-1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de</a:t>
            </a:r>
            <a:r>
              <a:rPr sz="1700" i="1" spc="-1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milliards</a:t>
            </a:r>
            <a:r>
              <a:rPr sz="1700" i="1" spc="-1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de</a:t>
            </a:r>
            <a:r>
              <a:rPr sz="1700" i="1" spc="-1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-20" dirty="0">
                <a:solidFill>
                  <a:srgbClr val="231F20"/>
                </a:solidFill>
                <a:latin typeface="Calibri"/>
                <a:cs typeface="Calibri"/>
              </a:rPr>
              <a:t>pages)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32400"/>
              </a:lnSpc>
              <a:spcBef>
                <a:spcPts val="5"/>
              </a:spcBef>
            </a:pP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Googlebot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analyse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toutes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(contenu 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textuel,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liens, </a:t>
            </a:r>
            <a:r>
              <a:rPr sz="1700" i="1" spc="-15" dirty="0">
                <a:solidFill>
                  <a:srgbClr val="231F20"/>
                </a:solidFill>
                <a:latin typeface="Calibri"/>
                <a:cs typeface="Calibri"/>
              </a:rPr>
              <a:t>images, 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structure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html,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etc.)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l’indexe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fonction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algorithme.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Cette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analyse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régulièrement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jour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afin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proposer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SERP  les plus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pertinentes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possible,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contenant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informations  </a:t>
            </a:r>
            <a:r>
              <a:rPr sz="1700" spc="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récentes.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20141" y="3543592"/>
            <a:ext cx="207010" cy="156210"/>
          </a:xfrm>
          <a:custGeom>
            <a:avLst/>
            <a:gdLst/>
            <a:ahLst/>
            <a:cxnLst/>
            <a:rect l="l" t="t" r="r" b="b"/>
            <a:pathLst>
              <a:path w="207009" h="156210">
                <a:moveTo>
                  <a:pt x="0" y="0"/>
                </a:moveTo>
                <a:lnTo>
                  <a:pt x="59436" y="74104"/>
                </a:lnTo>
                <a:lnTo>
                  <a:pt x="103365" y="155994"/>
                </a:lnTo>
                <a:lnTo>
                  <a:pt x="147294" y="74104"/>
                </a:lnTo>
                <a:lnTo>
                  <a:pt x="200476" y="7797"/>
                </a:lnTo>
                <a:lnTo>
                  <a:pt x="103365" y="7797"/>
                </a:lnTo>
                <a:lnTo>
                  <a:pt x="0" y="0"/>
                </a:lnTo>
                <a:close/>
              </a:path>
              <a:path w="207009" h="156210">
                <a:moveTo>
                  <a:pt x="206730" y="0"/>
                </a:moveTo>
                <a:lnTo>
                  <a:pt x="103365" y="7797"/>
                </a:lnTo>
                <a:lnTo>
                  <a:pt x="200476" y="7797"/>
                </a:lnTo>
                <a:lnTo>
                  <a:pt x="20673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827956"/>
            <a:ext cx="6676390" cy="935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32400"/>
              </a:lnSpc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C’est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cela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qu’il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important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mettre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jour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ainsi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sa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structure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lorsque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cela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nécessaire,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pénaliser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travail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qualitatif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été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fait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sa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ligne. La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fréquence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jour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également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prise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compte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l’algo-  rithme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pertinence.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b="1" spc="-229" dirty="0">
                <a:solidFill>
                  <a:srgbClr val="231F20"/>
                </a:solidFill>
                <a:latin typeface="Verdana"/>
                <a:cs typeface="Verdana"/>
              </a:rPr>
              <a:t>Connaître </a:t>
            </a:r>
            <a:r>
              <a:rPr sz="2000" b="1" spc="-240" dirty="0">
                <a:solidFill>
                  <a:srgbClr val="231F20"/>
                </a:solidFill>
                <a:latin typeface="Verdana"/>
                <a:cs typeface="Verdana"/>
              </a:rPr>
              <a:t>les  </a:t>
            </a:r>
            <a:r>
              <a:rPr sz="2000" b="1" spc="-204" dirty="0" err="1">
                <a:solidFill>
                  <a:srgbClr val="231F20"/>
                </a:solidFill>
                <a:latin typeface="Verdana"/>
                <a:cs typeface="Verdana"/>
              </a:rPr>
              <a:t>outils</a:t>
            </a:r>
            <a:r>
              <a:rPr sz="2000" b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30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lang="fr-FR" sz="2000" b="1" spc="-305" dirty="0">
                <a:solidFill>
                  <a:srgbClr val="231F20"/>
                </a:solidFill>
                <a:latin typeface="Verdana"/>
                <a:cs typeface="Verdana"/>
              </a:rPr>
              <a:t>e </a:t>
            </a:r>
            <a:r>
              <a:rPr sz="2000" b="1" spc="-229" dirty="0">
                <a:solidFill>
                  <a:srgbClr val="231F20"/>
                </a:solidFill>
                <a:latin typeface="Verdana"/>
                <a:cs typeface="Verdana"/>
              </a:rPr>
              <a:t>pertinence </a:t>
            </a:r>
            <a:r>
              <a:rPr sz="2000" b="1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 marR="6985">
              <a:lnSpc>
                <a:spcPct val="132400"/>
              </a:lnSpc>
              <a:spcBef>
                <a:spcPts val="790"/>
              </a:spcBef>
              <a:tabLst>
                <a:tab pos="6482080" algn="l"/>
              </a:tabLst>
            </a:pP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SERP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bout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d’url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chaque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apparaît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icône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(	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).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Cette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icône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demander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l’affichage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informations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cache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concernant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cette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page,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précisant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date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dernière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mise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jour (celle-ci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normalement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directement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liée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dernière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modifi-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cation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faite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page).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dispose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également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accès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rapide, par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cette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icône,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pages</a:t>
            </a:r>
            <a:r>
              <a:rPr sz="1700" spc="-4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similaires.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12500"/>
              </a:lnSpc>
            </a:pPr>
            <a:r>
              <a:rPr sz="2000" b="1" spc="-245" dirty="0">
                <a:solidFill>
                  <a:srgbClr val="231F20"/>
                </a:solidFill>
                <a:latin typeface="Verdana"/>
                <a:cs typeface="Verdana"/>
              </a:rPr>
              <a:t>D’autres </a:t>
            </a:r>
            <a:r>
              <a:rPr sz="2000" b="1" spc="-204" dirty="0">
                <a:solidFill>
                  <a:srgbClr val="231F20"/>
                </a:solidFill>
                <a:latin typeface="Verdana"/>
                <a:cs typeface="Verdana"/>
              </a:rPr>
              <a:t>outils </a:t>
            </a:r>
            <a:r>
              <a:rPr sz="2000" b="1" spc="-240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2000" b="1" spc="-270" dirty="0">
                <a:solidFill>
                  <a:srgbClr val="231F20"/>
                </a:solidFill>
                <a:latin typeface="Verdana"/>
                <a:cs typeface="Verdana"/>
              </a:rPr>
              <a:t>également </a:t>
            </a:r>
            <a:r>
              <a:rPr sz="2000" b="1" spc="-235" dirty="0">
                <a:solidFill>
                  <a:srgbClr val="231F20"/>
                </a:solidFill>
                <a:latin typeface="Verdana"/>
                <a:cs typeface="Verdana"/>
              </a:rPr>
              <a:t>disponibles </a:t>
            </a:r>
            <a:r>
              <a:rPr sz="2000" b="1" spc="-245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2000" b="1" spc="-240" dirty="0" err="1">
                <a:solidFill>
                  <a:srgbClr val="231F20"/>
                </a:solidFill>
                <a:latin typeface="Verdana"/>
                <a:cs typeface="Verdana"/>
              </a:rPr>
              <a:t>préciser</a:t>
            </a:r>
            <a:r>
              <a:rPr sz="2000" b="1" spc="-240" dirty="0">
                <a:solidFill>
                  <a:srgbClr val="231F20"/>
                </a:solidFill>
                <a:latin typeface="Verdana"/>
                <a:cs typeface="Verdana"/>
              </a:rPr>
              <a:t>  </a:t>
            </a:r>
            <a:r>
              <a:rPr sz="2000" b="1" spc="-275" dirty="0" err="1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50" dirty="0">
                <a:solidFill>
                  <a:srgbClr val="231F20"/>
                </a:solidFill>
                <a:latin typeface="Verdana"/>
                <a:cs typeface="Verdana"/>
              </a:rPr>
              <a:t>recherche</a:t>
            </a:r>
            <a:r>
              <a:rPr sz="2000" b="1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site:www…</a:t>
            </a:r>
            <a:r>
              <a:rPr sz="1700" b="1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231F20"/>
                </a:solidFill>
                <a:latin typeface="Verdana"/>
                <a:cs typeface="Verdana"/>
              </a:rPr>
              <a:t>/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permet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d’afficher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toutes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pages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recensées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sous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cette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url.</a:t>
            </a:r>
            <a:endParaRPr sz="1700" dirty="0">
              <a:latin typeface="Verdana"/>
              <a:cs typeface="Verdana"/>
            </a:endParaRPr>
          </a:p>
          <a:p>
            <a:pPr marL="12700" marR="11430">
              <a:lnSpc>
                <a:spcPct val="132400"/>
              </a:lnSpc>
              <a:spcBef>
                <a:spcPts val="850"/>
              </a:spcBef>
            </a:pP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filetype:pdf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... </a:t>
            </a:r>
            <a:r>
              <a:rPr sz="1700" dirty="0">
                <a:solidFill>
                  <a:srgbClr val="231F20"/>
                </a:solidFill>
                <a:latin typeface="Verdana"/>
                <a:cs typeface="Verdana"/>
              </a:rPr>
              <a:t>/</a:t>
            </a:r>
            <a:r>
              <a:rPr sz="1700" spc="-4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exemple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rechercher que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fichiers 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pdf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contenant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terme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choisi,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titre.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b="1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guillemets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565" dirty="0">
                <a:solidFill>
                  <a:srgbClr val="231F20"/>
                </a:solidFill>
                <a:latin typeface="Verdana"/>
                <a:cs typeface="Verdana"/>
              </a:rPr>
              <a:t>(«»)                   </a:t>
            </a:r>
            <a:r>
              <a:rPr sz="1700" b="1" spc="-5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permettent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rechercher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l’ensemble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expression.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tiret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385" dirty="0">
                <a:solidFill>
                  <a:srgbClr val="231F20"/>
                </a:solidFill>
                <a:latin typeface="Verdana"/>
                <a:cs typeface="Verdana"/>
              </a:rPr>
              <a:t>(-)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devant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l’exclure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recherche.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tilde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484" dirty="0">
                <a:solidFill>
                  <a:srgbClr val="231F20"/>
                </a:solidFill>
                <a:latin typeface="Verdana"/>
                <a:cs typeface="Verdana"/>
              </a:rPr>
              <a:t>(~)   </a:t>
            </a:r>
            <a:r>
              <a:rPr sz="1700" b="1" spc="-4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devant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d’inclure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synonymes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celui-ci.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Une 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étoile  </a:t>
            </a:r>
            <a:r>
              <a:rPr sz="1700" b="1" spc="-484" dirty="0">
                <a:solidFill>
                  <a:srgbClr val="231F20"/>
                </a:solidFill>
                <a:latin typeface="Verdana"/>
                <a:cs typeface="Verdana"/>
              </a:rPr>
              <a:t>(*)      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place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mots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inconnus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permet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les  </a:t>
            </a:r>
            <a:r>
              <a:rPr sz="1700" spc="3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trouver.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jamais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négliger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ces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outils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disposition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l’utilisateur.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11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12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92086"/>
            <a:ext cx="6668134" cy="847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2500" b="1" spc="-285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355" dirty="0">
                <a:solidFill>
                  <a:srgbClr val="636466"/>
                </a:solidFill>
                <a:latin typeface="Verdana"/>
                <a:cs typeface="Verdana"/>
              </a:rPr>
              <a:t>Les </a:t>
            </a:r>
            <a:r>
              <a:rPr sz="2500" b="1" spc="-305" dirty="0">
                <a:solidFill>
                  <a:srgbClr val="636466"/>
                </a:solidFill>
                <a:latin typeface="Verdana"/>
                <a:cs typeface="Verdana"/>
              </a:rPr>
              <a:t>différentes </a:t>
            </a:r>
            <a:r>
              <a:rPr sz="2500" b="1" spc="-320" dirty="0">
                <a:solidFill>
                  <a:srgbClr val="636466"/>
                </a:solidFill>
                <a:latin typeface="Verdana"/>
                <a:cs typeface="Verdana"/>
              </a:rPr>
              <a:t>pratiques </a:t>
            </a:r>
            <a:r>
              <a:rPr sz="2500" b="1" spc="-305" dirty="0">
                <a:solidFill>
                  <a:srgbClr val="636466"/>
                </a:solidFill>
                <a:latin typeface="Verdana"/>
                <a:cs typeface="Verdana"/>
              </a:rPr>
              <a:t>qui </a:t>
            </a:r>
            <a:r>
              <a:rPr sz="2500" b="1" spc="-290" dirty="0">
                <a:solidFill>
                  <a:srgbClr val="636466"/>
                </a:solidFill>
                <a:latin typeface="Verdana"/>
                <a:cs typeface="Verdana"/>
              </a:rPr>
              <a:t>ont</a:t>
            </a:r>
            <a:r>
              <a:rPr sz="2500" b="1" spc="-405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40" dirty="0">
                <a:solidFill>
                  <a:srgbClr val="636466"/>
                </a:solidFill>
                <a:latin typeface="Verdana"/>
                <a:cs typeface="Verdana"/>
              </a:rPr>
              <a:t>cours</a:t>
            </a:r>
            <a:endParaRPr sz="2500" dirty="0">
              <a:latin typeface="Verdana"/>
              <a:cs typeface="Verdana"/>
            </a:endParaRPr>
          </a:p>
          <a:p>
            <a:pPr marL="12700" marR="5715">
              <a:lnSpc>
                <a:spcPct val="132400"/>
              </a:lnSpc>
              <a:spcBef>
                <a:spcPts val="690"/>
              </a:spcBef>
            </a:pP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utilise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termes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qui,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l’origine,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liés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haking.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Ces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termes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sont 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apparus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début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années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90.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White Hat </a:t>
            </a:r>
            <a:r>
              <a:rPr sz="1700" b="1" spc="-295" dirty="0">
                <a:solidFill>
                  <a:srgbClr val="231F20"/>
                </a:solidFill>
                <a:latin typeface="Verdana"/>
                <a:cs typeface="Verdana"/>
              </a:rPr>
              <a:t>(les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chapeaux 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blancs)</a:t>
            </a:r>
            <a:r>
              <a:rPr sz="1700" b="1" spc="-3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marR="10160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optimise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SEO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restant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respectueux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bonnes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pratiques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dictées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moteurs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recherche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comme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202565" marR="1282065" indent="-189865">
              <a:lnSpc>
                <a:spcPct val="132400"/>
              </a:lnSpc>
              <a:buChar char="•"/>
              <a:tabLst>
                <a:tab pos="182880" algn="l"/>
              </a:tabLst>
            </a:pP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Enrichir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grâce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éléments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textuels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iconographiques</a:t>
            </a:r>
            <a:r>
              <a:rPr sz="1700" spc="-4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pertinents</a:t>
            </a:r>
            <a:endParaRPr sz="1700" dirty="0">
              <a:latin typeface="Verdana"/>
              <a:cs typeface="Verdana"/>
            </a:endParaRPr>
          </a:p>
          <a:p>
            <a:pPr marL="175260" indent="-162560">
              <a:lnSpc>
                <a:spcPct val="100000"/>
              </a:lnSpc>
              <a:spcBef>
                <a:spcPts val="660"/>
              </a:spcBef>
              <a:buChar char="•"/>
              <a:tabLst>
                <a:tab pos="175895" algn="l"/>
              </a:tabLst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Avoir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backling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naturel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31F20"/>
              </a:buClr>
              <a:buFont typeface="Verdana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Black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hat </a:t>
            </a:r>
            <a:r>
              <a:rPr sz="1700" b="1" spc="-295" dirty="0">
                <a:solidFill>
                  <a:srgbClr val="231F20"/>
                </a:solidFill>
                <a:latin typeface="Verdana"/>
                <a:cs typeface="Verdana"/>
              </a:rPr>
              <a:t>(les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chapeaux </a:t>
            </a: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noirs)</a:t>
            </a:r>
            <a:r>
              <a:rPr sz="1700" b="1" spc="-3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marR="5080">
              <a:lnSpc>
                <a:spcPct val="132400"/>
              </a:lnSpc>
            </a:pP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détourne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pratiques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SEO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afin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manipuler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spider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optimiser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artificiellement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SEO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exemple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202565" marR="9525" indent="-189865">
              <a:lnSpc>
                <a:spcPct val="132400"/>
              </a:lnSpc>
              <a:buChar char="•"/>
              <a:tabLst>
                <a:tab pos="184150" algn="l"/>
              </a:tabLst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Utilisant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logiciels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tels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SEnuke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génèrent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automatiquement,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massivement,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backlinks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trafic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site.</a:t>
            </a:r>
            <a:endParaRPr sz="1700" dirty="0">
              <a:latin typeface="Verdana"/>
              <a:cs typeface="Verdana"/>
            </a:endParaRPr>
          </a:p>
          <a:p>
            <a:pPr marL="202565" marR="10795" indent="-189865">
              <a:lnSpc>
                <a:spcPct val="132400"/>
              </a:lnSpc>
              <a:buChar char="•"/>
              <a:tabLst>
                <a:tab pos="184150" algn="l"/>
              </a:tabLst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Faire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cloaking,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consiste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présenter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aux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visiteurs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réels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contenu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différent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celui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destiné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aux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moteurs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recherche.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31F20"/>
              </a:buClr>
              <a:buFont typeface="Verdana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Grey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hat </a:t>
            </a:r>
            <a:r>
              <a:rPr sz="1700" b="1" spc="-295" dirty="0">
                <a:solidFill>
                  <a:srgbClr val="231F20"/>
                </a:solidFill>
                <a:latin typeface="Verdana"/>
                <a:cs typeface="Verdana"/>
              </a:rPr>
              <a:t>(les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chapeaux </a:t>
            </a:r>
            <a:r>
              <a:rPr sz="1700" b="1" spc="-300" dirty="0">
                <a:solidFill>
                  <a:srgbClr val="231F20"/>
                </a:solidFill>
                <a:latin typeface="Verdana"/>
                <a:cs typeface="Verdana"/>
              </a:rPr>
              <a:t>gris)</a:t>
            </a:r>
            <a:r>
              <a:rPr sz="1700" b="1" spc="-3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manipule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pratiques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d’optimisation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SEO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restant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limite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black  hat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afin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d’orienter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maximum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moteur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sans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directement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flouer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exemple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75260" indent="-162560">
              <a:lnSpc>
                <a:spcPct val="100000"/>
              </a:lnSpc>
              <a:spcBef>
                <a:spcPts val="660"/>
              </a:spcBef>
              <a:buChar char="•"/>
              <a:tabLst>
                <a:tab pos="175895" algn="l"/>
              </a:tabLst>
            </a:pP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achats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backlink</a:t>
            </a:r>
            <a:endParaRPr sz="1700" dirty="0">
              <a:latin typeface="Verdana"/>
              <a:cs typeface="Verdana"/>
            </a:endParaRPr>
          </a:p>
          <a:p>
            <a:pPr marL="182245" indent="-169545">
              <a:lnSpc>
                <a:spcPct val="100000"/>
              </a:lnSpc>
              <a:spcBef>
                <a:spcPts val="660"/>
              </a:spcBef>
              <a:buChar char="•"/>
              <a:tabLst>
                <a:tab pos="182880" algn="l"/>
              </a:tabLst>
            </a:pP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chargeant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lien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hypertext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peu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d’intérêt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13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072083"/>
            <a:ext cx="6671309" cy="8363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685">
              <a:lnSpc>
                <a:spcPct val="100000"/>
              </a:lnSpc>
            </a:pP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290" dirty="0">
                <a:solidFill>
                  <a:srgbClr val="636466"/>
                </a:solidFill>
                <a:latin typeface="Verdana"/>
                <a:cs typeface="Verdana"/>
              </a:rPr>
              <a:t>Identifier </a:t>
            </a:r>
            <a:r>
              <a:rPr sz="2500" b="1" spc="-300" dirty="0">
                <a:solidFill>
                  <a:srgbClr val="636466"/>
                </a:solidFill>
                <a:latin typeface="Verdana"/>
                <a:cs typeface="Verdana"/>
              </a:rPr>
              <a:t>les</a:t>
            </a:r>
            <a:r>
              <a:rPr sz="2500" b="1" spc="-32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10" dirty="0">
                <a:solidFill>
                  <a:srgbClr val="636466"/>
                </a:solidFill>
                <a:latin typeface="Verdana"/>
                <a:cs typeface="Verdana"/>
              </a:rPr>
              <a:t>mots-clés</a:t>
            </a:r>
            <a:endParaRPr sz="2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Quel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mots-clés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mot-clés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longue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traîne </a:t>
            </a:r>
            <a:r>
              <a:rPr sz="1700" b="1" spc="-335" dirty="0">
                <a:solidFill>
                  <a:srgbClr val="231F20"/>
                </a:solidFill>
                <a:latin typeface="Verdana"/>
                <a:cs typeface="Verdana"/>
              </a:rPr>
              <a:t>(ou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long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tail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en an- 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glais,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désignant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suite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termes composant une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requête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extrême- 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ment </a:t>
            </a:r>
            <a:r>
              <a:rPr sz="1700" b="1" spc="-275" dirty="0">
                <a:solidFill>
                  <a:srgbClr val="231F20"/>
                </a:solidFill>
                <a:latin typeface="Verdana"/>
                <a:cs typeface="Verdana"/>
              </a:rPr>
              <a:t>précise)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plus appropriés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une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activité</a:t>
            </a:r>
            <a:r>
              <a:rPr sz="1700" b="1" spc="-3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?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32400"/>
              </a:lnSpc>
              <a:spcBef>
                <a:spcPts val="5"/>
              </a:spcBef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établir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liste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mots-clés,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étude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poussée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l’activité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est 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nécessaire,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benchmark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même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recommandé.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32400"/>
              </a:lnSpc>
              <a:spcBef>
                <a:spcPts val="5"/>
              </a:spcBef>
            </a:pP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principe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déterminer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 mieux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termes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champ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lexical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activité.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13970" indent="43815" algn="just">
              <a:lnSpc>
                <a:spcPct val="132400"/>
              </a:lnSpc>
              <a:spcBef>
                <a:spcPts val="5"/>
              </a:spcBef>
            </a:pP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également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nécessaire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déterminer</a:t>
            </a:r>
            <a:r>
              <a:rPr sz="17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degré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proximité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chacun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ces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termes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l’activité.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L’utilisation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champ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lexical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vaste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rédaction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permet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d’optimi-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ser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SEO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proportion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termes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selon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leur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proximité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correctement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évaluée.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faut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également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établir</a:t>
            </a:r>
            <a:r>
              <a:rPr sz="1700" spc="-3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l’intérêt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mots-clés.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Tous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mots-clés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n’ont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pas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même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valeur.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bien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qu’ils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puissent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être du 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même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ordre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proximité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l’activité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énoncée.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existe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implicitement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«un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court»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mot-clé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part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l’intérêt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qu’il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suscite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grand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nombre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d’utilisateurs.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Selon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chaque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ac-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tivité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certains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mots-clés,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bien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très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précis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n’ont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peut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d’intérêt.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13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14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92086"/>
            <a:ext cx="6670040" cy="953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ct val="100000"/>
              </a:lnSpc>
            </a:pP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Les </a:t>
            </a:r>
            <a:r>
              <a:rPr sz="2500" b="1" spc="-275" dirty="0">
                <a:solidFill>
                  <a:srgbClr val="636466"/>
                </a:solidFill>
                <a:latin typeface="Verdana"/>
                <a:cs typeface="Verdana"/>
              </a:rPr>
              <a:t>options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 </a:t>
            </a:r>
            <a:r>
              <a:rPr sz="2500" b="1" spc="-310" dirty="0">
                <a:solidFill>
                  <a:srgbClr val="636466"/>
                </a:solidFill>
                <a:latin typeface="Verdana"/>
                <a:cs typeface="Verdana"/>
              </a:rPr>
              <a:t>recherche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</a:t>
            </a:r>
            <a:r>
              <a:rPr sz="2500" b="1" spc="-145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10" dirty="0">
                <a:solidFill>
                  <a:srgbClr val="636466"/>
                </a:solidFill>
                <a:latin typeface="Verdana"/>
                <a:cs typeface="Verdana"/>
              </a:rPr>
              <a:t>mots-clés</a:t>
            </a:r>
            <a:endParaRPr sz="25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350"/>
              </a:spcBef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L’intuition</a:t>
            </a:r>
            <a:r>
              <a:rPr sz="1700" b="1" spc="-3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marR="11430" algn="just">
              <a:lnSpc>
                <a:spcPct val="132400"/>
              </a:lnSpc>
            </a:pP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certains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mots-clés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viennent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automatiquement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l’esprit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lorsque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l’on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pense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activité.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Toutefois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rien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dit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mots-clés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instinctifs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4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une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personne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seront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obligatoirement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ceux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utilisés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internautes.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bases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données</a:t>
            </a:r>
            <a:r>
              <a:rPr sz="1700" b="1" spc="-3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marR="10795" algn="just">
              <a:lnSpc>
                <a:spcPct val="132400"/>
              </a:lnSpc>
            </a:pP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existe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bases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données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mots-clés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comme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Wordtracker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qui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peuvent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vous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aider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identifier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termes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intéressants.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Certains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outils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recherche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proposent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également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ligne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palmarès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termes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souvent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demandés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leur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outil.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Brainstorming</a:t>
            </a:r>
            <a:r>
              <a:rPr sz="1700" b="1" spc="-3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marR="12065" algn="just">
              <a:lnSpc>
                <a:spcPct val="132400"/>
              </a:lnSpc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équipe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même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produire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juger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cohérence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d’une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liste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mots-clés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travaillant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audit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secteur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d’activité.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Résultats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recherche</a:t>
            </a:r>
            <a:r>
              <a:rPr sz="1700" b="1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établissent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également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champ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lexical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travers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l’observation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modes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recherches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utilisateurs.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peut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intéressant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confronter</a:t>
            </a:r>
            <a:r>
              <a:rPr sz="1700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ces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recherches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aux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SERP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découlent.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Établir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l’intérêt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mots-clés</a:t>
            </a:r>
            <a:r>
              <a:rPr sz="1700" b="1" spc="-4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marR="10795" algn="just">
              <a:lnSpc>
                <a:spcPct val="132400"/>
              </a:lnSpc>
            </a:pP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existe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different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types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d’outils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permettant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générer</a:t>
            </a:r>
            <a:r>
              <a:rPr sz="1700" spc="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tester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mots-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clés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fonction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leur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popularité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tel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marR="789305">
              <a:lnSpc>
                <a:spcPct val="132400"/>
              </a:lnSpc>
            </a:pP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https:/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  <a:hlinkClick r:id="rId2"/>
              </a:rPr>
              <a:t>/www.google.fr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/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  <a:hlinkClick r:id="rId2"/>
              </a:rPr>
              <a:t>trends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https://adwords.google.fr/KeywordPlanner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(nécessite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4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compte)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  <a:hlinkClick r:id="rId3"/>
              </a:rPr>
              <a:t>www.positeo.com</a:t>
            </a:r>
            <a:endParaRPr sz="17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https://fr.semrush.com/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(nécessite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3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compte)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14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15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935266"/>
            <a:ext cx="6664959" cy="8726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9080" marR="502920" indent="-1012825">
              <a:lnSpc>
                <a:spcPts val="2700"/>
              </a:lnSpc>
            </a:pP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Quelles </a:t>
            </a:r>
            <a:r>
              <a:rPr sz="2500" b="1" spc="-300" dirty="0">
                <a:solidFill>
                  <a:srgbClr val="636466"/>
                </a:solidFill>
                <a:latin typeface="Verdana"/>
                <a:cs typeface="Verdana"/>
              </a:rPr>
              <a:t>sont les </a:t>
            </a:r>
            <a:r>
              <a:rPr sz="2500" b="1" spc="-330" dirty="0">
                <a:solidFill>
                  <a:srgbClr val="636466"/>
                </a:solidFill>
                <a:latin typeface="Verdana"/>
                <a:cs typeface="Verdana"/>
              </a:rPr>
              <a:t>bonnes </a:t>
            </a:r>
            <a:r>
              <a:rPr sz="2500" b="1" spc="-300" dirty="0">
                <a:solidFill>
                  <a:srgbClr val="636466"/>
                </a:solidFill>
                <a:latin typeface="Verdana"/>
                <a:cs typeface="Verdana"/>
              </a:rPr>
              <a:t>pratiques 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 </a:t>
            </a:r>
            <a:r>
              <a:rPr sz="2500" b="1" spc="-350" dirty="0">
                <a:solidFill>
                  <a:srgbClr val="636466"/>
                </a:solidFill>
                <a:latin typeface="Verdana"/>
                <a:cs typeface="Verdana"/>
              </a:rPr>
              <a:t>base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 </a:t>
            </a:r>
            <a:r>
              <a:rPr sz="2500" b="1" spc="-350" dirty="0">
                <a:solidFill>
                  <a:srgbClr val="636466"/>
                </a:solidFill>
                <a:latin typeface="Verdana"/>
                <a:cs typeface="Verdana"/>
              </a:rPr>
              <a:t>mise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en</a:t>
            </a:r>
            <a:r>
              <a:rPr sz="2500" b="1" spc="-13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10" dirty="0">
                <a:solidFill>
                  <a:srgbClr val="636466"/>
                </a:solidFill>
                <a:latin typeface="Verdana"/>
                <a:cs typeface="Verdana"/>
              </a:rPr>
              <a:t>forme</a:t>
            </a:r>
            <a:endParaRPr sz="2500" dirty="0">
              <a:latin typeface="Verdana"/>
              <a:cs typeface="Verdana"/>
            </a:endParaRPr>
          </a:p>
          <a:p>
            <a:pPr marL="202565" marR="6985" indent="-189865">
              <a:lnSpc>
                <a:spcPct val="132400"/>
              </a:lnSpc>
              <a:spcBef>
                <a:spcPts val="650"/>
              </a:spcBef>
              <a:buChar char="•"/>
              <a:tabLst>
                <a:tab pos="182880" algn="l"/>
              </a:tabLst>
            </a:pP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L’arborescence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votre structure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être claire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organisée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votre 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serveur.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moteur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analyse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aisément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mieux 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sera</a:t>
            </a:r>
            <a:r>
              <a:rPr sz="1700" spc="-4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référencé.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31F20"/>
              </a:buClr>
              <a:buFont typeface="Verdana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202565" marR="168275" indent="-189865">
              <a:lnSpc>
                <a:spcPct val="1324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doit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d’être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responsive,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moteurs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pénalisent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sites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ne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lisibles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tous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types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devices.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31F20"/>
              </a:buClr>
              <a:buFont typeface="Verdana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202565" indent="-189865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Créer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attrayant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utile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aura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d’impact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Web.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31F20"/>
              </a:buClr>
              <a:buFont typeface="Verdana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202565" marR="287020" indent="-189865">
              <a:lnSpc>
                <a:spcPct val="1324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Définir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termes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recherche qu’un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utilisateur peut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utiliser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pour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rechercher une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partie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votre</a:t>
            </a:r>
            <a:r>
              <a:rPr sz="1700" spc="-3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contenu.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31F20"/>
              </a:buClr>
              <a:buFont typeface="Verdana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202565" marR="65405" indent="-189865">
              <a:lnSpc>
                <a:spcPct val="1324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Idéalement,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proposer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services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exclusifs,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éviter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au  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maximum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duplicate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content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(parfois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compliqué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e-commerce).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31F20"/>
              </a:buClr>
              <a:buFont typeface="Verdana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202565" indent="-189865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Actualiser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contenu.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Si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n’est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mis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jour,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perd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sa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pertinence.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31F20"/>
              </a:buClr>
              <a:buFont typeface="Verdana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202565" marR="5080" indent="-189865" algn="just">
              <a:lnSpc>
                <a:spcPct val="1324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Utiliser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texte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ancré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pertinent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mis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évidence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éviter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rédiger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du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texte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d’ancrage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générique,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tel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“page”,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“article”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“cliquez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ici”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éviter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CSS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masquent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liens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ancrés.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31F20"/>
              </a:buClr>
              <a:buFont typeface="Verdana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202565" marR="6350" indent="-189865" algn="just">
              <a:lnSpc>
                <a:spcPct val="1324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jamais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négliger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balises 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«alt»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«title»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images.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bonne 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reconnaissance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images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extrêmement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importante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les 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moteurs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recherche.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hésiter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enrichir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balise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«title»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un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comme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4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autre.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16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27956"/>
            <a:ext cx="6670675" cy="892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565" marR="10795" indent="-189865" algn="just">
              <a:lnSpc>
                <a:spcPct val="132400"/>
              </a:lnSpc>
              <a:buChar char="•"/>
              <a:tabLst>
                <a:tab pos="203200" algn="l"/>
              </a:tabLst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Utiliser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fichier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robot.txt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vous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permet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d’éviter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cumuler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des 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non pertinentes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limitées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 contenu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qui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comptent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mots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template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zone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chaude,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car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ces 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dévalorisent</a:t>
            </a:r>
            <a:r>
              <a:rPr sz="1700" spc="-4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votre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site.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1F20"/>
              </a:buClr>
              <a:buFont typeface="Verdana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202565" marR="5080" indent="-189865" algn="just">
              <a:lnSpc>
                <a:spcPct val="1324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Utiliser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bon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escient les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balises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d’optimisation 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(de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type H1, H2,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H3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&lt;strong&gt;).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L’algorithme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valorisera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leur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usage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s’il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n’est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corrélation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3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contenu.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1F20"/>
              </a:buClr>
              <a:buFont typeface="Verdana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202565" marR="10795" indent="-189865" algn="just">
              <a:lnSpc>
                <a:spcPct val="1324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Utiliser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l’attribut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rel=“nofollow”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transmettre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réputation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sites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nuiraient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SEO.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Si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possible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ajouter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cette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fonction 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aux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zones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commentaires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induire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spam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dans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SEO.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1F20"/>
              </a:buClr>
              <a:buFont typeface="Verdana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202565" marR="11430" indent="-189865" algn="just">
              <a:lnSpc>
                <a:spcPct val="1324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 place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d’une version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d’accessibilité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point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fort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en 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référencement.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privilégie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ouvert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tous.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exemple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la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mise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place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CSS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attributs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role=«»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propriété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‘speak’.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1F20"/>
              </a:buClr>
              <a:buFont typeface="Verdana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202565" marR="6985" indent="-189865" algn="just">
              <a:lnSpc>
                <a:spcPct val="1324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 place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crosslinking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backlinking.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s’agit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liens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internes entre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 qui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renforce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maillage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celui-ci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liens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externes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mis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d’autres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sites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partenariat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intérêt  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votre</a:t>
            </a:r>
            <a:r>
              <a:rPr sz="1700" spc="-4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contenu.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1F20"/>
              </a:buClr>
              <a:buFont typeface="Verdana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202565" marR="5080" indent="-189865" algn="just">
              <a:lnSpc>
                <a:spcPct val="1324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Valoriser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place de crosslinking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4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«cocon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sémantique».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crosslinking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 cohérent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entre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s’élargissant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principe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champ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lexical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degré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proximité.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16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17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83196"/>
            <a:ext cx="6674484" cy="933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285" dirty="0">
                <a:solidFill>
                  <a:srgbClr val="636466"/>
                </a:solidFill>
                <a:latin typeface="Verdana"/>
                <a:cs typeface="Verdana"/>
              </a:rPr>
              <a:t>Prise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en </a:t>
            </a:r>
            <a:r>
              <a:rPr sz="2500" b="1" spc="-320" dirty="0">
                <a:solidFill>
                  <a:srgbClr val="636466"/>
                </a:solidFill>
                <a:latin typeface="Verdana"/>
                <a:cs typeface="Verdana"/>
              </a:rPr>
              <a:t>compte </a:t>
            </a:r>
            <a:r>
              <a:rPr sz="2500" b="1" spc="-250" dirty="0">
                <a:solidFill>
                  <a:srgbClr val="636466"/>
                </a:solidFill>
                <a:latin typeface="Verdana"/>
                <a:cs typeface="Verdana"/>
              </a:rPr>
              <a:t>tout </a:t>
            </a:r>
            <a:r>
              <a:rPr sz="2500" b="1" spc="-370" dirty="0">
                <a:solidFill>
                  <a:srgbClr val="636466"/>
                </a:solidFill>
                <a:latin typeface="Verdana"/>
                <a:cs typeface="Verdana"/>
              </a:rPr>
              <a:t>au </a:t>
            </a:r>
            <a:r>
              <a:rPr sz="2500" b="1" spc="-310" dirty="0">
                <a:solidFill>
                  <a:srgbClr val="636466"/>
                </a:solidFill>
                <a:latin typeface="Verdana"/>
                <a:cs typeface="Verdana"/>
              </a:rPr>
              <a:t>long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du</a:t>
            </a:r>
            <a:r>
              <a:rPr sz="2500" b="1" spc="-4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295" dirty="0">
                <a:solidFill>
                  <a:srgbClr val="636466"/>
                </a:solidFill>
                <a:latin typeface="Verdana"/>
                <a:cs typeface="Verdana"/>
              </a:rPr>
              <a:t>projet</a:t>
            </a:r>
            <a:endParaRPr sz="250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  <a:spcBef>
                <a:spcPts val="969"/>
              </a:spcBef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Dès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forme du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cahier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charges,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d’être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partie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non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négligée. </a:t>
            </a:r>
            <a:r>
              <a:rPr sz="1700" spc="-65" dirty="0">
                <a:solidFill>
                  <a:srgbClr val="231F20"/>
                </a:solidFill>
                <a:latin typeface="Verdana"/>
                <a:cs typeface="Verdana"/>
              </a:rPr>
              <a:t>Qu’il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s’agisse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structure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map,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type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origine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sécurité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anti-spam.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32400"/>
              </a:lnSpc>
              <a:spcBef>
                <a:spcPts val="5"/>
              </a:spcBef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important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bien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structurer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zones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car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fait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distinction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entre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ces zones appelées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répétitives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chaque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zones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éditoriales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représentant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réel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site.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zone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l’arche composée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header,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navigation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footer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n’est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utile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moteur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que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l’analyse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4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structure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maillage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site,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n’est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retenu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comme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pertinent.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32400"/>
              </a:lnSpc>
              <a:spcBef>
                <a:spcPts val="5"/>
              </a:spcBef>
            </a:pP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map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également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conseillé.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robot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fait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lui-même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propre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indexation,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toutefois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map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accélère son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analyse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site.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Néan-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moins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cohérent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devenir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pénalisant.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2000" b="1" spc="-27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2000" b="1" spc="-225" dirty="0">
                <a:solidFill>
                  <a:srgbClr val="231F20"/>
                </a:solidFill>
                <a:latin typeface="Verdana"/>
                <a:cs typeface="Verdana"/>
              </a:rPr>
              <a:t>critères </a:t>
            </a:r>
            <a:r>
              <a:rPr sz="2000" b="1" spc="-385" dirty="0">
                <a:solidFill>
                  <a:srgbClr val="231F20"/>
                </a:solidFill>
                <a:latin typeface="Verdana"/>
                <a:cs typeface="Verdana"/>
              </a:rPr>
              <a:t>In  </a:t>
            </a:r>
            <a:r>
              <a:rPr sz="2000" b="1" spc="-280" dirty="0">
                <a:solidFill>
                  <a:srgbClr val="231F20"/>
                </a:solidFill>
                <a:latin typeface="Verdana"/>
                <a:cs typeface="Verdana"/>
              </a:rPr>
              <a:t>page, </a:t>
            </a:r>
            <a:r>
              <a:rPr sz="2000" b="1" spc="-190" dirty="0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sz="2000" b="1" spc="-290" dirty="0">
                <a:solidFill>
                  <a:srgbClr val="231F20"/>
                </a:solidFill>
                <a:latin typeface="Verdana"/>
                <a:cs typeface="Verdana"/>
              </a:rPr>
              <a:t>page </a:t>
            </a:r>
            <a:r>
              <a:rPr sz="2000" b="1" spc="-204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2000" b="1" spc="-130" dirty="0">
                <a:solidFill>
                  <a:srgbClr val="231F20"/>
                </a:solidFill>
                <a:latin typeface="Verdana"/>
                <a:cs typeface="Verdana"/>
              </a:rPr>
              <a:t>Off </a:t>
            </a:r>
            <a:r>
              <a:rPr sz="2000" b="1" spc="-290" dirty="0">
                <a:solidFill>
                  <a:srgbClr val="231F20"/>
                </a:solidFill>
                <a:latin typeface="Verdana"/>
                <a:cs typeface="Verdana"/>
              </a:rPr>
              <a:t>page</a:t>
            </a:r>
            <a:r>
              <a:rPr sz="2000" b="1" spc="-4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2700" marR="10795" algn="just">
              <a:lnSpc>
                <a:spcPct val="132400"/>
              </a:lnSpc>
              <a:spcBef>
                <a:spcPts val="790"/>
              </a:spcBef>
            </a:pP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On-page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Critères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relatifs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page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web.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Toutefois,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faut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savoir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qualité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structuration du texte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régulièrement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mis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jour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joueront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rôle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prépondérant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l’optimisation 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votre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classement 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3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moteurs.</a:t>
            </a:r>
            <a:endParaRPr sz="1700">
              <a:latin typeface="Verdana"/>
              <a:cs typeface="Verdana"/>
            </a:endParaRPr>
          </a:p>
          <a:p>
            <a:pPr marL="12700" marR="15875" algn="just">
              <a:lnSpc>
                <a:spcPct val="132400"/>
              </a:lnSpc>
              <a:spcBef>
                <a:spcPts val="1200"/>
              </a:spcBef>
            </a:pPr>
            <a:r>
              <a:rPr sz="1700" b="1" spc="-295" dirty="0">
                <a:solidFill>
                  <a:srgbClr val="231F20"/>
                </a:solidFill>
                <a:latin typeface="Verdana"/>
                <a:cs typeface="Verdana"/>
              </a:rPr>
              <a:t>In-page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b="1" spc="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Critères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relatifs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mise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forme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page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web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telle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l’URL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type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balises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utilisées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ainsi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leur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type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d’utilisation.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32400"/>
              </a:lnSpc>
              <a:spcBef>
                <a:spcPts val="5"/>
              </a:spcBef>
            </a:pP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plupart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temps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2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termes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utilisés 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indépendamment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pour 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définir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l’ensemble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2</a:t>
            </a:r>
            <a:r>
              <a:rPr sz="1700" b="1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principes.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7616" y="10362545"/>
            <a:ext cx="6413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600" b="1" spc="-210" dirty="0">
                <a:solidFill>
                  <a:srgbClr val="636466"/>
                </a:solidFill>
                <a:latin typeface="Verdana"/>
                <a:cs typeface="Verdana"/>
              </a:rPr>
              <a:t>18</a:t>
            </a:r>
            <a:r>
              <a:rPr sz="1600" b="1" spc="-27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636466"/>
                </a:solidFill>
                <a:latin typeface="Verdana"/>
                <a:cs typeface="Verdana"/>
              </a:rPr>
              <a:t>/61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897039"/>
            <a:ext cx="6674484" cy="930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4120">
              <a:lnSpc>
                <a:spcPct val="100000"/>
              </a:lnSpc>
            </a:pPr>
            <a:r>
              <a:rPr sz="2300" b="1" spc="-34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2300" b="1" spc="-305" dirty="0">
                <a:solidFill>
                  <a:srgbClr val="231F20"/>
                </a:solidFill>
                <a:latin typeface="Verdana"/>
                <a:cs typeface="Verdana"/>
              </a:rPr>
              <a:t>points </a:t>
            </a: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essentiels </a:t>
            </a:r>
            <a:r>
              <a:rPr sz="2300" b="1" spc="-340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2300" b="1" spc="-335" dirty="0">
                <a:solidFill>
                  <a:srgbClr val="231F20"/>
                </a:solidFill>
                <a:latin typeface="Verdana"/>
                <a:cs typeface="Verdana"/>
              </a:rPr>
              <a:t>On-page</a:t>
            </a:r>
            <a:r>
              <a:rPr sz="2300" b="1" spc="-5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ct val="132400"/>
              </a:lnSpc>
              <a:spcBef>
                <a:spcPts val="5"/>
              </a:spcBef>
            </a:pP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mots-clés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travers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champ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lexical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contexte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site,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contexte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d’achat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cible.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ct val="132400"/>
              </a:lnSpc>
              <a:spcBef>
                <a:spcPts val="5"/>
              </a:spcBef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faut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pousser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établissant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termes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utilisés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novices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experts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sujet.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Faire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mise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relief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appropriée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ces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mots-clés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(les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mettre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gras 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italique,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liste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puces…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Sans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abuser,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risquerait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dénaturer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contenu).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ct val="132400"/>
              </a:lnSpc>
              <a:spcBef>
                <a:spcPts val="5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présence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position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mots-clés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zone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chaude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 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(dans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contenus,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titre,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l’attribut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alt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image,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liens)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mais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aussi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nom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adresse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via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réécriture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url.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ct val="132400"/>
              </a:lnSpc>
              <a:spcBef>
                <a:spcPts val="5"/>
              </a:spcBef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existe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outils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permettant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génération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mots-clés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tels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keywordplanner,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https://insight.yooda.com/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encore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optimiz. 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me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(inscription</a:t>
            </a:r>
            <a:r>
              <a:rPr sz="1700" i="1" spc="-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231F20"/>
                </a:solidFill>
                <a:latin typeface="Calibri"/>
                <a:cs typeface="Calibri"/>
              </a:rPr>
              <a:t>obligatoire)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38885">
              <a:lnSpc>
                <a:spcPct val="100000"/>
              </a:lnSpc>
            </a:pPr>
            <a:r>
              <a:rPr sz="2300" b="1" spc="-33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2300" b="1" spc="-300" dirty="0">
                <a:solidFill>
                  <a:srgbClr val="231F20"/>
                </a:solidFill>
                <a:latin typeface="Verdana"/>
                <a:cs typeface="Verdana"/>
              </a:rPr>
              <a:t>rédaction </a:t>
            </a: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2300" b="1" spc="-330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2300" b="1" spc="-5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b="1" spc="-315" dirty="0">
                <a:solidFill>
                  <a:srgbClr val="231F20"/>
                </a:solidFill>
                <a:latin typeface="Verdana"/>
                <a:cs typeface="Verdana"/>
              </a:rPr>
              <a:t>optimisé</a:t>
            </a:r>
            <a:endParaRPr sz="2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rédaction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titre</a:t>
            </a:r>
            <a:r>
              <a:rPr sz="1700" b="1" spc="-3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marR="8890" algn="just">
              <a:lnSpc>
                <a:spcPct val="132400"/>
              </a:lnSpc>
            </a:pP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Elle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avoir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lecture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simple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évitant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jeux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mots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expressions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abstraites. Le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titre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explicite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possible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offrir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lecture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évidente.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Beaucoup 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ont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leurs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titres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rédigés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tels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qu’ils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print.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7616" y="10362545"/>
            <a:ext cx="6413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600" b="1" spc="-210" dirty="0">
                <a:solidFill>
                  <a:srgbClr val="636466"/>
                </a:solidFill>
                <a:latin typeface="Verdana"/>
                <a:cs typeface="Verdana"/>
              </a:rPr>
              <a:t>19</a:t>
            </a:r>
            <a:r>
              <a:rPr sz="1600" b="1" spc="-27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636466"/>
                </a:solidFill>
                <a:latin typeface="Verdana"/>
                <a:cs typeface="Verdana"/>
              </a:rPr>
              <a:t>/61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827956"/>
            <a:ext cx="6673215" cy="446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Hors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lecture du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print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faite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directement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l’utilisateur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final.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 l’occurrence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web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moteur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fait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tri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l’infor-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mation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fonction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compréhension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qu’il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a.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plus,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faut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garder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l’esprit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 l’utilisateur,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lors de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sa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d’information, tape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une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requête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concrète.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C’est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donc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celle-ci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sera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comparée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contenu.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5"/>
              </a:spcBef>
            </a:pP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Exemple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concret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b="1" spc="-4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de l’équipe :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5"/>
              </a:spcBef>
            </a:pP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«Azou-Delayre,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attendant</a:t>
            </a:r>
            <a:r>
              <a:rPr sz="1700" spc="-4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l’Af’Sud»</a:t>
            </a:r>
            <a:endParaRPr sz="17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-&gt;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Aviron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Azou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Delayre,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partent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l’Afrique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Sud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5"/>
              </a:spcBef>
            </a:pP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«Silvana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s’en</a:t>
            </a:r>
            <a:r>
              <a:rPr sz="1700" spc="-3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va…»</a:t>
            </a:r>
            <a:endParaRPr sz="17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-&gt;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Équitation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jument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Silvana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part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retraite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6055398"/>
            <a:ext cx="6668770" cy="403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rédaction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b="1" spc="-3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Le contenu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varier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sa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teneur en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mots-clés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selon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leurs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proximités,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afin  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saturer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texte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donnant l’impression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faire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keyword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stuffing.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priorité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reste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avant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tout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produire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riche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d’intérêt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utilise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vocabulaire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varié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maniant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maximum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synonymes.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ct val="132400"/>
              </a:lnSpc>
              <a:spcBef>
                <a:spcPts val="5"/>
              </a:spcBef>
            </a:pP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rédaction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prendre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compte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l’idée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lecture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facile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compréhension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rapide.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spcBef>
                <a:spcPts val="5"/>
              </a:spcBef>
            </a:pP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donc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judicieux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prendre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temps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rédiger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définitions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ainsi  que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exemples,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afin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faciliter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compréhension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l’utilisateur,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tout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en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augmentant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nombre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termes,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apportant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l’intérêt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même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sujet.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2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904468"/>
            <a:ext cx="6674484" cy="840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-229" dirty="0">
                <a:solidFill>
                  <a:srgbClr val="231F20"/>
                </a:solidFill>
                <a:latin typeface="Verdana"/>
                <a:cs typeface="Verdana"/>
              </a:rPr>
              <a:t>Qu’est-ce </a:t>
            </a: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qu’une </a:t>
            </a:r>
            <a:r>
              <a:rPr sz="2000" b="1" spc="-245" dirty="0">
                <a:solidFill>
                  <a:srgbClr val="231F20"/>
                </a:solidFill>
                <a:latin typeface="Verdana"/>
                <a:cs typeface="Verdana"/>
              </a:rPr>
              <a:t>SERP</a:t>
            </a: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 marR="7620" algn="just">
              <a:lnSpc>
                <a:spcPct val="132400"/>
              </a:lnSpc>
              <a:spcBef>
                <a:spcPts val="790"/>
              </a:spcBef>
            </a:pP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algorithme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pertinence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sort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SERP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(Seach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Engine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Result </a:t>
            </a:r>
            <a:r>
              <a:rPr sz="1700" i="1" spc="-65" dirty="0">
                <a:solidFill>
                  <a:srgbClr val="231F20"/>
                </a:solidFill>
                <a:latin typeface="Calibri"/>
                <a:cs typeface="Calibri"/>
              </a:rPr>
              <a:t>Page)</a:t>
            </a:r>
            <a:r>
              <a:rPr sz="1700" spc="-65" dirty="0">
                <a:solidFill>
                  <a:srgbClr val="231F20"/>
                </a:solidFill>
                <a:latin typeface="Verdana"/>
                <a:cs typeface="Verdana"/>
              </a:rPr>
              <a:t>. 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parle de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SERP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1,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SERP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2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,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etc.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lorsque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l’on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nomme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positionnement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moteur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4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recherche.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SERP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recense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affiche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résultats d’une requête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faite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 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moteur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selon leur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pertinence.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Chaque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moteur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établit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pertinence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selon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algorithme.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titre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d’exemple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première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SERP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peut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composée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  <a:buChar char="•"/>
              <a:tabLst>
                <a:tab pos="192405" algn="l"/>
              </a:tabLst>
            </a:pP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adwords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(s’il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a)</a:t>
            </a:r>
            <a:endParaRPr sz="1700" dirty="0">
              <a:latin typeface="Verdana"/>
              <a:cs typeface="Verdana"/>
            </a:endParaRPr>
          </a:p>
          <a:p>
            <a:pPr marL="12700" marR="7620" algn="just">
              <a:lnSpc>
                <a:spcPct val="132400"/>
              </a:lnSpc>
              <a:buChar char="•"/>
              <a:tabLst>
                <a:tab pos="196850" algn="l"/>
              </a:tabLst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onebox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type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localisation,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images,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shopping,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météo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encore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Knowledge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Graph sous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droite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premiers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(générale-  ment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résultats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adwords)</a:t>
            </a:r>
            <a:endParaRPr sz="17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•Suivi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naturels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(issu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4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SEO).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2000" b="1" spc="-229" dirty="0">
                <a:solidFill>
                  <a:srgbClr val="231F20"/>
                </a:solidFill>
                <a:latin typeface="Verdana"/>
                <a:cs typeface="Verdana"/>
              </a:rPr>
              <a:t>Qu’est-ce </a:t>
            </a: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2000" b="1" spc="-2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référencement</a:t>
            </a:r>
            <a:r>
              <a:rPr sz="2000" b="1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  <a:spcBef>
                <a:spcPts val="790"/>
              </a:spcBef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C’est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suite d’actions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visent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donner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meilleure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visibilité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SERP.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but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étant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d’être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premiers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affichés  lors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requête.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ct val="132400"/>
              </a:lnSpc>
              <a:spcBef>
                <a:spcPts val="5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terme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référencement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vient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l’expression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«référencement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naturel» 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«organic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referencing».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Rapidement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terme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SEO,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i="1" spc="25" dirty="0">
                <a:solidFill>
                  <a:srgbClr val="231F20"/>
                </a:solidFill>
                <a:latin typeface="Calibri"/>
                <a:cs typeface="Calibri"/>
              </a:rPr>
              <a:t>Search</a:t>
            </a:r>
            <a:r>
              <a:rPr sz="1700" i="1" spc="-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Engine 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Optimization</a:t>
            </a:r>
            <a:r>
              <a:rPr sz="1700" dirty="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été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employé,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sauf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France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terme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Référencement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longtemps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été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utilisé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(encore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maintenant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bien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moins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moins).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775" y="126834"/>
            <a:ext cx="18923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170856"/>
            <a:ext cx="6670675" cy="323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Certains principes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peuvent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vous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aider,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autant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faire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peut, 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optimiser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votre rédaction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contenu.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Ces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notions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d’ailleurs 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utilisées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(lié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d’autres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principes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d’algorithmique)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b="1" spc="-3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-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cosinus de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Salton </a:t>
            </a:r>
            <a:r>
              <a:rPr sz="1700" i="1" spc="-15" dirty="0">
                <a:solidFill>
                  <a:srgbClr val="231F20"/>
                </a:solidFill>
                <a:latin typeface="Calibri"/>
                <a:cs typeface="Calibri"/>
              </a:rPr>
              <a:t>(Gerard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Salton, pionnier dans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le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domaine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de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la  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Recherche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d’information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en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informatique)</a:t>
            </a:r>
            <a:endParaRPr sz="1700">
              <a:latin typeface="Calibri"/>
              <a:cs typeface="Calibri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Basé sur un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modèle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vectoriel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permet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d’établir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pertinence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fonction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présence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d’occurrences.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250" dirty="0">
                <a:solidFill>
                  <a:srgbClr val="636466"/>
                </a:solidFill>
                <a:latin typeface="Verdana"/>
                <a:cs typeface="Verdana"/>
              </a:rPr>
              <a:t>en </a:t>
            </a:r>
            <a:r>
              <a:rPr sz="1700" b="1" spc="-200" dirty="0">
                <a:solidFill>
                  <a:srgbClr val="636466"/>
                </a:solidFill>
                <a:latin typeface="Verdana"/>
                <a:cs typeface="Verdana"/>
              </a:rPr>
              <a:t>voici </a:t>
            </a:r>
            <a:r>
              <a:rPr sz="1700" b="1" spc="-260" dirty="0">
                <a:solidFill>
                  <a:srgbClr val="636466"/>
                </a:solidFill>
                <a:latin typeface="Verdana"/>
                <a:cs typeface="Verdana"/>
              </a:rPr>
              <a:t>une </a:t>
            </a:r>
            <a:r>
              <a:rPr sz="1700" b="1" spc="-245" dirty="0">
                <a:solidFill>
                  <a:srgbClr val="636466"/>
                </a:solidFill>
                <a:latin typeface="Verdana"/>
                <a:cs typeface="Verdana"/>
              </a:rPr>
              <a:t>démonstration</a:t>
            </a:r>
            <a:r>
              <a:rPr sz="1700" b="1" spc="-409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636466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2332" y="4823142"/>
            <a:ext cx="1970405" cy="1936114"/>
          </a:xfrm>
          <a:custGeom>
            <a:avLst/>
            <a:gdLst/>
            <a:ahLst/>
            <a:cxnLst/>
            <a:rect l="l" t="t" r="r" b="b"/>
            <a:pathLst>
              <a:path w="1970404" h="1936115">
                <a:moveTo>
                  <a:pt x="0" y="0"/>
                </a:moveTo>
                <a:lnTo>
                  <a:pt x="0" y="1935848"/>
                </a:lnTo>
                <a:lnTo>
                  <a:pt x="1969846" y="1935848"/>
                </a:lnTo>
              </a:path>
            </a:pathLst>
          </a:custGeom>
          <a:ln w="115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75317" y="4741481"/>
            <a:ext cx="94615" cy="115570"/>
          </a:xfrm>
          <a:custGeom>
            <a:avLst/>
            <a:gdLst/>
            <a:ahLst/>
            <a:cxnLst/>
            <a:rect l="l" t="t" r="r" b="b"/>
            <a:pathLst>
              <a:path w="94614" h="115570">
                <a:moveTo>
                  <a:pt x="47015" y="0"/>
                </a:moveTo>
                <a:lnTo>
                  <a:pt x="0" y="115074"/>
                </a:lnTo>
                <a:lnTo>
                  <a:pt x="47015" y="87769"/>
                </a:lnTo>
                <a:lnTo>
                  <a:pt x="82865" y="87769"/>
                </a:lnTo>
                <a:lnTo>
                  <a:pt x="47015" y="0"/>
                </a:lnTo>
                <a:close/>
              </a:path>
              <a:path w="94614" h="115570">
                <a:moveTo>
                  <a:pt x="82865" y="87769"/>
                </a:moveTo>
                <a:lnTo>
                  <a:pt x="47015" y="87769"/>
                </a:lnTo>
                <a:lnTo>
                  <a:pt x="94018" y="115074"/>
                </a:lnTo>
                <a:lnTo>
                  <a:pt x="82865" y="8776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8765" y="6712001"/>
            <a:ext cx="115570" cy="94615"/>
          </a:xfrm>
          <a:custGeom>
            <a:avLst/>
            <a:gdLst/>
            <a:ahLst/>
            <a:cxnLst/>
            <a:rect l="l" t="t" r="r" b="b"/>
            <a:pathLst>
              <a:path w="115570" h="94615">
                <a:moveTo>
                  <a:pt x="0" y="0"/>
                </a:moveTo>
                <a:lnTo>
                  <a:pt x="27304" y="47002"/>
                </a:lnTo>
                <a:lnTo>
                  <a:pt x="0" y="94018"/>
                </a:lnTo>
                <a:lnTo>
                  <a:pt x="115074" y="47002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8400" y="6429502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3931" y="0"/>
                </a:lnTo>
              </a:path>
            </a:pathLst>
          </a:custGeom>
          <a:ln w="115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8400" y="6101664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3931" y="0"/>
                </a:lnTo>
              </a:path>
            </a:pathLst>
          </a:custGeom>
          <a:ln w="115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8400" y="5773788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3931" y="0"/>
                </a:lnTo>
              </a:path>
            </a:pathLst>
          </a:custGeom>
          <a:ln w="115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8400" y="5445950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3931" y="0"/>
                </a:lnTo>
              </a:path>
            </a:pathLst>
          </a:custGeom>
          <a:ln w="115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8400" y="5112289"/>
            <a:ext cx="164465" cy="12065"/>
          </a:xfrm>
          <a:custGeom>
            <a:avLst/>
            <a:gdLst/>
            <a:ahLst/>
            <a:cxnLst/>
            <a:rect l="l" t="t" r="r" b="b"/>
            <a:pathLst>
              <a:path w="164464" h="12064">
                <a:moveTo>
                  <a:pt x="0" y="11569"/>
                </a:moveTo>
                <a:lnTo>
                  <a:pt x="163931" y="11569"/>
                </a:lnTo>
                <a:lnTo>
                  <a:pt x="163931" y="0"/>
                </a:lnTo>
                <a:lnTo>
                  <a:pt x="0" y="0"/>
                </a:lnTo>
                <a:lnTo>
                  <a:pt x="0" y="1156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8400" y="5112327"/>
            <a:ext cx="164465" cy="12065"/>
          </a:xfrm>
          <a:custGeom>
            <a:avLst/>
            <a:gdLst/>
            <a:ahLst/>
            <a:cxnLst/>
            <a:rect l="l" t="t" r="r" b="b"/>
            <a:pathLst>
              <a:path w="164464" h="12064">
                <a:moveTo>
                  <a:pt x="0" y="11569"/>
                </a:moveTo>
                <a:lnTo>
                  <a:pt x="163931" y="11569"/>
                </a:lnTo>
                <a:lnTo>
                  <a:pt x="163931" y="0"/>
                </a:lnTo>
                <a:lnTo>
                  <a:pt x="0" y="0"/>
                </a:lnTo>
                <a:lnTo>
                  <a:pt x="0" y="1156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0208" y="6757365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3931"/>
                </a:lnTo>
              </a:path>
            </a:pathLst>
          </a:custGeom>
          <a:ln w="115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8046" y="6757365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3931"/>
                </a:lnTo>
              </a:path>
            </a:pathLst>
          </a:custGeom>
          <a:ln w="115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05909" y="6757365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3931"/>
                </a:lnTo>
              </a:path>
            </a:pathLst>
          </a:custGeom>
          <a:ln w="115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3747" y="6757365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3931"/>
                </a:lnTo>
              </a:path>
            </a:pathLst>
          </a:custGeom>
          <a:ln w="115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5838" y="6757365"/>
            <a:ext cx="12065" cy="164465"/>
          </a:xfrm>
          <a:custGeom>
            <a:avLst/>
            <a:gdLst/>
            <a:ahLst/>
            <a:cxnLst/>
            <a:rect l="l" t="t" r="r" b="b"/>
            <a:pathLst>
              <a:path w="12064" h="164465">
                <a:moveTo>
                  <a:pt x="0" y="163931"/>
                </a:moveTo>
                <a:lnTo>
                  <a:pt x="11569" y="163931"/>
                </a:lnTo>
                <a:lnTo>
                  <a:pt x="11569" y="0"/>
                </a:lnTo>
                <a:lnTo>
                  <a:pt x="0" y="0"/>
                </a:lnTo>
                <a:lnTo>
                  <a:pt x="0" y="1639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5812" y="6757378"/>
            <a:ext cx="12065" cy="164465"/>
          </a:xfrm>
          <a:custGeom>
            <a:avLst/>
            <a:gdLst/>
            <a:ahLst/>
            <a:cxnLst/>
            <a:rect l="l" t="t" r="r" b="b"/>
            <a:pathLst>
              <a:path w="12064" h="164465">
                <a:moveTo>
                  <a:pt x="0" y="163931"/>
                </a:moveTo>
                <a:lnTo>
                  <a:pt x="11569" y="163931"/>
                </a:lnTo>
                <a:lnTo>
                  <a:pt x="11569" y="0"/>
                </a:lnTo>
                <a:lnTo>
                  <a:pt x="0" y="0"/>
                </a:lnTo>
                <a:lnTo>
                  <a:pt x="0" y="1639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01797" y="4492866"/>
            <a:ext cx="45656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Loutres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2425" y="6814540"/>
            <a:ext cx="4165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Rivière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2332" y="5793384"/>
            <a:ext cx="321945" cy="965835"/>
          </a:xfrm>
          <a:custGeom>
            <a:avLst/>
            <a:gdLst/>
            <a:ahLst/>
            <a:cxnLst/>
            <a:rect l="l" t="t" r="r" b="b"/>
            <a:pathLst>
              <a:path w="321945" h="965834">
                <a:moveTo>
                  <a:pt x="321348" y="0"/>
                </a:moveTo>
                <a:lnTo>
                  <a:pt x="0" y="965606"/>
                </a:lnTo>
              </a:path>
            </a:pathLst>
          </a:custGeom>
          <a:ln w="11569">
            <a:solidFill>
              <a:srgbClr val="2140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1647" y="577273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9980" y="0"/>
                </a:moveTo>
                <a:lnTo>
                  <a:pt x="11952" y="2240"/>
                </a:lnTo>
                <a:lnTo>
                  <a:pt x="5349" y="7328"/>
                </a:lnTo>
                <a:lnTo>
                  <a:pt x="1052" y="14819"/>
                </a:lnTo>
                <a:lnTo>
                  <a:pt x="0" y="23387"/>
                </a:lnTo>
                <a:lnTo>
                  <a:pt x="2240" y="31415"/>
                </a:lnTo>
                <a:lnTo>
                  <a:pt x="7328" y="38019"/>
                </a:lnTo>
                <a:lnTo>
                  <a:pt x="14819" y="42315"/>
                </a:lnTo>
                <a:lnTo>
                  <a:pt x="23389" y="43368"/>
                </a:lnTo>
                <a:lnTo>
                  <a:pt x="31420" y="41127"/>
                </a:lnTo>
                <a:lnTo>
                  <a:pt x="38024" y="36039"/>
                </a:lnTo>
                <a:lnTo>
                  <a:pt x="42315" y="28548"/>
                </a:lnTo>
                <a:lnTo>
                  <a:pt x="43362" y="19980"/>
                </a:lnTo>
                <a:lnTo>
                  <a:pt x="41122" y="11952"/>
                </a:lnTo>
                <a:lnTo>
                  <a:pt x="36037" y="5349"/>
                </a:lnTo>
                <a:lnTo>
                  <a:pt x="28548" y="1052"/>
                </a:lnTo>
                <a:lnTo>
                  <a:pt x="19980" y="0"/>
                </a:lnTo>
                <a:close/>
              </a:path>
            </a:pathLst>
          </a:custGeom>
          <a:solidFill>
            <a:srgbClr val="21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63936" y="5137264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6438" y="0"/>
                </a:moveTo>
                <a:lnTo>
                  <a:pt x="0" y="16116"/>
                </a:lnTo>
              </a:path>
            </a:pathLst>
          </a:custGeom>
          <a:ln w="11569">
            <a:solidFill>
              <a:srgbClr val="2140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35261" y="5185804"/>
            <a:ext cx="615950" cy="1541145"/>
          </a:xfrm>
          <a:custGeom>
            <a:avLst/>
            <a:gdLst/>
            <a:ahLst/>
            <a:cxnLst/>
            <a:rect l="l" t="t" r="r" b="b"/>
            <a:pathLst>
              <a:path w="615950" h="1541145">
                <a:moveTo>
                  <a:pt x="615721" y="0"/>
                </a:moveTo>
                <a:lnTo>
                  <a:pt x="0" y="1540865"/>
                </a:lnTo>
              </a:path>
            </a:pathLst>
          </a:custGeom>
          <a:ln w="11569">
            <a:solidFill>
              <a:srgbClr val="21409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22332" y="6742887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09">
                <a:moveTo>
                  <a:pt x="6438" y="0"/>
                </a:moveTo>
                <a:lnTo>
                  <a:pt x="0" y="16116"/>
                </a:lnTo>
              </a:path>
            </a:pathLst>
          </a:custGeom>
          <a:ln w="11569">
            <a:solidFill>
              <a:srgbClr val="2140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48233" y="5116531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21320" y="0"/>
                </a:moveTo>
                <a:lnTo>
                  <a:pt x="13174" y="1760"/>
                </a:lnTo>
                <a:lnTo>
                  <a:pt x="6283" y="6447"/>
                </a:lnTo>
                <a:lnTo>
                  <a:pt x="1555" y="13671"/>
                </a:lnTo>
                <a:lnTo>
                  <a:pt x="0" y="22163"/>
                </a:lnTo>
                <a:lnTo>
                  <a:pt x="1760" y="30309"/>
                </a:lnTo>
                <a:lnTo>
                  <a:pt x="6447" y="37201"/>
                </a:lnTo>
                <a:lnTo>
                  <a:pt x="13671" y="41928"/>
                </a:lnTo>
                <a:lnTo>
                  <a:pt x="22165" y="43482"/>
                </a:lnTo>
                <a:lnTo>
                  <a:pt x="30314" y="41719"/>
                </a:lnTo>
                <a:lnTo>
                  <a:pt x="37206" y="37031"/>
                </a:lnTo>
                <a:lnTo>
                  <a:pt x="41928" y="29813"/>
                </a:lnTo>
                <a:lnTo>
                  <a:pt x="43489" y="21318"/>
                </a:lnTo>
                <a:lnTo>
                  <a:pt x="41728" y="13169"/>
                </a:lnTo>
                <a:lnTo>
                  <a:pt x="37038" y="6277"/>
                </a:lnTo>
                <a:lnTo>
                  <a:pt x="29813" y="1555"/>
                </a:lnTo>
                <a:lnTo>
                  <a:pt x="21320" y="0"/>
                </a:lnTo>
                <a:close/>
              </a:path>
            </a:pathLst>
          </a:custGeom>
          <a:solidFill>
            <a:srgbClr val="21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22332" y="5786196"/>
            <a:ext cx="1295400" cy="972819"/>
          </a:xfrm>
          <a:custGeom>
            <a:avLst/>
            <a:gdLst/>
            <a:ahLst/>
            <a:cxnLst/>
            <a:rect l="l" t="t" r="r" b="b"/>
            <a:pathLst>
              <a:path w="1295400" h="972820">
                <a:moveTo>
                  <a:pt x="1294904" y="0"/>
                </a:moveTo>
                <a:lnTo>
                  <a:pt x="0" y="972807"/>
                </a:lnTo>
              </a:path>
            </a:pathLst>
          </a:custGeom>
          <a:ln w="11569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94839" y="576531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24587" y="0"/>
                </a:moveTo>
                <a:lnTo>
                  <a:pt x="16260" y="423"/>
                </a:lnTo>
                <a:lnTo>
                  <a:pt x="8466" y="4140"/>
                </a:lnTo>
                <a:lnTo>
                  <a:pt x="2726" y="10589"/>
                </a:lnTo>
                <a:lnTo>
                  <a:pt x="0" y="18465"/>
                </a:lnTo>
                <a:lnTo>
                  <a:pt x="424" y="26789"/>
                </a:lnTo>
                <a:lnTo>
                  <a:pt x="4135" y="34582"/>
                </a:lnTo>
                <a:lnTo>
                  <a:pt x="10592" y="40323"/>
                </a:lnTo>
                <a:lnTo>
                  <a:pt x="18470" y="43053"/>
                </a:lnTo>
                <a:lnTo>
                  <a:pt x="26791" y="42629"/>
                </a:lnTo>
                <a:lnTo>
                  <a:pt x="34577" y="38912"/>
                </a:lnTo>
                <a:lnTo>
                  <a:pt x="40318" y="32463"/>
                </a:lnTo>
                <a:lnTo>
                  <a:pt x="43048" y="24587"/>
                </a:lnTo>
                <a:lnTo>
                  <a:pt x="42624" y="16263"/>
                </a:lnTo>
                <a:lnTo>
                  <a:pt x="38908" y="8470"/>
                </a:lnTo>
                <a:lnTo>
                  <a:pt x="32463" y="2729"/>
                </a:lnTo>
                <a:lnTo>
                  <a:pt x="2458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31968" y="5458866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13538" y="0"/>
                </a:moveTo>
                <a:lnTo>
                  <a:pt x="0" y="10845"/>
                </a:lnTo>
              </a:path>
            </a:pathLst>
          </a:custGeom>
          <a:ln w="11569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49396" y="5491378"/>
            <a:ext cx="1555750" cy="1246505"/>
          </a:xfrm>
          <a:custGeom>
            <a:avLst/>
            <a:gdLst/>
            <a:ahLst/>
            <a:cxnLst/>
            <a:rect l="l" t="t" r="r" b="b"/>
            <a:pathLst>
              <a:path w="1555750" h="1246504">
                <a:moveTo>
                  <a:pt x="1555508" y="0"/>
                </a:moveTo>
                <a:lnTo>
                  <a:pt x="0" y="1245933"/>
                </a:lnTo>
              </a:path>
            </a:pathLst>
          </a:custGeom>
          <a:ln w="11569">
            <a:solidFill>
              <a:srgbClr val="ED1C2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22332" y="6748157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13538" y="0"/>
                </a:moveTo>
                <a:lnTo>
                  <a:pt x="0" y="10845"/>
                </a:lnTo>
              </a:path>
            </a:pathLst>
          </a:custGeom>
          <a:ln w="11569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23035" y="543793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24001" y="0"/>
                </a:moveTo>
                <a:lnTo>
                  <a:pt x="15693" y="683"/>
                </a:lnTo>
                <a:lnTo>
                  <a:pt x="8018" y="4640"/>
                </a:lnTo>
                <a:lnTo>
                  <a:pt x="2481" y="11263"/>
                </a:lnTo>
                <a:lnTo>
                  <a:pt x="0" y="19218"/>
                </a:lnTo>
                <a:lnTo>
                  <a:pt x="683" y="27523"/>
                </a:lnTo>
                <a:lnTo>
                  <a:pt x="4640" y="35196"/>
                </a:lnTo>
                <a:lnTo>
                  <a:pt x="11264" y="40739"/>
                </a:lnTo>
                <a:lnTo>
                  <a:pt x="19223" y="43219"/>
                </a:lnTo>
                <a:lnTo>
                  <a:pt x="27528" y="42533"/>
                </a:lnTo>
                <a:lnTo>
                  <a:pt x="35196" y="38574"/>
                </a:lnTo>
                <a:lnTo>
                  <a:pt x="40739" y="31951"/>
                </a:lnTo>
                <a:lnTo>
                  <a:pt x="43219" y="23996"/>
                </a:lnTo>
                <a:lnTo>
                  <a:pt x="42533" y="15691"/>
                </a:lnTo>
                <a:lnTo>
                  <a:pt x="38574" y="8018"/>
                </a:lnTo>
                <a:lnTo>
                  <a:pt x="31957" y="2481"/>
                </a:lnTo>
                <a:lnTo>
                  <a:pt x="24001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22332" y="6444958"/>
            <a:ext cx="313690" cy="314325"/>
          </a:xfrm>
          <a:custGeom>
            <a:avLst/>
            <a:gdLst/>
            <a:ahLst/>
            <a:cxnLst/>
            <a:rect l="l" t="t" r="r" b="b"/>
            <a:pathLst>
              <a:path w="313689" h="314325">
                <a:moveTo>
                  <a:pt x="0" y="314045"/>
                </a:moveTo>
                <a:lnTo>
                  <a:pt x="313283" y="0"/>
                </a:lnTo>
              </a:path>
            </a:pathLst>
          </a:custGeom>
          <a:ln w="11569">
            <a:solidFill>
              <a:srgbClr val="00A1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13111" y="642397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21713" y="0"/>
                </a:moveTo>
                <a:lnTo>
                  <a:pt x="13533" y="1604"/>
                </a:lnTo>
                <a:lnTo>
                  <a:pt x="6349" y="6388"/>
                </a:lnTo>
                <a:lnTo>
                  <a:pt x="1581" y="13583"/>
                </a:lnTo>
                <a:lnTo>
                  <a:pt x="0" y="21766"/>
                </a:lnTo>
                <a:lnTo>
                  <a:pt x="1599" y="29946"/>
                </a:lnTo>
                <a:lnTo>
                  <a:pt x="6375" y="37134"/>
                </a:lnTo>
                <a:lnTo>
                  <a:pt x="13578" y="41897"/>
                </a:lnTo>
                <a:lnTo>
                  <a:pt x="21764" y="43478"/>
                </a:lnTo>
                <a:lnTo>
                  <a:pt x="29946" y="41878"/>
                </a:lnTo>
                <a:lnTo>
                  <a:pt x="37134" y="37096"/>
                </a:lnTo>
                <a:lnTo>
                  <a:pt x="41904" y="29900"/>
                </a:lnTo>
                <a:lnTo>
                  <a:pt x="43487" y="21716"/>
                </a:lnTo>
                <a:lnTo>
                  <a:pt x="41885" y="13533"/>
                </a:lnTo>
                <a:lnTo>
                  <a:pt x="37096" y="6337"/>
                </a:lnTo>
                <a:lnTo>
                  <a:pt x="29899" y="1576"/>
                </a:lnTo>
                <a:lnTo>
                  <a:pt x="21713" y="0"/>
                </a:lnTo>
                <a:close/>
              </a:path>
            </a:pathLst>
          </a:custGeom>
          <a:solidFill>
            <a:srgbClr val="00A1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25999" y="7211860"/>
            <a:ext cx="3140710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000" dirty="0">
                <a:solidFill>
                  <a:srgbClr val="21409A"/>
                </a:solidFill>
                <a:latin typeface="Calibri"/>
                <a:cs typeface="Calibri"/>
              </a:rPr>
              <a:t>texte</a:t>
            </a:r>
            <a:r>
              <a:rPr sz="1000" spc="-9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15" dirty="0">
                <a:solidFill>
                  <a:srgbClr val="21409A"/>
                </a:solidFill>
                <a:latin typeface="Calibri"/>
                <a:cs typeface="Calibri"/>
              </a:rPr>
              <a:t>Les</a:t>
            </a:r>
            <a:r>
              <a:rPr sz="1000" spc="-5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1409A"/>
                </a:solidFill>
                <a:latin typeface="Calibri"/>
                <a:cs typeface="Calibri"/>
              </a:rPr>
              <a:t>loutres</a:t>
            </a:r>
            <a:r>
              <a:rPr sz="1000" spc="-5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21409A"/>
                </a:solidFill>
                <a:latin typeface="Calibri"/>
                <a:cs typeface="Calibri"/>
              </a:rPr>
              <a:t>vivent</a:t>
            </a:r>
            <a:r>
              <a:rPr sz="1000" spc="-5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le</a:t>
            </a:r>
            <a:r>
              <a:rPr sz="1000" spc="-5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plus</a:t>
            </a:r>
            <a:r>
              <a:rPr sz="1000" spc="-5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souvent,</a:t>
            </a:r>
            <a:r>
              <a:rPr sz="1000" spc="-5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21409A"/>
                </a:solidFill>
                <a:latin typeface="Calibri"/>
                <a:cs typeface="Calibri"/>
              </a:rPr>
              <a:t>en</a:t>
            </a:r>
            <a:r>
              <a:rPr sz="1000" spc="-5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21409A"/>
                </a:solidFill>
                <a:latin typeface="Calibri"/>
                <a:cs typeface="Calibri"/>
              </a:rPr>
              <a:t>eau</a:t>
            </a:r>
            <a:r>
              <a:rPr sz="1000" spc="-5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douce</a:t>
            </a:r>
            <a:r>
              <a:rPr sz="1000" spc="-5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21409A"/>
                </a:solidFill>
                <a:latin typeface="Calibri"/>
                <a:cs typeface="Calibri"/>
              </a:rPr>
              <a:t>au</a:t>
            </a:r>
            <a:r>
              <a:rPr sz="1000" spc="-5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21409A"/>
                </a:solidFill>
                <a:latin typeface="Calibri"/>
                <a:cs typeface="Calibri"/>
              </a:rPr>
              <a:t>bord</a:t>
            </a:r>
            <a:r>
              <a:rPr sz="1000" spc="-5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21409A"/>
                </a:solidFill>
                <a:latin typeface="Calibri"/>
                <a:cs typeface="Calibri"/>
              </a:rPr>
              <a:t>des  </a:t>
            </a:r>
            <a:r>
              <a:rPr sz="1000" spc="-10" dirty="0">
                <a:solidFill>
                  <a:srgbClr val="21409A"/>
                </a:solidFill>
                <a:latin typeface="Calibri"/>
                <a:cs typeface="Calibri"/>
              </a:rPr>
              <a:t>rivières,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comme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la </a:t>
            </a:r>
            <a:r>
              <a:rPr sz="1000" dirty="0">
                <a:solidFill>
                  <a:srgbClr val="21409A"/>
                </a:solidFill>
                <a:latin typeface="Calibri"/>
                <a:cs typeface="Calibri"/>
              </a:rPr>
              <a:t>loutre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de </a:t>
            </a:r>
            <a:r>
              <a:rPr sz="1000" spc="-10" dirty="0">
                <a:solidFill>
                  <a:srgbClr val="21409A"/>
                </a:solidFill>
                <a:latin typeface="Calibri"/>
                <a:cs typeface="Calibri"/>
              </a:rPr>
              <a:t>rivière, </a:t>
            </a:r>
            <a:r>
              <a:rPr sz="1000" spc="10" dirty="0">
                <a:solidFill>
                  <a:srgbClr val="21409A"/>
                </a:solidFill>
                <a:latin typeface="Calibri"/>
                <a:cs typeface="Calibri"/>
              </a:rPr>
              <a:t>espèce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la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plus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répan-  </a:t>
            </a:r>
            <a:r>
              <a:rPr sz="1000" dirty="0">
                <a:solidFill>
                  <a:srgbClr val="21409A"/>
                </a:solidFill>
                <a:latin typeface="Calibri"/>
                <a:cs typeface="Calibri"/>
              </a:rPr>
              <a:t>due. </a:t>
            </a:r>
            <a:r>
              <a:rPr sz="1000" spc="10" dirty="0">
                <a:solidFill>
                  <a:srgbClr val="21409A"/>
                </a:solidFill>
                <a:latin typeface="Calibri"/>
                <a:cs typeface="Calibri"/>
              </a:rPr>
              <a:t>Cependant,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une </a:t>
            </a:r>
            <a:r>
              <a:rPr sz="1000" spc="10" dirty="0">
                <a:solidFill>
                  <a:srgbClr val="21409A"/>
                </a:solidFill>
                <a:latin typeface="Calibri"/>
                <a:cs typeface="Calibri"/>
              </a:rPr>
              <a:t>espèce </a:t>
            </a:r>
            <a:r>
              <a:rPr sz="1000" dirty="0">
                <a:solidFill>
                  <a:srgbClr val="21409A"/>
                </a:solidFill>
                <a:latin typeface="Calibri"/>
                <a:cs typeface="Calibri"/>
              </a:rPr>
              <a:t>loutre </a:t>
            </a:r>
            <a:r>
              <a:rPr sz="1000" spc="10" dirty="0">
                <a:solidFill>
                  <a:srgbClr val="21409A"/>
                </a:solidFill>
                <a:latin typeface="Calibri"/>
                <a:cs typeface="Calibri"/>
              </a:rPr>
              <a:t>vit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dans </a:t>
            </a:r>
            <a:r>
              <a:rPr sz="1000" spc="-5" dirty="0">
                <a:solidFill>
                  <a:srgbClr val="21409A"/>
                </a:solidFill>
                <a:latin typeface="Calibri"/>
                <a:cs typeface="Calibri"/>
              </a:rPr>
              <a:t>l'eau </a:t>
            </a:r>
            <a:r>
              <a:rPr sz="1000" spc="-10" dirty="0">
                <a:solidFill>
                  <a:srgbClr val="21409A"/>
                </a:solidFill>
                <a:latin typeface="Calibri"/>
                <a:cs typeface="Calibri"/>
              </a:rPr>
              <a:t>salée,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il  s'agit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de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la </a:t>
            </a:r>
            <a:r>
              <a:rPr sz="1000" dirty="0">
                <a:solidFill>
                  <a:srgbClr val="21409A"/>
                </a:solidFill>
                <a:latin typeface="Calibri"/>
                <a:cs typeface="Calibri"/>
              </a:rPr>
              <a:t>loutre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de </a:t>
            </a:r>
            <a:r>
              <a:rPr sz="1000" spc="-20" dirty="0">
                <a:solidFill>
                  <a:srgbClr val="21409A"/>
                </a:solidFill>
                <a:latin typeface="Calibri"/>
                <a:cs typeface="Calibri"/>
              </a:rPr>
              <a:t>mer. </a:t>
            </a:r>
            <a:r>
              <a:rPr sz="1000" spc="25" dirty="0">
                <a:solidFill>
                  <a:srgbClr val="21409A"/>
                </a:solidFill>
                <a:latin typeface="Calibri"/>
                <a:cs typeface="Calibri"/>
              </a:rPr>
              <a:t>La </a:t>
            </a:r>
            <a:r>
              <a:rPr sz="1000" dirty="0">
                <a:solidFill>
                  <a:srgbClr val="21409A"/>
                </a:solidFill>
                <a:latin typeface="Calibri"/>
                <a:cs typeface="Calibri"/>
              </a:rPr>
              <a:t>tanière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de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la </a:t>
            </a:r>
            <a:r>
              <a:rPr sz="1000" dirty="0">
                <a:solidFill>
                  <a:srgbClr val="21409A"/>
                </a:solidFill>
                <a:latin typeface="Calibri"/>
                <a:cs typeface="Calibri"/>
              </a:rPr>
              <a:t>loutre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se </a:t>
            </a:r>
            <a:r>
              <a:rPr sz="1000" spc="-5" dirty="0">
                <a:solidFill>
                  <a:srgbClr val="21409A"/>
                </a:solidFill>
                <a:latin typeface="Calibri"/>
                <a:cs typeface="Calibri"/>
              </a:rPr>
              <a:t>trouve,  </a:t>
            </a:r>
            <a:r>
              <a:rPr sz="1000" spc="15" dirty="0">
                <a:solidFill>
                  <a:srgbClr val="21409A"/>
                </a:solidFill>
                <a:latin typeface="Calibri"/>
                <a:cs typeface="Calibri"/>
              </a:rPr>
              <a:t>au-dessus</a:t>
            </a:r>
            <a:r>
              <a:rPr sz="1000" spc="-2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30" dirty="0">
                <a:solidFill>
                  <a:srgbClr val="21409A"/>
                </a:solidFill>
                <a:latin typeface="Calibri"/>
                <a:cs typeface="Calibri"/>
              </a:rPr>
              <a:t>du</a:t>
            </a:r>
            <a:r>
              <a:rPr sz="1000" spc="-2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21409A"/>
                </a:solidFill>
                <a:latin typeface="Calibri"/>
                <a:cs typeface="Calibri"/>
              </a:rPr>
              <a:t>niveau</a:t>
            </a:r>
            <a:r>
              <a:rPr sz="1000" spc="-2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de</a:t>
            </a:r>
            <a:r>
              <a:rPr sz="1000" spc="-2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1409A"/>
                </a:solidFill>
                <a:latin typeface="Calibri"/>
                <a:cs typeface="Calibri"/>
              </a:rPr>
              <a:t>l'eau</a:t>
            </a:r>
            <a:r>
              <a:rPr sz="1000" spc="-2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dans</a:t>
            </a:r>
            <a:r>
              <a:rPr sz="1000" spc="-2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les</a:t>
            </a:r>
            <a:r>
              <a:rPr sz="1000" spc="-2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racines</a:t>
            </a:r>
            <a:r>
              <a:rPr sz="1000" spc="-2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21409A"/>
                </a:solidFill>
                <a:latin typeface="Calibri"/>
                <a:cs typeface="Calibri"/>
              </a:rPr>
              <a:t>des</a:t>
            </a:r>
            <a:r>
              <a:rPr sz="1000" spc="-2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21409A"/>
                </a:solidFill>
                <a:latin typeface="Calibri"/>
                <a:cs typeface="Calibri"/>
              </a:rPr>
              <a:t>arbres.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20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25999" y="8585961"/>
            <a:ext cx="1989455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-10" dirty="0">
                <a:solidFill>
                  <a:srgbClr val="21409A"/>
                </a:solidFill>
                <a:latin typeface="Calibri"/>
                <a:cs typeface="Calibri"/>
              </a:rPr>
              <a:t>(lexie</a:t>
            </a:r>
            <a:r>
              <a:rPr sz="1000" i="1" spc="-13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21409A"/>
                </a:solidFill>
                <a:latin typeface="Calibri"/>
                <a:cs typeface="Calibri"/>
              </a:rPr>
              <a:t>composée)</a:t>
            </a:r>
            <a:endParaRPr sz="1000">
              <a:latin typeface="Calibri"/>
              <a:cs typeface="Calibri"/>
            </a:endParaRPr>
          </a:p>
          <a:p>
            <a:pPr marL="120014" marR="187960">
              <a:lnSpc>
                <a:spcPct val="100000"/>
              </a:lnSpc>
            </a:pPr>
            <a:r>
              <a:rPr sz="1000" dirty="0">
                <a:solidFill>
                  <a:srgbClr val="21409A"/>
                </a:solidFill>
                <a:latin typeface="Calibri"/>
                <a:cs typeface="Calibri"/>
              </a:rPr>
              <a:t>loutres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de </a:t>
            </a:r>
            <a:r>
              <a:rPr sz="1000" spc="-10" dirty="0">
                <a:solidFill>
                  <a:srgbClr val="21409A"/>
                </a:solidFill>
                <a:latin typeface="Calibri"/>
                <a:cs typeface="Calibri"/>
              </a:rPr>
              <a:t>rivières: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1</a:t>
            </a:r>
            <a:r>
              <a:rPr sz="1000" spc="-6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occurrence  </a:t>
            </a:r>
            <a:r>
              <a:rPr sz="1000" dirty="0">
                <a:solidFill>
                  <a:srgbClr val="21409A"/>
                </a:solidFill>
                <a:latin typeface="Calibri"/>
                <a:cs typeface="Calibri"/>
              </a:rPr>
              <a:t>loutres </a:t>
            </a:r>
            <a:r>
              <a:rPr sz="1000" spc="20" dirty="0">
                <a:solidFill>
                  <a:srgbClr val="21409A"/>
                </a:solidFill>
                <a:latin typeface="Calibri"/>
                <a:cs typeface="Calibri"/>
              </a:rPr>
              <a:t>de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mer </a:t>
            </a:r>
            <a:r>
              <a:rPr sz="1000" spc="-65" dirty="0">
                <a:solidFill>
                  <a:srgbClr val="21409A"/>
                </a:solidFill>
                <a:latin typeface="Calibri"/>
                <a:cs typeface="Calibri"/>
              </a:rPr>
              <a:t>: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1</a:t>
            </a:r>
            <a:r>
              <a:rPr sz="1000" spc="-4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occurrence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i="1" spc="-10" dirty="0">
                <a:solidFill>
                  <a:srgbClr val="21409A"/>
                </a:solidFill>
                <a:latin typeface="Calibri"/>
                <a:cs typeface="Calibri"/>
              </a:rPr>
              <a:t>(lexie</a:t>
            </a:r>
            <a:r>
              <a:rPr sz="1000" i="1" spc="-14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21409A"/>
                </a:solidFill>
                <a:latin typeface="Calibri"/>
                <a:cs typeface="Calibri"/>
              </a:rPr>
              <a:t>simple)</a:t>
            </a:r>
            <a:endParaRPr sz="10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</a:pPr>
            <a:r>
              <a:rPr sz="1000" dirty="0">
                <a:solidFill>
                  <a:srgbClr val="21409A"/>
                </a:solidFill>
                <a:latin typeface="Calibri"/>
                <a:cs typeface="Calibri"/>
              </a:rPr>
              <a:t>rivières </a:t>
            </a:r>
            <a:r>
              <a:rPr sz="1000" spc="-65" dirty="0">
                <a:solidFill>
                  <a:srgbClr val="21409A"/>
                </a:solidFill>
                <a:latin typeface="Calibri"/>
                <a:cs typeface="Calibri"/>
              </a:rPr>
              <a:t>: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1 occurrence  </a:t>
            </a:r>
            <a:r>
              <a:rPr sz="1000" i="1" spc="-10" dirty="0">
                <a:solidFill>
                  <a:srgbClr val="21409A"/>
                </a:solidFill>
                <a:latin typeface="Calibri"/>
                <a:cs typeface="Calibri"/>
              </a:rPr>
              <a:t>(lexie</a:t>
            </a:r>
            <a:r>
              <a:rPr sz="1000" i="1" spc="-110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21409A"/>
                </a:solidFill>
                <a:latin typeface="Calibri"/>
                <a:cs typeface="Calibri"/>
              </a:rPr>
              <a:t>simple)</a:t>
            </a:r>
            <a:endParaRPr sz="10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</a:pPr>
            <a:r>
              <a:rPr sz="1000" dirty="0">
                <a:solidFill>
                  <a:srgbClr val="21409A"/>
                </a:solidFill>
                <a:latin typeface="Calibri"/>
                <a:cs typeface="Calibri"/>
              </a:rPr>
              <a:t>loutre </a:t>
            </a:r>
            <a:r>
              <a:rPr sz="1000" spc="-65" dirty="0">
                <a:solidFill>
                  <a:srgbClr val="21409A"/>
                </a:solidFill>
                <a:latin typeface="Calibri"/>
                <a:cs typeface="Calibri"/>
              </a:rPr>
              <a:t>: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3</a:t>
            </a:r>
            <a:r>
              <a:rPr sz="1000" spc="-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occurrences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03751" y="7211860"/>
            <a:ext cx="3140710" cy="108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texte</a:t>
            </a:r>
            <a:r>
              <a:rPr sz="1000" spc="-9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000" spc="25" dirty="0">
                <a:solidFill>
                  <a:srgbClr val="ED1C24"/>
                </a:solidFill>
                <a:latin typeface="Calibri"/>
                <a:cs typeface="Calibri"/>
              </a:rPr>
              <a:t>La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loutre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ED1C24"/>
                </a:solidFill>
                <a:latin typeface="Calibri"/>
                <a:cs typeface="Calibri"/>
              </a:rPr>
              <a:t>de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ED1C24"/>
                </a:solidFill>
                <a:latin typeface="Calibri"/>
                <a:cs typeface="Calibri"/>
              </a:rPr>
              <a:t>rivière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ED1C24"/>
                </a:solidFill>
                <a:latin typeface="Calibri"/>
                <a:cs typeface="Calibri"/>
              </a:rPr>
              <a:t>vit…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ED1C24"/>
                </a:solidFill>
                <a:latin typeface="Calibri"/>
                <a:cs typeface="Calibri"/>
              </a:rPr>
              <a:t>Dans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les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rivières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-100" dirty="0">
                <a:solidFill>
                  <a:srgbClr val="ED1C24"/>
                </a:solidFill>
                <a:latin typeface="Calibri"/>
                <a:cs typeface="Calibri"/>
              </a:rPr>
              <a:t>!</a:t>
            </a: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15" dirty="0">
                <a:solidFill>
                  <a:srgbClr val="ED1C24"/>
                </a:solidFill>
                <a:latin typeface="Calibri"/>
                <a:cs typeface="Calibri"/>
              </a:rPr>
              <a:t>Si</a:t>
            </a:r>
            <a:r>
              <a:rPr sz="1000" spc="-2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la</a:t>
            </a:r>
            <a:r>
              <a:rPr sz="1000" spc="-2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loutre</a:t>
            </a:r>
            <a:r>
              <a:rPr sz="1000" spc="-2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a</a:t>
            </a:r>
            <a:r>
              <a:rPr sz="1000" spc="-2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ED1C24"/>
                </a:solidFill>
                <a:latin typeface="Calibri"/>
                <a:cs typeface="Calibri"/>
              </a:rPr>
              <a:t>choisi</a:t>
            </a:r>
            <a:r>
              <a:rPr sz="1000" spc="-2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d’y</a:t>
            </a:r>
            <a:r>
              <a:rPr sz="1000" spc="-2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ED1C24"/>
                </a:solidFill>
                <a:latin typeface="Calibri"/>
                <a:cs typeface="Calibri"/>
              </a:rPr>
              <a:t>vivre,</a:t>
            </a:r>
            <a:r>
              <a:rPr sz="1000" spc="-2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c’est</a:t>
            </a:r>
            <a:r>
              <a:rPr sz="1000" spc="-2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parce</a:t>
            </a:r>
            <a:r>
              <a:rPr sz="1000" spc="-2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ED1C24"/>
                </a:solidFill>
                <a:latin typeface="Calibri"/>
                <a:cs typeface="Calibri"/>
              </a:rPr>
              <a:t>que</a:t>
            </a:r>
            <a:r>
              <a:rPr sz="1000" spc="-2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les</a:t>
            </a:r>
            <a:r>
              <a:rPr sz="1000" spc="-2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ED1C24"/>
                </a:solidFill>
                <a:latin typeface="Calibri"/>
                <a:cs typeface="Calibri"/>
              </a:rPr>
              <a:t>rivières</a:t>
            </a:r>
            <a:r>
              <a:rPr sz="1000" spc="-2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ED1C24"/>
                </a:solidFill>
                <a:latin typeface="Calibri"/>
                <a:cs typeface="Calibri"/>
              </a:rPr>
              <a:t>sont  </a:t>
            </a:r>
            <a:r>
              <a:rPr sz="1000" spc="15" dirty="0">
                <a:solidFill>
                  <a:srgbClr val="ED1C24"/>
                </a:solidFill>
                <a:latin typeface="Calibri"/>
                <a:cs typeface="Calibri"/>
              </a:rPr>
              <a:t>pour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les </a:t>
            </a: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loutres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le </a:t>
            </a:r>
            <a:r>
              <a:rPr sz="1000" spc="10" dirty="0">
                <a:solidFill>
                  <a:srgbClr val="ED1C24"/>
                </a:solidFill>
                <a:latin typeface="Calibri"/>
                <a:cs typeface="Calibri"/>
              </a:rPr>
              <a:t>lieu idéal </a:t>
            </a:r>
            <a:r>
              <a:rPr sz="1000" spc="15" dirty="0">
                <a:solidFill>
                  <a:srgbClr val="ED1C24"/>
                </a:solidFill>
                <a:latin typeface="Calibri"/>
                <a:cs typeface="Calibri"/>
              </a:rPr>
              <a:t>pour </a:t>
            </a: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nager. </a:t>
            </a:r>
            <a:r>
              <a:rPr sz="1000" spc="15" dirty="0">
                <a:solidFill>
                  <a:srgbClr val="ED1C24"/>
                </a:solidFill>
                <a:latin typeface="Calibri"/>
                <a:cs typeface="Calibri"/>
              </a:rPr>
              <a:t>Les </a:t>
            </a:r>
            <a:r>
              <a:rPr sz="1000" spc="-5" dirty="0">
                <a:solidFill>
                  <a:srgbClr val="ED1C24"/>
                </a:solidFill>
                <a:latin typeface="Calibri"/>
                <a:cs typeface="Calibri"/>
              </a:rPr>
              <a:t>rivières </a:t>
            </a:r>
            <a:r>
              <a:rPr sz="1000" spc="10" dirty="0">
                <a:solidFill>
                  <a:srgbClr val="ED1C24"/>
                </a:solidFill>
                <a:latin typeface="Calibri"/>
                <a:cs typeface="Calibri"/>
              </a:rPr>
              <a:t>sont  </a:t>
            </a:r>
            <a:r>
              <a:rPr sz="1000" spc="15" dirty="0">
                <a:solidFill>
                  <a:srgbClr val="ED1C24"/>
                </a:solidFill>
                <a:latin typeface="Calibri"/>
                <a:cs typeface="Calibri"/>
              </a:rPr>
              <a:t>nombreuses en Amérique </a:t>
            </a:r>
            <a:r>
              <a:rPr sz="1000" spc="30" dirty="0">
                <a:solidFill>
                  <a:srgbClr val="ED1C24"/>
                </a:solidFill>
                <a:latin typeface="Calibri"/>
                <a:cs typeface="Calibri"/>
              </a:rPr>
              <a:t>du </a:t>
            </a: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nord, </a:t>
            </a:r>
            <a:r>
              <a:rPr sz="1000" spc="20" dirty="0">
                <a:solidFill>
                  <a:srgbClr val="ED1C24"/>
                </a:solidFill>
                <a:latin typeface="Calibri"/>
                <a:cs typeface="Calibri"/>
              </a:rPr>
              <a:t>plus </a:t>
            </a:r>
            <a:r>
              <a:rPr sz="1000" spc="10" dirty="0">
                <a:solidFill>
                  <a:srgbClr val="ED1C24"/>
                </a:solidFill>
                <a:latin typeface="Calibri"/>
                <a:cs typeface="Calibri"/>
              </a:rPr>
              <a:t>précisément </a:t>
            </a:r>
            <a:r>
              <a:rPr sz="1000" spc="15" dirty="0">
                <a:solidFill>
                  <a:srgbClr val="ED1C24"/>
                </a:solidFill>
                <a:latin typeface="Calibri"/>
                <a:cs typeface="Calibri"/>
              </a:rPr>
              <a:t>au  </a:t>
            </a:r>
            <a:r>
              <a:rPr sz="1000" spc="20" dirty="0">
                <a:solidFill>
                  <a:srgbClr val="ED1C24"/>
                </a:solidFill>
                <a:latin typeface="Calibri"/>
                <a:cs typeface="Calibri"/>
              </a:rPr>
              <a:t>Canada </a:t>
            </a:r>
            <a:r>
              <a:rPr sz="1000" spc="-100" dirty="0">
                <a:solidFill>
                  <a:srgbClr val="ED1C24"/>
                </a:solidFill>
                <a:latin typeface="Calibri"/>
                <a:cs typeface="Calibri"/>
              </a:rPr>
              <a:t>! </a:t>
            </a:r>
            <a:r>
              <a:rPr sz="1000" spc="25" dirty="0">
                <a:solidFill>
                  <a:srgbClr val="ED1C24"/>
                </a:solidFill>
                <a:latin typeface="Calibri"/>
                <a:cs typeface="Calibri"/>
              </a:rPr>
              <a:t>On </a:t>
            </a:r>
            <a:r>
              <a:rPr sz="1000" spc="15" dirty="0">
                <a:solidFill>
                  <a:srgbClr val="ED1C24"/>
                </a:solidFill>
                <a:latin typeface="Calibri"/>
                <a:cs typeface="Calibri"/>
              </a:rPr>
              <a:t>y compte </a:t>
            </a:r>
            <a:r>
              <a:rPr sz="1000" spc="20" dirty="0">
                <a:solidFill>
                  <a:srgbClr val="ED1C24"/>
                </a:solidFill>
                <a:latin typeface="Calibri"/>
                <a:cs typeface="Calibri"/>
              </a:rPr>
              <a:t>beaucoup de </a:t>
            </a:r>
            <a:r>
              <a:rPr sz="1000" spc="-5" dirty="0">
                <a:solidFill>
                  <a:srgbClr val="ED1C24"/>
                </a:solidFill>
                <a:latin typeface="Calibri"/>
                <a:cs typeface="Calibri"/>
              </a:rPr>
              <a:t>rivières </a:t>
            </a:r>
            <a:r>
              <a:rPr sz="1000" spc="20" dirty="0">
                <a:solidFill>
                  <a:srgbClr val="ED1C24"/>
                </a:solidFill>
                <a:latin typeface="Calibri"/>
                <a:cs typeface="Calibri"/>
              </a:rPr>
              <a:t>ou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les </a:t>
            </a: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loutres  </a:t>
            </a:r>
            <a:r>
              <a:rPr sz="1000" spc="10" dirty="0">
                <a:solidFill>
                  <a:srgbClr val="ED1C24"/>
                </a:solidFill>
                <a:latin typeface="Calibri"/>
                <a:cs typeface="Calibri"/>
              </a:rPr>
              <a:t>aiment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barboter </a:t>
            </a: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et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se</a:t>
            </a:r>
            <a:r>
              <a:rPr sz="1000" spc="-9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ED1C24"/>
                </a:solidFill>
                <a:latin typeface="Calibri"/>
                <a:cs typeface="Calibri"/>
              </a:rPr>
              <a:t>reproduire.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5999" y="8280603"/>
            <a:ext cx="6131560" cy="31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5" dirty="0">
                <a:solidFill>
                  <a:srgbClr val="21409A"/>
                </a:solidFill>
                <a:latin typeface="Calibri"/>
                <a:cs typeface="Calibri"/>
              </a:rPr>
              <a:t>On</a:t>
            </a:r>
            <a:r>
              <a:rPr sz="1000" spc="-1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21409A"/>
                </a:solidFill>
                <a:latin typeface="Calibri"/>
                <a:cs typeface="Calibri"/>
              </a:rPr>
              <a:t>décortique</a:t>
            </a:r>
            <a:r>
              <a:rPr sz="1000" spc="-1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par</a:t>
            </a:r>
            <a:r>
              <a:rPr sz="1000" spc="-1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lexie</a:t>
            </a:r>
            <a:r>
              <a:rPr sz="1000" spc="-1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21409A"/>
                </a:solidFill>
                <a:latin typeface="Calibri"/>
                <a:cs typeface="Calibri"/>
              </a:rPr>
              <a:t>en</a:t>
            </a:r>
            <a:r>
              <a:rPr sz="1000" spc="-1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se</a:t>
            </a:r>
            <a:r>
              <a:rPr sz="1000" spc="-1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focalisant</a:t>
            </a:r>
            <a:r>
              <a:rPr sz="1000" spc="-1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1409A"/>
                </a:solidFill>
                <a:latin typeface="Calibri"/>
                <a:cs typeface="Calibri"/>
              </a:rPr>
              <a:t>sur</a:t>
            </a:r>
            <a:r>
              <a:rPr sz="1000" spc="-1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le</a:t>
            </a:r>
            <a:r>
              <a:rPr sz="1000" spc="-1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1409A"/>
                </a:solidFill>
                <a:latin typeface="Calibri"/>
                <a:cs typeface="Calibri"/>
              </a:rPr>
              <a:t>sujet</a:t>
            </a:r>
            <a:r>
              <a:rPr sz="1000" spc="-15" dirty="0">
                <a:solidFill>
                  <a:srgbClr val="21409A"/>
                </a:solidFill>
                <a:latin typeface="Calibri"/>
                <a:cs typeface="Calibri"/>
              </a:rPr>
              <a:t> </a:t>
            </a:r>
            <a:r>
              <a:rPr sz="1000" spc="-65" dirty="0">
                <a:solidFill>
                  <a:srgbClr val="21409A"/>
                </a:solidFill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 marL="3390265">
              <a:lnSpc>
                <a:spcPct val="100000"/>
              </a:lnSpc>
            </a:pPr>
            <a:r>
              <a:rPr sz="1000" spc="25" dirty="0">
                <a:solidFill>
                  <a:srgbClr val="ED1C24"/>
                </a:solidFill>
                <a:latin typeface="Calibri"/>
                <a:cs typeface="Calibri"/>
              </a:rPr>
              <a:t>On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ED1C24"/>
                </a:solidFill>
                <a:latin typeface="Calibri"/>
                <a:cs typeface="Calibri"/>
              </a:rPr>
              <a:t>décortique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par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lexie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ED1C24"/>
                </a:solidFill>
                <a:latin typeface="Calibri"/>
                <a:cs typeface="Calibri"/>
              </a:rPr>
              <a:t>en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se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focalisant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sur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le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sujet</a:t>
            </a:r>
            <a:r>
              <a:rPr sz="1000" spc="-1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-65" dirty="0">
                <a:solidFill>
                  <a:srgbClr val="ED1C24"/>
                </a:solidFill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03751" y="8738641"/>
            <a:ext cx="1779270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-10" dirty="0">
                <a:solidFill>
                  <a:srgbClr val="ED1C24"/>
                </a:solidFill>
                <a:latin typeface="Calibri"/>
                <a:cs typeface="Calibri"/>
              </a:rPr>
              <a:t>(lexie</a:t>
            </a:r>
            <a:r>
              <a:rPr sz="1000" i="1" spc="-13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ED1C24"/>
                </a:solidFill>
                <a:latin typeface="Calibri"/>
                <a:cs typeface="Calibri"/>
              </a:rPr>
              <a:t>composée)</a:t>
            </a:r>
            <a:endParaRPr sz="10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loutres </a:t>
            </a:r>
            <a:r>
              <a:rPr sz="1000" spc="20" dirty="0">
                <a:solidFill>
                  <a:srgbClr val="ED1C24"/>
                </a:solidFill>
                <a:latin typeface="Calibri"/>
                <a:cs typeface="Calibri"/>
              </a:rPr>
              <a:t>de </a:t>
            </a:r>
            <a:r>
              <a:rPr sz="1000" spc="-10" dirty="0">
                <a:solidFill>
                  <a:srgbClr val="ED1C24"/>
                </a:solidFill>
                <a:latin typeface="Calibri"/>
                <a:cs typeface="Calibri"/>
              </a:rPr>
              <a:t>rivières: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1</a:t>
            </a:r>
            <a:r>
              <a:rPr sz="1000" spc="-65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occurrence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i="1" spc="-10" dirty="0">
                <a:solidFill>
                  <a:srgbClr val="ED1C24"/>
                </a:solidFill>
                <a:latin typeface="Calibri"/>
                <a:cs typeface="Calibri"/>
              </a:rPr>
              <a:t>(lexie</a:t>
            </a:r>
            <a:r>
              <a:rPr sz="1000" i="1" spc="-14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ED1C24"/>
                </a:solidFill>
                <a:latin typeface="Calibri"/>
                <a:cs typeface="Calibri"/>
              </a:rPr>
              <a:t>simple)</a:t>
            </a:r>
            <a:endParaRPr sz="1000">
              <a:latin typeface="Calibri"/>
              <a:cs typeface="Calibri"/>
            </a:endParaRPr>
          </a:p>
          <a:p>
            <a:pPr marL="120014" marR="456565">
              <a:lnSpc>
                <a:spcPct val="100000"/>
              </a:lnSpc>
            </a:pPr>
            <a:r>
              <a:rPr sz="1000" spc="-5" dirty="0">
                <a:solidFill>
                  <a:srgbClr val="ED1C24"/>
                </a:solidFill>
                <a:latin typeface="Calibri"/>
                <a:cs typeface="Calibri"/>
              </a:rPr>
              <a:t>rivières </a:t>
            </a:r>
            <a:r>
              <a:rPr sz="1000" spc="-65" dirty="0">
                <a:solidFill>
                  <a:srgbClr val="ED1C24"/>
                </a:solidFill>
                <a:latin typeface="Calibri"/>
                <a:cs typeface="Calibri"/>
              </a:rPr>
              <a:t>: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4 occurrences  </a:t>
            </a:r>
            <a:r>
              <a:rPr sz="1000" dirty="0">
                <a:solidFill>
                  <a:srgbClr val="ED1C24"/>
                </a:solidFill>
                <a:latin typeface="Calibri"/>
                <a:cs typeface="Calibri"/>
              </a:rPr>
              <a:t>loutre </a:t>
            </a:r>
            <a:r>
              <a:rPr sz="1000" spc="-65" dirty="0">
                <a:solidFill>
                  <a:srgbClr val="ED1C24"/>
                </a:solidFill>
                <a:latin typeface="Calibri"/>
                <a:cs typeface="Calibri"/>
              </a:rPr>
              <a:t>: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3</a:t>
            </a:r>
            <a:r>
              <a:rPr sz="1000" spc="-10" dirty="0">
                <a:solidFill>
                  <a:srgbClr val="ED1C24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ED1C24"/>
                </a:solidFill>
                <a:latin typeface="Calibri"/>
                <a:cs typeface="Calibri"/>
              </a:rPr>
              <a:t>occurrences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11" y="9748099"/>
            <a:ext cx="6237605" cy="31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solidFill>
                  <a:srgbClr val="414042"/>
                </a:solidFill>
                <a:latin typeface="Calibri"/>
                <a:cs typeface="Calibri"/>
              </a:rPr>
              <a:t>Selon, </a:t>
            </a:r>
            <a:r>
              <a:rPr sz="1000" spc="5" dirty="0">
                <a:solidFill>
                  <a:srgbClr val="414042"/>
                </a:solidFill>
                <a:latin typeface="Calibri"/>
                <a:cs typeface="Calibri"/>
              </a:rPr>
              <a:t>les lexies </a:t>
            </a:r>
            <a:r>
              <a:rPr sz="1000" spc="15" dirty="0">
                <a:solidFill>
                  <a:srgbClr val="414042"/>
                </a:solidFill>
                <a:latin typeface="Calibri"/>
                <a:cs typeface="Calibri"/>
              </a:rPr>
              <a:t>composées employé </a:t>
            </a:r>
            <a:r>
              <a:rPr sz="1000" spc="5" dirty="0">
                <a:solidFill>
                  <a:srgbClr val="414042"/>
                </a:solidFill>
                <a:latin typeface="Calibri"/>
                <a:cs typeface="Calibri"/>
              </a:rPr>
              <a:t>les moteurs </a:t>
            </a:r>
            <a:r>
              <a:rPr sz="1000" spc="20" dirty="0">
                <a:solidFill>
                  <a:srgbClr val="414042"/>
                </a:solidFill>
                <a:latin typeface="Calibri"/>
                <a:cs typeface="Calibri"/>
              </a:rPr>
              <a:t>de </a:t>
            </a:r>
            <a:r>
              <a:rPr sz="1000" spc="5" dirty="0">
                <a:solidFill>
                  <a:srgbClr val="414042"/>
                </a:solidFill>
                <a:latin typeface="Calibri"/>
                <a:cs typeface="Calibri"/>
              </a:rPr>
              <a:t>recherche </a:t>
            </a:r>
            <a:r>
              <a:rPr sz="1000" spc="10" dirty="0">
                <a:solidFill>
                  <a:srgbClr val="414042"/>
                </a:solidFill>
                <a:latin typeface="Calibri"/>
                <a:cs typeface="Calibri"/>
              </a:rPr>
              <a:t>intégre </a:t>
            </a:r>
            <a:r>
              <a:rPr sz="1000" spc="15" dirty="0">
                <a:solidFill>
                  <a:srgbClr val="414042"/>
                </a:solidFill>
                <a:latin typeface="Calibri"/>
                <a:cs typeface="Calibri"/>
              </a:rPr>
              <a:t>en </a:t>
            </a:r>
            <a:r>
              <a:rPr sz="1000" spc="5" dirty="0">
                <a:solidFill>
                  <a:srgbClr val="414042"/>
                </a:solidFill>
                <a:latin typeface="Calibri"/>
                <a:cs typeface="Calibri"/>
              </a:rPr>
              <a:t>lexie simple, cela </a:t>
            </a:r>
            <a:r>
              <a:rPr sz="1000" spc="15" dirty="0">
                <a:solidFill>
                  <a:srgbClr val="414042"/>
                </a:solidFill>
                <a:latin typeface="Calibri"/>
                <a:cs typeface="Calibri"/>
              </a:rPr>
              <a:t>peut </a:t>
            </a:r>
            <a:r>
              <a:rPr sz="1000" spc="5" dirty="0">
                <a:solidFill>
                  <a:srgbClr val="414042"/>
                </a:solidFill>
                <a:latin typeface="Calibri"/>
                <a:cs typeface="Calibri"/>
              </a:rPr>
              <a:t>parfois modifier le  </a:t>
            </a:r>
            <a:r>
              <a:rPr sz="1000" spc="-5" dirty="0">
                <a:solidFill>
                  <a:srgbClr val="414042"/>
                </a:solidFill>
                <a:latin typeface="Calibri"/>
                <a:cs typeface="Calibri"/>
              </a:rPr>
              <a:t>résultat.</a:t>
            </a:r>
            <a:r>
              <a:rPr sz="1000" spc="-1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414042"/>
                </a:solidFill>
                <a:latin typeface="Calibri"/>
                <a:cs typeface="Calibri"/>
              </a:rPr>
              <a:t>dans</a:t>
            </a:r>
            <a:r>
              <a:rPr sz="1000" spc="-1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414042"/>
                </a:solidFill>
                <a:latin typeface="Calibri"/>
                <a:cs typeface="Calibri"/>
              </a:rPr>
              <a:t>le</a:t>
            </a:r>
            <a:r>
              <a:rPr sz="1000" spc="-1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414042"/>
                </a:solidFill>
                <a:latin typeface="Calibri"/>
                <a:cs typeface="Calibri"/>
              </a:rPr>
              <a:t>cas</a:t>
            </a:r>
            <a:r>
              <a:rPr sz="1000" spc="-1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414042"/>
                </a:solidFill>
                <a:latin typeface="Calibri"/>
                <a:cs typeface="Calibri"/>
              </a:rPr>
              <a:t>présent</a:t>
            </a:r>
            <a:r>
              <a:rPr sz="1000" spc="-1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414042"/>
                </a:solidFill>
                <a:latin typeface="Calibri"/>
                <a:cs typeface="Calibri"/>
              </a:rPr>
              <a:t>la</a:t>
            </a:r>
            <a:r>
              <a:rPr sz="1000" spc="-1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414042"/>
                </a:solidFill>
                <a:latin typeface="Calibri"/>
                <a:cs typeface="Calibri"/>
              </a:rPr>
              <a:t>le</a:t>
            </a:r>
            <a:r>
              <a:rPr sz="1000" spc="-1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14042"/>
                </a:solidFill>
                <a:latin typeface="Calibri"/>
                <a:cs typeface="Calibri"/>
              </a:rPr>
              <a:t>résultat</a:t>
            </a:r>
            <a:r>
              <a:rPr sz="1000" spc="-1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414042"/>
                </a:solidFill>
                <a:latin typeface="Calibri"/>
                <a:cs typeface="Calibri"/>
              </a:rPr>
              <a:t>(en</a:t>
            </a:r>
            <a:r>
              <a:rPr sz="1000" spc="-1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414042"/>
                </a:solidFill>
                <a:latin typeface="Calibri"/>
                <a:cs typeface="Calibri"/>
              </a:rPr>
              <a:t>pointillés)</a:t>
            </a:r>
            <a:r>
              <a:rPr sz="1000" spc="-1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414042"/>
                </a:solidFill>
                <a:latin typeface="Calibri"/>
                <a:cs typeface="Calibri"/>
              </a:rPr>
              <a:t>ne</a:t>
            </a:r>
            <a:r>
              <a:rPr sz="1000" spc="-1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000" spc="30" dirty="0">
                <a:solidFill>
                  <a:srgbClr val="414042"/>
                </a:solidFill>
                <a:latin typeface="Calibri"/>
                <a:cs typeface="Calibri"/>
              </a:rPr>
              <a:t>change</a:t>
            </a:r>
            <a:r>
              <a:rPr sz="1000" spc="-1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414042"/>
                </a:solidFill>
                <a:latin typeface="Calibri"/>
                <a:cs typeface="Calibri"/>
              </a:rPr>
              <a:t>pas.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0683" y="5303647"/>
            <a:ext cx="106680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550" spc="10" dirty="0">
                <a:solidFill>
                  <a:srgbClr val="00A14B"/>
                </a:solidFill>
                <a:latin typeface="Calibri"/>
                <a:cs typeface="Calibri"/>
              </a:rPr>
              <a:t>Requête </a:t>
            </a:r>
            <a:r>
              <a:rPr sz="1550" spc="-95" dirty="0">
                <a:solidFill>
                  <a:srgbClr val="00A14B"/>
                </a:solidFill>
                <a:latin typeface="Calibri"/>
                <a:cs typeface="Calibri"/>
              </a:rPr>
              <a:t>:  </a:t>
            </a:r>
            <a:r>
              <a:rPr sz="1550" dirty="0">
                <a:solidFill>
                  <a:srgbClr val="00A14B"/>
                </a:solidFill>
                <a:latin typeface="Calibri"/>
                <a:cs typeface="Calibri"/>
              </a:rPr>
              <a:t>loutre</a:t>
            </a:r>
            <a:r>
              <a:rPr sz="1550" spc="-85" dirty="0">
                <a:solidFill>
                  <a:srgbClr val="00A14B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00A14B"/>
                </a:solidFill>
                <a:latin typeface="Calibri"/>
                <a:cs typeface="Calibri"/>
              </a:rPr>
              <a:t>rivière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20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21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27956"/>
            <a:ext cx="6668770" cy="699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25" algn="just">
              <a:lnSpc>
                <a:spcPct val="132400"/>
              </a:lnSpc>
            </a:pP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-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score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TF-IDF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lexie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(«terme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frequency»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multiplié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«inverse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document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frequency»).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5"/>
              </a:spcBef>
            </a:pP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TF: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terme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frequency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Indicateur</a:t>
            </a:r>
            <a:r>
              <a:rPr sz="1700" spc="-3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permet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calculer</a:t>
            </a:r>
            <a:r>
              <a:rPr sz="1700" spc="-3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fréquence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expression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dans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document.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Concrètement,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mesure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nombre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fois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qu’un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expression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présent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page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web.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chiffre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important,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plus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document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pertinent.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202565" marR="577215">
              <a:lnSpc>
                <a:spcPct val="132400"/>
              </a:lnSpc>
            </a:pPr>
            <a:r>
              <a:rPr sz="1700" b="1" spc="-135" dirty="0">
                <a:solidFill>
                  <a:srgbClr val="231F20"/>
                </a:solidFill>
                <a:latin typeface="Verdana"/>
                <a:cs typeface="Verdana"/>
              </a:rPr>
              <a:t>TF </a:t>
            </a:r>
            <a:r>
              <a:rPr sz="1700" b="1" spc="-490" dirty="0">
                <a:solidFill>
                  <a:srgbClr val="231F20"/>
                </a:solidFill>
                <a:latin typeface="Verdana"/>
                <a:cs typeface="Verdana"/>
              </a:rPr>
              <a:t>=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Nombre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fois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mot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apparaît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dans un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document </a:t>
            </a:r>
            <a:r>
              <a:rPr sz="1700" b="1" spc="-360" dirty="0">
                <a:solidFill>
                  <a:srgbClr val="231F20"/>
                </a:solidFill>
                <a:latin typeface="Verdana"/>
                <a:cs typeface="Verdana"/>
              </a:rPr>
              <a:t>/ 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nombre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mots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b="1" spc="-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document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IDF: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inverse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document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frequency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</a:pP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Calcule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l’importance d’un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sein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document.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Concrètement,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un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expression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apparaît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rarement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collection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d’autres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documents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similaires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appartenant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même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champ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lexical,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obtient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plus 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grand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intérêt.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202565" marR="2339975">
              <a:lnSpc>
                <a:spcPct val="132400"/>
              </a:lnSpc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IDF </a:t>
            </a:r>
            <a:r>
              <a:rPr sz="1700" b="1" spc="-490" dirty="0">
                <a:solidFill>
                  <a:srgbClr val="231F20"/>
                </a:solidFill>
                <a:latin typeface="Verdana"/>
                <a:cs typeface="Verdana"/>
              </a:rPr>
              <a:t>= </a:t>
            </a:r>
            <a:r>
              <a:rPr sz="1700" b="1" spc="-150" dirty="0">
                <a:solidFill>
                  <a:srgbClr val="231F20"/>
                </a:solidFill>
                <a:latin typeface="Verdana"/>
                <a:cs typeface="Verdana"/>
              </a:rPr>
              <a:t>LOG 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(nombre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documents </a:t>
            </a:r>
            <a:r>
              <a:rPr sz="1700" b="1" spc="-360" dirty="0">
                <a:solidFill>
                  <a:srgbClr val="231F20"/>
                </a:solidFill>
                <a:latin typeface="Verdana"/>
                <a:cs typeface="Verdana"/>
              </a:rPr>
              <a:t>/ 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nombre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documents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contenant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b="1" spc="-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terme)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8444057"/>
            <a:ext cx="6671309" cy="103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score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TF-IDF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lexie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égal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30" dirty="0">
                <a:solidFill>
                  <a:srgbClr val="231F20"/>
                </a:solidFill>
                <a:latin typeface="Verdana"/>
                <a:cs typeface="Verdana"/>
              </a:rPr>
              <a:t>TF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multiplié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IDF,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peut 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donc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suite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utilisé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rédaction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afin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d’équi-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librer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présence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mots-clés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selon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leur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niveau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proximité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sujet.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21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22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911898"/>
            <a:ext cx="6674484" cy="8696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duplicate content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(contenu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double)</a:t>
            </a:r>
            <a:r>
              <a:rPr sz="1700" b="1" spc="-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  <a:spcBef>
                <a:spcPts val="1130"/>
              </a:spcBef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double,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entend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généralement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blocs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importants,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appartenant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même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domaine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répartis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plusieurs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domaines,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identiques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sensiblement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similaires.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32400"/>
              </a:lnSpc>
            </a:pP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L’utilisation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dupliqué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peut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dégrader</a:t>
            </a:r>
            <a:r>
              <a:rPr sz="1700" b="1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votre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ranking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site  double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antérieur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vôtre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dense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vôtre,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environnement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4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valirosé,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etc.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ct val="132400"/>
              </a:lnSpc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b="1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duplicate content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n’est</a:t>
            </a:r>
            <a:r>
              <a:rPr sz="1700" b="1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pénalisé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directement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 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(sauf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en 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cas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de copie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totale </a:t>
            </a:r>
            <a:r>
              <a:rPr sz="1700" i="1" spc="25" dirty="0">
                <a:solidFill>
                  <a:srgbClr val="231F20"/>
                </a:solidFill>
                <a:latin typeface="Calibri"/>
                <a:cs typeface="Calibri"/>
              </a:rPr>
              <a:t>du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contenu)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revanche, dans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quête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pertinent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possible,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orientera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ranking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fonction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maximum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d’intérêt pour</a:t>
            </a:r>
            <a:r>
              <a:rPr sz="1700" spc="-4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l’utilisateur.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Si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l’obligation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contenir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contenus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répétés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différentes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b="1" spc="-13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nécessaire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indexer.</a:t>
            </a:r>
            <a:endParaRPr sz="1700" dirty="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1130"/>
              </a:spcBef>
            </a:pP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exemple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faisant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appel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l’URL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canonique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(canonical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URL)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qui 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balise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permettant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d’indiquer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moteur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recherche </a:t>
            </a:r>
            <a:r>
              <a:rPr sz="1700" b="1" i="1" spc="5" dirty="0">
                <a:solidFill>
                  <a:srgbClr val="231F20"/>
                </a:solidFill>
                <a:latin typeface="Calibri"/>
                <a:cs typeface="Calibri"/>
              </a:rPr>
              <a:t>(lorsque  </a:t>
            </a:r>
            <a:r>
              <a:rPr sz="1700" b="1" i="1" spc="25" dirty="0">
                <a:solidFill>
                  <a:srgbClr val="231F20"/>
                </a:solidFill>
                <a:latin typeface="Calibri"/>
                <a:cs typeface="Calibri"/>
              </a:rPr>
              <a:t>plusieurs </a:t>
            </a:r>
            <a:r>
              <a:rPr sz="1700" b="1" i="1" spc="5" dirty="0">
                <a:solidFill>
                  <a:srgbClr val="231F20"/>
                </a:solidFill>
                <a:latin typeface="Calibri"/>
                <a:cs typeface="Calibri"/>
              </a:rPr>
              <a:t>pages </a:t>
            </a:r>
            <a:r>
              <a:rPr sz="1700" b="1" i="1" spc="20" dirty="0">
                <a:solidFill>
                  <a:srgbClr val="231F20"/>
                </a:solidFill>
                <a:latin typeface="Calibri"/>
                <a:cs typeface="Calibri"/>
              </a:rPr>
              <a:t>ont des </a:t>
            </a:r>
            <a:r>
              <a:rPr sz="1700" b="1" i="1" spc="90" dirty="0">
                <a:solidFill>
                  <a:srgbClr val="231F20"/>
                </a:solidFill>
                <a:latin typeface="Calibri"/>
                <a:cs typeface="Calibri"/>
              </a:rPr>
              <a:t>URL </a:t>
            </a:r>
            <a:r>
              <a:rPr sz="1700" b="1" i="1" spc="10" dirty="0">
                <a:solidFill>
                  <a:srgbClr val="231F20"/>
                </a:solidFill>
                <a:latin typeface="Calibri"/>
                <a:cs typeface="Calibri"/>
              </a:rPr>
              <a:t>différentes, mais </a:t>
            </a:r>
            <a:r>
              <a:rPr sz="1700" b="1" i="1" spc="20" dirty="0">
                <a:solidFill>
                  <a:srgbClr val="231F20"/>
                </a:solidFill>
                <a:latin typeface="Calibri"/>
                <a:cs typeface="Calibri"/>
              </a:rPr>
              <a:t>des </a:t>
            </a:r>
            <a:r>
              <a:rPr sz="1700" b="1" i="1" spc="25" dirty="0">
                <a:solidFill>
                  <a:srgbClr val="231F20"/>
                </a:solidFill>
                <a:latin typeface="Calibri"/>
                <a:cs typeface="Calibri"/>
              </a:rPr>
              <a:t>contenus </a:t>
            </a:r>
            <a:r>
              <a:rPr sz="1700" b="1" i="1" spc="10" dirty="0">
                <a:solidFill>
                  <a:srgbClr val="231F20"/>
                </a:solidFill>
                <a:latin typeface="Calibri"/>
                <a:cs typeface="Calibri"/>
              </a:rPr>
              <a:t>identiques) 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quelle est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l’URL 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«principale»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prendre en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compte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crawling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robot,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évitant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ainsi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de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laisser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le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soin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au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moteur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de 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choisir 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à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votre place. 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Le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fichier robots.txt </a:t>
            </a:r>
            <a:r>
              <a:rPr sz="1700" i="1" spc="25" dirty="0">
                <a:solidFill>
                  <a:srgbClr val="231F20"/>
                </a:solidFill>
                <a:latin typeface="Calibri"/>
                <a:cs typeface="Calibri"/>
              </a:rPr>
              <a:t>peut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également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être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utilisé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pour 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ce </a:t>
            </a:r>
            <a:r>
              <a:rPr sz="1700" i="1" spc="30" dirty="0">
                <a:solidFill>
                  <a:srgbClr val="231F20"/>
                </a:solidFill>
                <a:latin typeface="Calibri"/>
                <a:cs typeface="Calibri"/>
              </a:rPr>
              <a:t>type 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de</a:t>
            </a:r>
            <a:r>
              <a:rPr sz="1700" i="1" spc="-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restriction.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22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23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755904"/>
            <a:ext cx="6671309" cy="932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L’utilisation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d’outils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comme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  <a:hlinkClick r:id="rId2"/>
              </a:rPr>
              <a:t>http://www.webconfs.com/similar-page-checker.php</a:t>
            </a:r>
            <a:endParaRPr sz="1700" dirty="0">
              <a:latin typeface="Verdana"/>
              <a:cs typeface="Verdana"/>
            </a:endParaRPr>
          </a:p>
          <a:p>
            <a:pPr marL="12700" marR="6350" algn="just">
              <a:lnSpc>
                <a:spcPct val="132400"/>
              </a:lnSpc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Permet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vérifier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assimilable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autre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Google.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Bien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qu’aucun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pourcentage ne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soit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officiellement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annoncé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Google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comme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nuisible,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notion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400" dirty="0">
                <a:solidFill>
                  <a:srgbClr val="231F20"/>
                </a:solidFill>
                <a:latin typeface="Verdana"/>
                <a:cs typeface="Verdana"/>
              </a:rPr>
              <a:t>70%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similitude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indiquée</a:t>
            </a:r>
            <a:r>
              <a:rPr sz="1700" b="1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comme 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néfaste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communauté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professionnels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b="1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SEO.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32400"/>
              </a:lnSpc>
              <a:spcBef>
                <a:spcPts val="5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résultat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bas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restant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toujours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l’objectif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premier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rédaction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contenu.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très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proches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peuvent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moins</a:t>
            </a:r>
            <a:r>
              <a:rPr sz="17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bien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gérer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duplicata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content,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exemple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France2,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France3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4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France5.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500" b="1" spc="-240" dirty="0">
                <a:solidFill>
                  <a:srgbClr val="636466"/>
                </a:solidFill>
                <a:latin typeface="Verdana"/>
                <a:cs typeface="Verdana"/>
              </a:rPr>
              <a:t>TP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320" dirty="0">
                <a:solidFill>
                  <a:srgbClr val="636466"/>
                </a:solidFill>
                <a:latin typeface="Verdana"/>
                <a:cs typeface="Verdana"/>
              </a:rPr>
              <a:t>Duplicate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content</a:t>
            </a:r>
            <a:r>
              <a:rPr sz="2500" b="1" spc="-70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475" dirty="0">
                <a:solidFill>
                  <a:srgbClr val="636466"/>
                </a:solidFill>
                <a:latin typeface="Verdana"/>
                <a:cs typeface="Verdana"/>
              </a:rPr>
              <a:t>(50 </a:t>
            </a:r>
            <a:r>
              <a:rPr sz="2500" b="1" spc="-380" dirty="0">
                <a:solidFill>
                  <a:srgbClr val="636466"/>
                </a:solidFill>
                <a:latin typeface="Verdana"/>
                <a:cs typeface="Verdana"/>
              </a:rPr>
              <a:t>à </a:t>
            </a:r>
            <a:r>
              <a:rPr sz="2500" b="1" spc="-355" dirty="0">
                <a:solidFill>
                  <a:srgbClr val="636466"/>
                </a:solidFill>
                <a:latin typeface="Verdana"/>
                <a:cs typeface="Verdana"/>
              </a:rPr>
              <a:t>60 </a:t>
            </a:r>
            <a:r>
              <a:rPr sz="2500" b="1" spc="-459" dirty="0">
                <a:solidFill>
                  <a:srgbClr val="636466"/>
                </a:solidFill>
                <a:latin typeface="Verdana"/>
                <a:cs typeface="Verdana"/>
              </a:rPr>
              <a:t>mots)</a:t>
            </a:r>
            <a:endParaRPr sz="2500" dirty="0">
              <a:latin typeface="Verdana"/>
              <a:cs typeface="Verdana"/>
            </a:endParaRPr>
          </a:p>
          <a:p>
            <a:pPr marL="12700" marR="12700" algn="just">
              <a:lnSpc>
                <a:spcPts val="2700"/>
              </a:lnSpc>
              <a:spcBef>
                <a:spcPts val="40"/>
              </a:spcBef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Faire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2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textes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même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sujet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(choix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libre)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 limitant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maximum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les  risques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duplicata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content.</a:t>
            </a:r>
            <a:endParaRPr sz="17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790"/>
              </a:spcBef>
            </a:pPr>
            <a:r>
              <a:rPr sz="2500" b="1" spc="-240" dirty="0">
                <a:solidFill>
                  <a:srgbClr val="636466"/>
                </a:solidFill>
                <a:latin typeface="Verdana"/>
                <a:cs typeface="Verdana"/>
              </a:rPr>
              <a:t>TP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320" dirty="0">
                <a:solidFill>
                  <a:srgbClr val="636466"/>
                </a:solidFill>
                <a:latin typeface="Verdana"/>
                <a:cs typeface="Verdana"/>
              </a:rPr>
              <a:t>Duplicate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content </a:t>
            </a:r>
            <a:r>
              <a:rPr sz="2500" b="1" spc="-475" dirty="0">
                <a:solidFill>
                  <a:srgbClr val="636466"/>
                </a:solidFill>
                <a:latin typeface="Verdana"/>
                <a:cs typeface="Verdana"/>
              </a:rPr>
              <a:t>(50 </a:t>
            </a:r>
            <a:r>
              <a:rPr sz="2500" b="1" spc="-380" dirty="0">
                <a:solidFill>
                  <a:srgbClr val="636466"/>
                </a:solidFill>
                <a:latin typeface="Verdana"/>
                <a:cs typeface="Verdana"/>
              </a:rPr>
              <a:t>à </a:t>
            </a:r>
            <a:r>
              <a:rPr sz="2500" b="1" spc="-355" dirty="0">
                <a:solidFill>
                  <a:srgbClr val="636466"/>
                </a:solidFill>
                <a:latin typeface="Verdana"/>
                <a:cs typeface="Verdana"/>
              </a:rPr>
              <a:t>60</a:t>
            </a:r>
            <a:r>
              <a:rPr sz="2500" b="1" spc="-20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459" dirty="0">
                <a:solidFill>
                  <a:srgbClr val="636466"/>
                </a:solidFill>
                <a:latin typeface="Verdana"/>
                <a:cs typeface="Verdana"/>
              </a:rPr>
              <a:t>mots)</a:t>
            </a:r>
            <a:endParaRPr sz="2500" dirty="0">
              <a:latin typeface="Verdana"/>
              <a:cs typeface="Verdana"/>
            </a:endParaRPr>
          </a:p>
          <a:p>
            <a:pPr marL="12700" marR="5080" algn="just">
              <a:lnSpc>
                <a:spcPts val="2700"/>
              </a:lnSpc>
              <a:spcBef>
                <a:spcPts val="40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Faire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2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descriptifs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canapé.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obligatoire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mention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suivante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 </a:t>
            </a:r>
            <a:r>
              <a:rPr sz="1700" b="1" spc="-75" dirty="0">
                <a:solidFill>
                  <a:srgbClr val="6D6E71"/>
                </a:solidFill>
                <a:latin typeface="Lucida Sans"/>
                <a:cs typeface="Lucida Sans"/>
              </a:rPr>
              <a:t>petit, </a:t>
            </a:r>
            <a:r>
              <a:rPr sz="1700" b="1" spc="-110" dirty="0">
                <a:solidFill>
                  <a:srgbClr val="6D6E71"/>
                </a:solidFill>
                <a:latin typeface="Lucida Sans"/>
                <a:cs typeface="Lucida Sans"/>
              </a:rPr>
              <a:t>canapé, </a:t>
            </a:r>
            <a:r>
              <a:rPr sz="1700" b="1" spc="-105" dirty="0">
                <a:solidFill>
                  <a:srgbClr val="6D6E71"/>
                </a:solidFill>
                <a:latin typeface="Lucida Sans"/>
                <a:cs typeface="Lucida Sans"/>
              </a:rPr>
              <a:t>convertible, </a:t>
            </a:r>
            <a:r>
              <a:rPr sz="1700" b="1" spc="-100" dirty="0">
                <a:solidFill>
                  <a:srgbClr val="6D6E71"/>
                </a:solidFill>
                <a:latin typeface="Lucida Sans"/>
                <a:cs typeface="Lucida Sans"/>
              </a:rPr>
              <a:t>2 </a:t>
            </a:r>
            <a:r>
              <a:rPr sz="1700" b="1" spc="-120" dirty="0">
                <a:solidFill>
                  <a:srgbClr val="6D6E71"/>
                </a:solidFill>
                <a:latin typeface="Lucida Sans"/>
                <a:cs typeface="Lucida Sans"/>
              </a:rPr>
              <a:t>places, </a:t>
            </a:r>
            <a:r>
              <a:rPr sz="1700" b="1" spc="-145" dirty="0">
                <a:solidFill>
                  <a:srgbClr val="6D6E71"/>
                </a:solidFill>
                <a:latin typeface="Lucida Sans"/>
                <a:cs typeface="Lucida Sans"/>
              </a:rPr>
              <a:t>pieds </a:t>
            </a:r>
            <a:r>
              <a:rPr sz="1700" b="1" spc="-125" dirty="0">
                <a:solidFill>
                  <a:srgbClr val="6D6E71"/>
                </a:solidFill>
                <a:latin typeface="Lucida Sans"/>
                <a:cs typeface="Lucida Sans"/>
              </a:rPr>
              <a:t>escamotables, </a:t>
            </a:r>
            <a:r>
              <a:rPr sz="1700" b="1" spc="-145" dirty="0">
                <a:solidFill>
                  <a:srgbClr val="6D6E71"/>
                </a:solidFill>
                <a:latin typeface="Lucida Sans"/>
                <a:cs typeface="Lucida Sans"/>
              </a:rPr>
              <a:t>dossier</a:t>
            </a:r>
            <a:r>
              <a:rPr sz="1700" b="1" spc="-185" dirty="0">
                <a:solidFill>
                  <a:srgbClr val="6D6E71"/>
                </a:solidFill>
                <a:latin typeface="Lucida Sans"/>
                <a:cs typeface="Lucida Sans"/>
              </a:rPr>
              <a:t> </a:t>
            </a:r>
            <a:r>
              <a:rPr sz="1700" b="1" spc="-75" dirty="0">
                <a:solidFill>
                  <a:srgbClr val="6D6E71"/>
                </a:solidFill>
                <a:latin typeface="Lucida Sans"/>
                <a:cs typeface="Lucida Sans"/>
              </a:rPr>
              <a:t>incli-  </a:t>
            </a:r>
            <a:r>
              <a:rPr sz="1700" b="1" spc="-114" dirty="0">
                <a:solidFill>
                  <a:srgbClr val="6D6E71"/>
                </a:solidFill>
                <a:latin typeface="Lucida Sans"/>
                <a:cs typeface="Lucida Sans"/>
              </a:rPr>
              <a:t>nable, </a:t>
            </a:r>
            <a:r>
              <a:rPr sz="1700" b="1" spc="-145" dirty="0">
                <a:solidFill>
                  <a:srgbClr val="6D6E71"/>
                </a:solidFill>
                <a:latin typeface="Lucida Sans"/>
                <a:cs typeface="Lucida Sans"/>
              </a:rPr>
              <a:t>Les </a:t>
            </a:r>
            <a:r>
              <a:rPr sz="1700" b="1" spc="-130" dirty="0">
                <a:solidFill>
                  <a:srgbClr val="6D6E71"/>
                </a:solidFill>
                <a:latin typeface="Lucida Sans"/>
                <a:cs typeface="Lucida Sans"/>
              </a:rPr>
              <a:t>accoudoirs </a:t>
            </a:r>
            <a:r>
              <a:rPr sz="1700" b="1" spc="-120" dirty="0">
                <a:solidFill>
                  <a:srgbClr val="6D6E71"/>
                </a:solidFill>
                <a:latin typeface="Lucida Sans"/>
                <a:cs typeface="Lucida Sans"/>
              </a:rPr>
              <a:t>amovible, </a:t>
            </a:r>
            <a:r>
              <a:rPr sz="1700" b="1" spc="-135" dirty="0">
                <a:solidFill>
                  <a:srgbClr val="6D6E71"/>
                </a:solidFill>
                <a:latin typeface="Lucida Sans"/>
                <a:cs typeface="Lucida Sans"/>
              </a:rPr>
              <a:t>couchage</a:t>
            </a:r>
            <a:r>
              <a:rPr sz="1700" b="1" spc="-185" dirty="0">
                <a:solidFill>
                  <a:srgbClr val="6D6E71"/>
                </a:solidFill>
                <a:latin typeface="Lucida Sans"/>
                <a:cs typeface="Lucida Sans"/>
              </a:rPr>
              <a:t> </a:t>
            </a:r>
            <a:r>
              <a:rPr sz="1700" b="1" spc="-114" dirty="0">
                <a:solidFill>
                  <a:srgbClr val="6D6E71"/>
                </a:solidFill>
                <a:latin typeface="Lucida Sans"/>
                <a:cs typeface="Lucida Sans"/>
              </a:rPr>
              <a:t>d’appoint.</a:t>
            </a:r>
            <a:endParaRPr sz="1700" dirty="0">
              <a:latin typeface="Lucida Sans"/>
              <a:cs typeface="Lucida Sans"/>
            </a:endParaRPr>
          </a:p>
          <a:p>
            <a:pPr marL="12700" marR="5080">
              <a:lnSpc>
                <a:spcPts val="2700"/>
              </a:lnSpc>
            </a:pP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Utilisez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maximum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points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suivants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indépendamment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2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versions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afin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compléter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descriptif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(Décrire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même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canapé 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!)  </a:t>
            </a:r>
            <a:r>
              <a:rPr sz="1700" b="1" spc="-145" dirty="0">
                <a:solidFill>
                  <a:srgbClr val="6D6E71"/>
                </a:solidFill>
                <a:latin typeface="Lucida Sans"/>
                <a:cs typeface="Lucida Sans"/>
              </a:rPr>
              <a:t>Largeur </a:t>
            </a:r>
            <a:r>
              <a:rPr sz="1700" b="1" spc="20" dirty="0">
                <a:solidFill>
                  <a:srgbClr val="6D6E71"/>
                </a:solidFill>
                <a:latin typeface="Lucida Sans"/>
                <a:cs typeface="Lucida Sans"/>
              </a:rPr>
              <a:t>: </a:t>
            </a:r>
            <a:r>
              <a:rPr sz="1700" b="1" spc="-105" dirty="0">
                <a:solidFill>
                  <a:srgbClr val="6D6E71"/>
                </a:solidFill>
                <a:latin typeface="Lucida Sans"/>
                <a:cs typeface="Lucida Sans"/>
              </a:rPr>
              <a:t>135cm, </a:t>
            </a:r>
            <a:r>
              <a:rPr sz="1700" b="1" spc="-120" dirty="0">
                <a:solidFill>
                  <a:srgbClr val="6D6E71"/>
                </a:solidFill>
                <a:latin typeface="Lucida Sans"/>
                <a:cs typeface="Lucida Sans"/>
              </a:rPr>
              <a:t>Profondeur </a:t>
            </a:r>
            <a:r>
              <a:rPr sz="1700" b="1" spc="20" dirty="0">
                <a:solidFill>
                  <a:srgbClr val="6D6E71"/>
                </a:solidFill>
                <a:latin typeface="Lucida Sans"/>
                <a:cs typeface="Lucida Sans"/>
              </a:rPr>
              <a:t>: </a:t>
            </a:r>
            <a:r>
              <a:rPr sz="1700" b="1" spc="-105" dirty="0">
                <a:solidFill>
                  <a:srgbClr val="6D6E71"/>
                </a:solidFill>
                <a:latin typeface="Lucida Sans"/>
                <a:cs typeface="Lucida Sans"/>
              </a:rPr>
              <a:t>86cm, </a:t>
            </a:r>
            <a:r>
              <a:rPr sz="1700" b="1" spc="-110" dirty="0">
                <a:solidFill>
                  <a:srgbClr val="6D6E71"/>
                </a:solidFill>
                <a:latin typeface="Lucida Sans"/>
                <a:cs typeface="Lucida Sans"/>
              </a:rPr>
              <a:t>Hauteur </a:t>
            </a:r>
            <a:r>
              <a:rPr sz="1700" b="1" spc="20" dirty="0">
                <a:solidFill>
                  <a:srgbClr val="6D6E71"/>
                </a:solidFill>
                <a:latin typeface="Lucida Sans"/>
                <a:cs typeface="Lucida Sans"/>
              </a:rPr>
              <a:t>: </a:t>
            </a:r>
            <a:r>
              <a:rPr sz="1700" b="1" spc="-105" dirty="0">
                <a:solidFill>
                  <a:srgbClr val="6D6E71"/>
                </a:solidFill>
                <a:latin typeface="Lucida Sans"/>
                <a:cs typeface="Lucida Sans"/>
              </a:rPr>
              <a:t>80cm, </a:t>
            </a:r>
            <a:r>
              <a:rPr sz="1700" b="1" spc="-135" dirty="0">
                <a:solidFill>
                  <a:srgbClr val="6D6E71"/>
                </a:solidFill>
                <a:latin typeface="Lucida Sans"/>
                <a:cs typeface="Lucida Sans"/>
              </a:rPr>
              <a:t>couchage </a:t>
            </a:r>
            <a:r>
              <a:rPr sz="1700" b="1" spc="20" dirty="0">
                <a:solidFill>
                  <a:srgbClr val="6D6E71"/>
                </a:solidFill>
                <a:latin typeface="Lucida Sans"/>
                <a:cs typeface="Lucida Sans"/>
              </a:rPr>
              <a:t>:  </a:t>
            </a:r>
            <a:r>
              <a:rPr sz="1700" b="1" spc="-114" dirty="0">
                <a:solidFill>
                  <a:srgbClr val="6D6E71"/>
                </a:solidFill>
                <a:latin typeface="Lucida Sans"/>
                <a:cs typeface="Lucida Sans"/>
              </a:rPr>
              <a:t>196cm/120cm, </a:t>
            </a:r>
            <a:r>
              <a:rPr sz="1700" b="1" spc="-140" dirty="0">
                <a:solidFill>
                  <a:srgbClr val="6D6E71"/>
                </a:solidFill>
                <a:latin typeface="Lucida Sans"/>
                <a:cs typeface="Lucida Sans"/>
              </a:rPr>
              <a:t>Épaisseur </a:t>
            </a:r>
            <a:r>
              <a:rPr sz="1700" b="1" spc="-155" dirty="0">
                <a:solidFill>
                  <a:srgbClr val="6D6E71"/>
                </a:solidFill>
                <a:latin typeface="Lucida Sans"/>
                <a:cs typeface="Lucida Sans"/>
              </a:rPr>
              <a:t>du </a:t>
            </a:r>
            <a:r>
              <a:rPr sz="1700" b="1" spc="-135" dirty="0">
                <a:solidFill>
                  <a:srgbClr val="6D6E71"/>
                </a:solidFill>
                <a:latin typeface="Lucida Sans"/>
                <a:cs typeface="Lucida Sans"/>
              </a:rPr>
              <a:t>couchage </a:t>
            </a:r>
            <a:r>
              <a:rPr sz="1700" b="1" spc="20" dirty="0">
                <a:solidFill>
                  <a:srgbClr val="6D6E71"/>
                </a:solidFill>
                <a:latin typeface="Lucida Sans"/>
                <a:cs typeface="Lucida Sans"/>
              </a:rPr>
              <a:t>: </a:t>
            </a:r>
            <a:r>
              <a:rPr sz="1700" b="1" spc="-100" dirty="0">
                <a:solidFill>
                  <a:srgbClr val="6D6E71"/>
                </a:solidFill>
                <a:latin typeface="Lucida Sans"/>
                <a:cs typeface="Lucida Sans"/>
              </a:rPr>
              <a:t>12 </a:t>
            </a:r>
            <a:r>
              <a:rPr sz="1700" b="1" spc="-110" dirty="0">
                <a:solidFill>
                  <a:srgbClr val="6D6E71"/>
                </a:solidFill>
                <a:latin typeface="Lucida Sans"/>
                <a:cs typeface="Lucida Sans"/>
              </a:rPr>
              <a:t>cm, </a:t>
            </a:r>
            <a:r>
              <a:rPr sz="1700" b="1" spc="-95" dirty="0">
                <a:solidFill>
                  <a:srgbClr val="6D6E71"/>
                </a:solidFill>
                <a:latin typeface="Lucida Sans"/>
                <a:cs typeface="Lucida Sans"/>
              </a:rPr>
              <a:t>Densité: </a:t>
            </a:r>
            <a:r>
              <a:rPr sz="1700" b="1" spc="-130" dirty="0">
                <a:solidFill>
                  <a:srgbClr val="6D6E71"/>
                </a:solidFill>
                <a:latin typeface="Lucida Sans"/>
                <a:cs typeface="Lucida Sans"/>
              </a:rPr>
              <a:t>65kg/m³,  </a:t>
            </a:r>
            <a:r>
              <a:rPr sz="1700" b="1" spc="-100" dirty="0">
                <a:solidFill>
                  <a:srgbClr val="6D6E71"/>
                </a:solidFill>
                <a:latin typeface="Lucida Sans"/>
                <a:cs typeface="Lucida Sans"/>
              </a:rPr>
              <a:t>100 </a:t>
            </a:r>
            <a:r>
              <a:rPr sz="1700" b="1" spc="70" dirty="0">
                <a:solidFill>
                  <a:srgbClr val="6D6E71"/>
                </a:solidFill>
                <a:latin typeface="Lucida Sans"/>
                <a:cs typeface="Lucida Sans"/>
              </a:rPr>
              <a:t>% </a:t>
            </a:r>
            <a:r>
              <a:rPr sz="1700" b="1" spc="-120" dirty="0">
                <a:solidFill>
                  <a:srgbClr val="6D6E71"/>
                </a:solidFill>
                <a:latin typeface="Lucida Sans"/>
                <a:cs typeface="Lucida Sans"/>
              </a:rPr>
              <a:t>polyester, </a:t>
            </a:r>
            <a:r>
              <a:rPr sz="1700" b="1" spc="-100" dirty="0">
                <a:solidFill>
                  <a:srgbClr val="6D6E71"/>
                </a:solidFill>
                <a:latin typeface="Lucida Sans"/>
                <a:cs typeface="Lucida Sans"/>
              </a:rPr>
              <a:t>2 </a:t>
            </a:r>
            <a:r>
              <a:rPr sz="1700" b="1" spc="-145" dirty="0">
                <a:solidFill>
                  <a:srgbClr val="6D6E71"/>
                </a:solidFill>
                <a:latin typeface="Lucida Sans"/>
                <a:cs typeface="Lucida Sans"/>
              </a:rPr>
              <a:t>coussins, </a:t>
            </a:r>
            <a:r>
              <a:rPr sz="1700" b="1" spc="-100" dirty="0">
                <a:solidFill>
                  <a:srgbClr val="6D6E71"/>
                </a:solidFill>
                <a:latin typeface="Lucida Sans"/>
                <a:cs typeface="Lucida Sans"/>
              </a:rPr>
              <a:t>3 </a:t>
            </a:r>
            <a:r>
              <a:rPr sz="1700" b="1" spc="-130" dirty="0">
                <a:solidFill>
                  <a:srgbClr val="6D6E71"/>
                </a:solidFill>
                <a:latin typeface="Lucida Sans"/>
                <a:cs typeface="Lucida Sans"/>
              </a:rPr>
              <a:t>coloris </a:t>
            </a:r>
            <a:r>
              <a:rPr sz="1700" b="1" spc="-135" dirty="0">
                <a:solidFill>
                  <a:srgbClr val="6D6E71"/>
                </a:solidFill>
                <a:latin typeface="Lucida Sans"/>
                <a:cs typeface="Lucida Sans"/>
              </a:rPr>
              <a:t>sont </a:t>
            </a:r>
            <a:r>
              <a:rPr sz="1700" b="1" spc="-145" dirty="0">
                <a:solidFill>
                  <a:srgbClr val="6D6E71"/>
                </a:solidFill>
                <a:latin typeface="Lucida Sans"/>
                <a:cs typeface="Lucida Sans"/>
              </a:rPr>
              <a:t>disponibles </a:t>
            </a:r>
            <a:r>
              <a:rPr sz="1700" b="1" spc="20" dirty="0">
                <a:solidFill>
                  <a:srgbClr val="6D6E71"/>
                </a:solidFill>
                <a:latin typeface="Lucida Sans"/>
                <a:cs typeface="Lucida Sans"/>
              </a:rPr>
              <a:t>: </a:t>
            </a:r>
            <a:r>
              <a:rPr sz="1700" b="1" spc="-70" dirty="0">
                <a:solidFill>
                  <a:srgbClr val="6D6E71"/>
                </a:solidFill>
                <a:latin typeface="Lucida Sans"/>
                <a:cs typeface="Lucida Sans"/>
              </a:rPr>
              <a:t>Bleu, </a:t>
            </a:r>
            <a:r>
              <a:rPr sz="1700" b="1" spc="-130" dirty="0">
                <a:solidFill>
                  <a:srgbClr val="6D6E71"/>
                </a:solidFill>
                <a:latin typeface="Lucida Sans"/>
                <a:cs typeface="Lucida Sans"/>
              </a:rPr>
              <a:t>Gris  </a:t>
            </a:r>
            <a:r>
              <a:rPr sz="1700" b="1" spc="-114" dirty="0">
                <a:solidFill>
                  <a:srgbClr val="6D6E71"/>
                </a:solidFill>
                <a:latin typeface="Lucida Sans"/>
                <a:cs typeface="Lucida Sans"/>
              </a:rPr>
              <a:t>anthracite</a:t>
            </a:r>
            <a:r>
              <a:rPr sz="1700" b="1" spc="-165" dirty="0">
                <a:solidFill>
                  <a:srgbClr val="6D6E71"/>
                </a:solidFill>
                <a:latin typeface="Lucida Sans"/>
                <a:cs typeface="Lucida Sans"/>
              </a:rPr>
              <a:t> </a:t>
            </a:r>
            <a:r>
              <a:rPr sz="1700" b="1" spc="-135" dirty="0">
                <a:solidFill>
                  <a:srgbClr val="6D6E71"/>
                </a:solidFill>
                <a:latin typeface="Lucida Sans"/>
                <a:cs typeface="Lucida Sans"/>
              </a:rPr>
              <a:t>ou</a:t>
            </a:r>
            <a:r>
              <a:rPr sz="1700" b="1" spc="-215" dirty="0">
                <a:solidFill>
                  <a:srgbClr val="6D6E71"/>
                </a:solidFill>
                <a:latin typeface="Lucida Sans"/>
                <a:cs typeface="Lucida Sans"/>
              </a:rPr>
              <a:t> </a:t>
            </a:r>
            <a:r>
              <a:rPr sz="1700" b="1" spc="-150" dirty="0">
                <a:solidFill>
                  <a:srgbClr val="6D6E71"/>
                </a:solidFill>
                <a:latin typeface="Lucida Sans"/>
                <a:cs typeface="Lucida Sans"/>
              </a:rPr>
              <a:t>Taupe,</a:t>
            </a:r>
            <a:r>
              <a:rPr sz="1700" b="1" spc="-165" dirty="0">
                <a:solidFill>
                  <a:srgbClr val="6D6E71"/>
                </a:solidFill>
                <a:latin typeface="Lucida Sans"/>
                <a:cs typeface="Lucida Sans"/>
              </a:rPr>
              <a:t> </a:t>
            </a:r>
            <a:r>
              <a:rPr sz="1700" b="1" spc="-110" dirty="0">
                <a:solidFill>
                  <a:srgbClr val="6D6E71"/>
                </a:solidFill>
                <a:latin typeface="Lucida Sans"/>
                <a:cs typeface="Lucida Sans"/>
              </a:rPr>
              <a:t>Structure</a:t>
            </a:r>
            <a:r>
              <a:rPr sz="1700" b="1" spc="-165" dirty="0">
                <a:solidFill>
                  <a:srgbClr val="6D6E71"/>
                </a:solidFill>
                <a:latin typeface="Lucida Sans"/>
                <a:cs typeface="Lucida Sans"/>
              </a:rPr>
              <a:t> </a:t>
            </a:r>
            <a:r>
              <a:rPr sz="1700" b="1" spc="-120" dirty="0">
                <a:solidFill>
                  <a:srgbClr val="6D6E71"/>
                </a:solidFill>
                <a:latin typeface="Lucida Sans"/>
                <a:cs typeface="Lucida Sans"/>
              </a:rPr>
              <a:t>en</a:t>
            </a:r>
            <a:r>
              <a:rPr sz="1700" b="1" spc="-165" dirty="0">
                <a:solidFill>
                  <a:srgbClr val="6D6E71"/>
                </a:solidFill>
                <a:latin typeface="Lucida Sans"/>
                <a:cs typeface="Lucida Sans"/>
              </a:rPr>
              <a:t> </a:t>
            </a:r>
            <a:r>
              <a:rPr sz="1700" b="1" spc="-105" dirty="0">
                <a:solidFill>
                  <a:srgbClr val="6D6E71"/>
                </a:solidFill>
                <a:latin typeface="Lucida Sans"/>
                <a:cs typeface="Lucida Sans"/>
              </a:rPr>
              <a:t>acier,</a:t>
            </a:r>
            <a:r>
              <a:rPr sz="1700" b="1" spc="-165" dirty="0">
                <a:solidFill>
                  <a:srgbClr val="6D6E71"/>
                </a:solidFill>
                <a:latin typeface="Lucida Sans"/>
                <a:cs typeface="Lucida Sans"/>
              </a:rPr>
              <a:t> </a:t>
            </a:r>
            <a:r>
              <a:rPr sz="1700" b="1" spc="-160" dirty="0">
                <a:solidFill>
                  <a:srgbClr val="6D6E71"/>
                </a:solidFill>
                <a:latin typeface="Lucida Sans"/>
                <a:cs typeface="Lucida Sans"/>
              </a:rPr>
              <a:t>suspension</a:t>
            </a:r>
            <a:r>
              <a:rPr sz="1700" b="1" spc="-165" dirty="0">
                <a:solidFill>
                  <a:srgbClr val="6D6E71"/>
                </a:solidFill>
                <a:latin typeface="Lucida Sans"/>
                <a:cs typeface="Lucida Sans"/>
              </a:rPr>
              <a:t> </a:t>
            </a:r>
            <a:r>
              <a:rPr sz="1700" b="1" spc="-110" dirty="0">
                <a:solidFill>
                  <a:srgbClr val="6D6E71"/>
                </a:solidFill>
                <a:latin typeface="Lucida Sans"/>
                <a:cs typeface="Lucida Sans"/>
              </a:rPr>
              <a:t>treillis,</a:t>
            </a:r>
            <a:r>
              <a:rPr sz="1700" b="1" spc="-165" dirty="0">
                <a:solidFill>
                  <a:srgbClr val="6D6E71"/>
                </a:solidFill>
                <a:latin typeface="Lucida Sans"/>
                <a:cs typeface="Lucida Sans"/>
              </a:rPr>
              <a:t> </a:t>
            </a:r>
            <a:r>
              <a:rPr sz="1700" b="1" spc="-125" dirty="0">
                <a:solidFill>
                  <a:srgbClr val="6D6E71"/>
                </a:solidFill>
                <a:latin typeface="Lucida Sans"/>
                <a:cs typeface="Lucida Sans"/>
              </a:rPr>
              <a:t>Mousse</a:t>
            </a:r>
            <a:r>
              <a:rPr sz="1700" b="1" spc="-165" dirty="0">
                <a:solidFill>
                  <a:srgbClr val="6D6E71"/>
                </a:solidFill>
                <a:latin typeface="Lucida Sans"/>
                <a:cs typeface="Lucida Sans"/>
              </a:rPr>
              <a:t> </a:t>
            </a:r>
            <a:r>
              <a:rPr sz="1700" b="1" spc="-120" dirty="0">
                <a:solidFill>
                  <a:srgbClr val="6D6E71"/>
                </a:solidFill>
                <a:latin typeface="Lucida Sans"/>
                <a:cs typeface="Lucida Sans"/>
              </a:rPr>
              <a:t>en  polyuréthane </a:t>
            </a:r>
            <a:r>
              <a:rPr sz="1700" b="1" spc="-114" dirty="0">
                <a:solidFill>
                  <a:srgbClr val="6D6E71"/>
                </a:solidFill>
                <a:latin typeface="Lucida Sans"/>
                <a:cs typeface="Lucida Sans"/>
              </a:rPr>
              <a:t>haute résilience, piétement </a:t>
            </a:r>
            <a:r>
              <a:rPr sz="1700" b="1" spc="-120" dirty="0">
                <a:solidFill>
                  <a:srgbClr val="6D6E71"/>
                </a:solidFill>
                <a:latin typeface="Lucida Sans"/>
                <a:cs typeface="Lucida Sans"/>
              </a:rPr>
              <a:t>en </a:t>
            </a:r>
            <a:r>
              <a:rPr sz="1700" b="1" spc="-110" dirty="0">
                <a:solidFill>
                  <a:srgbClr val="6D6E71"/>
                </a:solidFill>
                <a:latin typeface="Lucida Sans"/>
                <a:cs typeface="Lucida Sans"/>
              </a:rPr>
              <a:t>acier</a:t>
            </a:r>
            <a:r>
              <a:rPr sz="1700" b="1" spc="-295" dirty="0">
                <a:solidFill>
                  <a:srgbClr val="6D6E71"/>
                </a:solidFill>
                <a:latin typeface="Lucida Sans"/>
                <a:cs typeface="Lucida Sans"/>
              </a:rPr>
              <a:t> </a:t>
            </a:r>
            <a:r>
              <a:rPr sz="1700" b="1" spc="-120" dirty="0">
                <a:solidFill>
                  <a:srgbClr val="6D6E71"/>
                </a:solidFill>
                <a:latin typeface="Lucida Sans"/>
                <a:cs typeface="Lucida Sans"/>
              </a:rPr>
              <a:t>chromé.</a:t>
            </a:r>
            <a:endParaRPr sz="17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23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24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96378"/>
            <a:ext cx="6675755" cy="835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 marR="66675" indent="6350" algn="ctr">
              <a:lnSpc>
                <a:spcPts val="2700"/>
              </a:lnSpc>
            </a:pP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Focus </a:t>
            </a:r>
            <a:r>
              <a:rPr sz="2500" b="1" spc="-340" dirty="0">
                <a:solidFill>
                  <a:srgbClr val="636466"/>
                </a:solidFill>
                <a:latin typeface="Verdana"/>
                <a:cs typeface="Verdana"/>
              </a:rPr>
              <a:t>sur </a:t>
            </a:r>
            <a:r>
              <a:rPr sz="2500" b="1" spc="-295" dirty="0">
                <a:solidFill>
                  <a:srgbClr val="636466"/>
                </a:solidFill>
                <a:latin typeface="Verdana"/>
                <a:cs typeface="Verdana"/>
              </a:rPr>
              <a:t>la structure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 </a:t>
            </a:r>
            <a:r>
              <a:rPr sz="2500" b="1" spc="-310" dirty="0">
                <a:solidFill>
                  <a:srgbClr val="636466"/>
                </a:solidFill>
                <a:latin typeface="Verdana"/>
                <a:cs typeface="Verdana"/>
              </a:rPr>
              <a:t>contenu </a:t>
            </a:r>
            <a:r>
              <a:rPr sz="2500" b="1" spc="-330" dirty="0">
                <a:solidFill>
                  <a:srgbClr val="636466"/>
                </a:solidFill>
                <a:latin typeface="Verdana"/>
                <a:cs typeface="Verdana"/>
              </a:rPr>
              <a:t>par  </a:t>
            </a:r>
            <a:r>
              <a:rPr sz="2500" b="1" spc="-300" dirty="0">
                <a:solidFill>
                  <a:srgbClr val="636466"/>
                </a:solidFill>
                <a:latin typeface="Verdana"/>
                <a:cs typeface="Verdana"/>
              </a:rPr>
              <a:t>les </a:t>
            </a:r>
            <a:r>
              <a:rPr sz="2500" b="1" spc="-310" dirty="0">
                <a:solidFill>
                  <a:srgbClr val="636466"/>
                </a:solidFill>
                <a:latin typeface="Verdana"/>
                <a:cs typeface="Verdana"/>
              </a:rPr>
              <a:t>balises </a:t>
            </a:r>
            <a:r>
              <a:rPr sz="2500" b="1" spc="-254" dirty="0">
                <a:solidFill>
                  <a:srgbClr val="636466"/>
                </a:solidFill>
                <a:latin typeface="Verdana"/>
                <a:cs typeface="Verdana"/>
              </a:rPr>
              <a:t>et </a:t>
            </a:r>
            <a:r>
              <a:rPr sz="2500" b="1" spc="-295" dirty="0">
                <a:solidFill>
                  <a:srgbClr val="636466"/>
                </a:solidFill>
                <a:latin typeface="Verdana"/>
                <a:cs typeface="Verdana"/>
              </a:rPr>
              <a:t>prise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en </a:t>
            </a:r>
            <a:r>
              <a:rPr sz="2500" b="1" spc="-320" dirty="0">
                <a:solidFill>
                  <a:srgbClr val="636466"/>
                </a:solidFill>
                <a:latin typeface="Verdana"/>
                <a:cs typeface="Verdana"/>
              </a:rPr>
              <a:t>compte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</a:t>
            </a:r>
            <a:r>
              <a:rPr sz="2500" b="1" spc="-175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275" dirty="0">
                <a:solidFill>
                  <a:srgbClr val="636466"/>
                </a:solidFill>
                <a:latin typeface="Verdana"/>
                <a:cs typeface="Verdana"/>
              </a:rPr>
              <a:t>l’accessibilité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32400"/>
              </a:lnSpc>
            </a:pP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L’accessibilité est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devenu une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priorité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y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donnent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énormément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d’intérêt lors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l’analyse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structure.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donc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impératif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les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prendre en compte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(bien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sûr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la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totalité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des  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points est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extrêmement compliqué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à </a:t>
            </a:r>
            <a:r>
              <a:rPr sz="1700" i="1" spc="-10" dirty="0">
                <a:solidFill>
                  <a:srgbClr val="231F20"/>
                </a:solidFill>
                <a:latin typeface="Calibri"/>
                <a:cs typeface="Calibri"/>
              </a:rPr>
              <a:t>mettre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en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oeuvre selon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les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attentes  marketing </a:t>
            </a:r>
            <a:r>
              <a:rPr sz="1700" i="1" spc="25" dirty="0">
                <a:solidFill>
                  <a:srgbClr val="231F20"/>
                </a:solidFill>
                <a:latin typeface="Calibri"/>
                <a:cs typeface="Calibri"/>
              </a:rPr>
              <a:t>du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site, il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ne faut pas pour autant toutes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les</a:t>
            </a:r>
            <a:r>
              <a:rPr sz="1700" i="1" spc="-1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-20" dirty="0">
                <a:solidFill>
                  <a:srgbClr val="231F20"/>
                </a:solidFill>
                <a:latin typeface="Calibri"/>
                <a:cs typeface="Calibri"/>
              </a:rPr>
              <a:t>négliger).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2300" b="1" spc="-390" dirty="0">
                <a:solidFill>
                  <a:srgbClr val="231F20"/>
                </a:solidFill>
                <a:latin typeface="Verdana"/>
                <a:cs typeface="Verdana"/>
              </a:rPr>
              <a:t>In-page, </a:t>
            </a:r>
            <a:r>
              <a:rPr sz="2300" b="1" spc="-280" dirty="0">
                <a:solidFill>
                  <a:srgbClr val="231F20"/>
                </a:solidFill>
                <a:latin typeface="Verdana"/>
                <a:cs typeface="Verdana"/>
              </a:rPr>
              <a:t>structures </a:t>
            </a:r>
            <a:r>
              <a:rPr sz="2300" b="1" spc="-235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2300" b="1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b="1" spc="-310" dirty="0">
                <a:solidFill>
                  <a:srgbClr val="231F20"/>
                </a:solidFill>
                <a:latin typeface="Verdana"/>
                <a:cs typeface="Verdana"/>
              </a:rPr>
              <a:t>apparences</a:t>
            </a:r>
            <a:endParaRPr sz="230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730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balise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&lt;title&gt;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titre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SERP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l’étiquette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navigateur,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celle-ci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d’être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claire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lien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avant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contexte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65" dirty="0">
                <a:solidFill>
                  <a:srgbClr val="231F20"/>
                </a:solidFill>
                <a:latin typeface="Verdana"/>
                <a:cs typeface="Verdana"/>
              </a:rPr>
              <a:t>H1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page,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faute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quoi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peut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pénaliser  votre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ranking.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b="1" spc="-140" dirty="0">
                <a:solidFill>
                  <a:srgbClr val="231F20"/>
                </a:solidFill>
                <a:latin typeface="Verdana"/>
                <a:cs typeface="Verdana"/>
              </a:rPr>
              <a:t>title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5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7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mots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éstimé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comme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idéale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b="1" spc="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l’aThchage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12700" marR="10160" algn="just">
              <a:lnSpc>
                <a:spcPct val="132400"/>
              </a:lnSpc>
            </a:pP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titres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doivent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représentatif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celle-ci.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Bien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seuls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50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premiers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caractères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soient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affichés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SERP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balises</a:t>
            </a:r>
            <a:endParaRPr sz="1700">
              <a:latin typeface="Verdana"/>
              <a:cs typeface="Verdana"/>
            </a:endParaRPr>
          </a:p>
          <a:p>
            <a:pPr marL="12700" marR="10795" algn="just">
              <a:lnSpc>
                <a:spcPct val="132400"/>
              </a:lnSpc>
            </a:pP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&lt;title&gt;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peuvent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contenir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bien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plus,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c’est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lecture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totalité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sera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prise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compte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spider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l’indexation.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balise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305" dirty="0">
                <a:solidFill>
                  <a:srgbClr val="231F20"/>
                </a:solidFill>
                <a:latin typeface="Verdana"/>
                <a:cs typeface="Verdana"/>
              </a:rPr>
              <a:t>&lt;meta</a:t>
            </a:r>
            <a:r>
              <a:rPr sz="1700" b="1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«description»&gt;</a:t>
            </a: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231F20"/>
                </a:solidFill>
                <a:latin typeface="Verdana"/>
                <a:cs typeface="Verdana"/>
              </a:rPr>
              <a:t>Doit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résumé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cohérent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page.</a:t>
            </a:r>
            <a:endParaRPr sz="1700">
              <a:latin typeface="Verdana"/>
              <a:cs typeface="Verdana"/>
            </a:endParaRPr>
          </a:p>
          <a:p>
            <a:pPr marL="12700" marR="13335" algn="just">
              <a:lnSpc>
                <a:spcPct val="132400"/>
              </a:lnSpc>
              <a:spcBef>
                <a:spcPts val="1500"/>
              </a:spcBef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Elle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sera pas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prise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compte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robot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cours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l’indexation,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revanche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l’apparition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SERP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celle-ci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sera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résumé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qui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présenté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sous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l’URL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afin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définir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site.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24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25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031956"/>
            <a:ext cx="6671309" cy="825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25" algn="just">
              <a:lnSpc>
                <a:spcPct val="132400"/>
              </a:lnSpc>
            </a:pP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C’est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part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marketing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SEO.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bon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ranking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peut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offrir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  nombre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clics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significatif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si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résumé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défaillant.</a:t>
            </a:r>
            <a:endParaRPr sz="170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balise </a:t>
            </a:r>
            <a:r>
              <a:rPr sz="1700" b="1" spc="-305" dirty="0">
                <a:solidFill>
                  <a:srgbClr val="231F20"/>
                </a:solidFill>
                <a:latin typeface="Verdana"/>
                <a:cs typeface="Verdana"/>
              </a:rPr>
              <a:t>&lt;meta 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«description»&gt;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généralement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composée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150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200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signes.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Cette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balise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doit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également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présentée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chaque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page. 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125" dirty="0">
                <a:solidFill>
                  <a:srgbClr val="231F20"/>
                </a:solidFill>
                <a:latin typeface="Verdana"/>
                <a:cs typeface="Verdana"/>
              </a:rPr>
              <a:t>HTML,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balises </a:t>
            </a:r>
            <a:r>
              <a:rPr sz="1700" b="1" spc="-105" dirty="0">
                <a:solidFill>
                  <a:srgbClr val="231F20"/>
                </a:solidFill>
                <a:latin typeface="Verdana"/>
                <a:cs typeface="Verdana"/>
              </a:rPr>
              <a:t>H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(H1,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H2, H3, H4, H5,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H6)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utilisées 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afin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d’encadrer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contenus </a:t>
            </a: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«titres»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,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augmenter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clarté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compréhension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3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document.</a:t>
            </a:r>
            <a:endParaRPr sz="170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balises </a:t>
            </a:r>
            <a:r>
              <a:rPr sz="1700" b="1" spc="-105" dirty="0">
                <a:solidFill>
                  <a:srgbClr val="231F20"/>
                </a:solidFill>
                <a:latin typeface="Verdana"/>
                <a:cs typeface="Verdana"/>
              </a:rPr>
              <a:t>H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charge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d’améliorer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l’expérience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utilisateur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 compréhension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nos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contenus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(Googlebot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privilégiant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l’expérience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utilisateur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référencement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site)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5"/>
              </a:spcBef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100" dirty="0">
                <a:solidFill>
                  <a:srgbClr val="231F20"/>
                </a:solidFill>
                <a:latin typeface="Verdana"/>
                <a:cs typeface="Verdana"/>
              </a:rPr>
              <a:t>HTML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elles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définissent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basiquement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ainsi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260"/>
              </a:spcBef>
            </a:pP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&lt;h1&gt;Titre </a:t>
            </a:r>
            <a:r>
              <a:rPr sz="1700" spc="-40" dirty="0">
                <a:solidFill>
                  <a:srgbClr val="231F20"/>
                </a:solidFill>
                <a:latin typeface="Verdana"/>
                <a:cs typeface="Verdana"/>
              </a:rPr>
              <a:t>H1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très</a:t>
            </a:r>
            <a:r>
              <a:rPr sz="1700" spc="-3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important&lt;/h1&gt;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&lt;h2&gt;Titre </a:t>
            </a:r>
            <a:r>
              <a:rPr sz="1700" spc="-40" dirty="0">
                <a:solidFill>
                  <a:srgbClr val="231F20"/>
                </a:solidFill>
                <a:latin typeface="Verdana"/>
                <a:cs typeface="Verdana"/>
              </a:rPr>
              <a:t>H2</a:t>
            </a:r>
            <a:r>
              <a:rPr sz="1700" spc="-3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moins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important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H1&lt;/h2&gt;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&lt;h3&gt;Titre </a:t>
            </a:r>
            <a:r>
              <a:rPr sz="1700" spc="-40" dirty="0">
                <a:solidFill>
                  <a:srgbClr val="231F20"/>
                </a:solidFill>
                <a:latin typeface="Verdana"/>
                <a:cs typeface="Verdana"/>
              </a:rPr>
              <a:t>H3</a:t>
            </a:r>
            <a:r>
              <a:rPr sz="1700" spc="-3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moins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important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H2&lt;/h3&gt;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&lt;h4&gt;Titre </a:t>
            </a:r>
            <a:r>
              <a:rPr sz="1700" spc="-40" dirty="0">
                <a:solidFill>
                  <a:srgbClr val="231F20"/>
                </a:solidFill>
                <a:latin typeface="Verdana"/>
                <a:cs typeface="Verdana"/>
              </a:rPr>
              <a:t>H4</a:t>
            </a:r>
            <a:r>
              <a:rPr sz="1700" spc="-3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moins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important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H3&lt;/h4&gt;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&lt;h5&gt;Titre </a:t>
            </a:r>
            <a:r>
              <a:rPr sz="1700" spc="-40" dirty="0">
                <a:solidFill>
                  <a:srgbClr val="231F20"/>
                </a:solidFill>
                <a:latin typeface="Verdana"/>
                <a:cs typeface="Verdana"/>
              </a:rPr>
              <a:t>H5</a:t>
            </a:r>
            <a:r>
              <a:rPr sz="1700" spc="-3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moins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important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H4&lt;/h5&gt;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&lt;h6&gt;Titre </a:t>
            </a:r>
            <a:r>
              <a:rPr sz="1700" spc="-40" dirty="0">
                <a:solidFill>
                  <a:srgbClr val="231F20"/>
                </a:solidFill>
                <a:latin typeface="Verdana"/>
                <a:cs typeface="Verdana"/>
              </a:rPr>
              <a:t>H6</a:t>
            </a:r>
            <a:r>
              <a:rPr sz="1700" spc="-3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moins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important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H5&lt;/h6&gt;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spcBef>
                <a:spcPts val="5"/>
              </a:spcBef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L’intérêt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balises </a:t>
            </a:r>
            <a:r>
              <a:rPr sz="1700" spc="20" dirty="0">
                <a:solidFill>
                  <a:srgbClr val="231F20"/>
                </a:solidFill>
                <a:latin typeface="Verdana"/>
                <a:cs typeface="Verdana"/>
              </a:rPr>
              <a:t>H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Googlebot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hiérarchiser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l’intérêt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contenus.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hiérarchie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fluide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mieux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sera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référencé.</a:t>
            </a:r>
            <a:endParaRPr sz="1700">
              <a:latin typeface="Verdana"/>
              <a:cs typeface="Verdana"/>
            </a:endParaRPr>
          </a:p>
          <a:p>
            <a:pPr marL="12700" marR="5715" algn="just">
              <a:lnSpc>
                <a:spcPct val="132400"/>
              </a:lnSpc>
              <a:spcBef>
                <a:spcPts val="1500"/>
              </a:spcBef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faut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revanche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abuser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40" dirty="0">
                <a:solidFill>
                  <a:srgbClr val="231F20"/>
                </a:solidFill>
                <a:latin typeface="Verdana"/>
                <a:cs typeface="Verdana"/>
              </a:rPr>
              <a:t>H1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détriment d’une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hiérarchie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cohérente.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type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d’usage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assimilé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keyword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stuffing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anarchique.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26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27956"/>
            <a:ext cx="6671309" cy="926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Indiquer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langage</a:t>
            </a:r>
            <a:r>
              <a:rPr sz="1700" b="1" spc="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humain</a:t>
            </a:r>
            <a:r>
              <a:rPr sz="1700" b="1" spc="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principal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document</a:t>
            </a:r>
            <a:r>
              <a:rPr sz="1700" b="1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utilisant 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l’attribut </a:t>
            </a:r>
            <a:r>
              <a:rPr sz="1700" b="1" spc="-365" dirty="0">
                <a:solidFill>
                  <a:srgbClr val="231F20"/>
                </a:solidFill>
                <a:latin typeface="Verdana"/>
                <a:cs typeface="Verdana"/>
              </a:rPr>
              <a:t>«lang»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sein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balise </a:t>
            </a:r>
            <a:r>
              <a:rPr sz="1700" b="1" spc="-300" dirty="0">
                <a:solidFill>
                  <a:srgbClr val="231F20"/>
                </a:solidFill>
                <a:latin typeface="Verdana"/>
                <a:cs typeface="Verdana"/>
              </a:rPr>
              <a:t>&lt;html&gt;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,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indiquer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passages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langage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secondaire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d’autres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balises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encadrant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passage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concerné 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(ex.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&lt;html 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lang=«fr»&gt; 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&lt;body&gt; </a:t>
            </a:r>
            <a:r>
              <a:rPr sz="1700" spc="-105" dirty="0">
                <a:solidFill>
                  <a:srgbClr val="636466"/>
                </a:solidFill>
                <a:latin typeface="Verdana"/>
                <a:cs typeface="Verdana"/>
              </a:rPr>
              <a:t>Contenu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&lt;span 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lang=«es»&gt;  </a:t>
            </a:r>
            <a:r>
              <a:rPr sz="1700" spc="-105" dirty="0">
                <a:solidFill>
                  <a:srgbClr val="636466"/>
                </a:solidFill>
                <a:latin typeface="Verdana"/>
                <a:cs typeface="Verdana"/>
              </a:rPr>
              <a:t>contenu </a:t>
            </a:r>
            <a:r>
              <a:rPr sz="1700" spc="-125" dirty="0">
                <a:solidFill>
                  <a:srgbClr val="636466"/>
                </a:solidFill>
                <a:latin typeface="Verdana"/>
                <a:cs typeface="Verdana"/>
              </a:rPr>
              <a:t>espagnol 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&lt;/span&gt;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&lt;/body&gt;&lt;/html&gt;)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spcBef>
                <a:spcPts val="5"/>
              </a:spcBef>
            </a:pP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Marquer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correctement les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sections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corps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texte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en-têtes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balise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&lt;H&gt;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plutôt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qu’avec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balise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&lt;p&gt;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associée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style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CSS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lui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donne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aspect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titre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spcBef>
                <a:spcPts val="5"/>
              </a:spcBef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Séparer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structure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présentation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utiliser le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balisage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correct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cette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structure.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exemple,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bien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baliser les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listes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tant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listes 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(&lt;ul&gt;/&lt;li&gt;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&lt;ol&gt;/&lt;li&gt;)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non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comme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texte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balise</a:t>
            </a:r>
            <a:endParaRPr sz="17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&lt;br&gt;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après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chaque élément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liste.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spcBef>
                <a:spcPts val="5"/>
              </a:spcBef>
            </a:pP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Proposer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liens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«Aller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contenu»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dès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début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balisage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peut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envisageable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lorsque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contiennent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beaucoup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liens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navigation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avant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principal.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Lors de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l’utilisation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tableau toujours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indiquer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en-têtes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tableaux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données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balises 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&lt;th&gt;,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associer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toutes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cellules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données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leurs</a:t>
            </a:r>
            <a:r>
              <a:rPr sz="1700" spc="-4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en-têtes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Lors de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l’utilisation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tabulation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s’assurer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l’ordre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logique,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utilisant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tabindex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besoin 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(ex.</a:t>
            </a:r>
            <a:r>
              <a:rPr sz="1700" spc="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Nom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&lt;input 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name=«nom» 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tabindex=«1»/&gt;</a:t>
            </a:r>
            <a:r>
              <a:rPr sz="1700" spc="-3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Age: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&lt;input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name=«age»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tabindex=«3»/&gt;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Email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&lt;input  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name=«email»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tabindex=«2»  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/&gt;)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impose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l’ordre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suivre.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26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27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266855"/>
            <a:ext cx="6670675" cy="835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S’assurer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fonctionnent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toujours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quand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images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sont  désactivées.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Ce qui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peut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impliquer 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s’assurer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contraste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reste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suffisant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utilise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image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fond,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cette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image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enlevée. 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doivent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rester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utilisables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quand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utilisateurs</a:t>
            </a:r>
            <a:r>
              <a:rPr sz="1700" spc="-4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agrandissent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texte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double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sa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taille</a:t>
            </a:r>
            <a:r>
              <a:rPr sz="1700" spc="-4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originale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Chaque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élément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page </a:t>
            </a:r>
            <a:r>
              <a:rPr sz="1700" b="1" spc="-165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accessible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manipulable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au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clavier ce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rend navigable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matériel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navigation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adapté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handicape.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Chaque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fois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c’est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possible,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rédiger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titres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textes</a:t>
            </a:r>
            <a:r>
              <a:rPr sz="1700" b="1" spc="-3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d’appel 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liens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puissent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compris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hors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contexte </a:t>
            </a:r>
            <a:r>
              <a:rPr sz="1700" i="1" spc="-30" dirty="0">
                <a:solidFill>
                  <a:srgbClr val="231F20"/>
                </a:solidFill>
                <a:latin typeface="Calibri"/>
                <a:cs typeface="Calibri"/>
              </a:rPr>
              <a:t>(c’est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pourquoi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il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faut  éviter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«cliquez</a:t>
            </a:r>
            <a:r>
              <a:rPr sz="1700" i="1" spc="-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-40" dirty="0">
                <a:solidFill>
                  <a:srgbClr val="231F20"/>
                </a:solidFill>
                <a:latin typeface="Calibri"/>
                <a:cs typeface="Calibri"/>
              </a:rPr>
              <a:t>ici»)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spcBef>
                <a:spcPts val="5"/>
              </a:spcBef>
            </a:pP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Proposer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b="1" spc="-204" dirty="0" err="1">
                <a:solidFill>
                  <a:srgbClr val="231F20"/>
                </a:solidFill>
                <a:latin typeface="Verdana"/>
                <a:cs typeface="Verdana"/>
              </a:rPr>
              <a:t>contraste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65" dirty="0" err="1">
                <a:solidFill>
                  <a:srgbClr val="231F20"/>
                </a:solidFill>
                <a:latin typeface="Verdana"/>
                <a:cs typeface="Verdana"/>
              </a:rPr>
              <a:t>su</a:t>
            </a:r>
            <a:r>
              <a:rPr lang="fr-FR" sz="1700" b="1" spc="-265" dirty="0" err="1">
                <a:solidFill>
                  <a:srgbClr val="231F20"/>
                </a:solidFill>
                <a:latin typeface="Verdana"/>
                <a:cs typeface="Verdana"/>
              </a:rPr>
              <a:t>ffi</a:t>
            </a:r>
            <a:r>
              <a:rPr sz="1700" b="1" spc="-265" dirty="0" err="1">
                <a:solidFill>
                  <a:srgbClr val="231F20"/>
                </a:solidFill>
                <a:latin typeface="Verdana"/>
                <a:cs typeface="Verdana"/>
              </a:rPr>
              <a:t>sant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entre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le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fond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daltoniens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malvoyants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spcBef>
                <a:spcPts val="5"/>
              </a:spcBef>
            </a:pP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cacher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l’indicateur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focus.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Quand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utilisateur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navigue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clavier,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élément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autre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tabulations,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toujours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savoir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où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ces</a:t>
            </a:r>
            <a:r>
              <a:rPr sz="1700" spc="-4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éléments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trouvent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Lorsque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l’on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utilise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événements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JavaScript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déclenchent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l’ouverture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page,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faire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sorte qu’ils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n’altèrent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totalement 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page</a:t>
            </a:r>
            <a:r>
              <a:rPr sz="1700" b="1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charge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nouvelle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lorsque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celui-ci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fonctionne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pas.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27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28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09039"/>
            <a:ext cx="6671309" cy="7544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300" b="1" spc="-405" dirty="0">
                <a:solidFill>
                  <a:srgbClr val="231F20"/>
                </a:solidFill>
                <a:latin typeface="Verdana"/>
                <a:cs typeface="Verdana"/>
              </a:rPr>
              <a:t>Images </a:t>
            </a:r>
            <a:r>
              <a:rPr sz="2300" b="1" spc="-235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2300" b="1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b="1" spc="-290" dirty="0">
                <a:solidFill>
                  <a:srgbClr val="231F20"/>
                </a:solidFill>
                <a:latin typeface="Verdana"/>
                <a:cs typeface="Verdana"/>
              </a:rPr>
              <a:t>multimédia</a:t>
            </a:r>
            <a:endParaRPr sz="2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Toutes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images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ont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attribut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alt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(texte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alternatif),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revanche,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laisser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texte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vide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images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décoratives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(alt=«»).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Toujours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ajouter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texte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alternatif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quand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images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constituent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aussi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liens.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textes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alternatifs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doivent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aussi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brefs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possibles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mais 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descriptifs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autant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faire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</a:t>
            </a:r>
            <a:r>
              <a:rPr sz="1700" spc="-3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peut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spcBef>
                <a:spcPts val="5"/>
              </a:spcBef>
            </a:pP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Fournir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script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sous-titres,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et/ou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traduction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langue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signes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toutes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vidéos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sons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contenant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discours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Fournir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version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«descriptive»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vidéo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lorsqu’il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essentiel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d’en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comprendre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utilisateurs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non-voyants.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(La</a:t>
            </a:r>
            <a:r>
              <a:rPr sz="1700" i="1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piste  audio descriptive </a:t>
            </a:r>
            <a:r>
              <a:rPr sz="1700" i="1" spc="25" dirty="0">
                <a:solidFill>
                  <a:srgbClr val="231F20"/>
                </a:solidFill>
                <a:latin typeface="Calibri"/>
                <a:cs typeface="Calibri"/>
              </a:rPr>
              <a:t>peut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être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distribuée soit </a:t>
            </a:r>
            <a:r>
              <a:rPr sz="1700" i="1" spc="25" dirty="0">
                <a:solidFill>
                  <a:srgbClr val="231F20"/>
                </a:solidFill>
                <a:latin typeface="Calibri"/>
                <a:cs typeface="Calibri"/>
              </a:rPr>
              <a:t>avec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le 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contenu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vidéo,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soit en  fichier audio</a:t>
            </a:r>
            <a:r>
              <a:rPr sz="1700" i="1" spc="-114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seul)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Toutes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vidéos,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elles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lancent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automatiquement,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offrent 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minimum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touche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lecture</a:t>
            </a:r>
            <a:r>
              <a:rPr sz="1700" b="1" spc="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accessible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5"/>
              </a:spcBef>
            </a:pP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Fournir 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une 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alternative 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audio 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aux 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Captchas 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(questionnaires 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de  </a:t>
            </a:r>
            <a:r>
              <a:rPr sz="1700" i="1" spc="1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endParaRPr sz="17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i="1" spc="55" dirty="0">
                <a:solidFill>
                  <a:srgbClr val="231F20"/>
                </a:solidFill>
                <a:latin typeface="Calibri"/>
                <a:cs typeface="Calibri"/>
              </a:rPr>
              <a:t>/ 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Les visuels</a:t>
            </a:r>
            <a:r>
              <a:rPr sz="1700" i="1" spc="-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anti-robots)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28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29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27956"/>
            <a:ext cx="6671309" cy="275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nomenclature</a:t>
            </a:r>
            <a:r>
              <a:rPr sz="1700" b="1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fichiers </a:t>
            </a:r>
            <a:r>
              <a:rPr sz="1700" b="1" spc="-165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descriptive,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crawler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puisse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connaitre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contenu.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Aujourd’hui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algorithmes</a:t>
            </a:r>
            <a:r>
              <a:rPr sz="1700" spc="-3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 permettent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d’analyser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photo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vidéo. 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nom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fichier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donc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très</a:t>
            </a:r>
            <a:r>
              <a:rPr sz="1700" b="1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important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1700" dirty="0">
              <a:latin typeface="Verdana"/>
              <a:cs typeface="Verdana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Sachez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qu’il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faut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séparer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termes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qu’avec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484" dirty="0">
                <a:solidFill>
                  <a:srgbClr val="231F20"/>
                </a:solidFill>
                <a:latin typeface="Verdana"/>
                <a:cs typeface="Verdana"/>
              </a:rPr>
              <a:t>«-»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340" dirty="0">
                <a:solidFill>
                  <a:srgbClr val="231F20"/>
                </a:solidFill>
                <a:latin typeface="Verdana"/>
                <a:cs typeface="Verdana"/>
              </a:rPr>
              <a:t>«_»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ne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lus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comme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séparation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caractère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robots.</a:t>
            </a:r>
            <a:endParaRPr sz="1700" dirty="0">
              <a:latin typeface="Verdana"/>
              <a:cs typeface="Verdana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C’est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également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cette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nomenclature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permettra l’usage par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universelle de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(type</a:t>
            </a:r>
            <a:r>
              <a:rPr sz="1700" spc="-4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GoogleImage).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4264698"/>
            <a:ext cx="6671309" cy="5487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300" b="1" spc="-3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2300" b="1" spc="-3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b="1" spc="-295" dirty="0">
                <a:solidFill>
                  <a:srgbClr val="231F20"/>
                </a:solidFill>
                <a:latin typeface="Verdana"/>
                <a:cs typeface="Verdana"/>
              </a:rPr>
              <a:t>Formulaires</a:t>
            </a:r>
            <a:endParaRPr sz="2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Marquer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tous  les 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champs 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formulaire 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avec 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 balise</a:t>
            </a:r>
            <a:r>
              <a:rPr sz="1700" b="1" spc="-3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d’étiquetage</a:t>
            </a:r>
            <a:endParaRPr sz="1700" dirty="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&lt;label&gt;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.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Si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champ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formulaire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n’a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d’étiquette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texte spéci-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fique,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ajouter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une,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puis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dissimuler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l’aide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CSS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exemple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spcBef>
                <a:spcPts val="5"/>
              </a:spcBef>
            </a:pPr>
            <a:r>
              <a:rPr sz="1700" b="1" spc="-160" dirty="0">
                <a:solidFill>
                  <a:srgbClr val="231F20"/>
                </a:solidFill>
                <a:latin typeface="Verdana"/>
                <a:cs typeface="Verdana"/>
              </a:rPr>
              <a:t>Utiliser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regroupements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champs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&lt;fieldset&gt;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balises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titrage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&lt;legend&gt;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associer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demandes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saisie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boutons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radio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à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cases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à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cocher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Exemple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&lt;fieldset&gt;</a:t>
            </a:r>
            <a:endParaRPr sz="1700" dirty="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660"/>
              </a:spcBef>
            </a:pP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&lt;legend&gt;Civilité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:&lt;/legend&gt;</a:t>
            </a:r>
            <a:endParaRPr sz="1700" dirty="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660"/>
              </a:spcBef>
            </a:pP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&lt;input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type=»radio»/&gt;</a:t>
            </a:r>
            <a:endParaRPr sz="1700" dirty="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660"/>
              </a:spcBef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&lt;label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for=»sexe1»&gt;Homme&lt;/label&gt;</a:t>
            </a:r>
            <a:endParaRPr sz="1700" dirty="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660"/>
              </a:spcBef>
            </a:pP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&lt;input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type=»radio»/&gt;</a:t>
            </a:r>
            <a:endParaRPr sz="1700" dirty="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660"/>
              </a:spcBef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&lt;label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for=»sexe2»&gt;Femme&lt;/label&gt;</a:t>
            </a:r>
            <a:endParaRPr sz="1700" dirty="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660"/>
              </a:spcBef>
            </a:pP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&lt;/fieldset&gt;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3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904468"/>
            <a:ext cx="6670040" cy="510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-245" dirty="0">
                <a:solidFill>
                  <a:srgbClr val="231F20"/>
                </a:solidFill>
                <a:latin typeface="Verdana"/>
                <a:cs typeface="Verdana"/>
              </a:rPr>
              <a:t>L’optimisation </a:t>
            </a:r>
            <a:r>
              <a:rPr sz="2000" b="1" spc="-260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2000" b="1" spc="-21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2000" b="1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 marR="8255" algn="just">
              <a:lnSpc>
                <a:spcPts val="3829"/>
              </a:lnSpc>
              <a:spcBef>
                <a:spcPts val="85"/>
              </a:spcBef>
            </a:pPr>
            <a:r>
              <a:rPr sz="1700" b="1" i="1" spc="-45" dirty="0">
                <a:solidFill>
                  <a:srgbClr val="231F20"/>
                </a:solidFill>
                <a:latin typeface="Gill Sans MT"/>
                <a:cs typeface="Gill Sans MT"/>
              </a:rPr>
              <a:t>In-page</a:t>
            </a:r>
            <a:r>
              <a:rPr sz="1700" b="1" i="1" spc="-229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1700" b="1" i="1" spc="5" dirty="0">
                <a:solidFill>
                  <a:srgbClr val="231F20"/>
                </a:solidFill>
                <a:latin typeface="Gill Sans MT"/>
                <a:cs typeface="Gill Sans MT"/>
              </a:rPr>
              <a:t>:</a:t>
            </a:r>
            <a:r>
              <a:rPr sz="1700" b="1" i="1" spc="-195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l’utilisation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syntaxe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231F20"/>
                </a:solidFill>
                <a:latin typeface="Verdana"/>
                <a:cs typeface="Verdana"/>
              </a:rPr>
              <a:t>HTML</a:t>
            </a:r>
            <a:r>
              <a:rPr sz="1700" spc="-3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structurée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ergonomique.  </a:t>
            </a:r>
            <a:r>
              <a:rPr sz="1700" b="1" i="1" spc="-60" dirty="0">
                <a:solidFill>
                  <a:srgbClr val="231F20"/>
                </a:solidFill>
                <a:latin typeface="Gill Sans MT"/>
                <a:cs typeface="Gill Sans MT"/>
              </a:rPr>
              <a:t>On-page</a:t>
            </a:r>
            <a:r>
              <a:rPr sz="1700" b="1" i="1" spc="-150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1700" b="1" i="1" spc="5" dirty="0">
                <a:solidFill>
                  <a:srgbClr val="231F20"/>
                </a:solidFill>
                <a:latin typeface="Gill Sans MT"/>
                <a:cs typeface="Gill Sans MT"/>
              </a:rPr>
              <a:t>:</a:t>
            </a:r>
            <a:r>
              <a:rPr sz="1700" b="1" i="1" spc="-95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l’enrichissement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textuel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iconographique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pertinent.</a:t>
            </a:r>
            <a:endParaRPr sz="1700" dirty="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705"/>
              </a:spcBef>
            </a:pPr>
            <a:r>
              <a:rPr sz="1700" b="1" i="1" spc="-70" dirty="0">
                <a:solidFill>
                  <a:srgbClr val="231F20"/>
                </a:solidFill>
                <a:latin typeface="Gill Sans MT"/>
                <a:cs typeface="Gill Sans MT"/>
              </a:rPr>
              <a:t>Off </a:t>
            </a:r>
            <a:r>
              <a:rPr sz="1700" b="1" i="1" spc="-50" dirty="0">
                <a:solidFill>
                  <a:srgbClr val="231F20"/>
                </a:solidFill>
                <a:latin typeface="Gill Sans MT"/>
                <a:cs typeface="Gill Sans MT"/>
              </a:rPr>
              <a:t>page </a:t>
            </a:r>
            <a:r>
              <a:rPr sz="1700" b="1" i="1" spc="5" dirty="0">
                <a:solidFill>
                  <a:srgbClr val="231F20"/>
                </a:solidFill>
                <a:latin typeface="Gill Sans MT"/>
                <a:cs typeface="Gill Sans MT"/>
              </a:rPr>
              <a:t>: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Placement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liens pointant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vers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un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réseau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sites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appropriés.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96035">
              <a:lnSpc>
                <a:spcPct val="100000"/>
              </a:lnSpc>
            </a:pPr>
            <a:r>
              <a:rPr sz="2500" b="1" spc="-28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2500" b="1" spc="-315" dirty="0">
                <a:solidFill>
                  <a:srgbClr val="231F20"/>
                </a:solidFill>
                <a:latin typeface="Verdana"/>
                <a:cs typeface="Verdana"/>
              </a:rPr>
              <a:t>référencement de</a:t>
            </a:r>
            <a:r>
              <a:rPr sz="2500" b="1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b="1" spc="-280" dirty="0">
                <a:solidFill>
                  <a:srgbClr val="231F20"/>
                </a:solidFill>
                <a:latin typeface="Verdana"/>
                <a:cs typeface="Verdana"/>
              </a:rPr>
              <a:t>qualité</a:t>
            </a:r>
            <a:endParaRPr sz="2500" dirty="0">
              <a:latin typeface="Verdana"/>
              <a:cs typeface="Verdana"/>
            </a:endParaRPr>
          </a:p>
          <a:p>
            <a:pPr marL="12700" marR="5080" algn="just">
              <a:lnSpc>
                <a:spcPts val="2700"/>
              </a:lnSpc>
              <a:spcBef>
                <a:spcPts val="40"/>
              </a:spcBef>
            </a:pP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bon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référencement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création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trafic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qualité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d’obtenir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taux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conversion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constant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progressif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grâce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bon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positionnement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naturel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3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SERP.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développe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notoriété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marque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produits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travers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sa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visibilité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principaux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recherche.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7054558"/>
            <a:ext cx="6670040" cy="2491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 marR="509905" indent="-1119505">
              <a:lnSpc>
                <a:spcPts val="2700"/>
              </a:lnSpc>
            </a:pPr>
            <a:r>
              <a:rPr sz="2500" b="1" spc="-320" dirty="0">
                <a:solidFill>
                  <a:srgbClr val="636466"/>
                </a:solidFill>
                <a:latin typeface="Verdana"/>
                <a:cs typeface="Verdana"/>
              </a:rPr>
              <a:t>Le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référencement </a:t>
            </a:r>
            <a:r>
              <a:rPr sz="2500" b="1" spc="-380" dirty="0">
                <a:solidFill>
                  <a:srgbClr val="636466"/>
                </a:solidFill>
                <a:latin typeface="Verdana"/>
                <a:cs typeface="Verdana"/>
              </a:rPr>
              <a:t>à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travers </a:t>
            </a:r>
            <a:r>
              <a:rPr sz="2500" b="1" spc="-330" dirty="0">
                <a:solidFill>
                  <a:srgbClr val="636466"/>
                </a:solidFill>
                <a:latin typeface="Verdana"/>
                <a:cs typeface="Verdana"/>
              </a:rPr>
              <a:t>l’avènement  </a:t>
            </a:r>
            <a:r>
              <a:rPr sz="2500" b="1" spc="-340" dirty="0">
                <a:solidFill>
                  <a:srgbClr val="636466"/>
                </a:solidFill>
                <a:latin typeface="Verdana"/>
                <a:cs typeface="Verdana"/>
              </a:rPr>
              <a:t>du </a:t>
            </a:r>
            <a:r>
              <a:rPr sz="2500" b="1" spc="-330" dirty="0">
                <a:solidFill>
                  <a:srgbClr val="636466"/>
                </a:solidFill>
                <a:latin typeface="Verdana"/>
                <a:cs typeface="Verdana"/>
              </a:rPr>
              <a:t>moteur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</a:t>
            </a:r>
            <a:r>
              <a:rPr sz="2500" b="1" spc="-26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recherche</a:t>
            </a:r>
            <a:endParaRPr sz="2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1990 </a:t>
            </a:r>
            <a:r>
              <a:rPr sz="2000" b="1" spc="-215" dirty="0">
                <a:solidFill>
                  <a:srgbClr val="231F20"/>
                </a:solidFill>
                <a:latin typeface="Verdana"/>
                <a:cs typeface="Verdana"/>
              </a:rPr>
              <a:t>- </a:t>
            </a:r>
            <a:r>
              <a:rPr sz="2000" b="1" spc="-270" dirty="0">
                <a:solidFill>
                  <a:srgbClr val="231F20"/>
                </a:solidFill>
                <a:latin typeface="Verdana"/>
                <a:cs typeface="Verdana"/>
              </a:rPr>
              <a:t>L’ancêtre </a:t>
            </a:r>
            <a:r>
              <a:rPr sz="2000" b="1" spc="-745" dirty="0">
                <a:solidFill>
                  <a:srgbClr val="231F20"/>
                </a:solidFill>
                <a:latin typeface="Verdana"/>
                <a:cs typeface="Verdana"/>
              </a:rPr>
              <a:t>«</a:t>
            </a: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95" dirty="0">
                <a:solidFill>
                  <a:srgbClr val="231F20"/>
                </a:solidFill>
                <a:latin typeface="Verdana"/>
                <a:cs typeface="Verdana"/>
              </a:rPr>
              <a:t>Archie»</a:t>
            </a:r>
            <a:endParaRPr sz="2000" dirty="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790"/>
              </a:spcBef>
            </a:pP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Tous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descendent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d’«Archie»,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logiciel 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conçu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documents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internet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Adam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Emtage,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étudiant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l’université </a:t>
            </a:r>
            <a:r>
              <a:rPr sz="1700" spc="-40" dirty="0">
                <a:solidFill>
                  <a:srgbClr val="231F20"/>
                </a:solidFill>
                <a:latin typeface="Verdana"/>
                <a:cs typeface="Verdana"/>
              </a:rPr>
              <a:t>McGill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(Montréal,</a:t>
            </a:r>
            <a:r>
              <a:rPr sz="1700" spc="-4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Canada).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75" y="126834"/>
            <a:ext cx="18923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7616" y="10362545"/>
            <a:ext cx="6413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600" b="1" spc="-210" dirty="0">
                <a:solidFill>
                  <a:srgbClr val="636466"/>
                </a:solidFill>
                <a:latin typeface="Verdana"/>
                <a:cs typeface="Verdana"/>
              </a:rPr>
              <a:t>30</a:t>
            </a:r>
            <a:r>
              <a:rPr sz="1600" b="1" spc="-27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636466"/>
                </a:solidFill>
                <a:latin typeface="Verdana"/>
                <a:cs typeface="Verdana"/>
              </a:rPr>
              <a:t>/61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89901"/>
            <a:ext cx="6671309" cy="8154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possible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tester l’accessibilité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b="1" spc="-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  <a:hlinkClick r:id="rId2"/>
              </a:rPr>
              <a:t>http://wave.webaim.org/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spcBef>
                <a:spcPts val="5"/>
              </a:spcBef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Actuellement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peu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prennent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peine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prendre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compte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grande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partie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points,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pourtant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reconnu que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l’accessibilité 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offre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bien</a:t>
            </a:r>
            <a:r>
              <a:rPr sz="1700" spc="-4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meilleur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ranking.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419100">
              <a:lnSpc>
                <a:spcPct val="132400"/>
              </a:lnSpc>
              <a:spcBef>
                <a:spcPts val="5"/>
              </a:spcBef>
            </a:pPr>
            <a:r>
              <a:rPr sz="1700" spc="-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titre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d’exemple,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voici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ont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optimisé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leur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accessibilité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  <a:hlinkClick r:id="rId3"/>
              </a:rPr>
              <a:t>http://beneylu.com/fr/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  <a:hlinkClick r:id="rId4"/>
              </a:rPr>
              <a:t>http://www.118218.fr/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  <a:hlinkClick r:id="rId5"/>
              </a:rPr>
              <a:t>www.palais-decouverte.fr/fr/accueil/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500" b="1" spc="-215" dirty="0">
                <a:solidFill>
                  <a:srgbClr val="636466"/>
                </a:solidFill>
                <a:latin typeface="Verdana"/>
                <a:cs typeface="Verdana"/>
              </a:rPr>
              <a:t>TP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330" dirty="0">
                <a:solidFill>
                  <a:srgbClr val="636466"/>
                </a:solidFill>
                <a:latin typeface="Verdana"/>
                <a:cs typeface="Verdana"/>
              </a:rPr>
              <a:t>En</a:t>
            </a:r>
            <a:r>
              <a:rPr sz="2500" b="1" spc="-43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00" dirty="0">
                <a:solidFill>
                  <a:srgbClr val="636466"/>
                </a:solidFill>
                <a:latin typeface="Verdana"/>
                <a:cs typeface="Verdana"/>
              </a:rPr>
              <a:t>équipe</a:t>
            </a:r>
            <a:endParaRPr sz="25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Création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blog/site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prenant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compte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recommandations.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6985" marR="1269365" algn="ctr">
              <a:lnSpc>
                <a:spcPts val="2700"/>
              </a:lnSpc>
            </a:pP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295" dirty="0">
                <a:solidFill>
                  <a:srgbClr val="636466"/>
                </a:solidFill>
                <a:latin typeface="Verdana"/>
                <a:cs typeface="Verdana"/>
              </a:rPr>
              <a:t>la gestion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des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requêtes  </a:t>
            </a:r>
            <a:r>
              <a:rPr sz="2500" b="1" spc="-320" dirty="0">
                <a:solidFill>
                  <a:srgbClr val="636466"/>
                </a:solidFill>
                <a:latin typeface="Verdana"/>
                <a:cs typeface="Verdana"/>
              </a:rPr>
              <a:t>n’est </a:t>
            </a:r>
            <a:r>
              <a:rPr sz="2500" b="1" spc="-355" dirty="0">
                <a:solidFill>
                  <a:srgbClr val="636466"/>
                </a:solidFill>
                <a:latin typeface="Verdana"/>
                <a:cs typeface="Verdana"/>
              </a:rPr>
              <a:t>pas </a:t>
            </a:r>
            <a:r>
              <a:rPr sz="2500" b="1" spc="-295" dirty="0">
                <a:solidFill>
                  <a:srgbClr val="636466"/>
                </a:solidFill>
                <a:latin typeface="Verdana"/>
                <a:cs typeface="Verdana"/>
              </a:rPr>
              <a:t>la </a:t>
            </a:r>
            <a:r>
              <a:rPr sz="2500" b="1" spc="-420" dirty="0">
                <a:solidFill>
                  <a:srgbClr val="636466"/>
                </a:solidFill>
                <a:latin typeface="Verdana"/>
                <a:cs typeface="Verdana"/>
              </a:rPr>
              <a:t>même </a:t>
            </a:r>
            <a:r>
              <a:rPr sz="2500" b="1" spc="-340" dirty="0">
                <a:solidFill>
                  <a:srgbClr val="636466"/>
                </a:solidFill>
                <a:latin typeface="Verdana"/>
                <a:cs typeface="Verdana"/>
              </a:rPr>
              <a:t>qu’en</a:t>
            </a:r>
            <a:r>
              <a:rPr sz="2500" b="1" spc="-6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285" dirty="0">
                <a:solidFill>
                  <a:srgbClr val="636466"/>
                </a:solidFill>
                <a:latin typeface="Verdana"/>
                <a:cs typeface="Verdana"/>
              </a:rPr>
              <a:t>SEA.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s’agit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positionner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correctement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multipliant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requêtes possibles,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tout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restant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capable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d’identifier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nombre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cohérent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requêtes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lien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web.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ct val="132400"/>
              </a:lnSpc>
              <a:spcBef>
                <a:spcPts val="5"/>
              </a:spcBef>
            </a:pP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façon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estimer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nombre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requêtes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profiler,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principe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plus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simple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efficace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d’optimiser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1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requête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490" dirty="0">
                <a:solidFill>
                  <a:srgbClr val="231F20"/>
                </a:solidFill>
                <a:latin typeface="Verdana"/>
                <a:cs typeface="Verdana"/>
              </a:rPr>
              <a:t>=  </a:t>
            </a:r>
            <a:r>
              <a:rPr sz="1700" b="1" spc="-4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1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page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optimisée.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30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31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11952"/>
            <a:ext cx="6671309" cy="686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faut donc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savoir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faire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choix.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requête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optimisée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repose 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essentiellement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qualité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concordance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. </a:t>
            </a:r>
            <a:r>
              <a:rPr sz="1700" spc="-65" dirty="0">
                <a:solidFill>
                  <a:srgbClr val="231F20"/>
                </a:solidFill>
                <a:latin typeface="Verdana"/>
                <a:cs typeface="Verdana"/>
              </a:rPr>
              <a:t>Mieux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sujet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sera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exploré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rédigé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sera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jugé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comme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pertinent.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impératif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baser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principal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termes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liés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tendances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éphémères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temporelle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,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exemple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type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«solde»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«Pâques».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type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termes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utilisé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l’enrichissement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ponctuel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3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contenu.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3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donc</a:t>
            </a:r>
            <a:r>
              <a:rPr sz="1700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important</a:t>
            </a:r>
            <a:r>
              <a:rPr sz="1700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cibler</a:t>
            </a:r>
            <a:r>
              <a:rPr sz="1700" spc="-3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correctement</a:t>
            </a:r>
            <a:r>
              <a:rPr sz="1700" spc="-3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tenue</a:t>
            </a:r>
            <a:r>
              <a:rPr sz="1700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terme</a:t>
            </a:r>
            <a:r>
              <a:rPr sz="1700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aux</a:t>
            </a:r>
            <a:r>
              <a:rPr sz="1700" spc="-3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ten-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dances.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b="1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requête</a:t>
            </a:r>
            <a:r>
              <a:rPr sz="1700" b="1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b="1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b="1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dite</a:t>
            </a:r>
            <a:r>
              <a:rPr sz="1700" b="1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325" dirty="0">
                <a:solidFill>
                  <a:srgbClr val="231F20"/>
                </a:solidFill>
                <a:latin typeface="Verdana"/>
                <a:cs typeface="Verdana"/>
              </a:rPr>
              <a:t>«chaude»</a:t>
            </a:r>
            <a:r>
              <a:rPr sz="1700" b="1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b="1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«froide»</a:t>
            </a:r>
            <a:r>
              <a:rPr sz="1700" b="1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b="1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fonction</a:t>
            </a:r>
            <a:r>
              <a:rPr sz="1700" b="1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d’un 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type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d’actualité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peut booster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votre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SEO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terme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correctement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utilisé.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l’inverse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peut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néfaste.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32400"/>
              </a:lnSpc>
              <a:spcBef>
                <a:spcPts val="5"/>
              </a:spcBef>
            </a:pP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outils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simples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peuvent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aider</a:t>
            </a:r>
            <a:r>
              <a:rPr sz="1700" b="1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structurer</a:t>
            </a:r>
            <a:r>
              <a:rPr sz="1700" b="1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choix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b="1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observation 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b="1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comparaison.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https://adwords.google.fr/KeywordPlanner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(nécessite </a:t>
            </a:r>
            <a:r>
              <a:rPr sz="1700" i="1" spc="30" dirty="0">
                <a:solidFill>
                  <a:srgbClr val="231F20"/>
                </a:solidFill>
                <a:latin typeface="Calibri"/>
                <a:cs typeface="Calibri"/>
              </a:rPr>
              <a:t>un</a:t>
            </a:r>
            <a:r>
              <a:rPr sz="1700" i="1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compte)</a:t>
            </a:r>
            <a:endParaRPr sz="1700">
              <a:latin typeface="Calibri"/>
              <a:cs typeface="Calibri"/>
            </a:endParaRPr>
          </a:p>
          <a:p>
            <a:pPr marL="12700" marR="2440305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https:/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  <a:hlinkClick r:id="rId2"/>
              </a:rPr>
              <a:t>/www.google.fr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/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  <a:hlinkClick r:id="rId2"/>
              </a:rPr>
              <a:t>trends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  <a:hlinkClick r:id="rId3"/>
              </a:rPr>
              <a:t>http://www.positeo.com/check-position/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https://fr.semrush.com/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(nécessite </a:t>
            </a:r>
            <a:r>
              <a:rPr sz="1700" i="1" spc="30" dirty="0">
                <a:solidFill>
                  <a:srgbClr val="231F20"/>
                </a:solidFill>
                <a:latin typeface="Calibri"/>
                <a:cs typeface="Calibri"/>
              </a:rPr>
              <a:t>un</a:t>
            </a:r>
            <a:r>
              <a:rPr sz="1700" i="1" spc="-114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compte)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31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54798"/>
            <a:ext cx="1816735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Trends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788007"/>
            <a:ext cx="6645592" cy="7403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32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32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83907"/>
            <a:ext cx="277622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Keywordplanner de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784507"/>
            <a:ext cx="8686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Positeo</a:t>
            </a: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1421993"/>
            <a:ext cx="6645592" cy="3730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216002"/>
            <a:ext cx="6645592" cy="3174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33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33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11898"/>
            <a:ext cx="1006475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SEMrush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332009"/>
            <a:ext cx="6645592" cy="8902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34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34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35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27956"/>
            <a:ext cx="6671309" cy="906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32400"/>
              </a:lnSpc>
            </a:pP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Bien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généralement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outils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d’analyse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performance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tournent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vers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SEA,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énormément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d’informations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liées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y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présentes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modules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dédiés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peuvent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pertinents.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5"/>
              </a:spcBef>
            </a:pP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Des  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outils  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tels  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que  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Analytic,  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SeeUrank, </a:t>
            </a:r>
            <a:r>
              <a:rPr sz="1700" b="1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Woorank,  </a:t>
            </a:r>
            <a:r>
              <a:rPr sz="1700" b="1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etc.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vous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permettent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d’analyser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performance.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revanche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important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garder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l’esprit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bot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prend 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présent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considération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profils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internautes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l’aThchage 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ranking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SERP.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L’analyse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délivrée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ses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outils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n’est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donc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vérité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absolue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stratégie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mettre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place.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spcBef>
                <a:spcPts val="5"/>
              </a:spcBef>
            </a:pP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Voici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vidéos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démo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d’utilisation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l’un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d’entre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eux,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SeeUrank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Yooda,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afin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d’en comprendre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l’utilisation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4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l’intérêt.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u="sng" spc="-130" dirty="0">
                <a:solidFill>
                  <a:srgbClr val="205E9E"/>
                </a:solidFill>
                <a:latin typeface="Verdana"/>
                <a:cs typeface="Verdana"/>
              </a:rPr>
              <a:t>h</a:t>
            </a:r>
            <a:r>
              <a:rPr sz="1700" u="sng" spc="-390" dirty="0">
                <a:solidFill>
                  <a:srgbClr val="205E9E"/>
                </a:solidFill>
                <a:latin typeface="Verdana"/>
                <a:cs typeface="Verdana"/>
              </a:rPr>
              <a:t> </a:t>
            </a:r>
            <a:r>
              <a:rPr sz="1700" u="sng" spc="75" dirty="0">
                <a:solidFill>
                  <a:srgbClr val="205E9E"/>
                </a:solidFill>
                <a:latin typeface="Verdana"/>
                <a:cs typeface="Verdana"/>
              </a:rPr>
              <a:t>ttp</a:t>
            </a:r>
            <a:r>
              <a:rPr sz="1700" u="sng" spc="-375" dirty="0">
                <a:solidFill>
                  <a:srgbClr val="205E9E"/>
                </a:solidFill>
                <a:latin typeface="Verdana"/>
                <a:cs typeface="Verdana"/>
              </a:rPr>
              <a:t> </a:t>
            </a:r>
            <a:r>
              <a:rPr sz="1700" u="sng" spc="-140" dirty="0">
                <a:solidFill>
                  <a:srgbClr val="205E9E"/>
                </a:solidFill>
                <a:latin typeface="Verdana"/>
                <a:cs typeface="Verdana"/>
              </a:rPr>
              <a:t>s:</a:t>
            </a:r>
            <a:r>
              <a:rPr sz="1700" u="sng" spc="-375" dirty="0">
                <a:solidFill>
                  <a:srgbClr val="205E9E"/>
                </a:solidFill>
                <a:latin typeface="Verdana"/>
                <a:cs typeface="Verdana"/>
              </a:rPr>
              <a:t> </a:t>
            </a:r>
            <a:r>
              <a:rPr sz="1700" u="sng" spc="50" dirty="0">
                <a:solidFill>
                  <a:srgbClr val="205E9E"/>
                </a:solidFill>
                <a:latin typeface="Verdana"/>
                <a:cs typeface="Verdana"/>
              </a:rPr>
              <a:t>/</a:t>
            </a:r>
            <a:r>
              <a:rPr sz="1700" u="sng" spc="50" dirty="0">
                <a:solidFill>
                  <a:srgbClr val="205E9E"/>
                </a:solidFill>
                <a:latin typeface="Verdana"/>
                <a:cs typeface="Verdana"/>
                <a:hlinkClick r:id="rId2"/>
              </a:rPr>
              <a:t>/www</a:t>
            </a:r>
            <a:r>
              <a:rPr sz="1700" u="sng" spc="50" dirty="0">
                <a:solidFill>
                  <a:srgbClr val="205E9E"/>
                </a:solidFill>
                <a:latin typeface="Verdana"/>
                <a:cs typeface="Verdana"/>
              </a:rPr>
              <a:t>.</a:t>
            </a:r>
            <a:r>
              <a:rPr sz="1700" u="sng" spc="-440" dirty="0">
                <a:solidFill>
                  <a:srgbClr val="205E9E"/>
                </a:solidFill>
                <a:latin typeface="Verdana"/>
                <a:cs typeface="Verdana"/>
              </a:rPr>
              <a:t> </a:t>
            </a:r>
            <a:r>
              <a:rPr sz="1700" u="sng" spc="-130" dirty="0">
                <a:solidFill>
                  <a:srgbClr val="205E9E"/>
                </a:solidFill>
                <a:latin typeface="Verdana"/>
                <a:cs typeface="Verdana"/>
              </a:rPr>
              <a:t>y</a:t>
            </a:r>
            <a:r>
              <a:rPr sz="1700" u="sng" spc="-400" dirty="0">
                <a:solidFill>
                  <a:srgbClr val="205E9E"/>
                </a:solidFill>
                <a:latin typeface="Verdana"/>
                <a:cs typeface="Verdana"/>
              </a:rPr>
              <a:t> </a:t>
            </a:r>
            <a:r>
              <a:rPr sz="1700" u="sng" spc="80" dirty="0">
                <a:solidFill>
                  <a:srgbClr val="205E9E"/>
                </a:solidFill>
                <a:latin typeface="Verdana"/>
                <a:cs typeface="Verdana"/>
              </a:rPr>
              <a:t>outube.c</a:t>
            </a:r>
            <a:r>
              <a:rPr sz="1700" u="sng" spc="-375" dirty="0">
                <a:solidFill>
                  <a:srgbClr val="205E9E"/>
                </a:solidFill>
                <a:latin typeface="Verdana"/>
                <a:cs typeface="Verdana"/>
              </a:rPr>
              <a:t> </a:t>
            </a:r>
            <a:r>
              <a:rPr sz="1700" u="sng" spc="70" dirty="0">
                <a:solidFill>
                  <a:srgbClr val="205E9E"/>
                </a:solidFill>
                <a:latin typeface="Verdana"/>
                <a:cs typeface="Verdana"/>
              </a:rPr>
              <a:t>om/w</a:t>
            </a:r>
            <a:r>
              <a:rPr sz="1700" u="sng" spc="-375" dirty="0">
                <a:solidFill>
                  <a:srgbClr val="205E9E"/>
                </a:solidFill>
                <a:latin typeface="Verdana"/>
                <a:cs typeface="Verdana"/>
              </a:rPr>
              <a:t> </a:t>
            </a:r>
            <a:r>
              <a:rPr sz="1700" u="sng" spc="-175" dirty="0">
                <a:solidFill>
                  <a:srgbClr val="205E9E"/>
                </a:solidFill>
                <a:latin typeface="Verdana"/>
                <a:cs typeface="Verdana"/>
              </a:rPr>
              <a:t>a</a:t>
            </a:r>
            <a:r>
              <a:rPr sz="1700" u="sng" spc="-390" dirty="0">
                <a:solidFill>
                  <a:srgbClr val="205E9E"/>
                </a:solidFill>
                <a:latin typeface="Verdana"/>
                <a:cs typeface="Verdana"/>
              </a:rPr>
              <a:t> </a:t>
            </a:r>
            <a:r>
              <a:rPr sz="1700" u="sng" spc="-55" dirty="0">
                <a:solidFill>
                  <a:srgbClr val="205E9E"/>
                </a:solidFill>
                <a:latin typeface="Verdana"/>
                <a:cs typeface="Verdana"/>
              </a:rPr>
              <a:t>t</a:t>
            </a:r>
            <a:r>
              <a:rPr sz="1700" u="sng" spc="-385" dirty="0">
                <a:solidFill>
                  <a:srgbClr val="205E9E"/>
                </a:solidFill>
                <a:latin typeface="Verdana"/>
                <a:cs typeface="Verdana"/>
              </a:rPr>
              <a:t> </a:t>
            </a:r>
            <a:r>
              <a:rPr sz="1700" u="sng" spc="30" dirty="0">
                <a:solidFill>
                  <a:srgbClr val="205E9E"/>
                </a:solidFill>
                <a:latin typeface="Verdana"/>
                <a:cs typeface="Verdana"/>
              </a:rPr>
              <a:t>ch?v=4uz</a:t>
            </a:r>
            <a:r>
              <a:rPr sz="1700" u="sng" spc="-375" dirty="0">
                <a:solidFill>
                  <a:srgbClr val="205E9E"/>
                </a:solidFill>
                <a:latin typeface="Verdana"/>
                <a:cs typeface="Verdana"/>
              </a:rPr>
              <a:t> </a:t>
            </a:r>
            <a:r>
              <a:rPr sz="1700" u="sng" spc="145" dirty="0">
                <a:solidFill>
                  <a:srgbClr val="205E9E"/>
                </a:solidFill>
                <a:latin typeface="Verdana"/>
                <a:cs typeface="Verdana"/>
              </a:rPr>
              <a:t>Q2L2d61M&amp;in</a:t>
            </a:r>
            <a:r>
              <a:rPr sz="1700" u="sng" spc="-375" dirty="0">
                <a:solidFill>
                  <a:srgbClr val="205E9E"/>
                </a:solidFill>
                <a:latin typeface="Verdana"/>
                <a:cs typeface="Verdana"/>
              </a:rPr>
              <a:t> </a:t>
            </a:r>
            <a:r>
              <a:rPr sz="1700" u="sng" spc="-140" dirty="0">
                <a:solidFill>
                  <a:srgbClr val="205E9E"/>
                </a:solidFill>
                <a:latin typeface="Verdana"/>
                <a:cs typeface="Verdana"/>
              </a:rPr>
              <a:t>-  </a:t>
            </a:r>
            <a:r>
              <a:rPr sz="1700" u="sng" spc="-110" dirty="0">
                <a:solidFill>
                  <a:srgbClr val="205E9E"/>
                </a:solidFill>
                <a:latin typeface="Verdana"/>
                <a:cs typeface="Verdana"/>
              </a:rPr>
              <a:t>dex=1&amp;list=PLVJQsH5sZdTaon6SKXPzC95wjCFxenArW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5"/>
              </a:spcBef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Lorsque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l’on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Audit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certains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outils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très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utiles</a:t>
            </a:r>
            <a:r>
              <a:rPr sz="1700" b="1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web-developer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(Firefox)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offre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plusieurs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analyse,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exemple</a:t>
            </a:r>
            <a:endParaRPr sz="1700">
              <a:latin typeface="Verdana"/>
              <a:cs typeface="Verdana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65" dirty="0">
                <a:solidFill>
                  <a:srgbClr val="231F20"/>
                </a:solidFill>
                <a:latin typeface="Verdana"/>
                <a:cs typeface="Verdana"/>
              </a:rPr>
              <a:t>Menu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«info»&gt;«plan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document»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affiche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plan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Menu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«entourer»&gt;«TitreH1àH6»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donne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l’ensemble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balises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page  </a:t>
            </a:r>
            <a:r>
              <a:rPr sz="1700" u="sng" spc="-114" dirty="0">
                <a:solidFill>
                  <a:srgbClr val="205E9E"/>
                </a:solidFill>
                <a:latin typeface="Verdana"/>
                <a:cs typeface="Verdana"/>
              </a:rPr>
              <a:t>https://addons.mozilla.org/fr/firefox/addon/web-developer/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271145">
              <a:lnSpc>
                <a:spcPct val="132400"/>
              </a:lnSpc>
              <a:spcBef>
                <a:spcPts val="5"/>
              </a:spcBef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Firebug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(Firefox)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naviguer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modifier.  </a:t>
            </a:r>
            <a:r>
              <a:rPr sz="1700" u="sng" spc="-114" dirty="0">
                <a:solidFill>
                  <a:srgbClr val="205E9E"/>
                </a:solidFill>
                <a:latin typeface="Verdana"/>
                <a:cs typeface="Verdana"/>
              </a:rPr>
              <a:t>https://addons.mozilla.org/fr/firefox/addon/firebug/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36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92086"/>
            <a:ext cx="6674484" cy="894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564">
              <a:lnSpc>
                <a:spcPct val="100000"/>
              </a:lnSpc>
            </a:pP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320" dirty="0">
                <a:solidFill>
                  <a:srgbClr val="636466"/>
                </a:solidFill>
                <a:latin typeface="Verdana"/>
                <a:cs typeface="Verdana"/>
              </a:rPr>
              <a:t>Le </a:t>
            </a:r>
            <a:r>
              <a:rPr sz="2500" b="1" spc="-175" dirty="0">
                <a:solidFill>
                  <a:srgbClr val="636466"/>
                </a:solidFill>
                <a:latin typeface="Verdana"/>
                <a:cs typeface="Verdana"/>
              </a:rPr>
              <a:t>UX</a:t>
            </a:r>
            <a:r>
              <a:rPr sz="2500" b="1" spc="-254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25" dirty="0">
                <a:solidFill>
                  <a:srgbClr val="636466"/>
                </a:solidFill>
                <a:latin typeface="Verdana"/>
                <a:cs typeface="Verdana"/>
              </a:rPr>
              <a:t>design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prendre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considération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l’expérience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utilisateur,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car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partie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taux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rebond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lié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défaut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prise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compte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l’ergonomie.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32400"/>
              </a:lnSpc>
              <a:spcBef>
                <a:spcPts val="5"/>
              </a:spcBef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D’ailleurs</a:t>
            </a:r>
            <a:r>
              <a:rPr sz="17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certains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points</a:t>
            </a:r>
            <a:r>
              <a:rPr sz="17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ont</a:t>
            </a:r>
            <a:r>
              <a:rPr sz="17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étés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clairement</a:t>
            </a:r>
            <a:r>
              <a:rPr sz="17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énoncés</a:t>
            </a:r>
            <a:r>
              <a:rPr sz="17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comme</a:t>
            </a:r>
            <a:r>
              <a:rPr sz="17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dégradant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ranking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Google,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tels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32400"/>
              </a:lnSpc>
              <a:spcBef>
                <a:spcPts val="5"/>
              </a:spcBef>
            </a:pP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poids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page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trop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important,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ralentissant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chargement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rend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navigation pénible,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impacte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directement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performance d’un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site.  </a:t>
            </a:r>
            <a:r>
              <a:rPr sz="1700" spc="-55" dirty="0">
                <a:solidFill>
                  <a:srgbClr val="231F20"/>
                </a:solidFill>
                <a:latin typeface="Verdana"/>
                <a:cs typeface="Verdana"/>
              </a:rPr>
              <a:t>Outil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test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spc="-3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u="sng" spc="-125" dirty="0">
                <a:solidFill>
                  <a:srgbClr val="205E9E"/>
                </a:solidFill>
                <a:latin typeface="Verdana"/>
                <a:cs typeface="Verdana"/>
              </a:rPr>
              <a:t>https:/</a:t>
            </a:r>
            <a:r>
              <a:rPr sz="1700" u="sng" spc="-125" dirty="0">
                <a:solidFill>
                  <a:srgbClr val="205E9E"/>
                </a:solidFill>
                <a:latin typeface="Verdana"/>
                <a:cs typeface="Verdana"/>
                <a:hlinkClick r:id="rId2"/>
              </a:rPr>
              <a:t>/www.dareboost.com/fr/home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L’utilisation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«clic </a:t>
            </a:r>
            <a:r>
              <a:rPr sz="1700" b="1" spc="-160" dirty="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expand </a:t>
            </a:r>
            <a:r>
              <a:rPr sz="1700" b="1" spc="-430" dirty="0">
                <a:solidFill>
                  <a:srgbClr val="231F20"/>
                </a:solidFill>
                <a:latin typeface="Verdana"/>
                <a:cs typeface="Verdana"/>
              </a:rPr>
              <a:t>»</a:t>
            </a:r>
            <a:r>
              <a:rPr sz="1700" spc="-430" dirty="0">
                <a:solidFill>
                  <a:srgbClr val="231F20"/>
                </a:solidFill>
                <a:latin typeface="Verdana"/>
                <a:cs typeface="Verdana"/>
              </a:rPr>
              <a:t>,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fonctionnalité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n’afficher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qu’une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partie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texte,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puis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permettre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d’afficher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reste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cliquant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u="sng" spc="-360" dirty="0">
                <a:solidFill>
                  <a:srgbClr val="231F20"/>
                </a:solidFill>
                <a:latin typeface="Verdana"/>
                <a:cs typeface="Verdana"/>
              </a:rPr>
              <a:t>«</a:t>
            </a:r>
            <a:r>
              <a:rPr sz="1700" u="sng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u="sng" spc="-95" dirty="0">
                <a:solidFill>
                  <a:srgbClr val="231F20"/>
                </a:solidFill>
                <a:latin typeface="Verdana"/>
                <a:cs typeface="Verdana"/>
              </a:rPr>
              <a:t>lire</a:t>
            </a:r>
            <a:r>
              <a:rPr sz="1700" u="sng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u="sng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u="sng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u="sng" spc="-105" dirty="0">
                <a:solidFill>
                  <a:srgbClr val="231F20"/>
                </a:solidFill>
                <a:latin typeface="Verdana"/>
                <a:cs typeface="Verdana"/>
              </a:rPr>
              <a:t>suite</a:t>
            </a:r>
            <a:r>
              <a:rPr sz="1700" u="sng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u="sng" spc="-355" dirty="0">
                <a:solidFill>
                  <a:srgbClr val="231F20"/>
                </a:solidFill>
                <a:latin typeface="Verdana"/>
                <a:cs typeface="Verdana"/>
              </a:rPr>
              <a:t>»</a:t>
            </a:r>
            <a:r>
              <a:rPr sz="1700" u="sng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va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déplier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suite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même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page.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Particulièrement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utilisé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e-commerce.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Celui-ci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empêche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lecture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directement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accessible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l’utilisateur.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32400"/>
              </a:lnSpc>
              <a:spcBef>
                <a:spcPts val="5"/>
              </a:spcBef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non-prise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compte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responsive.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s’adapter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  prenant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correctement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compte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types de besoins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d’accès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l’information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fonction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device</a:t>
            </a:r>
            <a:r>
              <a:rPr sz="1700" spc="-4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utilisé.</a:t>
            </a:r>
            <a:endParaRPr sz="170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</a:pP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dispenser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même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somme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d’informations selon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mode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lequel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consomme.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L’information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n’a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même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priorisation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sa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présentation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réfléchie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conséquence.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36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37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29961"/>
            <a:ext cx="6671309" cy="652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L’ignorance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ligne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flottaison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hiérarchie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l’information. 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nécessaire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donner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rapide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possible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l’accès</a:t>
            </a:r>
            <a:r>
              <a:rPr sz="1700" spc="-4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l’information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recherchée. Le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header,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navigation,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ainsi que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l’habillage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graphique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doivent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cannibaliser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zone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contenue.</a:t>
            </a:r>
            <a:endParaRPr sz="1700">
              <a:latin typeface="Verdana"/>
              <a:cs typeface="Verdana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L’utilisateur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devrait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naviguer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avoir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1ere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information.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Cette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situation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occasionne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taux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rebond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important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même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pertinent.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Dorénavant,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l’audit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place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site,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son  ergonomie </a:t>
            </a:r>
            <a:r>
              <a:rPr sz="1700" b="1" spc="-165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prise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compte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pénaliser son SEO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car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user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friendly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maintenant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rigueur.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axe</a:t>
            </a:r>
            <a:r>
              <a:rPr sz="1700" b="1" spc="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sa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méthode vers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l’expérience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utilisateur.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2012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pénalisait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déjà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comportant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trop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bannières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pub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dessus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ligne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flottaison.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Tout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porte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croire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l’expérience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utilisateur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sera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l’avenir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 SEO puisque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exprime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clairement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mettre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service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l’expérience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utilisateur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avant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tout.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37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38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53198"/>
            <a:ext cx="6671309" cy="439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0">
              <a:lnSpc>
                <a:spcPct val="100000"/>
              </a:lnSpc>
            </a:pP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320" dirty="0">
                <a:solidFill>
                  <a:srgbClr val="636466"/>
                </a:solidFill>
                <a:latin typeface="Verdana"/>
                <a:cs typeface="Verdana"/>
              </a:rPr>
              <a:t>Le </a:t>
            </a:r>
            <a:r>
              <a:rPr sz="2500" b="1" spc="-380" dirty="0">
                <a:solidFill>
                  <a:srgbClr val="636466"/>
                </a:solidFill>
                <a:latin typeface="Verdana"/>
                <a:cs typeface="Verdana"/>
              </a:rPr>
              <a:t>nom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</a:t>
            </a:r>
            <a:r>
              <a:rPr sz="2500" b="1" spc="-14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domaine</a:t>
            </a:r>
            <a:endParaRPr sz="250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1840"/>
              </a:spcBef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nom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domaine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b="1" spc="-160" dirty="0">
                <a:solidFill>
                  <a:srgbClr val="231F20"/>
                </a:solidFill>
                <a:latin typeface="Verdana"/>
                <a:cs typeface="Verdana"/>
              </a:rPr>
              <a:t>outil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marketing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premier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ordre.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delà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véhiculer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marque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représente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«domaine»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d’activité.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b="1" spc="-165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clair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concis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possible.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L’histoire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nom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domaine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sa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caution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auprès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recherche.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nom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domaine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ancien,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lui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induira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notion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confiance.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b="1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choix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pays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important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puisque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b="1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détermine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pertinence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travers de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proximité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réponse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aux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requêtes.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fait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préférable de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multiplier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implantations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pays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redirigeant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l’ensemble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requêtes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vers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principal.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6207798"/>
            <a:ext cx="6670040" cy="302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ct val="100000"/>
              </a:lnSpc>
            </a:pP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Les</a:t>
            </a:r>
            <a:r>
              <a:rPr sz="2500" b="1" spc="-295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254" dirty="0">
                <a:solidFill>
                  <a:srgbClr val="636466"/>
                </a:solidFill>
                <a:latin typeface="Verdana"/>
                <a:cs typeface="Verdana"/>
              </a:rPr>
              <a:t>URL</a:t>
            </a:r>
            <a:endParaRPr sz="250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1840"/>
              </a:spcBef>
            </a:pP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Bien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cela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ait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peu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poids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l’amélioration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votre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SEO,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mots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clés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 dans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URL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pris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compte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Google.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donc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conseillé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procéder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réécriture</a:t>
            </a:r>
            <a:r>
              <a:rPr sz="1700" spc="-4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URL.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5"/>
              </a:spcBef>
            </a:pP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Comment se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composent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elles</a:t>
            </a:r>
            <a:r>
              <a:rPr sz="1700" b="1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L’URL </a:t>
            </a:r>
            <a:r>
              <a:rPr sz="1700" spc="-340" dirty="0">
                <a:solidFill>
                  <a:srgbClr val="231F20"/>
                </a:solidFill>
                <a:latin typeface="Verdana"/>
                <a:cs typeface="Verdana"/>
              </a:rPr>
              <a:t>(«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Uniform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Resource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Locator» 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)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l’intégralité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l’adresse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web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contenu.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exemple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spc="-4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  <a:hlinkClick r:id="rId2"/>
              </a:rPr>
              <a:t>http://www.domaine.fr/cours-seo-url/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38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39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10861"/>
            <a:ext cx="6677025" cy="789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32400"/>
              </a:lnSpc>
            </a:pP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Elle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contient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Slug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l’identifiant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contenu.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Autrement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dit,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s’agit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dernière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partie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URL.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i="1" spc="45" dirty="0">
                <a:solidFill>
                  <a:srgbClr val="231F20"/>
                </a:solidFill>
                <a:latin typeface="Calibri"/>
                <a:cs typeface="Calibri"/>
              </a:rPr>
              <a:t>Dans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231F20"/>
                </a:solidFill>
                <a:latin typeface="Calibri"/>
                <a:cs typeface="Calibri"/>
              </a:rPr>
              <a:t>l’exemple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-30" dirty="0">
                <a:solidFill>
                  <a:srgbClr val="231F20"/>
                </a:solidFill>
                <a:latin typeface="Calibri"/>
                <a:cs typeface="Calibri"/>
              </a:rPr>
              <a:t>: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cours-seo-url.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recommandé</a:t>
            </a:r>
            <a:r>
              <a:rPr sz="1700" b="1" spc="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d’éviter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URL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exotiques.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s’agit des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URL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comportant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chaines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caractères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non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compréhensibles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l’utilisateur.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Bien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sachent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maintenant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parfaitement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indexer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type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d’URL,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ils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limitent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confort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navigation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l’utilisateur.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32400"/>
              </a:lnSpc>
              <a:spcBef>
                <a:spcPts val="5"/>
              </a:spcBef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utilisant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45" dirty="0">
                <a:solidFill>
                  <a:srgbClr val="231F20"/>
                </a:solidFill>
                <a:latin typeface="Verdana"/>
                <a:cs typeface="Verdana"/>
              </a:rPr>
              <a:t>CMS,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réécritures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d’URL</a:t>
            </a:r>
            <a:r>
              <a:rPr sz="1700" b="1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simplifiées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ceux-ci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proposent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généralement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modules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réécriture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tels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Permalin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WP,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cleanURL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prestashop,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etc.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6985">
              <a:lnSpc>
                <a:spcPct val="132400"/>
              </a:lnSpc>
              <a:spcBef>
                <a:spcPts val="5"/>
              </a:spcBef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développement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mesure,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réécriture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nouvelles 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URL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place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création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règles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situées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fichier 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bien précis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fichier </a:t>
            </a:r>
            <a:r>
              <a:rPr sz="1700" b="1" spc="-630" dirty="0">
                <a:solidFill>
                  <a:srgbClr val="231F20"/>
                </a:solidFill>
                <a:latin typeface="Verdana"/>
                <a:cs typeface="Verdana"/>
              </a:rPr>
              <a:t>«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.htaccess </a:t>
            </a:r>
            <a:r>
              <a:rPr sz="1700" b="1" spc="-630" dirty="0">
                <a:solidFill>
                  <a:srgbClr val="231F20"/>
                </a:solidFill>
                <a:latin typeface="Verdana"/>
                <a:cs typeface="Verdana"/>
              </a:rPr>
              <a:t>»</a:t>
            </a:r>
            <a:r>
              <a:rPr sz="1700" b="1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utilisant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instructions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Options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+FollowSymlinks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RewriteEngine</a:t>
            </a:r>
            <a:r>
              <a:rPr sz="1700" spc="-3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On.</a:t>
            </a:r>
            <a:endParaRPr sz="1700">
              <a:latin typeface="Verdana"/>
              <a:cs typeface="Verdana"/>
            </a:endParaRPr>
          </a:p>
          <a:p>
            <a:pPr marL="12700" marR="10795" algn="just">
              <a:lnSpc>
                <a:spcPct val="132400"/>
              </a:lnSpc>
            </a:pP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Attention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création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local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impératif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para-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métrer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réécriture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serveur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local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231F20"/>
                </a:solidFill>
                <a:latin typeface="Verdana"/>
                <a:cs typeface="Verdana"/>
              </a:rPr>
              <a:t>(WAMP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231F20"/>
                </a:solidFill>
                <a:latin typeface="Verdana"/>
                <a:cs typeface="Verdana"/>
              </a:rPr>
              <a:t>MAMP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exemple)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32400"/>
              </a:lnSpc>
              <a:spcBef>
                <a:spcPts val="5"/>
              </a:spcBef>
            </a:pP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fois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plus </a:t>
            </a:r>
            <a:r>
              <a:rPr sz="1700" b="1" spc="-13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conseillé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faire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figurer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chemin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court 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possible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URL,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avec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mots-clés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pertinents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évi- 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tant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keyword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stuThng.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39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4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994473"/>
            <a:ext cx="6674484" cy="8173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1993 </a:t>
            </a:r>
            <a:r>
              <a:rPr sz="2000" b="1" spc="-215" dirty="0">
                <a:solidFill>
                  <a:srgbClr val="231F20"/>
                </a:solidFill>
                <a:latin typeface="Verdana"/>
                <a:cs typeface="Verdana"/>
              </a:rPr>
              <a:t>- </a:t>
            </a: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Naissance de</a:t>
            </a:r>
            <a:r>
              <a:rPr sz="2000" b="1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Wanderer</a:t>
            </a:r>
            <a:endParaRPr sz="2000" dirty="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790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 premier moteur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digne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nom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naît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web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s’agit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«Wanderer» </a:t>
            </a:r>
            <a:r>
              <a:rPr sz="1700" i="1" spc="-25" dirty="0">
                <a:solidFill>
                  <a:srgbClr val="231F20"/>
                </a:solidFill>
                <a:latin typeface="Calibri"/>
                <a:cs typeface="Calibri"/>
              </a:rPr>
              <a:t>(le </a:t>
            </a:r>
            <a:r>
              <a:rPr sz="1700" i="1" spc="-10" dirty="0">
                <a:solidFill>
                  <a:srgbClr val="231F20"/>
                </a:solidFill>
                <a:latin typeface="Calibri"/>
                <a:cs typeface="Calibri"/>
              </a:rPr>
              <a:t>vagabond),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search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bot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mis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point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Matthew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Gray.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1994 </a:t>
            </a:r>
            <a:r>
              <a:rPr sz="2000" b="1" spc="-215" dirty="0">
                <a:solidFill>
                  <a:srgbClr val="231F20"/>
                </a:solidFill>
                <a:latin typeface="Verdana"/>
                <a:cs typeface="Verdana"/>
              </a:rPr>
              <a:t>- </a:t>
            </a:r>
            <a:r>
              <a:rPr sz="2000" b="1" spc="-229" dirty="0">
                <a:solidFill>
                  <a:srgbClr val="231F20"/>
                </a:solidFill>
                <a:latin typeface="Verdana"/>
                <a:cs typeface="Verdana"/>
              </a:rPr>
              <a:t>Suivi </a:t>
            </a: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2000" b="1" spc="-3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80" dirty="0">
                <a:solidFill>
                  <a:srgbClr val="231F20"/>
                </a:solidFill>
                <a:latin typeface="Verdana"/>
                <a:cs typeface="Verdana"/>
              </a:rPr>
              <a:t>Yahoo</a:t>
            </a:r>
            <a:endParaRPr sz="2000" dirty="0">
              <a:latin typeface="Verdana"/>
              <a:cs typeface="Verdana"/>
            </a:endParaRPr>
          </a:p>
          <a:p>
            <a:pPr marL="12700" marR="8890" algn="just">
              <a:lnSpc>
                <a:spcPts val="2700"/>
              </a:lnSpc>
              <a:spcBef>
                <a:spcPts val="140"/>
              </a:spcBef>
            </a:pP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Deux étudiants de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l’université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Stanford,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Jerry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Yang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David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Filo, ont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idée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sélectionner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recenser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humainement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meilleurs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sites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annuaire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internet.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Yahoo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né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devient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quelques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mois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 portail le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3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utilisé.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1995 </a:t>
            </a:r>
            <a:r>
              <a:rPr sz="2000" b="1" spc="-215" dirty="0">
                <a:solidFill>
                  <a:srgbClr val="231F20"/>
                </a:solidFill>
                <a:latin typeface="Verdana"/>
                <a:cs typeface="Verdana"/>
              </a:rPr>
              <a:t>- Arrivée </a:t>
            </a: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2000" b="1" spc="-280" dirty="0">
                <a:solidFill>
                  <a:srgbClr val="231F20"/>
                </a:solidFill>
                <a:latin typeface="Verdana"/>
                <a:cs typeface="Verdana"/>
              </a:rPr>
              <a:t>Lycos </a:t>
            </a:r>
            <a:r>
              <a:rPr sz="2000" b="1" spc="-204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20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15" dirty="0">
                <a:solidFill>
                  <a:srgbClr val="231F20"/>
                </a:solidFill>
                <a:latin typeface="Verdana"/>
                <a:cs typeface="Verdana"/>
              </a:rPr>
              <a:t>Excite</a:t>
            </a:r>
            <a:endParaRPr sz="2000" dirty="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  <a:spcBef>
                <a:spcPts val="790"/>
              </a:spcBef>
            </a:pP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machines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chercher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perfectionnent.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Lycos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mis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ligne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 juin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1995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l’université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Carnegie </a:t>
            </a:r>
            <a:r>
              <a:rPr sz="1700" spc="-55" dirty="0">
                <a:solidFill>
                  <a:srgbClr val="231F20"/>
                </a:solidFill>
                <a:latin typeface="Verdana"/>
                <a:cs typeface="Verdana"/>
              </a:rPr>
              <a:t>Mellon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(Pennsylvanie). Il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nom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araignée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particulièrement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rapide.</a:t>
            </a:r>
            <a:endParaRPr sz="1700" dirty="0">
              <a:latin typeface="Verdana"/>
              <a:cs typeface="Verdana"/>
            </a:endParaRPr>
          </a:p>
          <a:p>
            <a:pPr marL="12700" marR="10160" algn="just">
              <a:lnSpc>
                <a:spcPct val="132400"/>
              </a:lnSpc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Quelques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semaines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tard,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Excite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mis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point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même 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principe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étudiants de</a:t>
            </a:r>
            <a:r>
              <a:rPr sz="1700" spc="-4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Stanford.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1996 </a:t>
            </a:r>
            <a:r>
              <a:rPr sz="2000" b="1" spc="-215" dirty="0">
                <a:solidFill>
                  <a:srgbClr val="231F20"/>
                </a:solidFill>
                <a:latin typeface="Verdana"/>
                <a:cs typeface="Verdana"/>
              </a:rPr>
              <a:t>- </a:t>
            </a:r>
            <a:r>
              <a:rPr sz="2000" b="1" spc="-235" dirty="0">
                <a:solidFill>
                  <a:srgbClr val="231F20"/>
                </a:solidFill>
                <a:latin typeface="Verdana"/>
                <a:cs typeface="Verdana"/>
              </a:rPr>
              <a:t>Perfectionnement </a:t>
            </a: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10" dirty="0">
                <a:solidFill>
                  <a:srgbClr val="231F20"/>
                </a:solidFill>
                <a:latin typeface="Verdana"/>
                <a:cs typeface="Verdana"/>
              </a:rPr>
              <a:t>Altavista</a:t>
            </a:r>
            <a:endParaRPr sz="2000" dirty="0">
              <a:latin typeface="Verdana"/>
              <a:cs typeface="Verdana"/>
            </a:endParaRPr>
          </a:p>
          <a:p>
            <a:pPr marL="12700" marR="10160" algn="just">
              <a:lnSpc>
                <a:spcPct val="132400"/>
              </a:lnSpc>
              <a:spcBef>
                <a:spcPts val="790"/>
              </a:spcBef>
            </a:pP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décembre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1995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lancement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Altavista,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mis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point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par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Louis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Monnier,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Français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(installé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USA).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propose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multiples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fonctionnalités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recherche,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notamment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langues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l’usage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balise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meta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«keywords».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775" y="126834"/>
            <a:ext cx="18923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7616" y="10362545"/>
            <a:ext cx="6413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600" b="1" spc="-210" dirty="0">
                <a:solidFill>
                  <a:srgbClr val="636466"/>
                </a:solidFill>
                <a:latin typeface="Verdana"/>
                <a:cs typeface="Verdana"/>
              </a:rPr>
              <a:t>40</a:t>
            </a:r>
            <a:r>
              <a:rPr sz="1600" b="1" spc="-27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636466"/>
                </a:solidFill>
                <a:latin typeface="Verdana"/>
                <a:cs typeface="Verdana"/>
              </a:rPr>
              <a:t>/61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196378"/>
            <a:ext cx="6675120" cy="855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2510" marR="422909" indent="-607060">
              <a:lnSpc>
                <a:spcPts val="2700"/>
              </a:lnSpc>
            </a:pP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Les </a:t>
            </a:r>
            <a:r>
              <a:rPr sz="2500" b="1" spc="-305" dirty="0">
                <a:solidFill>
                  <a:srgbClr val="636466"/>
                </a:solidFill>
                <a:latin typeface="Verdana"/>
                <a:cs typeface="Verdana"/>
              </a:rPr>
              <a:t>risque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des </a:t>
            </a:r>
            <a:r>
              <a:rPr sz="2500" b="1" spc="-280" dirty="0">
                <a:solidFill>
                  <a:srgbClr val="636466"/>
                </a:solidFill>
                <a:latin typeface="Verdana"/>
                <a:cs typeface="Verdana"/>
              </a:rPr>
              <a:t>redirections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 </a:t>
            </a:r>
            <a:r>
              <a:rPr sz="2500" b="1" spc="-360" dirty="0">
                <a:solidFill>
                  <a:srgbClr val="636466"/>
                </a:solidFill>
                <a:latin typeface="Verdana"/>
                <a:cs typeface="Verdana"/>
              </a:rPr>
              <a:t>page  </a:t>
            </a:r>
            <a:r>
              <a:rPr sz="2500" b="1" spc="-285" dirty="0">
                <a:solidFill>
                  <a:srgbClr val="636466"/>
                </a:solidFill>
                <a:latin typeface="Verdana"/>
                <a:cs typeface="Verdana"/>
              </a:rPr>
              <a:t>lors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 </a:t>
            </a:r>
            <a:r>
              <a:rPr sz="2500" b="1" spc="-350" dirty="0">
                <a:solidFill>
                  <a:srgbClr val="636466"/>
                </a:solidFill>
                <a:latin typeface="Verdana"/>
                <a:cs typeface="Verdana"/>
              </a:rPr>
              <a:t>changement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</a:t>
            </a:r>
            <a:r>
              <a:rPr sz="2500" b="1" spc="-22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30" dirty="0">
                <a:solidFill>
                  <a:srgbClr val="636466"/>
                </a:solidFill>
                <a:latin typeface="Verdana"/>
                <a:cs typeface="Verdana"/>
              </a:rPr>
              <a:t>domaine.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précieux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donc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important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préserver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résultats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acquis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l’expérience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site,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s’agit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«link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juice».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choix lors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redirection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multiples.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redirection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301,</a:t>
            </a:r>
            <a:r>
              <a:rPr sz="1700" b="1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dite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redirection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permanente,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utile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conserver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notoriété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changement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d’adresse.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Cela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concrètement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changer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nom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domaine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tout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conservant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positions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Google, </a:t>
            </a:r>
            <a:r>
              <a:rPr sz="1700" i="1" spc="-5" dirty="0">
                <a:solidFill>
                  <a:srgbClr val="231F20"/>
                </a:solidFill>
                <a:latin typeface="Calibri"/>
                <a:cs typeface="Calibri"/>
              </a:rPr>
              <a:t>à 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condition 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bien sûr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que </a:t>
            </a:r>
            <a:r>
              <a:rPr sz="1700" i="1" spc="20" dirty="0">
                <a:solidFill>
                  <a:srgbClr val="231F20"/>
                </a:solidFill>
                <a:latin typeface="Calibri"/>
                <a:cs typeface="Calibri"/>
              </a:rPr>
              <a:t>ce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soit exactement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le même</a:t>
            </a:r>
            <a:r>
              <a:rPr sz="1700" i="1" spc="-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site.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32400"/>
              </a:lnSpc>
              <a:spcBef>
                <a:spcPts val="5"/>
              </a:spcBef>
            </a:pP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Elle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configure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également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fichier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.htaccess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directement 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sein</a:t>
            </a: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chacune</a:t>
            </a: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pages.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s’agit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énorme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travail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minutieux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qui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consiste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indiquer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l’ensemble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pages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leurs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nouvelles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redirections.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32400"/>
              </a:lnSpc>
              <a:spcBef>
                <a:spcPts val="5"/>
              </a:spcBef>
            </a:pP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l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y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d’autres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techniques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redirections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telles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l’utilisation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balise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«Rel=Canonical»,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meta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«REFRESH»,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etc. </a:t>
            </a:r>
            <a:r>
              <a:rPr sz="1700" spc="-65" dirty="0">
                <a:solidFill>
                  <a:srgbClr val="231F20"/>
                </a:solidFill>
                <a:latin typeface="Verdana"/>
                <a:cs typeface="Verdana"/>
              </a:rPr>
              <a:t>Mais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celles-ci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 préservent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réellement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totalité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jus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votre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SEO.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conseillé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tester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redirections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afin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s’assurer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l’ensemble  des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bien été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traités.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existe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différents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outils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cela,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exemple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u="sng" spc="-120" dirty="0">
                <a:solidFill>
                  <a:srgbClr val="205E9E"/>
                </a:solidFill>
                <a:latin typeface="Verdana"/>
                <a:cs typeface="Verdana"/>
                <a:hlinkClick r:id="rId2"/>
              </a:rPr>
              <a:t>http://www.webrankinfo.com/outils/header.php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40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41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664385"/>
            <a:ext cx="6676390" cy="718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81660" indent="252729">
              <a:lnSpc>
                <a:spcPts val="2700"/>
              </a:lnSpc>
            </a:pP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Les </a:t>
            </a:r>
            <a:r>
              <a:rPr sz="2500" b="1" spc="-280" dirty="0">
                <a:solidFill>
                  <a:srgbClr val="636466"/>
                </a:solidFill>
                <a:latin typeface="Verdana"/>
                <a:cs typeface="Verdana"/>
              </a:rPr>
              <a:t>critères </a:t>
            </a:r>
            <a:r>
              <a:rPr sz="2500" b="1" spc="-254" dirty="0">
                <a:solidFill>
                  <a:srgbClr val="636466"/>
                </a:solidFill>
                <a:latin typeface="Verdana"/>
                <a:cs typeface="Verdana"/>
              </a:rPr>
              <a:t>et </a:t>
            </a:r>
            <a:r>
              <a:rPr sz="2500" b="1" spc="-300" dirty="0">
                <a:solidFill>
                  <a:srgbClr val="636466"/>
                </a:solidFill>
                <a:latin typeface="Verdana"/>
                <a:cs typeface="Verdana"/>
              </a:rPr>
              <a:t>les </a:t>
            </a:r>
            <a:r>
              <a:rPr sz="2500" b="1" spc="-295" dirty="0">
                <a:solidFill>
                  <a:srgbClr val="636466"/>
                </a:solidFill>
                <a:latin typeface="Verdana"/>
                <a:cs typeface="Verdana"/>
              </a:rPr>
              <a:t>contraintes 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s’élargissent. </a:t>
            </a:r>
            <a:r>
              <a:rPr sz="2500" b="1" spc="-340" dirty="0">
                <a:solidFill>
                  <a:srgbClr val="636466"/>
                </a:solidFill>
                <a:latin typeface="Verdana"/>
                <a:cs typeface="Verdana"/>
              </a:rPr>
              <a:t>Comment </a:t>
            </a:r>
            <a:r>
              <a:rPr sz="2500" b="1" spc="-300" dirty="0">
                <a:solidFill>
                  <a:srgbClr val="636466"/>
                </a:solidFill>
                <a:latin typeface="Verdana"/>
                <a:cs typeface="Verdana"/>
              </a:rPr>
              <a:t>les </a:t>
            </a:r>
            <a:r>
              <a:rPr sz="2500" b="1" spc="-305" dirty="0">
                <a:solidFill>
                  <a:srgbClr val="636466"/>
                </a:solidFill>
                <a:latin typeface="Verdana"/>
                <a:cs typeface="Verdana"/>
              </a:rPr>
              <a:t>considérer</a:t>
            </a:r>
            <a:r>
              <a:rPr sz="2500" b="1" spc="-245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32400"/>
              </a:lnSpc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animations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flash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complètement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inerte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SEO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.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faut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donc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abuser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type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fonction 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(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flash,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ayant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été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exclus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système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Apple,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voué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disparaitre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web).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Inversement,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animations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Edge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Animate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peuvent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visibles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aux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cochant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simplement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l’option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Publier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231F20"/>
                </a:solidFill>
                <a:latin typeface="Verdana"/>
                <a:cs typeface="Verdana"/>
              </a:rPr>
              <a:t>HTML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statique, l’animation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participera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ainsi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l’optimisation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4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contenu.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32400"/>
              </a:lnSpc>
              <a:spcBef>
                <a:spcPts val="5"/>
              </a:spcBef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JS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commence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être interprété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recherche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.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donc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délétère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d’en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abuser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site.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exemple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direction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lien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l’objet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«link».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Bien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qu’il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facilite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modifications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lien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développement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site,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celui-ci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n’est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compris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robots,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liens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qu’il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génère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donc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pris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compte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SEO.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b="1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balise</a:t>
            </a:r>
            <a:endParaRPr sz="1700">
              <a:latin typeface="Verdana"/>
              <a:cs typeface="Verdana"/>
            </a:endParaRPr>
          </a:p>
          <a:p>
            <a:pPr marL="62230" algn="just">
              <a:lnSpc>
                <a:spcPct val="100000"/>
              </a:lnSpc>
              <a:spcBef>
                <a:spcPts val="660"/>
              </a:spcBef>
            </a:pPr>
            <a:r>
              <a:rPr sz="1700" b="1" spc="-415" dirty="0">
                <a:solidFill>
                  <a:srgbClr val="231F20"/>
                </a:solidFill>
                <a:latin typeface="Verdana"/>
                <a:cs typeface="Verdana"/>
              </a:rPr>
              <a:t>&lt;a&gt; 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reste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seul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dispositif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parfaitement intégré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b="1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crawlers.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32400"/>
              </a:lnSpc>
              <a:spcBef>
                <a:spcPts val="5"/>
              </a:spcBef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balise </a:t>
            </a: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&lt;iframe&gt;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dont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n’est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perçu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spiders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crawling.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balises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&lt;iframe&gt;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typiquement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utilisées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l’implantation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vidéo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Youtube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GoogleMap.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41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42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440858"/>
            <a:ext cx="6670040" cy="432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arborescence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trop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étendue,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situées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3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clics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niveau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menu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d’accueil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très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peu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crawlées.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moins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qu’il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n’y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ait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nombreux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liens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externes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 pointent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vers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ces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pages,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elles sont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souvent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ignorées.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L’architecture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structure de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son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maillage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interne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prend là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toute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4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importance.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algn="just">
              <a:lnSpc>
                <a:spcPts val="2850"/>
              </a:lnSpc>
            </a:pPr>
            <a:r>
              <a:rPr sz="2500" b="1" spc="-215" dirty="0">
                <a:solidFill>
                  <a:srgbClr val="636466"/>
                </a:solidFill>
                <a:latin typeface="Verdana"/>
                <a:cs typeface="Verdana"/>
              </a:rPr>
              <a:t>TP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330" dirty="0">
                <a:solidFill>
                  <a:srgbClr val="636466"/>
                </a:solidFill>
                <a:latin typeface="Verdana"/>
                <a:cs typeface="Verdana"/>
              </a:rPr>
              <a:t>En</a:t>
            </a:r>
            <a:r>
              <a:rPr sz="2500" b="1" spc="-43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00" dirty="0">
                <a:solidFill>
                  <a:srgbClr val="636466"/>
                </a:solidFill>
                <a:latin typeface="Verdana"/>
                <a:cs typeface="Verdana"/>
              </a:rPr>
              <a:t>équipe</a:t>
            </a:r>
            <a:endParaRPr sz="2500">
              <a:latin typeface="Verdana"/>
              <a:cs typeface="Verdana"/>
            </a:endParaRPr>
          </a:p>
          <a:p>
            <a:pPr marL="12700" marR="604520">
              <a:lnSpc>
                <a:spcPts val="2700"/>
              </a:lnSpc>
              <a:spcBef>
                <a:spcPts val="190"/>
              </a:spcBef>
            </a:pPr>
            <a:r>
              <a:rPr sz="2500" b="1" u="heavy" spc="-250" dirty="0">
                <a:solidFill>
                  <a:srgbClr val="636466"/>
                </a:solidFill>
                <a:latin typeface="Verdana"/>
                <a:cs typeface="Verdana"/>
              </a:rPr>
              <a:t>Audit </a:t>
            </a:r>
            <a:r>
              <a:rPr sz="2500" b="1" spc="-260" dirty="0">
                <a:solidFill>
                  <a:srgbClr val="636466"/>
                </a:solidFill>
                <a:latin typeface="Verdana"/>
                <a:cs typeface="Verdana"/>
              </a:rPr>
              <a:t>et </a:t>
            </a:r>
            <a:r>
              <a:rPr sz="2500" b="1" u="heavy" spc="-270" dirty="0">
                <a:solidFill>
                  <a:srgbClr val="636466"/>
                </a:solidFill>
                <a:latin typeface="Verdana"/>
                <a:cs typeface="Verdana"/>
              </a:rPr>
              <a:t>proposition </a:t>
            </a:r>
            <a:r>
              <a:rPr sz="2500" b="1" spc="-285" dirty="0">
                <a:solidFill>
                  <a:srgbClr val="636466"/>
                </a:solidFill>
                <a:latin typeface="Verdana"/>
                <a:cs typeface="Verdana"/>
              </a:rPr>
              <a:t>d’optimisation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du </a:t>
            </a: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site  </a:t>
            </a:r>
            <a:r>
              <a:rPr sz="2500" b="1" spc="-330" dirty="0">
                <a:solidFill>
                  <a:srgbClr val="636466"/>
                </a:solidFill>
                <a:latin typeface="Verdana"/>
                <a:cs typeface="Verdana"/>
              </a:rPr>
              <a:t>(structure,</a:t>
            </a:r>
            <a:r>
              <a:rPr sz="2500" b="1" spc="-305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55" dirty="0">
                <a:solidFill>
                  <a:srgbClr val="636466"/>
                </a:solidFill>
                <a:latin typeface="Verdana"/>
                <a:cs typeface="Verdana"/>
              </a:rPr>
              <a:t>contenu/keyword)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703580">
              <a:lnSpc>
                <a:spcPct val="132400"/>
              </a:lnSpc>
            </a:pPr>
            <a:r>
              <a:rPr sz="1700" spc="-55" dirty="0">
                <a:solidFill>
                  <a:srgbClr val="231F20"/>
                </a:solidFill>
                <a:latin typeface="Verdana"/>
                <a:cs typeface="Verdana"/>
              </a:rPr>
              <a:t>Merci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couper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volume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231F20"/>
                </a:solidFill>
                <a:latin typeface="Verdana"/>
                <a:cs typeface="Verdana"/>
              </a:rPr>
              <a:t>PC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avant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chargement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page.  </a:t>
            </a:r>
            <a:r>
              <a:rPr sz="1700" u="sng" spc="-130" dirty="0">
                <a:solidFill>
                  <a:srgbClr val="205E9E"/>
                </a:solidFill>
                <a:latin typeface="Verdana"/>
                <a:cs typeface="Verdana"/>
                <a:hlinkClick r:id="rId2"/>
              </a:rPr>
              <a:t>http://www.villardieres.com/crbst_22.html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7115340"/>
            <a:ext cx="6670675" cy="208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8770">
              <a:lnSpc>
                <a:spcPct val="100000"/>
              </a:lnSpc>
            </a:pPr>
            <a:r>
              <a:rPr sz="2500" b="1" spc="-340" dirty="0">
                <a:solidFill>
                  <a:srgbClr val="636466"/>
                </a:solidFill>
                <a:latin typeface="Verdana"/>
                <a:cs typeface="Verdana"/>
              </a:rPr>
              <a:t>Qu’en </a:t>
            </a:r>
            <a:r>
              <a:rPr sz="2500" b="1" spc="-300" dirty="0">
                <a:solidFill>
                  <a:srgbClr val="636466"/>
                </a:solidFill>
                <a:latin typeface="Verdana"/>
                <a:cs typeface="Verdana"/>
              </a:rPr>
              <a:t>est-il </a:t>
            </a:r>
            <a:r>
              <a:rPr sz="2500" b="1" spc="-365" dirty="0">
                <a:solidFill>
                  <a:srgbClr val="636466"/>
                </a:solidFill>
                <a:latin typeface="Verdana"/>
                <a:cs typeface="Verdana"/>
              </a:rPr>
              <a:t>du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Off-page</a:t>
            </a:r>
            <a:r>
              <a:rPr sz="2500" b="1" spc="-63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65" dirty="0">
                <a:solidFill>
                  <a:srgbClr val="636466"/>
                </a:solidFill>
                <a:latin typeface="Verdana"/>
                <a:cs typeface="Verdana"/>
              </a:rPr>
              <a:t>?</a:t>
            </a:r>
            <a:endParaRPr sz="2500">
              <a:latin typeface="Verdana"/>
              <a:cs typeface="Verdana"/>
            </a:endParaRPr>
          </a:p>
          <a:p>
            <a:pPr marL="12700" marR="12065">
              <a:lnSpc>
                <a:spcPts val="2700"/>
              </a:lnSpc>
              <a:spcBef>
                <a:spcPts val="40"/>
              </a:spcBef>
            </a:pP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référencement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peut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limiter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simplement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l’optimisation 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In-page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3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On-page.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32400"/>
              </a:lnSpc>
            </a:pP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suffit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lui 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même, </a:t>
            </a:r>
            <a:r>
              <a:rPr sz="1700" b="1" spc="-13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faut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tisser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liens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web 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maximiser une</a:t>
            </a: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visibilité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42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43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99" y="1043958"/>
            <a:ext cx="6671309" cy="515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Avant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lancement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Google,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référencement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faisait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unique- 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ment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web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.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notions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lien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notoriété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n’existaient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vraiment.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contentait de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mettre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bons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mots-clés 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balises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&lt;meta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keyword&gt;,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se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retrouvait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haut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résultats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recherche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sans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trop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difficulté.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32400"/>
              </a:lnSpc>
              <a:spcBef>
                <a:spcPts val="5"/>
              </a:spcBef>
            </a:pP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simplement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parti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l’idée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qualité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intrinsèque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devait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également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évaluable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algorithmiquement.</a:t>
            </a:r>
            <a:endParaRPr sz="1700">
              <a:latin typeface="Verdana"/>
              <a:cs typeface="Verdana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Hors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crawling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permet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 pas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d’analyser</a:t>
            </a: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finement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qualité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site 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aux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yeux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utilisateur.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32400"/>
              </a:lnSpc>
              <a:spcBef>
                <a:spcPts val="5"/>
              </a:spcBef>
            </a:pP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fondateurs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ont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donc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estimé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popularité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sa 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recommandation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tiers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démontrait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sa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qualité.</a:t>
            </a:r>
            <a:endParaRPr sz="170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Cette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fonction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appelée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Pagerank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(bien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qu’inventé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ce 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terme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utilisé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façon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générale par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recherche)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299" y="7198500"/>
            <a:ext cx="6671309" cy="242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7760">
              <a:lnSpc>
                <a:spcPct val="100000"/>
              </a:lnSpc>
            </a:pPr>
            <a:r>
              <a:rPr sz="2500" b="1" spc="-305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</a:t>
            </a:r>
            <a:r>
              <a:rPr sz="2500" b="1" spc="-375" dirty="0">
                <a:solidFill>
                  <a:srgbClr val="636466"/>
                </a:solidFill>
                <a:latin typeface="Verdana"/>
                <a:cs typeface="Verdana"/>
              </a:rPr>
              <a:t>L’importance </a:t>
            </a:r>
            <a:r>
              <a:rPr sz="2500" b="1" spc="-365" dirty="0">
                <a:solidFill>
                  <a:srgbClr val="636466"/>
                </a:solidFill>
                <a:latin typeface="Verdana"/>
                <a:cs typeface="Verdana"/>
              </a:rPr>
              <a:t>du</a:t>
            </a:r>
            <a:r>
              <a:rPr sz="2500" b="1" spc="-585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405" dirty="0">
                <a:solidFill>
                  <a:srgbClr val="636466"/>
                </a:solidFill>
                <a:latin typeface="Verdana"/>
                <a:cs typeface="Verdana"/>
              </a:rPr>
              <a:t>PageRank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32400"/>
              </a:lnSpc>
              <a:spcBef>
                <a:spcPts val="5"/>
              </a:spcBef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PageRank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indice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popularité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noté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entre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0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10,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note 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maximale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étant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page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considérée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comme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très</a:t>
            </a:r>
            <a:r>
              <a:rPr sz="1700" b="1" spc="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populaire.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6985">
              <a:lnSpc>
                <a:spcPct val="132400"/>
              </a:lnSpc>
              <a:spcBef>
                <a:spcPts val="5"/>
              </a:spcBef>
            </a:pP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considère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qu’une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page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populaire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lorsqu’un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nombre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important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liens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pointe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vers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elle.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43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44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27956"/>
            <a:ext cx="6671309" cy="875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32400"/>
              </a:lnSpc>
            </a:pP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Ainsi,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schématiser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grossièrement,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page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fait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lien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vers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une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page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B,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cette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dernière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recevra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poids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potentiel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«popularité».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Ce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poids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dépend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plusieurs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facteurs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dont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popularité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page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32400"/>
              </a:lnSpc>
              <a:spcBef>
                <a:spcPts val="5"/>
              </a:spcBef>
            </a:pP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Cet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indice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 des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nombreux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facteurs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utilisés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Google pour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classer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résultats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recherche.</a:t>
            </a:r>
            <a:endParaRPr sz="1700">
              <a:latin typeface="Verdana"/>
              <a:cs typeface="Verdana"/>
            </a:endParaRPr>
          </a:p>
          <a:p>
            <a:pPr marL="12700" marR="10160" algn="just">
              <a:lnSpc>
                <a:spcPct val="132400"/>
              </a:lnSpc>
            </a:pP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important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connaître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pagerank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niveau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mondial,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français,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selon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stratégie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mettre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 place 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(en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cas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benchmark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audit).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32400"/>
              </a:lnSpc>
              <a:spcBef>
                <a:spcPts val="5"/>
              </a:spcBef>
            </a:pP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Si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l’on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souhaite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positionner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mot-clé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sites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affichés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 SERP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1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Google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mal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classés,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possible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positionner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mot-clé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relativement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facilement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lorsque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celui-ci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possède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un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meilleur</a:t>
            </a:r>
            <a:r>
              <a:rPr sz="1700" spc="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pagerank.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32400"/>
              </a:lnSpc>
              <a:spcBef>
                <a:spcPts val="5"/>
              </a:spcBef>
            </a:pP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préférable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connaitre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estimation du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Pagerank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afin 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d’évaluer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l’intérêt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celui-ci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mise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place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backlinking.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avoir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estimation du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PageRank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suffit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d’installer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des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addons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disponibles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Firefox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Chrome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u="sng" spc="-120" dirty="0">
                <a:solidFill>
                  <a:srgbClr val="205E9E"/>
                </a:solidFill>
                <a:latin typeface="Verdana"/>
                <a:cs typeface="Verdana"/>
              </a:rPr>
              <a:t>h</a:t>
            </a:r>
            <a:r>
              <a:rPr sz="1700" u="sng" spc="-55" dirty="0">
                <a:solidFill>
                  <a:srgbClr val="205E9E"/>
                </a:solidFill>
                <a:latin typeface="Verdana"/>
                <a:cs typeface="Verdana"/>
              </a:rPr>
              <a:t>ttp</a:t>
            </a:r>
            <a:r>
              <a:rPr sz="1700" u="sng" spc="-229" dirty="0">
                <a:solidFill>
                  <a:srgbClr val="205E9E"/>
                </a:solidFill>
                <a:latin typeface="Verdana"/>
                <a:cs typeface="Verdana"/>
              </a:rPr>
              <a:t>s:</a:t>
            </a:r>
            <a:r>
              <a:rPr sz="1700" u="sng" spc="-365" dirty="0">
                <a:solidFill>
                  <a:srgbClr val="205E9E"/>
                </a:solidFill>
                <a:latin typeface="Verdana"/>
                <a:cs typeface="Verdana"/>
              </a:rPr>
              <a:t>/</a:t>
            </a:r>
            <a:r>
              <a:rPr sz="1700" u="sng" spc="-50" dirty="0">
                <a:solidFill>
                  <a:srgbClr val="205E9E"/>
                </a:solidFill>
                <a:latin typeface="Verdana"/>
                <a:cs typeface="Verdana"/>
              </a:rPr>
              <a:t>/</a:t>
            </a:r>
            <a:r>
              <a:rPr sz="1700" u="sng" spc="-120" dirty="0">
                <a:solidFill>
                  <a:srgbClr val="205E9E"/>
                </a:solidFill>
                <a:latin typeface="Verdana"/>
                <a:cs typeface="Verdana"/>
              </a:rPr>
              <a:t>addons.m</a:t>
            </a:r>
            <a:r>
              <a:rPr sz="1700" u="sng" spc="-135" dirty="0">
                <a:solidFill>
                  <a:srgbClr val="205E9E"/>
                </a:solidFill>
                <a:latin typeface="Verdana"/>
                <a:cs typeface="Verdana"/>
              </a:rPr>
              <a:t>o</a:t>
            </a:r>
            <a:r>
              <a:rPr sz="1700" u="sng" spc="-90" dirty="0">
                <a:solidFill>
                  <a:srgbClr val="205E9E"/>
                </a:solidFill>
                <a:latin typeface="Verdana"/>
                <a:cs typeface="Verdana"/>
              </a:rPr>
              <a:t>zilla.o</a:t>
            </a:r>
            <a:r>
              <a:rPr sz="1700" u="sng" spc="-105" dirty="0">
                <a:solidFill>
                  <a:srgbClr val="205E9E"/>
                </a:solidFill>
                <a:latin typeface="Verdana"/>
                <a:cs typeface="Verdana"/>
              </a:rPr>
              <a:t>r</a:t>
            </a:r>
            <a:r>
              <a:rPr sz="1700" u="sng" spc="-80" dirty="0">
                <a:solidFill>
                  <a:srgbClr val="205E9E"/>
                </a:solidFill>
                <a:latin typeface="Verdana"/>
                <a:cs typeface="Verdana"/>
              </a:rPr>
              <a:t>g</a:t>
            </a:r>
            <a:r>
              <a:rPr sz="1700" u="sng" spc="-75" dirty="0">
                <a:solidFill>
                  <a:srgbClr val="205E9E"/>
                </a:solidFill>
                <a:latin typeface="Verdana"/>
                <a:cs typeface="Verdana"/>
              </a:rPr>
              <a:t>/</a:t>
            </a:r>
            <a:r>
              <a:rPr sz="1700" u="sng" spc="-30" dirty="0">
                <a:solidFill>
                  <a:srgbClr val="205E9E"/>
                </a:solidFill>
                <a:latin typeface="Verdana"/>
                <a:cs typeface="Verdana"/>
              </a:rPr>
              <a:t>f</a:t>
            </a:r>
            <a:r>
              <a:rPr sz="1700" u="sng" spc="-110" dirty="0">
                <a:solidFill>
                  <a:srgbClr val="205E9E"/>
                </a:solidFill>
                <a:latin typeface="Verdana"/>
                <a:cs typeface="Verdana"/>
              </a:rPr>
              <a:t>r</a:t>
            </a:r>
            <a:r>
              <a:rPr sz="1700" u="sng" dirty="0">
                <a:solidFill>
                  <a:srgbClr val="205E9E"/>
                </a:solidFill>
                <a:latin typeface="Verdana"/>
                <a:cs typeface="Verdana"/>
              </a:rPr>
              <a:t>/</a:t>
            </a:r>
            <a:r>
              <a:rPr sz="1700" u="sng" spc="-30" dirty="0">
                <a:solidFill>
                  <a:srgbClr val="205E9E"/>
                </a:solidFill>
                <a:latin typeface="Verdana"/>
                <a:cs typeface="Verdana"/>
              </a:rPr>
              <a:t>fi</a:t>
            </a:r>
            <a:r>
              <a:rPr sz="1700" u="sng" spc="-75" dirty="0">
                <a:solidFill>
                  <a:srgbClr val="205E9E"/>
                </a:solidFill>
                <a:latin typeface="Verdana"/>
                <a:cs typeface="Verdana"/>
              </a:rPr>
              <a:t>r</a:t>
            </a:r>
            <a:r>
              <a:rPr sz="1700" u="sng" spc="-105" dirty="0">
                <a:solidFill>
                  <a:srgbClr val="205E9E"/>
                </a:solidFill>
                <a:latin typeface="Verdana"/>
                <a:cs typeface="Verdana"/>
              </a:rPr>
              <a:t>e</a:t>
            </a:r>
            <a:r>
              <a:rPr sz="1700" u="sng" spc="-5" dirty="0">
                <a:solidFill>
                  <a:srgbClr val="205E9E"/>
                </a:solidFill>
                <a:latin typeface="Verdana"/>
                <a:cs typeface="Verdana"/>
              </a:rPr>
              <a:t>f</a:t>
            </a:r>
            <a:r>
              <a:rPr sz="1700" u="sng" spc="-85" dirty="0">
                <a:solidFill>
                  <a:srgbClr val="205E9E"/>
                </a:solidFill>
                <a:latin typeface="Verdana"/>
                <a:cs typeface="Verdana"/>
              </a:rPr>
              <a:t>o</a:t>
            </a:r>
            <a:r>
              <a:rPr sz="1700" u="sng" spc="-65" dirty="0">
                <a:solidFill>
                  <a:srgbClr val="205E9E"/>
                </a:solidFill>
                <a:latin typeface="Verdana"/>
                <a:cs typeface="Verdana"/>
              </a:rPr>
              <a:t>x</a:t>
            </a:r>
            <a:r>
              <a:rPr sz="1700" u="sng" spc="-114" dirty="0">
                <a:solidFill>
                  <a:srgbClr val="205E9E"/>
                </a:solidFill>
                <a:latin typeface="Verdana"/>
                <a:cs typeface="Verdana"/>
              </a:rPr>
              <a:t>/</a:t>
            </a:r>
            <a:r>
              <a:rPr sz="1700" u="sng" spc="-80" dirty="0">
                <a:solidFill>
                  <a:srgbClr val="205E9E"/>
                </a:solidFill>
                <a:latin typeface="Verdana"/>
                <a:cs typeface="Verdana"/>
              </a:rPr>
              <a:t>addon</a:t>
            </a:r>
            <a:r>
              <a:rPr sz="1700" u="sng" spc="-120" dirty="0">
                <a:solidFill>
                  <a:srgbClr val="205E9E"/>
                </a:solidFill>
                <a:latin typeface="Verdana"/>
                <a:cs typeface="Verdana"/>
              </a:rPr>
              <a:t>/</a:t>
            </a:r>
            <a:r>
              <a:rPr sz="1700" u="sng" spc="-100" dirty="0">
                <a:solidFill>
                  <a:srgbClr val="205E9E"/>
                </a:solidFill>
                <a:latin typeface="Verdana"/>
                <a:cs typeface="Verdana"/>
              </a:rPr>
              <a:t>seo-st</a:t>
            </a:r>
            <a:r>
              <a:rPr sz="1700" u="sng" spc="-130" dirty="0">
                <a:solidFill>
                  <a:srgbClr val="205E9E"/>
                </a:solidFill>
                <a:latin typeface="Verdana"/>
                <a:cs typeface="Verdana"/>
              </a:rPr>
              <a:t>a</a:t>
            </a:r>
            <a:r>
              <a:rPr sz="1700" u="sng" spc="-95" dirty="0">
                <a:solidFill>
                  <a:srgbClr val="205E9E"/>
                </a:solidFill>
                <a:latin typeface="Verdana"/>
                <a:cs typeface="Verdana"/>
              </a:rPr>
              <a:t>tus-p</a:t>
            </a:r>
            <a:r>
              <a:rPr sz="1700" u="sng" spc="-150" dirty="0">
                <a:solidFill>
                  <a:srgbClr val="205E9E"/>
                </a:solidFill>
                <a:latin typeface="Verdana"/>
                <a:cs typeface="Verdana"/>
              </a:rPr>
              <a:t>a</a:t>
            </a:r>
            <a:r>
              <a:rPr sz="1700" u="sng" spc="-175" dirty="0">
                <a:solidFill>
                  <a:srgbClr val="205E9E"/>
                </a:solidFill>
                <a:latin typeface="Verdana"/>
                <a:cs typeface="Verdana"/>
              </a:rPr>
              <a:t>g</a:t>
            </a:r>
            <a:r>
              <a:rPr sz="1700" u="sng" spc="-110" dirty="0">
                <a:solidFill>
                  <a:srgbClr val="205E9E"/>
                </a:solidFill>
                <a:latin typeface="Verdana"/>
                <a:cs typeface="Verdana"/>
              </a:rPr>
              <a:t>e</a:t>
            </a:r>
            <a:r>
              <a:rPr sz="1700" u="sng" spc="-90" dirty="0">
                <a:solidFill>
                  <a:srgbClr val="205E9E"/>
                </a:solidFill>
                <a:latin typeface="Verdana"/>
                <a:cs typeface="Verdana"/>
              </a:rPr>
              <a:t>r</a:t>
            </a:r>
            <a:r>
              <a:rPr sz="1700" u="sng" spc="-110" dirty="0">
                <a:solidFill>
                  <a:srgbClr val="205E9E"/>
                </a:solidFill>
                <a:latin typeface="Verdana"/>
                <a:cs typeface="Verdana"/>
              </a:rPr>
              <a:t>ankal</a:t>
            </a:r>
            <a:r>
              <a:rPr sz="1700" u="sng" spc="-130" dirty="0">
                <a:solidFill>
                  <a:srgbClr val="205E9E"/>
                </a:solidFill>
                <a:latin typeface="Verdana"/>
                <a:cs typeface="Verdana"/>
              </a:rPr>
              <a:t>e</a:t>
            </a:r>
            <a:r>
              <a:rPr sz="1700" u="sng" spc="-125" dirty="0">
                <a:solidFill>
                  <a:srgbClr val="205E9E"/>
                </a:solidFill>
                <a:latin typeface="Verdana"/>
                <a:cs typeface="Verdana"/>
              </a:rPr>
              <a:t>- </a:t>
            </a:r>
            <a:r>
              <a:rPr sz="1700" spc="-110" dirty="0">
                <a:solidFill>
                  <a:srgbClr val="205E9E"/>
                </a:solidFill>
                <a:latin typeface="Verdana"/>
                <a:cs typeface="Verdana"/>
              </a:rPr>
              <a:t> </a:t>
            </a:r>
            <a:r>
              <a:rPr sz="1700" u="sng" spc="-130" dirty="0">
                <a:solidFill>
                  <a:srgbClr val="205E9E"/>
                </a:solidFill>
                <a:latin typeface="Verdana"/>
                <a:cs typeface="Verdana"/>
              </a:rPr>
              <a:t>xa-toolb/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u="sng" spc="-145" dirty="0">
                <a:solidFill>
                  <a:srgbClr val="205E9E"/>
                </a:solidFill>
                <a:latin typeface="Verdana"/>
                <a:cs typeface="Verdana"/>
              </a:rPr>
              <a:t>https://chrome.google.com/webstore/detail/open-seo-statsformerly-pa/  </a:t>
            </a:r>
            <a:r>
              <a:rPr sz="1700" u="sng" spc="-160" dirty="0">
                <a:solidFill>
                  <a:srgbClr val="205E9E"/>
                </a:solidFill>
                <a:latin typeface="Verdana"/>
                <a:cs typeface="Verdana"/>
              </a:rPr>
              <a:t>hbdkkfheckcdppiaiabobmennhijkknn?hl=fr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44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45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27956"/>
            <a:ext cx="6671309" cy="874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version 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Chrome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plus détaillée,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cependant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l’information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prin-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cipale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présente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2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versions.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Attention</a:t>
            </a:r>
            <a:r>
              <a:rPr sz="1700" b="1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beaucoup</a:t>
            </a:r>
            <a:r>
              <a:rPr sz="1700" b="1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oublient</a:t>
            </a:r>
            <a:r>
              <a:rPr sz="1700" b="1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qu’il</a:t>
            </a:r>
            <a:r>
              <a:rPr sz="1700" b="1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b="1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s’agit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b="1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b="1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estimation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car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PageRank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réel est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information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confidentielle,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propriété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unique de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Google,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n’est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3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divulguée.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5"/>
              </a:spcBef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D’ailleurs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assimile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souvent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données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ToolBarPageRank    </a:t>
            </a:r>
            <a:r>
              <a:rPr sz="1700" b="1" spc="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PageRank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lorsque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l’on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aborde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sujet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SEO.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spcBef>
                <a:spcPts val="5"/>
              </a:spcBef>
            </a:pP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résultats du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ToolBarPageRank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arrondis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aux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chiffres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entiers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mis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à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jour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3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4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fois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an.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Ainsi</a:t>
            </a:r>
            <a:r>
              <a:rPr sz="1700" spc="-3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3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fruits</a:t>
            </a:r>
            <a:r>
              <a:rPr sz="1700" spc="-3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l’optimisation</a:t>
            </a:r>
            <a:r>
              <a:rPr sz="1700" spc="-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Link</a:t>
            </a:r>
            <a:r>
              <a:rPr sz="1700" spc="-4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Juice</a:t>
            </a:r>
            <a:r>
              <a:rPr sz="1700" spc="-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peuvent</a:t>
            </a:r>
            <a:r>
              <a:rPr sz="1700" spc="-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connus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avant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plusieurs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mois.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n’est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d’ailleurs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prévu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mise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jour.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aurait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annoncé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l’obsolescence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ces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toolbar.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Malgré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cela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cet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indicateur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reste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l’instant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populaire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SEO,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quoi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qu’il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arrive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PageRank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reste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algorithme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Google,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même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data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redevient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totalement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confidentielle.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32400"/>
              </a:lnSpc>
              <a:spcBef>
                <a:spcPts val="5"/>
              </a:spcBef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Link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Juice </a:t>
            </a:r>
            <a:r>
              <a:rPr sz="1700" b="1" spc="-165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contrôlé,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ainsi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gestion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liens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un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maîtrisée.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es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liens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laissés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commentaires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doivent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exclus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jus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souvent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assimilable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spam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qualitatif.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45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46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061954"/>
            <a:ext cx="6671309" cy="841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déconseillé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dépasser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70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100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liens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(crosslinking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backlinking) sur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page,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même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lorsqu’il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s’agit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4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d’accueil.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Bien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qu’il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soit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encore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d’actualité,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PageRank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commence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être  discuté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notion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qualité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chez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car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n’est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finalement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évident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qu’il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soit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représentatif,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exemple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264160" marR="7620">
              <a:lnSpc>
                <a:spcPct val="132400"/>
              </a:lnSpc>
              <a:spcBef>
                <a:spcPts val="1000"/>
              </a:spcBef>
            </a:pP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Si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traite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sujet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spécialisé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dont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quasiment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seul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parler, 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peut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premier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SERP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alors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PageRank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0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1.</a:t>
            </a:r>
            <a:endParaRPr sz="1700">
              <a:latin typeface="Verdana"/>
              <a:cs typeface="Verdana"/>
            </a:endParaRPr>
          </a:p>
          <a:p>
            <a:pPr marL="264160" marR="7620">
              <a:lnSpc>
                <a:spcPct val="132400"/>
              </a:lnSpc>
              <a:spcBef>
                <a:spcPts val="1100"/>
              </a:spcBef>
            </a:pPr>
            <a:r>
              <a:rPr sz="1700" spc="-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l’inverse,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parle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sexe,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drogue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peoples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sera 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sans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doute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classé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SERP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20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30,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bien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qu’il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atteigne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indice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8.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spcBef>
                <a:spcPts val="5"/>
              </a:spcBef>
            </a:pP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nouvel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algorithme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serait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l’étude,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«</a:t>
            </a:r>
            <a:r>
              <a:rPr sz="1700" b="1" spc="-210" dirty="0">
                <a:solidFill>
                  <a:srgbClr val="231F20"/>
                </a:solidFill>
                <a:latin typeface="Lucida Sans"/>
                <a:cs typeface="Lucida Sans"/>
              </a:rPr>
              <a:t>siteRank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».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procéderait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calcul 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moyen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Pagerank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l’ensemble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lié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 mot-clé 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contenu,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prenant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bien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sûr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compte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nombre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d’occurrences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directes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indirectes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champ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lexical.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d’autres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termes,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fonction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requêtes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PageRank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serait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même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même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page.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2040255">
              <a:lnSpc>
                <a:spcPct val="100000"/>
              </a:lnSpc>
            </a:pPr>
            <a:r>
              <a:rPr sz="2300" b="1" spc="-33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2300" b="1" spc="-305" dirty="0">
                <a:solidFill>
                  <a:srgbClr val="231F20"/>
                </a:solidFill>
                <a:latin typeface="Verdana"/>
                <a:cs typeface="Verdana"/>
              </a:rPr>
              <a:t>réputation </a:t>
            </a:r>
            <a:r>
              <a:rPr sz="2300" b="1" spc="-340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2300" b="1" spc="-4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b="1" spc="-300" dirty="0">
                <a:solidFill>
                  <a:srgbClr val="231F20"/>
                </a:solidFill>
                <a:latin typeface="Verdana"/>
                <a:cs typeface="Verdana"/>
              </a:rPr>
              <a:t>lien</a:t>
            </a:r>
            <a:endParaRPr sz="2300">
              <a:latin typeface="Verdana"/>
              <a:cs typeface="Verdana"/>
            </a:endParaRPr>
          </a:p>
          <a:p>
            <a:pPr marL="12700" marR="6350" algn="just">
              <a:lnSpc>
                <a:spcPct val="132400"/>
              </a:lnSpc>
              <a:spcBef>
                <a:spcPts val="1580"/>
              </a:spcBef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création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lien,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réputation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celui-ci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également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très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grande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importance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divers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facteur</a:t>
            </a:r>
            <a:r>
              <a:rPr sz="1700" spc="-4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compose.</a:t>
            </a:r>
            <a:endParaRPr sz="1700">
              <a:latin typeface="Verdana"/>
              <a:cs typeface="Verdana"/>
            </a:endParaRPr>
          </a:p>
          <a:p>
            <a:pPr marL="12700" marR="6350" algn="just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conseillé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faire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liens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textes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ancres,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composition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l’ancre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entre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compte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réputation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lien.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analyse  également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cohérence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4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 l’ancre.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46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47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268963"/>
            <a:ext cx="6670675" cy="5024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5080" algn="just">
              <a:lnSpc>
                <a:spcPct val="132400"/>
              </a:lnSpc>
            </a:pP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Exemple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2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voyage,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l’un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propose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voyages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haut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gamme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l’autre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séjours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dégriffés.</a:t>
            </a:r>
            <a:endParaRPr sz="1700">
              <a:latin typeface="Verdana"/>
              <a:cs typeface="Verdana"/>
            </a:endParaRPr>
          </a:p>
          <a:p>
            <a:pPr marL="192405" marR="5080" algn="just">
              <a:lnSpc>
                <a:spcPct val="132400"/>
              </a:lnSpc>
            </a:pP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Tous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deux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ont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liens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tierce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pointent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respectivement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eux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comme</a:t>
            </a:r>
            <a:r>
              <a:rPr sz="1700" spc="-3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texte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ancre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«voyage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cher»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réputation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lien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optimisera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voyage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dégriffé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alors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qu’elle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générera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trafic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négatif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haut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gamme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(provoquant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dégradation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un taux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rebond</a:t>
            </a:r>
            <a:r>
              <a:rPr sz="1700" spc="-3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augmenté).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</a:pP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2300" b="1" spc="-285" dirty="0">
                <a:solidFill>
                  <a:srgbClr val="231F20"/>
                </a:solidFill>
                <a:latin typeface="Verdana"/>
                <a:cs typeface="Verdana"/>
              </a:rPr>
              <a:t>si </a:t>
            </a: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précieux</a:t>
            </a:r>
            <a:r>
              <a:rPr sz="2300" b="1" spc="-5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b="1" spc="-305" dirty="0">
                <a:solidFill>
                  <a:srgbClr val="231F20"/>
                </a:solidFill>
                <a:latin typeface="Verdana"/>
                <a:cs typeface="Verdana"/>
              </a:rPr>
              <a:t>linkbaiting</a:t>
            </a:r>
            <a:endParaRPr sz="2300">
              <a:latin typeface="Verdana"/>
              <a:cs typeface="Verdana"/>
            </a:endParaRPr>
          </a:p>
          <a:p>
            <a:pPr marL="12700" marR="7620" algn="just">
              <a:lnSpc>
                <a:spcPct val="132400"/>
              </a:lnSpc>
              <a:spcBef>
                <a:spcPts val="1580"/>
              </a:spcBef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Toute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difficulité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capitaliser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linkbaiting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(lien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naturel)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s’agit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liens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incorporés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aux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pages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autres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sites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intérêt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3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votre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contenu.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liens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issus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d’accords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commerciaux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échanges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jus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ne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valoriseront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jamais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avec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autant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résultat que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liens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naturels.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Entre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alors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jeu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marketing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direct,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SMO,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etc.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7644879"/>
            <a:ext cx="6663055" cy="191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4705" marR="1370965" indent="-706120">
              <a:lnSpc>
                <a:spcPts val="2700"/>
              </a:lnSpc>
            </a:pPr>
            <a:r>
              <a:rPr sz="2500" b="1" spc="-350" dirty="0">
                <a:solidFill>
                  <a:srgbClr val="636466"/>
                </a:solidFill>
                <a:latin typeface="Verdana"/>
                <a:cs typeface="Verdana"/>
              </a:rPr>
              <a:t>Le </a:t>
            </a:r>
            <a:r>
              <a:rPr sz="2500" b="1" spc="-190" dirty="0">
                <a:solidFill>
                  <a:srgbClr val="636466"/>
                </a:solidFill>
                <a:latin typeface="Verdana"/>
                <a:cs typeface="Verdana"/>
              </a:rPr>
              <a:t>SMO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</a:t>
            </a:r>
            <a:r>
              <a:rPr sz="2500" b="1" spc="-69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75" dirty="0">
                <a:solidFill>
                  <a:srgbClr val="636466"/>
                </a:solidFill>
                <a:latin typeface="Verdana"/>
                <a:cs typeface="Verdana"/>
              </a:rPr>
              <a:t>Les </a:t>
            </a:r>
            <a:r>
              <a:rPr sz="2500" b="1" spc="-395" dirty="0">
                <a:solidFill>
                  <a:srgbClr val="636466"/>
                </a:solidFill>
                <a:latin typeface="Verdana"/>
                <a:cs typeface="Verdana"/>
              </a:rPr>
              <a:t>médias </a:t>
            </a:r>
            <a:r>
              <a:rPr sz="2500" b="1" spc="-360" dirty="0">
                <a:solidFill>
                  <a:srgbClr val="636466"/>
                </a:solidFill>
                <a:latin typeface="Verdana"/>
                <a:cs typeface="Verdana"/>
              </a:rPr>
              <a:t>sociaux  </a:t>
            </a:r>
            <a:r>
              <a:rPr sz="2500" b="1" spc="-285" dirty="0">
                <a:solidFill>
                  <a:srgbClr val="636466"/>
                </a:solidFill>
                <a:latin typeface="Verdana"/>
                <a:cs typeface="Verdana"/>
              </a:rPr>
              <a:t>et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leur</a:t>
            </a:r>
            <a:r>
              <a:rPr sz="2500" b="1" spc="-595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60" dirty="0">
                <a:solidFill>
                  <a:srgbClr val="636466"/>
                </a:solidFill>
                <a:latin typeface="Verdana"/>
                <a:cs typeface="Verdana"/>
              </a:rPr>
              <a:t>importance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Qu’est-ce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Social </a:t>
            </a:r>
            <a:r>
              <a:rPr sz="1700" b="1" spc="-165" dirty="0">
                <a:solidFill>
                  <a:srgbClr val="231F20"/>
                </a:solidFill>
                <a:latin typeface="Verdana"/>
                <a:cs typeface="Verdana"/>
              </a:rPr>
              <a:t>Media</a:t>
            </a:r>
            <a:r>
              <a:rPr sz="1700" b="1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Optimization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ct val="132400"/>
              </a:lnSpc>
            </a:pP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s’agit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là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approche méthodique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stratégique des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médias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sociaux,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visant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attirer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fidéliser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utilisateurs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aux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sites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web.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47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48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27956"/>
            <a:ext cx="6671309" cy="487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 algn="just">
              <a:lnSpc>
                <a:spcPct val="132400"/>
              </a:lnSpc>
            </a:pP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s’agit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ni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ni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moins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marketing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dédié.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Bien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qu’étant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inclus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le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SEM,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231F20"/>
                </a:solidFill>
                <a:latin typeface="Verdana"/>
                <a:cs typeface="Verdana"/>
              </a:rPr>
              <a:t>SMO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avant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tout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l’optimisation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«customer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relationship»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travers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4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médias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sociaux.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marketing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l’état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pur,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marketing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direct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cible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large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inver- 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sement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cible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restreinte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marketing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indirect,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somme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nouveau 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marketing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proximité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monde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entier.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2300" b="1" spc="-345" dirty="0">
                <a:solidFill>
                  <a:srgbClr val="231F20"/>
                </a:solidFill>
                <a:latin typeface="Verdana"/>
                <a:cs typeface="Verdana"/>
              </a:rPr>
              <a:t>terme </a:t>
            </a:r>
            <a:r>
              <a:rPr sz="2300" b="1" spc="-360" dirty="0">
                <a:solidFill>
                  <a:srgbClr val="231F20"/>
                </a:solidFill>
                <a:latin typeface="Verdana"/>
                <a:cs typeface="Verdana"/>
              </a:rPr>
              <a:t>média </a:t>
            </a:r>
            <a:r>
              <a:rPr sz="2300" b="1" spc="-305" dirty="0">
                <a:solidFill>
                  <a:srgbClr val="231F20"/>
                </a:solidFill>
                <a:latin typeface="Verdana"/>
                <a:cs typeface="Verdana"/>
              </a:rPr>
              <a:t>social </a:t>
            </a:r>
            <a:r>
              <a:rPr sz="2300" b="1" spc="-350" dirty="0">
                <a:solidFill>
                  <a:srgbClr val="231F20"/>
                </a:solidFill>
                <a:latin typeface="Verdana"/>
                <a:cs typeface="Verdana"/>
              </a:rPr>
              <a:t>regroupe </a:t>
            </a:r>
            <a:r>
              <a:rPr sz="2300" b="1" spc="-305" dirty="0">
                <a:solidFill>
                  <a:srgbClr val="231F20"/>
                </a:solidFill>
                <a:latin typeface="Verdana"/>
                <a:cs typeface="Verdana"/>
              </a:rPr>
              <a:t>3 </a:t>
            </a:r>
            <a:r>
              <a:rPr sz="2300" b="1" spc="-315" dirty="0">
                <a:solidFill>
                  <a:srgbClr val="231F20"/>
                </a:solidFill>
                <a:latin typeface="Verdana"/>
                <a:cs typeface="Verdana"/>
              </a:rPr>
              <a:t>types </a:t>
            </a: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2300" b="1" spc="-310" dirty="0">
                <a:solidFill>
                  <a:srgbClr val="231F20"/>
                </a:solidFill>
                <a:latin typeface="Verdana"/>
                <a:cs typeface="Verdana"/>
              </a:rPr>
              <a:t>sites</a:t>
            </a:r>
            <a:r>
              <a:rPr sz="2300" b="1" spc="-5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300">
              <a:latin typeface="Verdana"/>
              <a:cs typeface="Verdana"/>
            </a:endParaRPr>
          </a:p>
          <a:p>
            <a:pPr marL="211454">
              <a:lnSpc>
                <a:spcPct val="100000"/>
              </a:lnSpc>
              <a:spcBef>
                <a:spcPts val="1390"/>
              </a:spcBef>
            </a:pP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blogs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web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personnel</a:t>
            </a:r>
            <a:r>
              <a:rPr sz="1700" spc="-4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(WordPress.com,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Blogger…)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forums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espace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discussion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asynchrone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</a:pP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Les réseaux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sociaux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Facebook,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Twitter,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Google+,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LinkedIn…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572" y="6499187"/>
            <a:ext cx="5466715" cy="681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935" marR="5080" indent="-1118870">
              <a:lnSpc>
                <a:spcPts val="2700"/>
              </a:lnSpc>
            </a:pPr>
            <a:r>
              <a:rPr sz="2300" b="1" spc="-280" dirty="0">
                <a:solidFill>
                  <a:srgbClr val="231F20"/>
                </a:solidFill>
                <a:latin typeface="Verdana"/>
                <a:cs typeface="Verdana"/>
              </a:rPr>
              <a:t>L’optimisation </a:t>
            </a:r>
            <a:r>
              <a:rPr sz="2300" b="1" spc="-31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médias </a:t>
            </a:r>
            <a:r>
              <a:rPr sz="2300" b="1" spc="-280" dirty="0">
                <a:solidFill>
                  <a:srgbClr val="231F20"/>
                </a:solidFill>
                <a:latin typeface="Verdana"/>
                <a:cs typeface="Verdana"/>
              </a:rPr>
              <a:t>sociaux </a:t>
            </a:r>
            <a:r>
              <a:rPr sz="2300" b="1" spc="-290" dirty="0">
                <a:solidFill>
                  <a:srgbClr val="231F20"/>
                </a:solidFill>
                <a:latin typeface="Verdana"/>
                <a:cs typeface="Verdana"/>
              </a:rPr>
              <a:t>répond  </a:t>
            </a:r>
            <a:r>
              <a:rPr sz="2300" b="1" spc="-350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2300" b="1" spc="-305" dirty="0">
                <a:solidFill>
                  <a:srgbClr val="231F20"/>
                </a:solidFill>
                <a:latin typeface="Verdana"/>
                <a:cs typeface="Verdana"/>
              </a:rPr>
              <a:t>2 </a:t>
            </a:r>
            <a:r>
              <a:rPr sz="2300" b="1" spc="-240" dirty="0">
                <a:solidFill>
                  <a:srgbClr val="231F20"/>
                </a:solidFill>
                <a:latin typeface="Verdana"/>
                <a:cs typeface="Verdana"/>
              </a:rPr>
              <a:t>objectifs </a:t>
            </a:r>
            <a:r>
              <a:rPr sz="2300" b="1" spc="-275" dirty="0">
                <a:solidFill>
                  <a:srgbClr val="231F20"/>
                </a:solidFill>
                <a:latin typeface="Verdana"/>
                <a:cs typeface="Verdana"/>
              </a:rPr>
              <a:t>principaux</a:t>
            </a:r>
            <a:r>
              <a:rPr sz="2300" b="1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7802295"/>
            <a:ext cx="6673850" cy="232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communauté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(Community </a:t>
            </a:r>
            <a:r>
              <a:rPr sz="1700" b="1" spc="-275" dirty="0">
                <a:solidFill>
                  <a:srgbClr val="231F20"/>
                </a:solidFill>
                <a:latin typeface="Verdana"/>
                <a:cs typeface="Verdana"/>
              </a:rPr>
              <a:t>management)</a:t>
            </a:r>
            <a:r>
              <a:rPr sz="1700" b="1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communauté,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entend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Community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management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5" dirty="0">
                <a:solidFill>
                  <a:srgbClr val="231F20"/>
                </a:solidFill>
                <a:latin typeface="Verdana"/>
                <a:cs typeface="Verdana"/>
              </a:rPr>
              <a:t>CRM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(Cus-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tomer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Relationship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Management)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L’intérêt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ici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de créer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animer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communauté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d’internautes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rassemblés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autour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point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commun 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(marque,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produit,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personnage)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afin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nouer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lien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confiance,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les fidéliser, de proposer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espace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d’échange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créer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image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marque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forte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fait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sens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auprès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utilisateurs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web.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48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49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77899"/>
            <a:ext cx="6670675" cy="795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165" dirty="0">
                <a:solidFill>
                  <a:srgbClr val="231F20"/>
                </a:solidFill>
                <a:latin typeface="Verdana"/>
                <a:cs typeface="Verdana"/>
              </a:rPr>
              <a:t>visibilité</a:t>
            </a:r>
            <a:r>
              <a:rPr sz="17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Aujourd’hui,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réseaux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sociaux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pris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compte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algorithmes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recherches.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donc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important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d’optimiser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certains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paramètres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techniques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afin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maximiser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 prise en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compte des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actions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sociales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ces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moteurs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recherches.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L’ensemble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médias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comprend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espaces </a:t>
            </a:r>
            <a:r>
              <a:rPr sz="1700" b="1" spc="-165" dirty="0">
                <a:solidFill>
                  <a:srgbClr val="231F20"/>
                </a:solidFill>
                <a:latin typeface="Verdana"/>
                <a:cs typeface="Verdana"/>
              </a:rPr>
              <a:t>collectifs,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médias 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participatifs,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forums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encore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flux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RSS.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Ces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médias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génèrent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trafic</a:t>
            </a:r>
            <a:r>
              <a:rPr sz="1700" spc="-4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important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d’utilisateurs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32400"/>
              </a:lnSpc>
            </a:pP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Ils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offrent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ainsi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tribune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visibilité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lorsque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l’on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anime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l’image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la 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marque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contenus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d’information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interactivité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telle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l’annonce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nouveauté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mise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place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jeu-concours.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32400"/>
              </a:lnSpc>
            </a:pP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Comme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peut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s’agir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également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textuel,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SEO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mot-clé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backlinking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4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mise.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300" b="1" spc="-330" dirty="0">
                <a:solidFill>
                  <a:srgbClr val="231F20"/>
                </a:solidFill>
                <a:latin typeface="Verdana"/>
                <a:cs typeface="Verdana"/>
              </a:rPr>
              <a:t>Concrètement, </a:t>
            </a:r>
            <a:r>
              <a:rPr sz="2300" b="1" spc="-35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2300" b="1" spc="-325" dirty="0">
                <a:solidFill>
                  <a:srgbClr val="231F20"/>
                </a:solidFill>
                <a:latin typeface="Verdana"/>
                <a:cs typeface="Verdana"/>
              </a:rPr>
              <a:t>stratégie </a:t>
            </a:r>
            <a:r>
              <a:rPr sz="2300" b="1" spc="-175" dirty="0">
                <a:solidFill>
                  <a:srgbClr val="231F20"/>
                </a:solidFill>
                <a:latin typeface="Verdana"/>
                <a:cs typeface="Verdana"/>
              </a:rPr>
              <a:t>SMO </a:t>
            </a: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apporte</a:t>
            </a:r>
            <a:r>
              <a:rPr sz="2300" b="1" spc="-5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b="1" spc="-320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30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1580"/>
              </a:spcBef>
            </a:pPr>
            <a:r>
              <a:rPr sz="1700" b="1" spc="-145" dirty="0">
                <a:solidFill>
                  <a:srgbClr val="231F20"/>
                </a:solidFill>
                <a:latin typeface="Verdana"/>
                <a:cs typeface="Verdana"/>
              </a:rPr>
              <a:t>Visibilitéet</a:t>
            </a:r>
            <a:r>
              <a:rPr sz="1700" b="1" spc="-4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Buzz:</a:t>
            </a:r>
            <a:r>
              <a:rPr sz="1700" b="1" spc="-4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4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4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réseaux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sociaux,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4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principe</a:t>
            </a:r>
            <a:r>
              <a:rPr sz="1700" spc="-4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4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partage</a:t>
            </a:r>
            <a:r>
              <a:rPr sz="1700" spc="-4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4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omni-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présent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information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gagner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visibilité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Recommandation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même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principe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partage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agit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comme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outil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recommandation.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Si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fait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confiance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amis,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fait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également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confiance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aux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informations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qu’ils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partagent.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49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5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75961"/>
            <a:ext cx="6674484" cy="856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 algn="just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Jusqu’en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juillet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1996,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seuls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outils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destinés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aux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francophones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québécois.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faudra attendre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1998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que France 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Telecom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lance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son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propre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moteur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recherche,</a:t>
            </a:r>
            <a:r>
              <a:rPr sz="1700" b="1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Voila.fr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1700" dirty="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850"/>
              </a:spcBef>
            </a:pPr>
            <a:r>
              <a:rPr sz="1700" spc="-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cette époque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référencement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fonctionnait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simplement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nombre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d’occurrences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l’on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soumettait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moteur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</a:t>
            </a:r>
            <a:r>
              <a:rPr sz="1700" spc="-3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optimiser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référencement.</a:t>
            </a:r>
            <a:endParaRPr sz="1700" dirty="0">
              <a:latin typeface="Verdana"/>
              <a:cs typeface="Verdana"/>
            </a:endParaRPr>
          </a:p>
          <a:p>
            <a:pPr marL="12700" marR="8890" algn="just">
              <a:lnSpc>
                <a:spcPct val="132400"/>
              </a:lnSpc>
            </a:pPr>
            <a:r>
              <a:rPr sz="1700" b="1" spc="-150" dirty="0">
                <a:solidFill>
                  <a:srgbClr val="231F20"/>
                </a:solidFill>
                <a:latin typeface="Lucida Sans"/>
                <a:cs typeface="Lucida Sans"/>
              </a:rPr>
              <a:t>Les </a:t>
            </a:r>
            <a:r>
              <a:rPr sz="1700" b="1" spc="-140" dirty="0">
                <a:solidFill>
                  <a:srgbClr val="231F20"/>
                </a:solidFill>
                <a:latin typeface="Lucida Sans"/>
                <a:cs typeface="Lucida Sans"/>
              </a:rPr>
              <a:t>premières </a:t>
            </a:r>
            <a:r>
              <a:rPr sz="1700" b="1" spc="-130" dirty="0">
                <a:solidFill>
                  <a:srgbClr val="231F20"/>
                </a:solidFill>
                <a:latin typeface="Lucida Sans"/>
                <a:cs typeface="Lucida Sans"/>
              </a:rPr>
              <a:t>dérives </a:t>
            </a:r>
            <a:r>
              <a:rPr sz="1700" b="1" spc="-140" dirty="0">
                <a:solidFill>
                  <a:srgbClr val="231F20"/>
                </a:solidFill>
                <a:latin typeface="Lucida Sans"/>
                <a:cs typeface="Lucida Sans"/>
              </a:rPr>
              <a:t>apparaissent </a:t>
            </a:r>
            <a:r>
              <a:rPr sz="1700" b="1" spc="-125" dirty="0">
                <a:solidFill>
                  <a:srgbClr val="231F20"/>
                </a:solidFill>
                <a:latin typeface="Lucida Sans"/>
                <a:cs typeface="Lucida Sans"/>
              </a:rPr>
              <a:t>ensuite </a:t>
            </a:r>
            <a:r>
              <a:rPr sz="1700" b="1" spc="-114" dirty="0">
                <a:solidFill>
                  <a:srgbClr val="231F20"/>
                </a:solidFill>
                <a:latin typeface="Lucida Sans"/>
                <a:cs typeface="Lucida Sans"/>
              </a:rPr>
              <a:t>avec </a:t>
            </a:r>
            <a:r>
              <a:rPr sz="1700" b="1" spc="-105" dirty="0">
                <a:solidFill>
                  <a:srgbClr val="231F20"/>
                </a:solidFill>
                <a:latin typeface="Lucida Sans"/>
                <a:cs typeface="Lucida Sans"/>
              </a:rPr>
              <a:t>le </a:t>
            </a:r>
            <a:r>
              <a:rPr sz="1700" b="1" spc="-135" dirty="0">
                <a:solidFill>
                  <a:srgbClr val="231F20"/>
                </a:solidFill>
                <a:latin typeface="Lucida Sans"/>
                <a:cs typeface="Lucida Sans"/>
              </a:rPr>
              <a:t>keyword </a:t>
            </a:r>
            <a:r>
              <a:rPr sz="1700" b="1" spc="-145" dirty="0">
                <a:solidFill>
                  <a:srgbClr val="231F20"/>
                </a:solidFill>
                <a:latin typeface="Lucida Sans"/>
                <a:cs typeface="Lucida Sans"/>
              </a:rPr>
              <a:t>stuffing </a:t>
            </a:r>
            <a:r>
              <a:rPr sz="1700" b="1" spc="25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700" b="1" spc="-140" dirty="0">
                <a:solidFill>
                  <a:srgbClr val="231F20"/>
                </a:solidFill>
                <a:latin typeface="Lucida Sans"/>
                <a:cs typeface="Lucida Sans"/>
              </a:rPr>
              <a:t>(parfois </a:t>
            </a:r>
            <a:r>
              <a:rPr sz="1700" b="1" spc="-160" dirty="0">
                <a:solidFill>
                  <a:srgbClr val="231F20"/>
                </a:solidFill>
                <a:latin typeface="Lucida Sans"/>
                <a:cs typeface="Lucida Sans"/>
              </a:rPr>
              <a:t>masqué) </a:t>
            </a:r>
            <a:r>
              <a:rPr sz="1700" b="1" spc="-140" dirty="0">
                <a:solidFill>
                  <a:srgbClr val="231F20"/>
                </a:solidFill>
                <a:latin typeface="Lucida Sans"/>
                <a:cs typeface="Lucida Sans"/>
              </a:rPr>
              <a:t>pour </a:t>
            </a:r>
            <a:r>
              <a:rPr sz="1700" b="1" spc="-114" dirty="0">
                <a:solidFill>
                  <a:srgbClr val="231F20"/>
                </a:solidFill>
                <a:latin typeface="Lucida Sans"/>
                <a:cs typeface="Lucida Sans"/>
              </a:rPr>
              <a:t>faire </a:t>
            </a:r>
            <a:r>
              <a:rPr sz="1700" b="1" spc="-130" dirty="0">
                <a:solidFill>
                  <a:srgbClr val="231F20"/>
                </a:solidFill>
                <a:latin typeface="Lucida Sans"/>
                <a:cs typeface="Lucida Sans"/>
              </a:rPr>
              <a:t>monter </a:t>
            </a:r>
            <a:r>
              <a:rPr sz="1700" b="1" spc="-110" dirty="0">
                <a:solidFill>
                  <a:srgbClr val="231F20"/>
                </a:solidFill>
                <a:latin typeface="Lucida Sans"/>
                <a:cs typeface="Lucida Sans"/>
              </a:rPr>
              <a:t>artificiellement </a:t>
            </a:r>
            <a:r>
              <a:rPr sz="1700" b="1" spc="-105" dirty="0">
                <a:solidFill>
                  <a:srgbClr val="231F20"/>
                </a:solidFill>
                <a:latin typeface="Lucida Sans"/>
                <a:cs typeface="Lucida Sans"/>
              </a:rPr>
              <a:t>le</a:t>
            </a:r>
            <a:r>
              <a:rPr sz="1700" b="1" spc="-23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700" b="1" spc="-100" dirty="0">
                <a:solidFill>
                  <a:srgbClr val="231F20"/>
                </a:solidFill>
                <a:latin typeface="Lucida Sans"/>
                <a:cs typeface="Lucida Sans"/>
              </a:rPr>
              <a:t>site.</a:t>
            </a:r>
            <a:endParaRPr sz="17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1997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Naissance de </a:t>
            </a:r>
            <a:r>
              <a:rPr sz="2000" b="1" spc="-229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2000" b="1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25" dirty="0">
                <a:solidFill>
                  <a:srgbClr val="231F20"/>
                </a:solidFill>
                <a:latin typeface="Verdana"/>
                <a:cs typeface="Verdana"/>
              </a:rPr>
              <a:t>!</a:t>
            </a:r>
            <a:endParaRPr sz="2000" dirty="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  <a:spcBef>
                <a:spcPts val="790"/>
              </a:spcBef>
            </a:pP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2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étudiants de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Sandford,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Serge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Brin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Larry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Page,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lancent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4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nouveau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moteur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fois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pertinent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exhaustif.</a:t>
            </a:r>
            <a:endParaRPr sz="1700" dirty="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</a:pP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Cet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engin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nouvelle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génération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classe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fonction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leur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popularité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auprès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3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internautes.</a:t>
            </a:r>
            <a:endParaRPr sz="1700" dirty="0">
              <a:latin typeface="Verdana"/>
              <a:cs typeface="Verdana"/>
            </a:endParaRPr>
          </a:p>
          <a:p>
            <a:pPr marL="12700" marR="8890" algn="just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exclut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également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l’usage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balise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«meta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keywords»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éviter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manipulation du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référencement.</a:t>
            </a:r>
            <a:endParaRPr sz="17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premier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géolocaliser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recherches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pays.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En 2000 </a:t>
            </a:r>
            <a:r>
              <a:rPr sz="2000" b="1" spc="-260" dirty="0">
                <a:solidFill>
                  <a:srgbClr val="231F20"/>
                </a:solidFill>
                <a:latin typeface="Verdana"/>
                <a:cs typeface="Verdana"/>
              </a:rPr>
              <a:t>lancement </a:t>
            </a: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2000" b="1" spc="-229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2000" b="1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Adwords</a:t>
            </a:r>
            <a:endParaRPr sz="2000" dirty="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  <a:spcBef>
                <a:spcPts val="790"/>
              </a:spcBef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Google révolutionne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publicité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ligne,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installe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 Adwords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un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modèle </a:t>
            </a:r>
            <a:r>
              <a:rPr sz="1700" spc="-40" dirty="0">
                <a:solidFill>
                  <a:srgbClr val="231F20"/>
                </a:solidFill>
                <a:latin typeface="Verdana"/>
                <a:cs typeface="Verdana"/>
              </a:rPr>
              <a:t>CPC</a:t>
            </a:r>
            <a:r>
              <a:rPr sz="1700" spc="-4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20" dirty="0">
                <a:solidFill>
                  <a:srgbClr val="231F20"/>
                </a:solidFill>
                <a:latin typeface="Lucida Sans"/>
                <a:cs typeface="Lucida Sans"/>
              </a:rPr>
              <a:t>(coût </a:t>
            </a:r>
            <a:r>
              <a:rPr sz="1700" b="1" spc="-140" dirty="0">
                <a:solidFill>
                  <a:srgbClr val="231F20"/>
                </a:solidFill>
                <a:latin typeface="Lucida Sans"/>
                <a:cs typeface="Lucida Sans"/>
              </a:rPr>
              <a:t>par </a:t>
            </a:r>
            <a:r>
              <a:rPr sz="1700" b="1" spc="-130" dirty="0">
                <a:solidFill>
                  <a:srgbClr val="231F20"/>
                </a:solidFill>
                <a:latin typeface="Lucida Sans"/>
                <a:cs typeface="Lucida Sans"/>
              </a:rPr>
              <a:t>click)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ct val="132400"/>
              </a:lnSpc>
              <a:spcBef>
                <a:spcPts val="5"/>
              </a:spcBef>
            </a:pPr>
            <a:r>
              <a:rPr sz="1700" b="1" spc="-135" dirty="0">
                <a:solidFill>
                  <a:srgbClr val="231F20"/>
                </a:solidFill>
                <a:latin typeface="Lucida Sans"/>
                <a:cs typeface="Lucida Sans"/>
              </a:rPr>
              <a:t>Depuis </a:t>
            </a:r>
            <a:r>
              <a:rPr sz="1700" b="1" spc="-100" dirty="0">
                <a:solidFill>
                  <a:srgbClr val="231F20"/>
                </a:solidFill>
                <a:latin typeface="Lucida Sans"/>
                <a:cs typeface="Lucida Sans"/>
              </a:rPr>
              <a:t>1997 </a:t>
            </a:r>
            <a:r>
              <a:rPr sz="1700" b="1" spc="-150" dirty="0">
                <a:solidFill>
                  <a:srgbClr val="231F20"/>
                </a:solidFill>
                <a:latin typeface="Lucida Sans"/>
                <a:cs typeface="Lucida Sans"/>
              </a:rPr>
              <a:t>plusieurs </a:t>
            </a:r>
            <a:r>
              <a:rPr sz="1700" b="1" spc="-145" dirty="0">
                <a:solidFill>
                  <a:srgbClr val="231F20"/>
                </a:solidFill>
                <a:latin typeface="Lucida Sans"/>
                <a:cs typeface="Lucida Sans"/>
              </a:rPr>
              <a:t>moteurs </a:t>
            </a:r>
            <a:r>
              <a:rPr sz="1700" b="1" spc="-125" dirty="0">
                <a:solidFill>
                  <a:srgbClr val="231F20"/>
                </a:solidFill>
                <a:latin typeface="Lucida Sans"/>
                <a:cs typeface="Lucida Sans"/>
              </a:rPr>
              <a:t>de </a:t>
            </a:r>
            <a:r>
              <a:rPr sz="1700" b="1" spc="-120" dirty="0">
                <a:solidFill>
                  <a:srgbClr val="231F20"/>
                </a:solidFill>
                <a:latin typeface="Lucida Sans"/>
                <a:cs typeface="Lucida Sans"/>
              </a:rPr>
              <a:t>recherche </a:t>
            </a:r>
            <a:r>
              <a:rPr sz="1700" b="1" spc="-135" dirty="0">
                <a:solidFill>
                  <a:srgbClr val="231F20"/>
                </a:solidFill>
                <a:latin typeface="Lucida Sans"/>
                <a:cs typeface="Lucida Sans"/>
              </a:rPr>
              <a:t>sont </a:t>
            </a:r>
            <a:r>
              <a:rPr sz="1700" b="1" spc="-150" dirty="0">
                <a:solidFill>
                  <a:srgbClr val="231F20"/>
                </a:solidFill>
                <a:latin typeface="Lucida Sans"/>
                <a:cs typeface="Lucida Sans"/>
              </a:rPr>
              <a:t>nés </a:t>
            </a:r>
            <a:r>
              <a:rPr sz="1700" b="1" spc="-75" dirty="0">
                <a:solidFill>
                  <a:srgbClr val="231F20"/>
                </a:solidFill>
                <a:latin typeface="Lucida Sans"/>
                <a:cs typeface="Lucida Sans"/>
              </a:rPr>
              <a:t>et </a:t>
            </a:r>
            <a:r>
              <a:rPr sz="1700" b="1" spc="-145" dirty="0">
                <a:solidFill>
                  <a:srgbClr val="231F20"/>
                </a:solidFill>
                <a:latin typeface="Lucida Sans"/>
                <a:cs typeface="Lucida Sans"/>
              </a:rPr>
              <a:t>disparus,  </a:t>
            </a:r>
            <a:r>
              <a:rPr sz="1700" b="1" spc="-160" dirty="0">
                <a:solidFill>
                  <a:srgbClr val="231F20"/>
                </a:solidFill>
                <a:latin typeface="Lucida Sans"/>
                <a:cs typeface="Lucida Sans"/>
              </a:rPr>
              <a:t>seuls </a:t>
            </a:r>
            <a:r>
              <a:rPr sz="1700" b="1" spc="-100" dirty="0">
                <a:solidFill>
                  <a:srgbClr val="231F20"/>
                </a:solidFill>
                <a:latin typeface="Lucida Sans"/>
                <a:cs typeface="Lucida Sans"/>
              </a:rPr>
              <a:t>3 </a:t>
            </a:r>
            <a:r>
              <a:rPr sz="1700" b="1" spc="-130" dirty="0">
                <a:solidFill>
                  <a:srgbClr val="231F20"/>
                </a:solidFill>
                <a:latin typeface="Lucida Sans"/>
                <a:cs typeface="Lucida Sans"/>
              </a:rPr>
              <a:t>à </a:t>
            </a:r>
            <a:r>
              <a:rPr sz="1700" b="1" spc="-100" dirty="0">
                <a:solidFill>
                  <a:srgbClr val="231F20"/>
                </a:solidFill>
                <a:latin typeface="Lucida Sans"/>
                <a:cs typeface="Lucida Sans"/>
              </a:rPr>
              <a:t>4 </a:t>
            </a:r>
            <a:r>
              <a:rPr sz="1700" b="1" spc="-140" dirty="0">
                <a:solidFill>
                  <a:srgbClr val="231F20"/>
                </a:solidFill>
                <a:latin typeface="Lucida Sans"/>
                <a:cs typeface="Lucida Sans"/>
              </a:rPr>
              <a:t>moteurs </a:t>
            </a:r>
            <a:r>
              <a:rPr sz="1700" b="1" spc="-125" dirty="0">
                <a:solidFill>
                  <a:srgbClr val="231F20"/>
                </a:solidFill>
                <a:latin typeface="Lucida Sans"/>
                <a:cs typeface="Lucida Sans"/>
              </a:rPr>
              <a:t>de </a:t>
            </a:r>
            <a:r>
              <a:rPr sz="1700" b="1" spc="-114" dirty="0">
                <a:solidFill>
                  <a:srgbClr val="231F20"/>
                </a:solidFill>
                <a:latin typeface="Lucida Sans"/>
                <a:cs typeface="Lucida Sans"/>
              </a:rPr>
              <a:t>recherche </a:t>
            </a:r>
            <a:r>
              <a:rPr sz="1700" b="1" spc="-150" dirty="0">
                <a:solidFill>
                  <a:srgbClr val="231F20"/>
                </a:solidFill>
                <a:latin typeface="Lucida Sans"/>
                <a:cs typeface="Lucida Sans"/>
              </a:rPr>
              <a:t>se </a:t>
            </a:r>
            <a:r>
              <a:rPr sz="1700" b="1" spc="-130" dirty="0">
                <a:solidFill>
                  <a:srgbClr val="231F20"/>
                </a:solidFill>
                <a:latin typeface="Lucida Sans"/>
                <a:cs typeface="Lucida Sans"/>
              </a:rPr>
              <a:t>partagent </a:t>
            </a:r>
            <a:r>
              <a:rPr sz="1700" b="1" spc="-120" dirty="0">
                <a:solidFill>
                  <a:srgbClr val="231F20"/>
                </a:solidFill>
                <a:latin typeface="Lucida Sans"/>
                <a:cs typeface="Lucida Sans"/>
              </a:rPr>
              <a:t>réellement </a:t>
            </a:r>
            <a:r>
              <a:rPr sz="1700" b="1" spc="-105" dirty="0">
                <a:solidFill>
                  <a:srgbClr val="231F20"/>
                </a:solidFill>
                <a:latin typeface="Lucida Sans"/>
                <a:cs typeface="Lucida Sans"/>
              </a:rPr>
              <a:t>le</a:t>
            </a:r>
            <a:r>
              <a:rPr sz="1700" b="1" spc="-24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700" b="1" spc="-120" dirty="0">
                <a:solidFill>
                  <a:srgbClr val="231F20"/>
                </a:solidFill>
                <a:latin typeface="Lucida Sans"/>
                <a:cs typeface="Lucida Sans"/>
              </a:rPr>
              <a:t>marché.</a:t>
            </a:r>
            <a:endParaRPr sz="17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775" y="126834"/>
            <a:ext cx="18923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7616" y="10362545"/>
            <a:ext cx="6413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600" b="1" spc="-210" dirty="0">
                <a:solidFill>
                  <a:srgbClr val="636466"/>
                </a:solidFill>
                <a:latin typeface="Verdana"/>
                <a:cs typeface="Verdana"/>
              </a:rPr>
              <a:t>50</a:t>
            </a:r>
            <a:r>
              <a:rPr sz="1600" b="1" spc="-27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636466"/>
                </a:solidFill>
                <a:latin typeface="Verdana"/>
                <a:cs typeface="Verdana"/>
              </a:rPr>
              <a:t>/61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141456"/>
            <a:ext cx="6670040" cy="639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Échange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privilégié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rapide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marque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réseaux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sociaux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offrent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possibilité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aux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clients,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prospects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fans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s’adresser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directement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marque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32400"/>
              </a:lnSpc>
            </a:pPr>
            <a:r>
              <a:rPr sz="1700" b="1" spc="-310" dirty="0">
                <a:solidFill>
                  <a:srgbClr val="231F20"/>
                </a:solidFill>
                <a:latin typeface="Verdana"/>
                <a:cs typeface="Verdana"/>
              </a:rPr>
              <a:t>Image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marque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réseau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social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média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proche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sa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cible.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C’est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donc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excellent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moyen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valoriser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image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marque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32400"/>
              </a:lnSpc>
            </a:pP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Fidélisation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réseaux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sociaux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créent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espace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conversation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réciproque 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(marque-communauté),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créent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image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marque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proposent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l’information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60" dirty="0">
                <a:solidFill>
                  <a:srgbClr val="231F20"/>
                </a:solidFill>
                <a:latin typeface="Verdana"/>
                <a:cs typeface="Verdana"/>
              </a:rPr>
              <a:t>«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goodies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55" dirty="0">
                <a:solidFill>
                  <a:srgbClr val="231F20"/>
                </a:solidFill>
                <a:latin typeface="Verdana"/>
                <a:cs typeface="Verdana"/>
              </a:rPr>
              <a:t>»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(promotion,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jeux,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concours)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qui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intéressent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communauté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permettent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nouer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lien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solide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elle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32400"/>
              </a:lnSpc>
            </a:pP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Confiance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réseaux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sociaux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incitent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transparence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par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marques,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part la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 place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d’espaces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d’échanges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réciproques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renforçant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confiance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client,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prospect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fan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Sentiment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d’appartenance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principe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premier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réseau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social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créer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liens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donc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rassembler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gens ayant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intérêt</a:t>
            </a:r>
            <a:r>
              <a:rPr sz="1700" spc="-43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commun.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 étant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présent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actif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réseaux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sociaux,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marque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devient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cet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intérêt</a:t>
            </a:r>
            <a:r>
              <a:rPr sz="1700" spc="-3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commun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8304852"/>
            <a:ext cx="6670675" cy="103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optimisation </a:t>
            </a:r>
            <a:r>
              <a:rPr sz="1700" b="1" spc="-105" dirty="0">
                <a:solidFill>
                  <a:srgbClr val="231F20"/>
                </a:solidFill>
                <a:latin typeface="Verdana"/>
                <a:cs typeface="Verdana"/>
              </a:rPr>
              <a:t>SMO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permet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donc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drainer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trafic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vers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votre 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b="1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web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afin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utilisateurs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exécutent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actions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précises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(visite  d’une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page,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achat,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remplissage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formulaire,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prise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contact)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50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51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470800"/>
            <a:ext cx="3942715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Exemple avec 2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campagnes </a:t>
            </a:r>
            <a:r>
              <a:rPr sz="1700" b="1" spc="-105" dirty="0">
                <a:solidFill>
                  <a:srgbClr val="231F20"/>
                </a:solidFill>
                <a:latin typeface="Verdana"/>
                <a:cs typeface="Verdana"/>
              </a:rPr>
              <a:t>SMO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réussi</a:t>
            </a:r>
            <a:r>
              <a:rPr sz="1700" b="1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588603"/>
            <a:ext cx="6668134" cy="54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1ère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campagne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2011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très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bonne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campagne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231F20"/>
                </a:solidFill>
                <a:latin typeface="Verdana"/>
                <a:cs typeface="Verdana"/>
              </a:rPr>
              <a:t>SMO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organisée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groupe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Coca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Cola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durant  l’année 2011.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s’agissait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marque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choisir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3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hommes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hasard 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sa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population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d’internautes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faire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participer</a:t>
            </a:r>
            <a:r>
              <a:rPr sz="170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l’aventure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«Raid  206».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Celle-ci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consistait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visiter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206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pays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commercialisant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marque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Coca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Cola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demander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aux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populations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locales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quelle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était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leur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vision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du 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bonheur.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202565" indent="-189865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Sollicitation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marque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l’inscription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231F20"/>
              </a:buClr>
              <a:buFont typeface="Verdana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02565" indent="-189865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Sollicitation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relayer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l’information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blogs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réseaux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1F20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02565" marR="2445385" indent="-189865">
              <a:lnSpc>
                <a:spcPct val="132400"/>
              </a:lnSpc>
              <a:buChar char="•"/>
              <a:tabLst>
                <a:tab pos="203200" algn="l"/>
              </a:tabLst>
            </a:pP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Communication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l’association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bonheur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consommation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Coca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1F20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02565" marR="976630" indent="-189865">
              <a:lnSpc>
                <a:spcPct val="132400"/>
              </a:lnSpc>
              <a:buChar char="•"/>
              <a:tabLst>
                <a:tab pos="203200" algn="l"/>
              </a:tabLst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Effet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long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terme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suivi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raid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biais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d’articles,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vidéos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reportages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51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52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451902"/>
            <a:ext cx="6671309" cy="5119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2ème campagne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b="1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2012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Australie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promotion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l’état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Queensland</a:t>
            </a:r>
            <a:endParaRPr sz="170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en place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énorme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campagne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promotion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travers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monde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entier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après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avoir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publié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offre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d’emploi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60" dirty="0">
                <a:solidFill>
                  <a:srgbClr val="231F20"/>
                </a:solidFill>
                <a:latin typeface="Verdana"/>
                <a:cs typeface="Verdana"/>
              </a:rPr>
              <a:t>«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meilleur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boulot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la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planète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55" dirty="0">
                <a:solidFill>
                  <a:srgbClr val="231F20"/>
                </a:solidFill>
                <a:latin typeface="Verdana"/>
                <a:cs typeface="Verdana"/>
              </a:rPr>
              <a:t>»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web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largement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débordé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média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diffusion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d’ori- 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gine.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202565" indent="-189865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Sollicitation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renseigner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Queensland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l’inscription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231F20"/>
              </a:buClr>
              <a:buFont typeface="Verdana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02565" indent="-189865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Sollicitation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relayer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l’information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blogs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réseaux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231F20"/>
              </a:buClr>
              <a:buFont typeface="Verdana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02565" indent="-189865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Communication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tourisme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Queensland.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1F20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02565" marR="1003300" indent="-189865">
              <a:lnSpc>
                <a:spcPct val="132400"/>
              </a:lnSpc>
              <a:buChar char="•"/>
              <a:tabLst>
                <a:tab pos="203200" algn="l"/>
              </a:tabLst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Effet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long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terme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avec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création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entretien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blog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gagnant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articles,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vidéos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reportages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beauté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lieu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1437" y="7320001"/>
            <a:ext cx="819150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54" dirty="0">
                <a:solidFill>
                  <a:srgbClr val="636466"/>
                </a:solidFill>
                <a:latin typeface="Verdana"/>
                <a:cs typeface="Verdana"/>
              </a:rPr>
              <a:t>vi</a:t>
            </a: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r</a:t>
            </a:r>
            <a:r>
              <a:rPr sz="2500" b="1" spc="-300" dirty="0">
                <a:solidFill>
                  <a:srgbClr val="636466"/>
                </a:solidFill>
                <a:latin typeface="Verdana"/>
                <a:cs typeface="Verdana"/>
              </a:rPr>
              <a:t>ale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296" y="7320001"/>
            <a:ext cx="676275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415" dirty="0">
                <a:solidFill>
                  <a:srgbClr val="636466"/>
                </a:solidFill>
                <a:latin typeface="Verdana"/>
                <a:cs typeface="Verdana"/>
              </a:rPr>
              <a:t>a</a:t>
            </a:r>
            <a:r>
              <a:rPr sz="2500" b="1" spc="-325" dirty="0">
                <a:solidFill>
                  <a:srgbClr val="636466"/>
                </a:solidFill>
                <a:latin typeface="Verdana"/>
                <a:cs typeface="Verdana"/>
              </a:rPr>
              <a:t>v</a:t>
            </a:r>
            <a:r>
              <a:rPr sz="2500" b="1" spc="-285" dirty="0">
                <a:solidFill>
                  <a:srgbClr val="636466"/>
                </a:solidFill>
                <a:latin typeface="Verdana"/>
                <a:cs typeface="Verdana"/>
              </a:rPr>
              <a:t>ec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146" y="7363180"/>
            <a:ext cx="1685289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5" marR="5080" indent="-194310">
              <a:lnSpc>
                <a:spcPts val="2700"/>
              </a:lnSpc>
              <a:tabLst>
                <a:tab pos="1310005" algn="l"/>
              </a:tabLst>
            </a:pPr>
            <a:r>
              <a:rPr sz="2500" b="1" spc="-365" dirty="0">
                <a:solidFill>
                  <a:srgbClr val="636466"/>
                </a:solidFill>
                <a:latin typeface="Verdana"/>
                <a:cs typeface="Verdana"/>
              </a:rPr>
              <a:t>campagne  </a:t>
            </a:r>
            <a:r>
              <a:rPr sz="2500" b="1" spc="-340" dirty="0">
                <a:solidFill>
                  <a:srgbClr val="636466"/>
                </a:solidFill>
                <a:latin typeface="Verdana"/>
                <a:cs typeface="Verdana"/>
              </a:rPr>
              <a:t>sur</a:t>
            </a:r>
            <a:r>
              <a:rPr sz="2500" b="1" dirty="0">
                <a:solidFill>
                  <a:srgbClr val="636466"/>
                </a:solidFill>
                <a:latin typeface="Verdana"/>
                <a:cs typeface="Verdana"/>
              </a:rPr>
              <a:t>	</a:t>
            </a:r>
            <a:r>
              <a:rPr sz="2500" b="1" spc="-360" dirty="0">
                <a:solidFill>
                  <a:srgbClr val="636466"/>
                </a:solidFill>
                <a:latin typeface="Verdana"/>
                <a:cs typeface="Verdana"/>
              </a:rPr>
              <a:t>un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4627" y="7662901"/>
            <a:ext cx="1080770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355" dirty="0">
                <a:solidFill>
                  <a:srgbClr val="636466"/>
                </a:solidFill>
                <a:latin typeface="Verdana"/>
                <a:cs typeface="Verdana"/>
              </a:rPr>
              <a:t>p</a:t>
            </a:r>
            <a:r>
              <a:rPr sz="2500" b="1" spc="-275" dirty="0">
                <a:solidFill>
                  <a:srgbClr val="636466"/>
                </a:solidFill>
                <a:latin typeface="Verdana"/>
                <a:cs typeface="Verdana"/>
              </a:rPr>
              <a:t>r</a:t>
            </a:r>
            <a:r>
              <a:rPr sz="2500" b="1" spc="-260" dirty="0">
                <a:solidFill>
                  <a:srgbClr val="636466"/>
                </a:solidFill>
                <a:latin typeface="Verdana"/>
                <a:cs typeface="Verdana"/>
              </a:rPr>
              <a:t>oduit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7320001"/>
            <a:ext cx="3046095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0"/>
              </a:lnSpc>
              <a:tabLst>
                <a:tab pos="642620" algn="l"/>
                <a:tab pos="970280" algn="l"/>
                <a:tab pos="2499360" algn="l"/>
              </a:tabLst>
            </a:pPr>
            <a:r>
              <a:rPr sz="2500" b="1" spc="-215" dirty="0">
                <a:solidFill>
                  <a:srgbClr val="636466"/>
                </a:solidFill>
                <a:latin typeface="Verdana"/>
                <a:cs typeface="Verdana"/>
              </a:rPr>
              <a:t>TP	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	</a:t>
            </a:r>
            <a:r>
              <a:rPr sz="2500" b="1" spc="-610" dirty="0">
                <a:solidFill>
                  <a:srgbClr val="636466"/>
                </a:solidFill>
                <a:latin typeface="Verdana"/>
                <a:cs typeface="Verdana"/>
              </a:rPr>
              <a:t>I</a:t>
            </a:r>
            <a:r>
              <a:rPr sz="2500" b="1" spc="-440" dirty="0">
                <a:solidFill>
                  <a:srgbClr val="636466"/>
                </a:solidFill>
                <a:latin typeface="Verdana"/>
                <a:cs typeface="Verdana"/>
              </a:rPr>
              <a:t>mag</a:t>
            </a:r>
            <a:r>
              <a:rPr sz="2500" b="1" spc="-300" dirty="0">
                <a:solidFill>
                  <a:srgbClr val="636466"/>
                </a:solidFill>
                <a:latin typeface="Verdana"/>
                <a:cs typeface="Verdana"/>
              </a:rPr>
              <a:t>inez</a:t>
            </a:r>
            <a:r>
              <a:rPr sz="2500" b="1" dirty="0">
                <a:solidFill>
                  <a:srgbClr val="636466"/>
                </a:solidFill>
                <a:latin typeface="Verdana"/>
                <a:cs typeface="Verdana"/>
              </a:rPr>
              <a:t>	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une</a:t>
            </a:r>
            <a:endParaRPr sz="2500">
              <a:latin typeface="Verdana"/>
              <a:cs typeface="Verdana"/>
            </a:endParaRPr>
          </a:p>
          <a:p>
            <a:pPr marL="12700" marR="233679" indent="1332865">
              <a:lnSpc>
                <a:spcPts val="2700"/>
              </a:lnSpc>
              <a:spcBef>
                <a:spcPts val="190"/>
              </a:spcBef>
            </a:pPr>
            <a:r>
              <a:rPr sz="2500" b="1" spc="-380" dirty="0">
                <a:solidFill>
                  <a:srgbClr val="636466"/>
                </a:solidFill>
                <a:latin typeface="Verdana"/>
                <a:cs typeface="Verdana"/>
              </a:rPr>
              <a:t>mar</a:t>
            </a:r>
            <a:r>
              <a:rPr sz="2500" b="1" spc="-405" dirty="0">
                <a:solidFill>
                  <a:srgbClr val="636466"/>
                </a:solidFill>
                <a:latin typeface="Verdana"/>
                <a:cs typeface="Verdana"/>
              </a:rPr>
              <a:t>k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e</a:t>
            </a:r>
            <a:r>
              <a:rPr sz="2500" b="1" spc="-240" dirty="0">
                <a:solidFill>
                  <a:srgbClr val="636466"/>
                </a:solidFill>
                <a:latin typeface="Verdana"/>
                <a:cs typeface="Verdana"/>
              </a:rPr>
              <a:t>ting  </a:t>
            </a:r>
            <a:r>
              <a:rPr sz="2500" b="1" spc="-310" dirty="0">
                <a:solidFill>
                  <a:srgbClr val="636466"/>
                </a:solidFill>
                <a:latin typeface="Verdana"/>
                <a:cs typeface="Verdana"/>
              </a:rPr>
              <a:t>alimentaire.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8582360"/>
            <a:ext cx="6663690" cy="69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400"/>
              </a:lnSpc>
            </a:pP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Décrivez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attentes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votre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campagne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donnez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l’analyse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estimation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vos</a:t>
            </a:r>
            <a:r>
              <a:rPr sz="1700" spc="-4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attentes.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52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53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324089"/>
            <a:ext cx="6671309" cy="873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170">
              <a:lnSpc>
                <a:spcPct val="100000"/>
              </a:lnSpc>
            </a:pPr>
            <a:r>
              <a:rPr sz="2500" b="1" spc="-265" dirty="0">
                <a:solidFill>
                  <a:srgbClr val="636466"/>
                </a:solidFill>
                <a:latin typeface="Verdana"/>
                <a:cs typeface="Verdana"/>
              </a:rPr>
              <a:t>Point </a:t>
            </a:r>
            <a:r>
              <a:rPr sz="2500" b="1" spc="-340" dirty="0">
                <a:solidFill>
                  <a:srgbClr val="636466"/>
                </a:solidFill>
                <a:latin typeface="Verdana"/>
                <a:cs typeface="Verdana"/>
              </a:rPr>
              <a:t>sur </a:t>
            </a:r>
            <a:r>
              <a:rPr sz="2500" b="1" spc="-295" dirty="0">
                <a:solidFill>
                  <a:srgbClr val="636466"/>
                </a:solidFill>
                <a:latin typeface="Verdana"/>
                <a:cs typeface="Verdana"/>
              </a:rPr>
              <a:t>la </a:t>
            </a:r>
            <a:r>
              <a:rPr sz="2500" b="1" spc="-310" dirty="0">
                <a:solidFill>
                  <a:srgbClr val="636466"/>
                </a:solidFill>
                <a:latin typeface="Verdana"/>
                <a:cs typeface="Verdana"/>
              </a:rPr>
              <a:t>recherche </a:t>
            </a:r>
            <a:r>
              <a:rPr sz="2500" b="1" spc="-295" dirty="0">
                <a:solidFill>
                  <a:srgbClr val="636466"/>
                </a:solidFill>
                <a:latin typeface="Verdana"/>
                <a:cs typeface="Verdana"/>
              </a:rPr>
              <a:t>universelle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</a:t>
            </a:r>
            <a:r>
              <a:rPr sz="2500" b="1" spc="-265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285" dirty="0">
                <a:solidFill>
                  <a:srgbClr val="636466"/>
                </a:solidFill>
                <a:latin typeface="Verdana"/>
                <a:cs typeface="Verdana"/>
              </a:rPr>
              <a:t>Google</a:t>
            </a:r>
            <a:endParaRPr sz="2500">
              <a:latin typeface="Verdana"/>
              <a:cs typeface="Verdana"/>
            </a:endParaRPr>
          </a:p>
          <a:p>
            <a:pPr marL="12700" marR="5715" algn="just">
              <a:lnSpc>
                <a:spcPct val="132400"/>
              </a:lnSpc>
              <a:spcBef>
                <a:spcPts val="1540"/>
              </a:spcBef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s’agit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pratiques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lancées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2007 qui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consiste 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enrichir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recherches classiques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d’autres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médias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images,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vidéos,</a:t>
            </a:r>
            <a:r>
              <a:rPr sz="1700" spc="-3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etc.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différents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liens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issus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universelle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intégrés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liste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SERP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proposer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l’utilisateur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ré-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ponses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complètes.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300"/>
              </a:lnSpc>
              <a:spcBef>
                <a:spcPts val="5"/>
              </a:spcBef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Apparaitre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ces recherches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65" dirty="0">
                <a:solidFill>
                  <a:srgbClr val="231F20"/>
                </a:solidFill>
                <a:latin typeface="Verdana"/>
                <a:cs typeface="Verdana"/>
              </a:rPr>
              <a:t>fort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potentiel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trafic et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grosse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valeur ajoutée en</a:t>
            </a:r>
            <a:r>
              <a:rPr sz="1700" spc="-3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notoriété.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Globalement,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diverses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pratiques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mettre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place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potentiel-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lement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 placé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universelle.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n’est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utile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toutes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décrire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puisque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pratiques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font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parti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maitrisé.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Plus particulièrement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certaines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onebox peuvent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optimisées 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indifféremment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ces</a:t>
            </a:r>
            <a:r>
              <a:rPr sz="1700" b="1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techniques.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news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Nécessite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faire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demande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d’indexation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particulière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via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formulaire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dédié.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faut vérifier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soumettre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éditorialement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technique-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ment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conforme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cahier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charges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GoogleN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ews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qui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serait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pourra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accepté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(si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qualité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justifie) 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mais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sera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crawlé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;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générant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ainsi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trafic.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53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54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394960"/>
            <a:ext cx="6673850" cy="352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faut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également,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depuis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peu,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dispose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équipe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éditoriale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(c’est-à-dire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moins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2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3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personnes,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listées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clairement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identifiables)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l’adresse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postale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l’ensemble  des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coordonnées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possesseur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soient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accessibles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moteur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via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dédiée.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8890" algn="just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65" dirty="0">
                <a:solidFill>
                  <a:srgbClr val="231F20"/>
                </a:solidFill>
                <a:latin typeface="Verdana"/>
                <a:cs typeface="Verdana"/>
              </a:rPr>
              <a:t>fort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probable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qu’un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qui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soit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dédié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l’information 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soit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indexé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News.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215265">
              <a:lnSpc>
                <a:spcPct val="132400"/>
              </a:lnSpc>
            </a:pP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d’informations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l’inscription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 </a:t>
            </a:r>
            <a:r>
              <a:rPr sz="1700" u="sng" spc="-165" dirty="0">
                <a:solidFill>
                  <a:srgbClr val="205E9E"/>
                </a:solidFill>
                <a:latin typeface="Verdana"/>
                <a:cs typeface="Verdana"/>
              </a:rPr>
              <a:t>https://support.google.com/news/publisher/answer/40787?hl=fr&amp;rd=1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555907"/>
            <a:ext cx="6671309" cy="309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MyBusiness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Map&amp;local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dirty="0">
                <a:solidFill>
                  <a:srgbClr val="231F20"/>
                </a:solidFill>
                <a:latin typeface="Verdana"/>
                <a:cs typeface="Verdana"/>
              </a:rPr>
              <a:t>My</a:t>
            </a:r>
            <a:r>
              <a:rPr sz="1700" spc="-3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Business,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lancée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juin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2014,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révolutionné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référencement</a:t>
            </a:r>
            <a:r>
              <a:rPr sz="17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local.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localisation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entreprise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atout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majeur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SEO.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création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</a:t>
            </a:r>
            <a:r>
              <a:rPr sz="1700" spc="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Google+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enrichira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également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portée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SEO. 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Bien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sûr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préférable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parfaitement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remplir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données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d’enregis-  trement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votre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MyBusiness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l’optimiser.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2615565">
              <a:lnSpc>
                <a:spcPct val="132400"/>
              </a:lnSpc>
            </a:pP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d’informations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l’inscription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 </a:t>
            </a:r>
            <a:r>
              <a:rPr sz="1700" u="sng" spc="-155" dirty="0">
                <a:solidFill>
                  <a:srgbClr val="205E9E"/>
                </a:solidFill>
                <a:latin typeface="Verdana"/>
                <a:cs typeface="Verdana"/>
              </a:rPr>
              <a:t>https:/</a:t>
            </a:r>
            <a:r>
              <a:rPr sz="1700" u="sng" spc="-155" dirty="0">
                <a:solidFill>
                  <a:srgbClr val="205E9E"/>
                </a:solidFill>
                <a:latin typeface="Verdana"/>
                <a:cs typeface="Verdana"/>
                <a:hlinkClick r:id="rId2"/>
              </a:rPr>
              <a:t>/www.google.com/intl/fr_fr/business/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54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55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92086"/>
            <a:ext cx="6671309" cy="805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7039">
              <a:lnSpc>
                <a:spcPct val="100000"/>
              </a:lnSpc>
            </a:pPr>
            <a:r>
              <a:rPr sz="2500" b="1" spc="-229" dirty="0">
                <a:solidFill>
                  <a:srgbClr val="636466"/>
                </a:solidFill>
                <a:latin typeface="Verdana"/>
                <a:cs typeface="Verdana"/>
              </a:rPr>
              <a:t>Outils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 </a:t>
            </a:r>
            <a:r>
              <a:rPr sz="2500" b="1" spc="-260" dirty="0">
                <a:solidFill>
                  <a:srgbClr val="636466"/>
                </a:solidFill>
                <a:latin typeface="Verdana"/>
                <a:cs typeface="Verdana"/>
              </a:rPr>
              <a:t>veille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de</a:t>
            </a:r>
            <a:r>
              <a:rPr sz="2500" b="1" spc="-409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</a:t>
            </a:r>
            <a:endParaRPr sz="2500">
              <a:latin typeface="Verdana"/>
              <a:cs typeface="Verdana"/>
            </a:endParaRPr>
          </a:p>
          <a:p>
            <a:pPr marL="12700" marR="5715" algn="just">
              <a:lnSpc>
                <a:spcPct val="132400"/>
              </a:lnSpc>
              <a:spcBef>
                <a:spcPts val="1540"/>
              </a:spcBef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offre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possibilité d’utiliser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webmastertools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,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après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ouverture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compte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implantation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code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tracking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code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source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pages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site,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suivre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l’audience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5"/>
              </a:spcBef>
            </a:pP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permet par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exemple</a:t>
            </a:r>
            <a:r>
              <a:rPr sz="1700" b="1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D’améliorer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gestion </a:t>
            </a:r>
            <a:r>
              <a:rPr sz="1700" b="1" spc="-100" dirty="0">
                <a:solidFill>
                  <a:srgbClr val="231F20"/>
                </a:solidFill>
                <a:latin typeface="Verdana"/>
                <a:cs typeface="Verdana"/>
              </a:rPr>
              <a:t>HTML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listant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nombre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balises </a:t>
            </a:r>
            <a:r>
              <a:rPr sz="1700" spc="-65" dirty="0">
                <a:solidFill>
                  <a:srgbClr val="231F20"/>
                </a:solidFill>
                <a:latin typeface="Verdana"/>
                <a:cs typeface="Verdana"/>
              </a:rPr>
              <a:t>title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meta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description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dupliquées,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trop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longues,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trop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courte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ab-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sentes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Permet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également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connaitre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requêtes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générant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impressions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et/ou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clics,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informe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précisément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backlink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généré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C’est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aussi par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cet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outil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averti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déclassement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son 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ranking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suite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pratiques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pénalisantes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peut bien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sûr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monitorer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l’état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d’indexation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un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graphique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affi-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chant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12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derniers</a:t>
            </a:r>
            <a:r>
              <a:rPr sz="1700" spc="-4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mois.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relevé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erreurs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404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mis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disposition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vous permettre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supprimer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corriger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liens.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141095">
              <a:lnSpc>
                <a:spcPct val="132400"/>
              </a:lnSpc>
            </a:pP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d’information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WebMasterTool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 </a:t>
            </a:r>
            <a:r>
              <a:rPr sz="1700" u="sng" spc="-175" dirty="0">
                <a:solidFill>
                  <a:srgbClr val="205E9E"/>
                </a:solidFill>
                <a:latin typeface="Verdana"/>
                <a:cs typeface="Verdana"/>
              </a:rPr>
              <a:t>https:/</a:t>
            </a:r>
            <a:r>
              <a:rPr sz="1700" u="sng" spc="-175" dirty="0">
                <a:solidFill>
                  <a:srgbClr val="205E9E"/>
                </a:solidFill>
                <a:latin typeface="Verdana"/>
                <a:cs typeface="Verdana"/>
                <a:hlinkClick r:id="rId2"/>
              </a:rPr>
              <a:t>/www.google.com/webmasters/#?modal_acti</a:t>
            </a:r>
            <a:r>
              <a:rPr sz="1700" u="sng" spc="-175" dirty="0">
                <a:solidFill>
                  <a:srgbClr val="205E9E"/>
                </a:solidFill>
                <a:latin typeface="Verdana"/>
                <a:cs typeface="Verdana"/>
              </a:rPr>
              <a:t>v</a:t>
            </a:r>
            <a:r>
              <a:rPr sz="1700" u="sng" spc="-175" dirty="0">
                <a:solidFill>
                  <a:srgbClr val="205E9E"/>
                </a:solidFill>
                <a:latin typeface="Verdana"/>
                <a:cs typeface="Verdana"/>
                <a:hlinkClick r:id="rId2"/>
              </a:rPr>
              <a:t>e=none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55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56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333093"/>
            <a:ext cx="6671309" cy="783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065">
              <a:lnSpc>
                <a:spcPct val="100000"/>
              </a:lnSpc>
            </a:pPr>
            <a:r>
              <a:rPr sz="2500" b="1" spc="-330" dirty="0">
                <a:solidFill>
                  <a:srgbClr val="636466"/>
                </a:solidFill>
                <a:latin typeface="Verdana"/>
                <a:cs typeface="Verdana"/>
              </a:rPr>
              <a:t>Trop </a:t>
            </a: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 </a:t>
            </a:r>
            <a:r>
              <a:rPr sz="2500" b="1" spc="-285" dirty="0">
                <a:solidFill>
                  <a:srgbClr val="636466"/>
                </a:solidFill>
                <a:latin typeface="Verdana"/>
                <a:cs typeface="Verdana"/>
              </a:rPr>
              <a:t>tue </a:t>
            </a:r>
            <a:r>
              <a:rPr sz="2500" b="1" spc="-210" dirty="0">
                <a:solidFill>
                  <a:srgbClr val="636466"/>
                </a:solidFill>
                <a:latin typeface="Verdana"/>
                <a:cs typeface="Verdana"/>
              </a:rPr>
              <a:t>t-il </a:t>
            </a:r>
            <a:r>
              <a:rPr sz="2500" b="1" spc="-260" dirty="0">
                <a:solidFill>
                  <a:srgbClr val="636466"/>
                </a:solidFill>
                <a:latin typeface="Verdana"/>
                <a:cs typeface="Verdana"/>
              </a:rPr>
              <a:t>le </a:t>
            </a: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</a:t>
            </a:r>
            <a:r>
              <a:rPr sz="2500" b="1" spc="-365" dirty="0">
                <a:solidFill>
                  <a:srgbClr val="636466"/>
                </a:solidFill>
                <a:latin typeface="Verdana"/>
                <a:cs typeface="Verdana"/>
              </a:rPr>
              <a:t> ?</a:t>
            </a:r>
            <a:endParaRPr sz="2500">
              <a:latin typeface="Verdana"/>
              <a:cs typeface="Verdana"/>
            </a:endParaRPr>
          </a:p>
          <a:p>
            <a:pPr marL="12700" marR="5715" algn="just">
              <a:lnSpc>
                <a:spcPct val="132400"/>
              </a:lnSpc>
              <a:spcBef>
                <a:spcPts val="1540"/>
              </a:spcBef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place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Panda </a:t>
            </a:r>
            <a:r>
              <a:rPr sz="1700" b="1" spc="-300" dirty="0">
                <a:solidFill>
                  <a:srgbClr val="231F20"/>
                </a:solidFill>
                <a:latin typeface="Verdana"/>
                <a:cs typeface="Verdana"/>
              </a:rPr>
              <a:t>(2011)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pondéré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l’optimisation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SEO.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Panda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analyse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potentiel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comparativement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richesse 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contenu.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Google,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ayant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décidé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nettoyer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SERP,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vise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filtre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-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Contenus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pauvres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suroptimisés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sites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internet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présentant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contenus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pauvres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(nombre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mots,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complexité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lexical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limitée)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rarement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mis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jour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mais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sur-optimisés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-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Fermes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contenu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produisent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très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grand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nombre d’ar- 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ticles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ciblés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thématiques populaires,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afin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générer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trafic,  faisant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découler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revenus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publicitaires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  <a:buChar char="-"/>
              <a:tabLst>
                <a:tab pos="203200" algn="l"/>
              </a:tabLst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Scrappers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pilleurs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contenus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l’agglomération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contenus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existant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ailleurs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web,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réécrits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automatiquement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(scraping)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via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outils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60" dirty="0">
                <a:solidFill>
                  <a:srgbClr val="231F20"/>
                </a:solidFill>
                <a:latin typeface="Verdana"/>
                <a:cs typeface="Verdana"/>
              </a:rPr>
              <a:t>«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content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spinning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55" dirty="0">
                <a:solidFill>
                  <a:srgbClr val="231F20"/>
                </a:solidFill>
                <a:latin typeface="Verdana"/>
                <a:cs typeface="Verdana"/>
              </a:rPr>
              <a:t>»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toujours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but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créer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revenus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publicitaires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1F20"/>
              </a:buClr>
              <a:buFont typeface="Verdana"/>
              <a:buChar char="-"/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buChar char="-"/>
              <a:tabLst>
                <a:tab pos="151765" algn="l"/>
              </a:tabLst>
            </a:pP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sites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intermédiaires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entre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l’utilisateur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certains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partie </a:t>
            </a:r>
            <a:r>
              <a:rPr sz="1700" spc="-360" dirty="0">
                <a:solidFill>
                  <a:srgbClr val="231F20"/>
                </a:solidFill>
                <a:latin typeface="Verdana"/>
                <a:cs typeface="Verdana"/>
              </a:rPr>
              <a:t>«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concurrents </a:t>
            </a:r>
            <a:r>
              <a:rPr sz="1700" spc="-355" dirty="0">
                <a:solidFill>
                  <a:srgbClr val="231F20"/>
                </a:solidFill>
                <a:latin typeface="Verdana"/>
                <a:cs typeface="Verdana"/>
              </a:rPr>
              <a:t>»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(comparateurs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4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prix,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agrégateurs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d’avis,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proposant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codes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réduction,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affiliation,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annuaires…)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perte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visibilité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type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estimé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entre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50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80%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56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57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15954"/>
            <a:ext cx="6671309" cy="854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</a:pP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Jusqu’à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2014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Panda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était utilisé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campagnes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nettoyage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plu- 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sieurs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fois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l’année. </a:t>
            </a:r>
            <a:r>
              <a:rPr sz="1700" b="1" spc="-28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été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récemment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intégré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spider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afin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prémunir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l’indexation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ce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type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sites.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mise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place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Penguin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300" dirty="0">
                <a:solidFill>
                  <a:srgbClr val="231F20"/>
                </a:solidFill>
                <a:latin typeface="Verdana"/>
                <a:cs typeface="Verdana"/>
              </a:rPr>
              <a:t>(2012)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défini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première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fois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l’aspect 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qualitatif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backlinking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qui,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jusqu’alors,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subissait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aucune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estimation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valeur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lien.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jour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2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3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campagnes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nettoyage.</a:t>
            </a:r>
            <a:endParaRPr sz="1700">
              <a:latin typeface="Verdana"/>
              <a:cs typeface="Verdana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Des liens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morts,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faux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liens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encore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multipliant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liens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 sont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catalogués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comme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backlinking</a:t>
            </a:r>
            <a:r>
              <a:rPr sz="17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abusif.</a:t>
            </a:r>
            <a:endParaRPr sz="170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Toutes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bonnes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indexées.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Penser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in-  dexation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intelligemment car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Panda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Penguin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peuvent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causer des 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dommages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collatéraux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leur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passage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optimisés.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exemple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agence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web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signe </a:t>
            </a:r>
            <a:r>
              <a:rPr sz="1700" i="1" spc="-30" dirty="0">
                <a:solidFill>
                  <a:srgbClr val="231F20"/>
                </a:solidFill>
                <a:latin typeface="Calibri"/>
                <a:cs typeface="Calibri"/>
              </a:rPr>
              <a:t>(en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footer </a:t>
            </a:r>
            <a:r>
              <a:rPr sz="1700" i="1" spc="15" dirty="0">
                <a:solidFill>
                  <a:srgbClr val="231F20"/>
                </a:solidFill>
                <a:latin typeface="Calibri"/>
                <a:cs typeface="Calibri"/>
              </a:rPr>
              <a:t>des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sites </a:t>
            </a:r>
            <a:r>
              <a:rPr sz="1700" i="1" dirty="0">
                <a:solidFill>
                  <a:srgbClr val="231F20"/>
                </a:solidFill>
                <a:latin typeface="Calibri"/>
                <a:cs typeface="Calibri"/>
              </a:rPr>
              <a:t>clients)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l’ensemble des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 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web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qu’elle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réalise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ancre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pointant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mentionnant</a:t>
            </a:r>
            <a:endParaRPr sz="1700">
              <a:latin typeface="Verdana"/>
              <a:cs typeface="Verdana"/>
            </a:endParaRPr>
          </a:p>
          <a:p>
            <a:pPr marL="12700" marR="6350" algn="just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«Création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internet»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afin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d’améliorer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positionnement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sa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d’accueil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</a:t>
            </a:r>
            <a:r>
              <a:rPr sz="1700" spc="-4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clé.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32400"/>
              </a:lnSpc>
            </a:pP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L’agence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citera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références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depuis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«Clients».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Si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cette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agence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réalisé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centaine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internet,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Penguin 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va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donc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détecter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centaine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liens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pointent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systématiquement  vers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l’agence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web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partir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seule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expression générique  (différente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sa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marque)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considère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qu’il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s’agit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technique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abu-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sive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pourra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déclasser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l’agence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web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cette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expression.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57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58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337272"/>
            <a:ext cx="6671309" cy="461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4320" marR="1536700" indent="374650">
              <a:lnSpc>
                <a:spcPts val="2700"/>
              </a:lnSpc>
            </a:pPr>
            <a:r>
              <a:rPr sz="2500" b="1" spc="-330" dirty="0">
                <a:solidFill>
                  <a:srgbClr val="636466"/>
                </a:solidFill>
                <a:latin typeface="Verdana"/>
                <a:cs typeface="Verdana"/>
              </a:rPr>
              <a:t>La </a:t>
            </a:r>
            <a:r>
              <a:rPr sz="2500" b="1" spc="-365" dirty="0">
                <a:solidFill>
                  <a:srgbClr val="636466"/>
                </a:solidFill>
                <a:latin typeface="Verdana"/>
                <a:cs typeface="Verdana"/>
              </a:rPr>
              <a:t>mesure </a:t>
            </a:r>
            <a:r>
              <a:rPr sz="2500" b="1" spc="-330" dirty="0">
                <a:solidFill>
                  <a:srgbClr val="636466"/>
                </a:solidFill>
                <a:latin typeface="Verdana"/>
                <a:cs typeface="Verdana"/>
              </a:rPr>
              <a:t>d’un </a:t>
            </a: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SEO  </a:t>
            </a:r>
            <a:r>
              <a:rPr sz="2500" b="1" spc="-310" dirty="0">
                <a:solidFill>
                  <a:srgbClr val="636466"/>
                </a:solidFill>
                <a:latin typeface="Verdana"/>
                <a:cs typeface="Verdana"/>
              </a:rPr>
              <a:t>ou </a:t>
            </a:r>
            <a:r>
              <a:rPr sz="2500" b="1" spc="-270" dirty="0">
                <a:solidFill>
                  <a:srgbClr val="636466"/>
                </a:solidFill>
                <a:latin typeface="Verdana"/>
                <a:cs typeface="Verdana"/>
              </a:rPr>
              <a:t>l’idée </a:t>
            </a:r>
            <a:r>
              <a:rPr sz="2500" b="1" spc="-335" dirty="0">
                <a:solidFill>
                  <a:srgbClr val="636466"/>
                </a:solidFill>
                <a:latin typeface="Verdana"/>
                <a:cs typeface="Verdana"/>
              </a:rPr>
              <a:t>que </a:t>
            </a:r>
            <a:r>
              <a:rPr sz="2500" b="1" spc="-295" dirty="0">
                <a:solidFill>
                  <a:srgbClr val="636466"/>
                </a:solidFill>
                <a:latin typeface="Verdana"/>
                <a:cs typeface="Verdana"/>
              </a:rPr>
              <a:t>l’on </a:t>
            </a:r>
            <a:r>
              <a:rPr sz="2500" b="1" spc="-350" dirty="0">
                <a:solidFill>
                  <a:srgbClr val="636466"/>
                </a:solidFill>
                <a:latin typeface="Verdana"/>
                <a:cs typeface="Verdana"/>
              </a:rPr>
              <a:t>s’en</a:t>
            </a:r>
            <a:r>
              <a:rPr sz="2500" b="1" spc="-21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225" dirty="0">
                <a:solidFill>
                  <a:srgbClr val="636466"/>
                </a:solidFill>
                <a:latin typeface="Verdana"/>
                <a:cs typeface="Verdana"/>
              </a:rPr>
              <a:t>fait</a:t>
            </a:r>
            <a:endParaRPr sz="2500">
              <a:latin typeface="Verdana"/>
              <a:cs typeface="Verdana"/>
            </a:endParaRPr>
          </a:p>
          <a:p>
            <a:pPr marL="12700" marR="6350" algn="just">
              <a:lnSpc>
                <a:spcPct val="132400"/>
              </a:lnSpc>
              <a:spcBef>
                <a:spcPts val="1500"/>
              </a:spcBef>
            </a:pP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conclure,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mesure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peut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faite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grand</a:t>
            </a:r>
            <a:r>
              <a:rPr sz="17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nombre 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d’outils</a:t>
            </a:r>
            <a:r>
              <a:rPr sz="1700" spc="-4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l’on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déjà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abordé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amont.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Cependant,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positionnement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vous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ressortirez 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type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d’outils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peut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pris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pied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lettre.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degré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d’exactitude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n’est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 assez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satisfaisant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facturable</a:t>
            </a:r>
            <a:r>
              <a:rPr sz="1700" spc="-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sa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clientèle.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32400"/>
              </a:lnSpc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Rappelons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SERP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maintenant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personnalisés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profil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l’utilisateur.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L’objectif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donc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clairement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défini,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taux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conver-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sion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seul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véritable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indice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d’analyse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qualitative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SEO.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6704888"/>
            <a:ext cx="6670040" cy="307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6995">
              <a:lnSpc>
                <a:spcPct val="100000"/>
              </a:lnSpc>
            </a:pPr>
            <a:r>
              <a:rPr sz="2500" b="1" spc="-320" dirty="0">
                <a:solidFill>
                  <a:srgbClr val="636466"/>
                </a:solidFill>
                <a:latin typeface="Verdana"/>
                <a:cs typeface="Verdana"/>
              </a:rPr>
              <a:t>Le </a:t>
            </a:r>
            <a:r>
              <a:rPr sz="2500" b="1" spc="-280" dirty="0">
                <a:solidFill>
                  <a:srgbClr val="636466"/>
                </a:solidFill>
                <a:latin typeface="Verdana"/>
                <a:cs typeface="Verdana"/>
              </a:rPr>
              <a:t>SEA </a:t>
            </a:r>
            <a:r>
              <a:rPr sz="2500" b="1" spc="-330" dirty="0">
                <a:solidFill>
                  <a:srgbClr val="636466"/>
                </a:solidFill>
                <a:latin typeface="Verdana"/>
                <a:cs typeface="Verdana"/>
              </a:rPr>
              <a:t>par </a:t>
            </a:r>
            <a:r>
              <a:rPr sz="2500" b="1" spc="-285" dirty="0">
                <a:solidFill>
                  <a:srgbClr val="636466"/>
                </a:solidFill>
                <a:latin typeface="Verdana"/>
                <a:cs typeface="Verdana"/>
              </a:rPr>
              <a:t>Google</a:t>
            </a:r>
            <a:r>
              <a:rPr sz="2500" b="1" spc="-475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315" dirty="0">
                <a:solidFill>
                  <a:srgbClr val="636466"/>
                </a:solidFill>
                <a:latin typeface="Verdana"/>
                <a:cs typeface="Verdana"/>
              </a:rPr>
              <a:t>Adwords</a:t>
            </a:r>
            <a:endParaRPr sz="25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2200"/>
              </a:spcBef>
            </a:pP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AdWords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repose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système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d’enchères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b="1" spc="-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mots-clés.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annonceurs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font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monter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enchères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mots-clés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apparaître 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parmi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premiers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grâce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aux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mots-clés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choisis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leurs</a:t>
            </a:r>
            <a:r>
              <a:rPr sz="1700" spc="-3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campagnes.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C’est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assimilable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système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bourse.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demande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fait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monter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prix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inversement.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58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-210" dirty="0"/>
              <a:t>59</a:t>
            </a:fld>
            <a:r>
              <a:rPr spc="-270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427954"/>
            <a:ext cx="6671309" cy="816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obligatoire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d’avoir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compte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dont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paramètre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paiement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dûment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enregistré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accéder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4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l’application.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L’annonceur</a:t>
            </a:r>
            <a:r>
              <a:rPr sz="17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informé,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création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campagne,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four-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chette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«Coût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b="1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40" dirty="0">
                <a:solidFill>
                  <a:srgbClr val="231F20"/>
                </a:solidFill>
                <a:latin typeface="Verdana"/>
                <a:cs typeface="Verdana"/>
              </a:rPr>
              <a:t>Clic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630" dirty="0">
                <a:solidFill>
                  <a:srgbClr val="231F20"/>
                </a:solidFill>
                <a:latin typeface="Verdana"/>
                <a:cs typeface="Verdana"/>
              </a:rPr>
              <a:t>»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(CPC)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Reste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lui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définir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40" dirty="0">
                <a:solidFill>
                  <a:srgbClr val="231F20"/>
                </a:solidFill>
                <a:latin typeface="Verdana"/>
                <a:cs typeface="Verdana"/>
              </a:rPr>
              <a:t>CPC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maximal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fonction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ses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objectifs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campagne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son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budget.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231F20"/>
                </a:solidFill>
                <a:latin typeface="Verdana"/>
                <a:cs typeface="Verdana"/>
              </a:rPr>
              <a:t>CPC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directement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lié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concurrence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mots-clés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l’annonce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au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ciblage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effectué.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donc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possible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procéder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ciblage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précis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mots-clés en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précisant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langue,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localisation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géographique,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centres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d’intérêt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utilisateurs.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Néanmoins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faut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perdre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vu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qu’un résultat adwords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n’a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 </a:t>
            </a:r>
            <a:r>
              <a:rPr sz="1700" b="1" spc="-400" dirty="0">
                <a:solidFill>
                  <a:srgbClr val="231F20"/>
                </a:solidFill>
                <a:latin typeface="Verdana"/>
                <a:cs typeface="Verdana"/>
              </a:rPr>
              <a:t>30%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55" dirty="0">
                <a:solidFill>
                  <a:srgbClr val="231F20"/>
                </a:solidFill>
                <a:latin typeface="Verdana"/>
                <a:cs typeface="Verdana"/>
              </a:rPr>
              <a:t>CTR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(Click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Through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Rate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Taux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clics)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comparativement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au 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résultat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naturel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350" dirty="0">
                <a:solidFill>
                  <a:srgbClr val="231F20"/>
                </a:solidFill>
                <a:latin typeface="Verdana"/>
                <a:cs typeface="Verdana"/>
              </a:rPr>
              <a:t>70%.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campagne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peut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place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petit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budget.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Adwords 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propose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facturations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231F20"/>
                </a:solidFill>
                <a:latin typeface="Verdana"/>
                <a:cs typeface="Verdana"/>
              </a:rPr>
              <a:t>CPC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mais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également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«Coût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Impression»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fonction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stratégies</a:t>
            </a:r>
            <a:r>
              <a:rPr sz="1700" spc="-3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établies.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analysant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CTR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affine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suite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campagne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fonction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son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ROI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(Return </a:t>
            </a:r>
            <a:r>
              <a:rPr sz="1700" b="1" spc="-160" dirty="0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Investment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retour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b="1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investissement)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L’affichage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annonce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adwords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dépend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prix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chaque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annon-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ceur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prêt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payer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clic.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59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04468"/>
            <a:ext cx="5426710" cy="210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0" dirty="0">
                <a:solidFill>
                  <a:srgbClr val="231F20"/>
                </a:solidFill>
                <a:latin typeface="Verdana"/>
                <a:cs typeface="Verdana"/>
              </a:rPr>
              <a:t>Placement </a:t>
            </a:r>
            <a:r>
              <a:rPr sz="2000" b="1" spc="-270" dirty="0">
                <a:solidFill>
                  <a:srgbClr val="231F20"/>
                </a:solidFill>
                <a:latin typeface="Verdana"/>
                <a:cs typeface="Verdana"/>
              </a:rPr>
              <a:t>des moteurs </a:t>
            </a: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2000" b="1" spc="-250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2000" b="1" spc="-27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2000" b="1" spc="-265" dirty="0">
                <a:solidFill>
                  <a:srgbClr val="231F20"/>
                </a:solidFill>
                <a:latin typeface="Verdana"/>
                <a:cs typeface="Verdana"/>
              </a:rPr>
              <a:t>2015</a:t>
            </a:r>
            <a:r>
              <a:rPr sz="2000" b="1" spc="-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 marR="388620">
              <a:lnSpc>
                <a:spcPts val="3550"/>
              </a:lnSpc>
              <a:spcBef>
                <a:spcPts val="310"/>
              </a:spcBef>
            </a:pP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Monde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90,35% 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Bing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3,7%,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Yahoo!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2,9% 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Europe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93,64%,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Bing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2,5%,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Yahoo! 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1,1% 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France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95,46%,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Bing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2,2%,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Yahoo!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1%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État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Unis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90" dirty="0">
                <a:solidFill>
                  <a:srgbClr val="231F20"/>
                </a:solidFill>
                <a:latin typeface="Verdana"/>
                <a:cs typeface="Verdana"/>
              </a:rPr>
              <a:t>67,50%,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Bing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18,4%,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Yahoo!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10,3%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4717" y="3285973"/>
            <a:ext cx="97091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40" dirty="0">
                <a:solidFill>
                  <a:srgbClr val="231F20"/>
                </a:solidFill>
                <a:latin typeface="Calibri"/>
                <a:cs typeface="Calibri"/>
              </a:rPr>
              <a:t>SRC:</a:t>
            </a:r>
            <a:r>
              <a:rPr sz="1000" i="1" spc="-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00" i="1" spc="10" dirty="0">
                <a:solidFill>
                  <a:srgbClr val="231F20"/>
                </a:solidFill>
                <a:latin typeface="Calibri"/>
                <a:cs typeface="Calibri"/>
              </a:rPr>
              <a:t>StatCounter.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8410473"/>
            <a:ext cx="6670675" cy="1784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-240" dirty="0">
                <a:solidFill>
                  <a:srgbClr val="231F20"/>
                </a:solidFill>
                <a:latin typeface="Verdana"/>
                <a:cs typeface="Verdana"/>
              </a:rPr>
              <a:t>Qu’en </a:t>
            </a:r>
            <a:r>
              <a:rPr sz="2000" b="1" spc="-204" dirty="0">
                <a:solidFill>
                  <a:srgbClr val="231F20"/>
                </a:solidFill>
                <a:latin typeface="Verdana"/>
                <a:cs typeface="Verdana"/>
              </a:rPr>
              <a:t>est-il </a:t>
            </a: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2000" b="1" spc="-235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2000" b="1" spc="-250" dirty="0">
                <a:solidFill>
                  <a:srgbClr val="231F20"/>
                </a:solidFill>
                <a:latin typeface="Verdana"/>
                <a:cs typeface="Verdana"/>
              </a:rPr>
              <a:t>concurrence </a:t>
            </a:r>
            <a:r>
              <a:rPr sz="2000" b="1" spc="-27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2000" b="1" spc="-250" dirty="0">
                <a:solidFill>
                  <a:srgbClr val="231F20"/>
                </a:solidFill>
                <a:latin typeface="Verdana"/>
                <a:cs typeface="Verdana"/>
              </a:rPr>
              <a:t>Europe</a:t>
            </a:r>
            <a:r>
              <a:rPr sz="2000" b="1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95" dirty="0">
                <a:solidFill>
                  <a:srgbClr val="231F20"/>
                </a:solidFill>
                <a:latin typeface="Verdana"/>
                <a:cs typeface="Verdana"/>
              </a:rPr>
              <a:t>?</a:t>
            </a:r>
            <a:endParaRPr sz="2000" dirty="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790"/>
              </a:spcBef>
            </a:pP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Bing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place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la seconde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place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grâce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son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installation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standard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sur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systèmes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Microsoft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depuis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Yahoo!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utilise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résultats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  recherche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fournis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Bing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,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ainsi que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publicités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Bing Ads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,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(Microsoft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reverse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pourcentage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revenus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publicitaires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Yahoo!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).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998" y="3660000"/>
            <a:ext cx="6641994" cy="4043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51775" y="126834"/>
            <a:ext cx="18923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6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7616" y="10362545"/>
            <a:ext cx="6413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600" b="1" spc="-210" dirty="0">
                <a:solidFill>
                  <a:srgbClr val="636466"/>
                </a:solidFill>
                <a:latin typeface="Verdana"/>
                <a:cs typeface="Verdana"/>
              </a:rPr>
              <a:t>60</a:t>
            </a:r>
            <a:r>
              <a:rPr sz="1600" b="1" spc="-27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636466"/>
                </a:solidFill>
                <a:latin typeface="Verdana"/>
                <a:cs typeface="Verdana"/>
              </a:rPr>
              <a:t>/61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53964"/>
            <a:ext cx="6675755" cy="760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25" algn="just">
              <a:lnSpc>
                <a:spcPct val="132400"/>
              </a:lnSpc>
            </a:pP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vient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récemment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changer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son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mode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d’aThchage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 passant 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12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7</a:t>
            </a:r>
            <a:r>
              <a:rPr sz="17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annonces</a:t>
            </a:r>
            <a:r>
              <a:rPr sz="1700" b="1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Adwords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b="1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SERP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Cette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modification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choix 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lié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l’harmonisation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affichages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l’ensemble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devices.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</a:pP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Jusqu’à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maintenant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mobiles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n’avaient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annonces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aThchées  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zone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ranking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principale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.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Toutes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annonces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placées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 côté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étant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supprimées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lors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consultation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type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device,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y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compris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annonces</a:t>
            </a:r>
            <a:r>
              <a:rPr sz="1700" spc="-3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Adwords.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8890" algn="just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nouvelle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version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SERP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seul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Shopping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publici-  té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intégrée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Knowledge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Graph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restent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présents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colonne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droite,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n’impactant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campagnes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45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Adwords.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8890" algn="just">
              <a:lnSpc>
                <a:spcPct val="132400"/>
              </a:lnSpc>
            </a:pP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annonces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maintenant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splitées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2</a:t>
            </a:r>
            <a:r>
              <a:rPr sz="1700" b="1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sections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première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sec- 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tion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3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annonces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étant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toujours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premiers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SERP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3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4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dernières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fin</a:t>
            </a:r>
            <a:r>
              <a:rPr sz="1700" spc="-4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 avant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l’accès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aux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suivantes,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ce 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quel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soit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device.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8890" algn="just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Dans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l’ensemble,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campagne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adwords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offre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rapidement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visibili-  té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mais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155" dirty="0">
                <a:solidFill>
                  <a:srgbClr val="231F20"/>
                </a:solidFill>
                <a:latin typeface="Verdana"/>
                <a:cs typeface="Verdana"/>
              </a:rPr>
              <a:t>CTR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faible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impose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l’on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fasse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SEA </a:t>
            </a:r>
            <a:r>
              <a:rPr sz="1700" b="1" spc="-254" dirty="0">
                <a:solidFill>
                  <a:srgbClr val="231F20"/>
                </a:solidFill>
                <a:latin typeface="Verdana"/>
                <a:cs typeface="Verdana"/>
              </a:rPr>
              <a:t>sans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b="1" spc="-3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mise 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place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SEO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lors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lancement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site.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perdons 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jamais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vu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problématique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SERP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ciblée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par 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profil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l’utilisateur </a:t>
            </a:r>
            <a:r>
              <a:rPr sz="1700" b="1" spc="-20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aussi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b="1" spc="-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SEA.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60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7616" y="10362545"/>
            <a:ext cx="6413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600" b="1" spc="-210" dirty="0">
                <a:solidFill>
                  <a:srgbClr val="636466"/>
                </a:solidFill>
                <a:latin typeface="Verdana"/>
                <a:cs typeface="Verdana"/>
              </a:rPr>
              <a:t>61</a:t>
            </a:r>
            <a:r>
              <a:rPr sz="1600" b="1" spc="-270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636466"/>
                </a:solidFill>
                <a:latin typeface="Verdana"/>
                <a:cs typeface="Verdana"/>
              </a:rPr>
              <a:t>/61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827956"/>
            <a:ext cx="6674484" cy="5024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essentiel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180" dirty="0">
                <a:solidFill>
                  <a:srgbClr val="231F20"/>
                </a:solidFill>
                <a:latin typeface="Verdana"/>
                <a:cs typeface="Verdana"/>
              </a:rPr>
              <a:t>cibler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précisément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l’objectif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campagne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captation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prospects,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placement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produit,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déstockage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massif,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etc.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Car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40" dirty="0">
                <a:solidFill>
                  <a:srgbClr val="231F20"/>
                </a:solidFill>
                <a:latin typeface="Verdana"/>
                <a:cs typeface="Verdana"/>
              </a:rPr>
              <a:t>CPC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peut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rapidement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investissement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perte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lorsque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campagne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n’est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correctement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pensée.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32400"/>
              </a:lnSpc>
            </a:pPr>
            <a:r>
              <a:rPr sz="1700" spc="-65" dirty="0">
                <a:solidFill>
                  <a:srgbClr val="231F20"/>
                </a:solidFill>
                <a:latin typeface="Verdana"/>
                <a:cs typeface="Verdana"/>
              </a:rPr>
              <a:t>Afin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d’évaluer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au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mieux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l’investissement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campagne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faut</a:t>
            </a:r>
            <a:r>
              <a:rPr sz="17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estimer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coût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d’acquisition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client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 :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coût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d’acquisition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client</a:t>
            </a:r>
            <a:r>
              <a:rPr sz="1700" spc="-3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409" dirty="0">
                <a:solidFill>
                  <a:srgbClr val="231F20"/>
                </a:solidFill>
                <a:latin typeface="Verdana"/>
                <a:cs typeface="Verdana"/>
              </a:rPr>
              <a:t>=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(somme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dépenses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marketing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231F20"/>
                </a:solidFill>
                <a:latin typeface="Verdana"/>
                <a:cs typeface="Verdana"/>
              </a:rPr>
              <a:t>/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nb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nouveaux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clients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acquis)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6350">
              <a:lnSpc>
                <a:spcPct val="132400"/>
              </a:lnSpc>
              <a:spcBef>
                <a:spcPts val="5"/>
              </a:spcBef>
            </a:pP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L’estimation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être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faite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avant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mise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place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campagne,</a:t>
            </a:r>
            <a:r>
              <a:rPr sz="17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car 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n’est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rare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surestimer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rendement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campagne.</a:t>
            </a:r>
            <a:endParaRPr sz="170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Ainsi,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s’appuyant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rendement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attendu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campagne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l’on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monitore, </a:t>
            </a: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plus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évident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déterminer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seuils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gains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perte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appelant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modification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</a:t>
            </a:r>
            <a:r>
              <a:rPr sz="1700" spc="-4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campagne.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8263" y="126834"/>
            <a:ext cx="3530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61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7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904468"/>
            <a:ext cx="6670675" cy="926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-229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2000" b="1" spc="-225" dirty="0">
                <a:solidFill>
                  <a:srgbClr val="231F20"/>
                </a:solidFill>
                <a:latin typeface="Verdana"/>
                <a:cs typeface="Verdana"/>
              </a:rPr>
              <a:t>règne-t-il partout </a:t>
            </a:r>
            <a:r>
              <a:rPr sz="2000" b="1" spc="-285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2000" b="1" spc="-21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2000" b="1" spc="-285" dirty="0">
                <a:solidFill>
                  <a:srgbClr val="231F20"/>
                </a:solidFill>
                <a:latin typeface="Verdana"/>
                <a:cs typeface="Verdana"/>
              </a:rPr>
              <a:t>monde</a:t>
            </a:r>
            <a:r>
              <a:rPr sz="2000" b="1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95" dirty="0">
                <a:solidFill>
                  <a:srgbClr val="231F20"/>
                </a:solidFill>
                <a:latin typeface="Verdana"/>
                <a:cs typeface="Verdana"/>
              </a:rPr>
              <a:t>?</a:t>
            </a:r>
            <a:endParaRPr sz="2000" dirty="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790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2015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marché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international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  </a:t>
            </a:r>
            <a:r>
              <a:rPr sz="1700" b="1" spc="-250" dirty="0">
                <a:solidFill>
                  <a:srgbClr val="231F20"/>
                </a:solidFill>
                <a:latin typeface="Verdana"/>
                <a:cs typeface="Verdana"/>
              </a:rPr>
              <a:t>Yandex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i="1" spc="-20" dirty="0">
                <a:solidFill>
                  <a:srgbClr val="231F20"/>
                </a:solidFill>
                <a:latin typeface="Calibri"/>
                <a:cs typeface="Calibri"/>
              </a:rPr>
              <a:t>(russe)</a:t>
            </a:r>
            <a:r>
              <a:rPr sz="1700" i="1" spc="2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Baidu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i="1" spc="-10" dirty="0">
                <a:solidFill>
                  <a:srgbClr val="231F20"/>
                </a:solidFill>
                <a:latin typeface="Calibri"/>
                <a:cs typeface="Calibri"/>
              </a:rPr>
              <a:t>(chinois)</a:t>
            </a:r>
            <a:r>
              <a:rPr sz="1700" i="1" spc="-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ont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place</a:t>
            </a:r>
            <a:r>
              <a:rPr sz="17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significative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i="1" spc="-10" dirty="0">
                <a:solidFill>
                  <a:srgbClr val="231F20"/>
                </a:solidFill>
                <a:latin typeface="Calibri"/>
                <a:cs typeface="Calibri"/>
              </a:rPr>
              <a:t>(sur</a:t>
            </a:r>
            <a:r>
              <a:rPr sz="1700" i="1" spc="-1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leur</a:t>
            </a:r>
            <a:r>
              <a:rPr sz="1700" i="1" spc="-1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700" i="1" spc="10" dirty="0">
                <a:solidFill>
                  <a:srgbClr val="231F20"/>
                </a:solidFill>
                <a:latin typeface="Calibri"/>
                <a:cs typeface="Calibri"/>
              </a:rPr>
              <a:t>marché  </a:t>
            </a:r>
            <a:r>
              <a:rPr sz="1700" i="1" spc="5" dirty="0">
                <a:solidFill>
                  <a:srgbClr val="231F20"/>
                </a:solidFill>
                <a:latin typeface="Calibri"/>
                <a:cs typeface="Calibri"/>
              </a:rPr>
              <a:t>uniquement)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captant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chacun en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moyenne </a:t>
            </a:r>
            <a:r>
              <a:rPr sz="1700" spc="-220" dirty="0">
                <a:solidFill>
                  <a:srgbClr val="231F20"/>
                </a:solidFill>
                <a:latin typeface="Verdana"/>
                <a:cs typeface="Verdana"/>
              </a:rPr>
              <a:t>60%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marchés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locaux.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229" dirty="0">
                <a:solidFill>
                  <a:srgbClr val="231F20"/>
                </a:solidFill>
                <a:latin typeface="Verdana"/>
                <a:cs typeface="Verdana"/>
              </a:rPr>
              <a:t>Google </a:t>
            </a:r>
            <a:r>
              <a:rPr sz="2000" b="1" spc="-260" dirty="0">
                <a:solidFill>
                  <a:srgbClr val="231F20"/>
                </a:solidFill>
                <a:latin typeface="Verdana"/>
                <a:cs typeface="Verdana"/>
              </a:rPr>
              <a:t>s’impose </a:t>
            </a:r>
            <a:r>
              <a:rPr sz="2000" b="1" spc="-285" dirty="0">
                <a:solidFill>
                  <a:srgbClr val="231F20"/>
                </a:solidFill>
                <a:latin typeface="Verdana"/>
                <a:cs typeface="Verdana"/>
              </a:rPr>
              <a:t>malgré </a:t>
            </a:r>
            <a:r>
              <a:rPr sz="2000" b="1" spc="-200" dirty="0">
                <a:solidFill>
                  <a:srgbClr val="231F20"/>
                </a:solidFill>
                <a:latin typeface="Verdana"/>
                <a:cs typeface="Verdana"/>
              </a:rPr>
              <a:t>tout </a:t>
            </a:r>
            <a:r>
              <a:rPr sz="2000" b="1" spc="-305" dirty="0">
                <a:solidFill>
                  <a:srgbClr val="231F20"/>
                </a:solidFill>
                <a:latin typeface="Verdana"/>
                <a:cs typeface="Verdana"/>
              </a:rPr>
              <a:t>comme </a:t>
            </a:r>
            <a:r>
              <a:rPr sz="2000" b="1" spc="-245" dirty="0">
                <a:solidFill>
                  <a:srgbClr val="231F20"/>
                </a:solidFill>
                <a:latin typeface="Verdana"/>
                <a:cs typeface="Verdana"/>
              </a:rPr>
              <a:t>référence</a:t>
            </a:r>
            <a:r>
              <a:rPr sz="2000" b="1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mondiale</a:t>
            </a:r>
            <a:endParaRPr sz="2000" dirty="0">
              <a:latin typeface="Verdana"/>
              <a:cs typeface="Verdana"/>
            </a:endParaRPr>
          </a:p>
          <a:p>
            <a:pPr marL="12700" marR="5715">
              <a:lnSpc>
                <a:spcPct val="132400"/>
              </a:lnSpc>
              <a:spcBef>
                <a:spcPts val="790"/>
              </a:spcBef>
            </a:pP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Actuellement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axe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SERP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fonction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200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critères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pertinence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subissent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500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modifications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an.</a:t>
            </a:r>
            <a:endParaRPr sz="17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multiplie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développement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croissant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services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Google.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2400"/>
              </a:lnSpc>
            </a:pPr>
            <a:r>
              <a:rPr sz="1700" spc="-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titre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d’exemple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géolocalisation,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pistage en </a:t>
            </a:r>
            <a:r>
              <a:rPr sz="1700" spc="-70" dirty="0">
                <a:solidFill>
                  <a:srgbClr val="231F20"/>
                </a:solidFill>
                <a:latin typeface="Verdana"/>
                <a:cs typeface="Verdana"/>
              </a:rPr>
              <a:t>fonction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votre 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historique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recherches,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récemment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compte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Google+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analysant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votre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réseau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leurs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habitudes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recherche.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235" dirty="0">
                <a:solidFill>
                  <a:srgbClr val="231F20"/>
                </a:solidFill>
                <a:latin typeface="Verdana"/>
                <a:cs typeface="Verdana"/>
              </a:rPr>
              <a:t>Quelques </a:t>
            </a:r>
            <a:r>
              <a:rPr sz="2000" b="1" spc="-220" dirty="0">
                <a:solidFill>
                  <a:srgbClr val="231F20"/>
                </a:solidFill>
                <a:latin typeface="Verdana"/>
                <a:cs typeface="Verdana"/>
              </a:rPr>
              <a:t>chiffres</a:t>
            </a:r>
            <a:r>
              <a:rPr sz="20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 marR="166370">
              <a:lnSpc>
                <a:spcPct val="122500"/>
              </a:lnSpc>
              <a:spcBef>
                <a:spcPts val="790"/>
              </a:spcBef>
            </a:pPr>
            <a:r>
              <a:rPr sz="1700" b="1" spc="-400" dirty="0">
                <a:solidFill>
                  <a:srgbClr val="231F20"/>
                </a:solidFill>
                <a:latin typeface="Verdana"/>
                <a:cs typeface="Verdana"/>
              </a:rPr>
              <a:t>91% </a:t>
            </a:r>
            <a:r>
              <a:rPr sz="1700" b="1" spc="-35" dirty="0">
                <a:solidFill>
                  <a:srgbClr val="231F20"/>
                </a:solidFill>
                <a:latin typeface="Trebuchet MS"/>
                <a:cs typeface="Trebuchet MS"/>
              </a:rPr>
              <a:t>des </a:t>
            </a:r>
            <a:r>
              <a:rPr sz="1700" b="1" spc="-55" dirty="0">
                <a:solidFill>
                  <a:srgbClr val="231F20"/>
                </a:solidFill>
                <a:latin typeface="Trebuchet MS"/>
                <a:cs typeface="Trebuchet MS"/>
              </a:rPr>
              <a:t>clics </a:t>
            </a:r>
            <a:r>
              <a:rPr sz="1700" b="1" spc="-50" dirty="0">
                <a:solidFill>
                  <a:srgbClr val="231F20"/>
                </a:solidFill>
                <a:latin typeface="Trebuchet MS"/>
                <a:cs typeface="Trebuchet MS"/>
              </a:rPr>
              <a:t>sur </a:t>
            </a:r>
            <a:r>
              <a:rPr sz="1700" b="1" spc="-10" dirty="0">
                <a:solidFill>
                  <a:srgbClr val="231F20"/>
                </a:solidFill>
                <a:latin typeface="Trebuchet MS"/>
                <a:cs typeface="Trebuchet MS"/>
              </a:rPr>
              <a:t>Google </a:t>
            </a:r>
            <a:r>
              <a:rPr sz="1700" b="1" spc="-35" dirty="0">
                <a:solidFill>
                  <a:srgbClr val="231F20"/>
                </a:solidFill>
                <a:latin typeface="Trebuchet MS"/>
                <a:cs typeface="Trebuchet MS"/>
              </a:rPr>
              <a:t>se </a:t>
            </a:r>
            <a:r>
              <a:rPr sz="1700" b="1" spc="-40" dirty="0">
                <a:solidFill>
                  <a:srgbClr val="231F20"/>
                </a:solidFill>
                <a:latin typeface="Trebuchet MS"/>
                <a:cs typeface="Trebuchet MS"/>
              </a:rPr>
              <a:t>font </a:t>
            </a:r>
            <a:r>
              <a:rPr sz="1700" b="1" spc="-50" dirty="0">
                <a:solidFill>
                  <a:srgbClr val="231F20"/>
                </a:solidFill>
                <a:latin typeface="Trebuchet MS"/>
                <a:cs typeface="Trebuchet MS"/>
              </a:rPr>
              <a:t>sur </a:t>
            </a:r>
            <a:r>
              <a:rPr sz="1700" b="1" spc="-75" dirty="0">
                <a:solidFill>
                  <a:srgbClr val="231F20"/>
                </a:solidFill>
                <a:latin typeface="Trebuchet MS"/>
                <a:cs typeface="Trebuchet MS"/>
              </a:rPr>
              <a:t>la </a:t>
            </a:r>
            <a:r>
              <a:rPr sz="1700" b="1" spc="-85" dirty="0">
                <a:solidFill>
                  <a:srgbClr val="231F20"/>
                </a:solidFill>
                <a:latin typeface="Trebuchet MS"/>
                <a:cs typeface="Trebuchet MS"/>
              </a:rPr>
              <a:t>première </a:t>
            </a:r>
            <a:r>
              <a:rPr sz="1700" b="1" spc="-75" dirty="0">
                <a:solidFill>
                  <a:srgbClr val="231F20"/>
                </a:solidFill>
                <a:latin typeface="Trebuchet MS"/>
                <a:cs typeface="Trebuchet MS"/>
              </a:rPr>
              <a:t>page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deuxième 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page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n’en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recueille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4,8 </a:t>
            </a:r>
            <a:r>
              <a:rPr sz="1700" spc="-459" dirty="0">
                <a:solidFill>
                  <a:srgbClr val="231F20"/>
                </a:solidFill>
                <a:latin typeface="Verdana"/>
                <a:cs typeface="Verdana"/>
              </a:rPr>
              <a:t>%  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3e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seulement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1,1 </a:t>
            </a:r>
            <a:r>
              <a:rPr sz="1700" spc="-340" dirty="0">
                <a:solidFill>
                  <a:srgbClr val="231F20"/>
                </a:solidFill>
                <a:latin typeface="Verdana"/>
                <a:cs typeface="Verdana"/>
              </a:rPr>
              <a:t>%.</a:t>
            </a:r>
            <a:r>
              <a:rPr sz="17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000" i="1" spc="30" dirty="0">
                <a:solidFill>
                  <a:srgbClr val="231F20"/>
                </a:solidFill>
                <a:latin typeface="Calibri"/>
                <a:cs typeface="Calibri"/>
              </a:rPr>
              <a:t>/ </a:t>
            </a:r>
            <a:r>
              <a:rPr sz="1000" i="1" spc="60" dirty="0">
                <a:solidFill>
                  <a:srgbClr val="231F20"/>
                </a:solidFill>
                <a:latin typeface="Calibri"/>
                <a:cs typeface="Calibri"/>
              </a:rPr>
              <a:t>SRC </a:t>
            </a:r>
            <a:r>
              <a:rPr sz="1000" i="1" spc="-20" dirty="0">
                <a:solidFill>
                  <a:srgbClr val="231F20"/>
                </a:solidFill>
                <a:latin typeface="Calibri"/>
                <a:cs typeface="Calibri"/>
              </a:rPr>
              <a:t>: </a:t>
            </a:r>
            <a:r>
              <a:rPr sz="1000" i="1" spc="15" dirty="0">
                <a:solidFill>
                  <a:srgbClr val="231F20"/>
                </a:solidFill>
                <a:latin typeface="Calibri"/>
                <a:cs typeface="Calibri"/>
              </a:rPr>
              <a:t>Chitika </a:t>
            </a:r>
            <a:r>
              <a:rPr sz="1000" i="1" spc="5" dirty="0">
                <a:solidFill>
                  <a:srgbClr val="231F20"/>
                </a:solidFill>
                <a:latin typeface="Calibri"/>
                <a:cs typeface="Calibri"/>
              </a:rPr>
              <a:t>Insights</a:t>
            </a:r>
            <a:endParaRPr sz="1000" dirty="0">
              <a:latin typeface="Calibri"/>
              <a:cs typeface="Calibri"/>
            </a:endParaRPr>
          </a:p>
          <a:p>
            <a:pPr marL="12700" marR="191135">
              <a:lnSpc>
                <a:spcPct val="122500"/>
              </a:lnSpc>
              <a:spcBef>
                <a:spcPts val="1415"/>
              </a:spcBef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70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745" dirty="0">
                <a:solidFill>
                  <a:srgbClr val="231F20"/>
                </a:solidFill>
                <a:latin typeface="Verdana"/>
                <a:cs typeface="Verdana"/>
              </a:rPr>
              <a:t>%</a:t>
            </a:r>
            <a:r>
              <a:rPr sz="1700" b="1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clics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pages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se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31F20"/>
                </a:solidFill>
                <a:latin typeface="Verdana"/>
                <a:cs typeface="Verdana"/>
              </a:rPr>
              <a:t>font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résultats organiques</a:t>
            </a:r>
            <a:r>
              <a:rPr sz="1700" spc="-5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000" i="1" spc="30" dirty="0">
                <a:solidFill>
                  <a:srgbClr val="231F20"/>
                </a:solidFill>
                <a:latin typeface="Calibri"/>
                <a:cs typeface="Calibri"/>
              </a:rPr>
              <a:t>/ </a:t>
            </a:r>
            <a:r>
              <a:rPr sz="1000" i="1" spc="10" dirty="0">
                <a:solidFill>
                  <a:srgbClr val="231F20"/>
                </a:solidFill>
                <a:latin typeface="Calibri"/>
                <a:cs typeface="Calibri"/>
              </a:rPr>
              <a:t>src </a:t>
            </a:r>
            <a:r>
              <a:rPr sz="1000" i="1" spc="-20" dirty="0">
                <a:solidFill>
                  <a:srgbClr val="231F20"/>
                </a:solidFill>
                <a:latin typeface="Calibri"/>
                <a:cs typeface="Calibri"/>
              </a:rPr>
              <a:t>: </a:t>
            </a:r>
            <a:r>
              <a:rPr sz="1000" i="1" spc="15" dirty="0">
                <a:solidFill>
                  <a:srgbClr val="231F20"/>
                </a:solidFill>
                <a:latin typeface="Calibri"/>
                <a:cs typeface="Calibri"/>
              </a:rPr>
              <a:t>Search </a:t>
            </a:r>
            <a:r>
              <a:rPr sz="1000" i="1" spc="5" dirty="0">
                <a:solidFill>
                  <a:srgbClr val="231F20"/>
                </a:solidFill>
                <a:latin typeface="Calibri"/>
                <a:cs typeface="Calibri"/>
              </a:rPr>
              <a:t>Engine </a:t>
            </a:r>
            <a:r>
              <a:rPr sz="1000" i="1" spc="15" dirty="0">
                <a:solidFill>
                  <a:srgbClr val="231F20"/>
                </a:solidFill>
                <a:latin typeface="Calibri"/>
                <a:cs typeface="Calibri"/>
              </a:rPr>
              <a:t>Journal</a:t>
            </a:r>
            <a:endParaRPr sz="10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310"/>
              </a:spcBef>
            </a:pP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Plus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9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internautes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10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utilisent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b="1" spc="-4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000" i="1" spc="30" dirty="0">
                <a:solidFill>
                  <a:srgbClr val="231F20"/>
                </a:solidFill>
                <a:latin typeface="Calibri"/>
                <a:cs typeface="Calibri"/>
              </a:rPr>
              <a:t>/ </a:t>
            </a:r>
            <a:r>
              <a:rPr sz="1000" i="1" spc="40" dirty="0">
                <a:solidFill>
                  <a:srgbClr val="231F20"/>
                </a:solidFill>
                <a:latin typeface="Calibri"/>
                <a:cs typeface="Calibri"/>
              </a:rPr>
              <a:t>SRC: </a:t>
            </a:r>
            <a:r>
              <a:rPr sz="1000" i="1" spc="5" dirty="0">
                <a:solidFill>
                  <a:srgbClr val="231F20"/>
                </a:solidFill>
                <a:latin typeface="Calibri"/>
                <a:cs typeface="Calibri"/>
              </a:rPr>
              <a:t>StatCounter.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466090">
              <a:lnSpc>
                <a:spcPct val="122500"/>
              </a:lnSpc>
              <a:spcBef>
                <a:spcPts val="5"/>
              </a:spcBef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89 </a:t>
            </a:r>
            <a:r>
              <a:rPr sz="1700" b="1" spc="-745" dirty="0">
                <a:solidFill>
                  <a:srgbClr val="231F20"/>
                </a:solidFill>
                <a:latin typeface="Verdana"/>
                <a:cs typeface="Verdana"/>
              </a:rPr>
              <a:t>%</a:t>
            </a:r>
            <a:r>
              <a:rPr sz="1700" b="1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consommateurs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utilisent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recherche</a:t>
            </a:r>
            <a:r>
              <a:rPr sz="1700" spc="-4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leurs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décisions</a:t>
            </a:r>
            <a:r>
              <a:rPr sz="17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d’achat</a:t>
            </a:r>
            <a:r>
              <a:rPr sz="1700" spc="-3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000" i="1" spc="30" dirty="0">
                <a:solidFill>
                  <a:srgbClr val="231F20"/>
                </a:solidFill>
                <a:latin typeface="Calibri"/>
                <a:cs typeface="Calibri"/>
              </a:rPr>
              <a:t>/</a:t>
            </a:r>
            <a:r>
              <a:rPr sz="1000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00" i="1" spc="40" dirty="0">
                <a:solidFill>
                  <a:srgbClr val="231F20"/>
                </a:solidFill>
                <a:latin typeface="Calibri"/>
                <a:cs typeface="Calibri"/>
              </a:rPr>
              <a:t>SRC:</a:t>
            </a:r>
            <a:r>
              <a:rPr sz="1000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00" i="1" spc="10" dirty="0">
                <a:solidFill>
                  <a:srgbClr val="231F20"/>
                </a:solidFill>
                <a:latin typeface="Calibri"/>
                <a:cs typeface="Calibri"/>
              </a:rPr>
              <a:t>FleishmanHillard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53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745" dirty="0">
                <a:solidFill>
                  <a:srgbClr val="231F20"/>
                </a:solidFill>
                <a:latin typeface="Verdana"/>
                <a:cs typeface="Verdana"/>
              </a:rPr>
              <a:t>%</a:t>
            </a:r>
            <a:r>
              <a:rPr sz="1700" b="1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clics</a:t>
            </a:r>
            <a:r>
              <a:rPr sz="17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vont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1er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</a:t>
            </a:r>
            <a:r>
              <a:rPr sz="1700" spc="-3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000" i="1" spc="30" dirty="0">
                <a:solidFill>
                  <a:srgbClr val="231F20"/>
                </a:solidFill>
                <a:latin typeface="Calibri"/>
                <a:cs typeface="Calibri"/>
              </a:rPr>
              <a:t>/</a:t>
            </a:r>
            <a:r>
              <a:rPr sz="1000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00" i="1" spc="40" dirty="0">
                <a:solidFill>
                  <a:srgbClr val="231F20"/>
                </a:solidFill>
                <a:latin typeface="Calibri"/>
                <a:cs typeface="Calibri"/>
              </a:rPr>
              <a:t>SRC:</a:t>
            </a:r>
            <a:r>
              <a:rPr sz="1000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00" i="1" spc="5" dirty="0">
                <a:solidFill>
                  <a:srgbClr val="231F20"/>
                </a:solidFill>
                <a:latin typeface="Calibri"/>
                <a:cs typeface="Calibri"/>
              </a:rPr>
              <a:t>compete.com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40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000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requêtes</a:t>
            </a:r>
            <a:r>
              <a:rPr sz="1700" b="1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toutes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secondes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000" i="1" spc="30" dirty="0">
                <a:solidFill>
                  <a:srgbClr val="231F20"/>
                </a:solidFill>
                <a:latin typeface="Calibri"/>
                <a:cs typeface="Calibri"/>
              </a:rPr>
              <a:t>/</a:t>
            </a:r>
            <a:r>
              <a:rPr sz="1000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00" i="1" spc="60" dirty="0">
                <a:solidFill>
                  <a:srgbClr val="231F20"/>
                </a:solidFill>
                <a:latin typeface="Calibri"/>
                <a:cs typeface="Calibri"/>
              </a:rPr>
              <a:t>SRC</a:t>
            </a:r>
            <a:r>
              <a:rPr sz="1000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00" i="1" spc="-20" dirty="0">
                <a:solidFill>
                  <a:srgbClr val="231F20"/>
                </a:solidFill>
                <a:latin typeface="Calibri"/>
                <a:cs typeface="Calibri"/>
              </a:rPr>
              <a:t>:</a:t>
            </a:r>
            <a:r>
              <a:rPr sz="1000" i="1" dirty="0">
                <a:solidFill>
                  <a:srgbClr val="231F20"/>
                </a:solidFill>
                <a:latin typeface="Calibri"/>
                <a:cs typeface="Calibri"/>
              </a:rPr>
              <a:t> Google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225" dirty="0">
                <a:solidFill>
                  <a:srgbClr val="231F20"/>
                </a:solidFill>
                <a:latin typeface="Verdana"/>
                <a:cs typeface="Verdana"/>
              </a:rPr>
              <a:t>60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60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400" dirty="0">
                <a:solidFill>
                  <a:srgbClr val="231F20"/>
                </a:solidFill>
                <a:latin typeface="Verdana"/>
                <a:cs typeface="Verdana"/>
              </a:rPr>
              <a:t>80% </a:t>
            </a:r>
            <a:r>
              <a:rPr sz="1700" b="1" spc="-3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trafic</a:t>
            </a:r>
            <a:r>
              <a:rPr sz="1700" b="1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généré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3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premières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positions</a:t>
            </a:r>
            <a:r>
              <a:rPr sz="1700" spc="-3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000" i="1" spc="30" dirty="0">
                <a:solidFill>
                  <a:srgbClr val="231F20"/>
                </a:solidFill>
                <a:latin typeface="Calibri"/>
                <a:cs typeface="Calibri"/>
              </a:rPr>
              <a:t>/</a:t>
            </a:r>
            <a:r>
              <a:rPr sz="1000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00" i="1" spc="60" dirty="0">
                <a:solidFill>
                  <a:srgbClr val="231F20"/>
                </a:solidFill>
                <a:latin typeface="Calibri"/>
                <a:cs typeface="Calibri"/>
              </a:rPr>
              <a:t>SRC</a:t>
            </a:r>
            <a:r>
              <a:rPr sz="1000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00" i="1" spc="-20" dirty="0">
                <a:solidFill>
                  <a:srgbClr val="231F20"/>
                </a:solidFill>
                <a:latin typeface="Calibri"/>
                <a:cs typeface="Calibri"/>
              </a:rPr>
              <a:t>:</a:t>
            </a:r>
            <a:r>
              <a:rPr sz="1000" i="1" dirty="0">
                <a:solidFill>
                  <a:srgbClr val="231F20"/>
                </a:solidFill>
                <a:latin typeface="Calibri"/>
                <a:cs typeface="Calibri"/>
              </a:rPr>
              <a:t> Google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775" y="126834"/>
            <a:ext cx="18923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8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27956"/>
            <a:ext cx="6674484" cy="912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 algn="just">
              <a:lnSpc>
                <a:spcPct val="132400"/>
              </a:lnSpc>
            </a:pP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techniques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référencement</a:t>
            </a:r>
            <a:r>
              <a:rPr sz="1700" b="1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85" dirty="0">
                <a:solidFill>
                  <a:srgbClr val="231F20"/>
                </a:solidFill>
                <a:latin typeface="Verdana"/>
                <a:cs typeface="Verdana"/>
              </a:rPr>
              <a:t>ciblent </a:t>
            </a:r>
            <a:r>
              <a:rPr sz="1700" b="1" spc="-220" dirty="0">
                <a:solidFill>
                  <a:srgbClr val="231F20"/>
                </a:solidFill>
                <a:latin typeface="Verdana"/>
                <a:cs typeface="Verdana"/>
              </a:rPr>
              <a:t>aujourd’hui</a:t>
            </a:r>
            <a:r>
              <a:rPr sz="1700" b="1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principale- 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ment </a:t>
            </a:r>
            <a:r>
              <a:rPr sz="1700" b="1" spc="-265" dirty="0">
                <a:solidFill>
                  <a:srgbClr val="231F20"/>
                </a:solidFill>
                <a:latin typeface="Verdana"/>
                <a:cs typeface="Verdana"/>
              </a:rPr>
              <a:t>«Googlebot»,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car la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concurrence est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extrêmement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distancée.  Cependant,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fonctionnalités et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critères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pertinence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Google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restent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l’ensemble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universels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correspondent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plupart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autres moteurs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recherches. </a:t>
            </a:r>
            <a:r>
              <a:rPr sz="1700" spc="-5" dirty="0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titre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d’exemple,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Bing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utilise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encore 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officiellement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balise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31F20"/>
                </a:solidFill>
                <a:latin typeface="Verdana"/>
                <a:cs typeface="Verdana"/>
              </a:rPr>
              <a:t>«meta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keyword»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Pourtant,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lorsque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l’on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teste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une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requête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sans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cette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balise,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Bing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ressort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mêmes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résultats.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400"/>
              </a:lnSpc>
              <a:spcBef>
                <a:spcPts val="5"/>
              </a:spcBef>
            </a:pP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Pour </a:t>
            </a:r>
            <a:r>
              <a:rPr sz="1700" b="1" spc="-210" dirty="0">
                <a:solidFill>
                  <a:srgbClr val="231F20"/>
                </a:solidFill>
                <a:latin typeface="Verdana"/>
                <a:cs typeface="Verdana"/>
              </a:rPr>
              <a:t>autant </a:t>
            </a:r>
            <a:r>
              <a:rPr sz="1700" b="1" spc="-195" dirty="0">
                <a:solidFill>
                  <a:srgbClr val="231F20"/>
                </a:solidFill>
                <a:latin typeface="Verdana"/>
                <a:cs typeface="Verdana"/>
              </a:rPr>
              <a:t>votre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source de </a:t>
            </a:r>
            <a:r>
              <a:rPr sz="1700" b="1" spc="-170" dirty="0">
                <a:solidFill>
                  <a:srgbClr val="231F20"/>
                </a:solidFill>
                <a:latin typeface="Verdana"/>
                <a:cs typeface="Verdana"/>
              </a:rPr>
              <a:t>trafic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ne </a:t>
            </a:r>
            <a:r>
              <a:rPr sz="1700" b="1" spc="-165" dirty="0">
                <a:solidFill>
                  <a:srgbClr val="231F20"/>
                </a:solidFill>
                <a:latin typeface="Verdana"/>
                <a:cs typeface="Verdana"/>
              </a:rPr>
              <a:t>doit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pas </a:t>
            </a: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provenir exclusive-  </a:t>
            </a:r>
            <a:r>
              <a:rPr sz="1700" b="1" spc="-240" dirty="0">
                <a:solidFill>
                  <a:srgbClr val="231F20"/>
                </a:solidFill>
                <a:latin typeface="Verdana"/>
                <a:cs typeface="Verdana"/>
              </a:rPr>
              <a:t>ment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des moteurs </a:t>
            </a:r>
            <a:r>
              <a:rPr sz="1700" b="1" spc="-215" dirty="0">
                <a:solidFill>
                  <a:srgbClr val="231F20"/>
                </a:solidFill>
                <a:latin typeface="Verdana"/>
                <a:cs typeface="Verdana"/>
              </a:rPr>
              <a:t>de recherche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,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bien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qu’étant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souvent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part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plus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importante.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nécessaire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d’optimiser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l’accès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référants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(backlink)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promotion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l’accès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direct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réseaux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sociaux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par 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exemple.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670685" marR="708025" indent="-958850">
              <a:lnSpc>
                <a:spcPts val="2700"/>
              </a:lnSpc>
            </a:pPr>
            <a:r>
              <a:rPr sz="2500" b="1" spc="-340" dirty="0">
                <a:solidFill>
                  <a:srgbClr val="636466"/>
                </a:solidFill>
                <a:latin typeface="Verdana"/>
                <a:cs typeface="Verdana"/>
              </a:rPr>
              <a:t>Les </a:t>
            </a:r>
            <a:r>
              <a:rPr sz="2500" b="1" spc="-280" dirty="0">
                <a:solidFill>
                  <a:srgbClr val="636466"/>
                </a:solidFill>
                <a:latin typeface="Verdana"/>
                <a:cs typeface="Verdana"/>
              </a:rPr>
              <a:t>différents </a:t>
            </a:r>
            <a:r>
              <a:rPr sz="2500" b="1" spc="-360" dirty="0">
                <a:solidFill>
                  <a:srgbClr val="636466"/>
                </a:solidFill>
                <a:latin typeface="Verdana"/>
                <a:cs typeface="Verdana"/>
              </a:rPr>
              <a:t>modes </a:t>
            </a:r>
            <a:r>
              <a:rPr sz="2500" b="1" spc="-285" dirty="0">
                <a:solidFill>
                  <a:srgbClr val="636466"/>
                </a:solidFill>
                <a:latin typeface="Verdana"/>
                <a:cs typeface="Verdana"/>
              </a:rPr>
              <a:t>d’optimisation </a:t>
            </a:r>
            <a:r>
              <a:rPr sz="2500" b="1" spc="-345" dirty="0">
                <a:solidFill>
                  <a:srgbClr val="636466"/>
                </a:solidFill>
                <a:latin typeface="Verdana"/>
                <a:cs typeface="Verdana"/>
              </a:rPr>
              <a:t>:  </a:t>
            </a:r>
            <a:r>
              <a:rPr sz="2500" b="1" spc="-285" dirty="0">
                <a:solidFill>
                  <a:srgbClr val="636466"/>
                </a:solidFill>
                <a:latin typeface="Verdana"/>
                <a:cs typeface="Verdana"/>
              </a:rPr>
              <a:t>SEO, SEA, </a:t>
            </a:r>
            <a:r>
              <a:rPr sz="2500" b="1" spc="-155" dirty="0">
                <a:solidFill>
                  <a:srgbClr val="636466"/>
                </a:solidFill>
                <a:latin typeface="Verdana"/>
                <a:cs typeface="Verdana"/>
              </a:rPr>
              <a:t>SMO </a:t>
            </a:r>
            <a:r>
              <a:rPr sz="2500" b="1" spc="-260" dirty="0">
                <a:solidFill>
                  <a:srgbClr val="636466"/>
                </a:solidFill>
                <a:latin typeface="Verdana"/>
                <a:cs typeface="Verdana"/>
              </a:rPr>
              <a:t>et</a:t>
            </a:r>
            <a:r>
              <a:rPr sz="2500" b="1" spc="-459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sz="2500" b="1" spc="-215" dirty="0">
                <a:solidFill>
                  <a:srgbClr val="636466"/>
                </a:solidFill>
                <a:latin typeface="Verdana"/>
                <a:cs typeface="Verdana"/>
              </a:rPr>
              <a:t>SEM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2000" b="1" spc="-215" dirty="0">
                <a:solidFill>
                  <a:srgbClr val="231F20"/>
                </a:solidFill>
                <a:latin typeface="Verdana"/>
                <a:cs typeface="Verdana"/>
              </a:rPr>
              <a:t>SEO </a:t>
            </a:r>
            <a:r>
              <a:rPr sz="2000" b="1" spc="-305" dirty="0">
                <a:solidFill>
                  <a:srgbClr val="231F20"/>
                </a:solidFill>
                <a:latin typeface="Verdana"/>
                <a:cs typeface="Verdana"/>
              </a:rPr>
              <a:t>(Search </a:t>
            </a:r>
            <a:r>
              <a:rPr sz="2000" b="1" spc="-260" dirty="0">
                <a:solidFill>
                  <a:srgbClr val="231F20"/>
                </a:solidFill>
                <a:latin typeface="Verdana"/>
                <a:cs typeface="Verdana"/>
              </a:rPr>
              <a:t>Engine </a:t>
            </a:r>
            <a:r>
              <a:rPr sz="2000" b="1" spc="-240" dirty="0">
                <a:solidFill>
                  <a:srgbClr val="231F20"/>
                </a:solidFill>
                <a:latin typeface="Verdana"/>
                <a:cs typeface="Verdana"/>
              </a:rPr>
              <a:t>Optimization)</a:t>
            </a:r>
            <a:r>
              <a:rPr sz="2000" b="1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2700" marR="9525" algn="just">
              <a:lnSpc>
                <a:spcPct val="132400"/>
              </a:lnSpc>
              <a:spcBef>
                <a:spcPts val="790"/>
              </a:spcBef>
            </a:pP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Correspond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l’optimisation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7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recherche.</a:t>
            </a:r>
            <a:r>
              <a:rPr sz="1700" spc="-2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Comprends 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activités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visant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renforcer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visibilité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recherche,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ceci</a:t>
            </a:r>
            <a:r>
              <a:rPr sz="1700" spc="-4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naturels 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(aussi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appelés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organiques)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510"/>
              </a:spcBef>
            </a:pPr>
            <a:r>
              <a:rPr sz="1700" b="1" spc="-204" dirty="0">
                <a:solidFill>
                  <a:srgbClr val="231F20"/>
                </a:solidFill>
                <a:latin typeface="Verdana"/>
                <a:cs typeface="Verdana"/>
              </a:rPr>
              <a:t>Ces </a:t>
            </a:r>
            <a:r>
              <a:rPr sz="1700" b="1" spc="-175" dirty="0">
                <a:solidFill>
                  <a:srgbClr val="231F20"/>
                </a:solidFill>
                <a:latin typeface="Verdana"/>
                <a:cs typeface="Verdana"/>
              </a:rPr>
              <a:t>activités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se 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déclinent </a:t>
            </a:r>
            <a:r>
              <a:rPr sz="1700" b="1" spc="-229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700" b="1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91770" indent="-179070" algn="just">
              <a:lnSpc>
                <a:spcPct val="100000"/>
              </a:lnSpc>
              <a:spcBef>
                <a:spcPts val="1510"/>
              </a:spcBef>
              <a:buChar char="•"/>
              <a:tabLst>
                <a:tab pos="192405" algn="l"/>
              </a:tabLst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 Onpage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(sur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site)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spc="-4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codage</a:t>
            </a:r>
            <a:endParaRPr sz="1700">
              <a:latin typeface="Verdana"/>
              <a:cs typeface="Verdana"/>
            </a:endParaRPr>
          </a:p>
          <a:p>
            <a:pPr marL="191770" indent="-179070" algn="just">
              <a:lnSpc>
                <a:spcPct val="100000"/>
              </a:lnSpc>
              <a:spcBef>
                <a:spcPts val="1510"/>
              </a:spcBef>
              <a:buChar char="•"/>
              <a:tabLst>
                <a:tab pos="192405" algn="l"/>
              </a:tabLst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Inpage </a:t>
            </a:r>
            <a:r>
              <a:rPr sz="1700" spc="-185" dirty="0">
                <a:solidFill>
                  <a:srgbClr val="231F20"/>
                </a:solidFill>
                <a:latin typeface="Verdana"/>
                <a:cs typeface="Verdana"/>
              </a:rPr>
              <a:t>(sur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site)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spc="-3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contenu</a:t>
            </a:r>
            <a:endParaRPr sz="1700">
              <a:latin typeface="Verdana"/>
              <a:cs typeface="Verdana"/>
            </a:endParaRPr>
          </a:p>
          <a:p>
            <a:pPr marL="191770" indent="-179070" algn="just">
              <a:lnSpc>
                <a:spcPct val="100000"/>
              </a:lnSpc>
              <a:spcBef>
                <a:spcPts val="1510"/>
              </a:spcBef>
              <a:buChar char="•"/>
              <a:tabLst>
                <a:tab pos="192405" algn="l"/>
              </a:tabLst>
            </a:pP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SEO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Offpage 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(en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dehors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</a:t>
            </a:r>
            <a:r>
              <a:rPr sz="1700" spc="-150" dirty="0">
                <a:solidFill>
                  <a:srgbClr val="231F20"/>
                </a:solidFill>
                <a:latin typeface="Verdana"/>
                <a:cs typeface="Verdana"/>
              </a:rPr>
              <a:t>site)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spc="-4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netlinking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775" y="126834"/>
            <a:ext cx="18923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99" y="91567"/>
            <a:ext cx="26269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Référencement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35"/>
              </a:lnSpc>
            </a:pPr>
            <a:fld id="{81D60167-4931-47E6-BA6A-407CBD079E47}" type="slidenum">
              <a:rPr spc="-210" dirty="0"/>
              <a:t>9</a:t>
            </a:fld>
            <a:r>
              <a:rPr spc="-275" dirty="0"/>
              <a:t> </a:t>
            </a:r>
            <a:r>
              <a:rPr spc="-254" dirty="0"/>
              <a:t>/61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366469"/>
            <a:ext cx="6675120" cy="7360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2000" b="1" spc="-225" dirty="0">
                <a:solidFill>
                  <a:srgbClr val="231F20"/>
                </a:solidFill>
                <a:latin typeface="Verdana"/>
                <a:cs typeface="Verdana"/>
              </a:rPr>
              <a:t>SEA </a:t>
            </a:r>
            <a:r>
              <a:rPr sz="2000" b="1" spc="-305" dirty="0">
                <a:solidFill>
                  <a:srgbClr val="231F20"/>
                </a:solidFill>
                <a:latin typeface="Verdana"/>
                <a:cs typeface="Verdana"/>
              </a:rPr>
              <a:t>(Search </a:t>
            </a:r>
            <a:r>
              <a:rPr sz="2000" b="1" spc="-260" dirty="0">
                <a:solidFill>
                  <a:srgbClr val="231F20"/>
                </a:solidFill>
                <a:latin typeface="Verdana"/>
                <a:cs typeface="Verdana"/>
              </a:rPr>
              <a:t>Engine </a:t>
            </a:r>
            <a:r>
              <a:rPr sz="2000" b="1" spc="-250" dirty="0">
                <a:solidFill>
                  <a:srgbClr val="231F20"/>
                </a:solidFill>
                <a:latin typeface="Verdana"/>
                <a:cs typeface="Verdana"/>
              </a:rPr>
              <a:t>Advertising)</a:t>
            </a: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 marR="9525">
              <a:lnSpc>
                <a:spcPct val="132400"/>
              </a:lnSpc>
              <a:spcBef>
                <a:spcPts val="790"/>
              </a:spcBef>
            </a:pP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correspond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publicité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recherche.  Comprends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activités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visant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acheter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l’espace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publicitaire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moteurs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recherche.</a:t>
            </a:r>
            <a:endParaRPr sz="1700" dirty="0">
              <a:latin typeface="Verdana"/>
              <a:cs typeface="Verdana"/>
            </a:endParaRPr>
          </a:p>
          <a:p>
            <a:pPr marL="12700" marR="5080" algn="just">
              <a:lnSpc>
                <a:spcPct val="132400"/>
              </a:lnSpc>
              <a:spcBef>
                <a:spcPts val="850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programme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connu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Adwords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qui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permet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d’afficher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annonces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dans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résultats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1ere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position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SERP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moteur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recherche,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sites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affiliés.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2000" b="1" spc="-125" dirty="0">
                <a:solidFill>
                  <a:srgbClr val="231F20"/>
                </a:solidFill>
                <a:latin typeface="Verdana"/>
                <a:cs typeface="Verdana"/>
              </a:rPr>
              <a:t>SMO </a:t>
            </a:r>
            <a:r>
              <a:rPr sz="2000" b="1" spc="-270" dirty="0">
                <a:solidFill>
                  <a:srgbClr val="231F20"/>
                </a:solidFill>
                <a:latin typeface="Verdana"/>
                <a:cs typeface="Verdana"/>
              </a:rPr>
              <a:t>(Social </a:t>
            </a:r>
            <a:r>
              <a:rPr sz="2000" b="1" spc="-195" dirty="0">
                <a:solidFill>
                  <a:srgbClr val="231F20"/>
                </a:solidFill>
                <a:latin typeface="Verdana"/>
                <a:cs typeface="Verdana"/>
              </a:rPr>
              <a:t>Media </a:t>
            </a:r>
            <a:r>
              <a:rPr sz="2000" b="1" spc="-240" dirty="0">
                <a:solidFill>
                  <a:srgbClr val="231F20"/>
                </a:solidFill>
                <a:latin typeface="Verdana"/>
                <a:cs typeface="Verdana"/>
              </a:rPr>
              <a:t>Optimization)</a:t>
            </a:r>
            <a:r>
              <a:rPr sz="2000" b="1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700" spc="-60" dirty="0">
                <a:solidFill>
                  <a:srgbClr val="231F20"/>
                </a:solidFill>
                <a:latin typeface="Verdana"/>
                <a:cs typeface="Verdana"/>
              </a:rPr>
              <a:t>Qui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correspond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00" dirty="0">
                <a:solidFill>
                  <a:srgbClr val="231F20"/>
                </a:solidFill>
                <a:latin typeface="Verdana"/>
                <a:cs typeface="Verdana"/>
              </a:rPr>
              <a:t>l’optimisation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sur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43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réseaux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sociaux.</a:t>
            </a:r>
            <a:endParaRPr sz="1700" dirty="0">
              <a:latin typeface="Verdana"/>
              <a:cs typeface="Verdana"/>
            </a:endParaRPr>
          </a:p>
          <a:p>
            <a:pPr marL="12700" marR="9525">
              <a:lnSpc>
                <a:spcPct val="132400"/>
              </a:lnSpc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Comprends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activités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visant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développer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visibilité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d’une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entité 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au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travers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médias</a:t>
            </a:r>
            <a:r>
              <a:rPr sz="17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sociaux.</a:t>
            </a:r>
            <a:endParaRPr sz="1700" dirty="0">
              <a:latin typeface="Verdana"/>
              <a:cs typeface="Verdana"/>
            </a:endParaRPr>
          </a:p>
          <a:p>
            <a:pPr marL="12700" marR="13335">
              <a:lnSpc>
                <a:spcPct val="132400"/>
              </a:lnSpc>
              <a:spcBef>
                <a:spcPts val="850"/>
              </a:spcBef>
            </a:pP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31F20"/>
                </a:solidFill>
                <a:latin typeface="Verdana"/>
                <a:cs typeface="Verdana"/>
              </a:rPr>
              <a:t>médias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concernés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31F20"/>
                </a:solidFill>
                <a:latin typeface="Verdana"/>
                <a:cs typeface="Verdana"/>
              </a:rPr>
              <a:t>connus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sont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31F20"/>
                </a:solidFill>
                <a:latin typeface="Verdana"/>
                <a:cs typeface="Verdana"/>
              </a:rPr>
              <a:t>Facebook,</a:t>
            </a:r>
            <a:r>
              <a:rPr sz="17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31F20"/>
                </a:solidFill>
                <a:latin typeface="Verdana"/>
                <a:cs typeface="Verdana"/>
              </a:rPr>
              <a:t>Twitter,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Google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340" dirty="0">
                <a:solidFill>
                  <a:srgbClr val="231F20"/>
                </a:solidFill>
                <a:latin typeface="Verdana"/>
                <a:cs typeface="Verdana"/>
              </a:rPr>
              <a:t>+, 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Linkedin,</a:t>
            </a:r>
            <a:r>
              <a:rPr sz="17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Youtube,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Viadéo…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encore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forums</a:t>
            </a:r>
            <a:r>
              <a:rPr sz="1700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dédiés.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b="1" spc="-254" dirty="0">
                <a:solidFill>
                  <a:srgbClr val="231F20"/>
                </a:solidFill>
                <a:latin typeface="Verdana"/>
                <a:cs typeface="Verdana"/>
              </a:rPr>
              <a:t>Le </a:t>
            </a:r>
            <a:r>
              <a:rPr sz="2000" b="1" spc="-170" dirty="0">
                <a:solidFill>
                  <a:srgbClr val="231F20"/>
                </a:solidFill>
                <a:latin typeface="Verdana"/>
                <a:cs typeface="Verdana"/>
              </a:rPr>
              <a:t>SEM </a:t>
            </a:r>
            <a:r>
              <a:rPr sz="2000" b="1" spc="-305" dirty="0">
                <a:solidFill>
                  <a:srgbClr val="231F20"/>
                </a:solidFill>
                <a:latin typeface="Verdana"/>
                <a:cs typeface="Verdana"/>
              </a:rPr>
              <a:t>(Search </a:t>
            </a:r>
            <a:r>
              <a:rPr sz="2000" b="1" spc="-260" dirty="0">
                <a:solidFill>
                  <a:srgbClr val="231F20"/>
                </a:solidFill>
                <a:latin typeface="Verdana"/>
                <a:cs typeface="Verdana"/>
              </a:rPr>
              <a:t>Engine </a:t>
            </a:r>
            <a:r>
              <a:rPr sz="2000" b="1" spc="-250" dirty="0">
                <a:solidFill>
                  <a:srgbClr val="231F20"/>
                </a:solidFill>
                <a:latin typeface="Verdana"/>
                <a:cs typeface="Verdana"/>
              </a:rPr>
              <a:t>Marketing)</a:t>
            </a:r>
            <a:r>
              <a:rPr sz="2000" b="1" spc="-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 marR="5080">
              <a:lnSpc>
                <a:spcPct val="132400"/>
              </a:lnSpc>
              <a:spcBef>
                <a:spcPts val="790"/>
              </a:spcBef>
            </a:pP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Regroupe l’ensemble des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actions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d’optimisation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sz="1700" spc="-135" dirty="0">
                <a:solidFill>
                  <a:srgbClr val="231F20"/>
                </a:solidFill>
                <a:latin typeface="Verdana"/>
                <a:cs typeface="Verdana"/>
              </a:rPr>
              <a:t>marketing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partir 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du</a:t>
            </a:r>
            <a:r>
              <a:rPr sz="17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web.</a:t>
            </a:r>
            <a:endParaRPr sz="1700" dirty="0">
              <a:latin typeface="Verdana"/>
              <a:cs typeface="Verdana"/>
            </a:endParaRPr>
          </a:p>
          <a:p>
            <a:pPr marL="12700" marR="10160">
              <a:lnSpc>
                <a:spcPct val="132400"/>
              </a:lnSpc>
            </a:pP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Il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s’agit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totalité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7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activités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visant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Verdana"/>
                <a:cs typeface="Verdana"/>
              </a:rPr>
              <a:t>renforcer</a:t>
            </a:r>
            <a:r>
              <a:rPr sz="1700" spc="-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700" spc="-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31F20"/>
                </a:solidFill>
                <a:latin typeface="Verdana"/>
                <a:cs typeface="Verdana"/>
              </a:rPr>
              <a:t>visibilité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d’un</a:t>
            </a:r>
            <a:r>
              <a:rPr sz="17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31F20"/>
                </a:solidFill>
                <a:latin typeface="Verdana"/>
                <a:cs typeface="Verdana"/>
              </a:rPr>
              <a:t>site  </a:t>
            </a:r>
            <a:r>
              <a:rPr sz="1700" spc="-125" dirty="0">
                <a:solidFill>
                  <a:srgbClr val="231F20"/>
                </a:solidFill>
                <a:latin typeface="Verdana"/>
                <a:cs typeface="Verdana"/>
              </a:rPr>
              <a:t>Internet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tel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31F20"/>
                </a:solidFill>
                <a:latin typeface="Verdana"/>
                <a:cs typeface="Verdana"/>
              </a:rPr>
              <a:t>SEO,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31F20"/>
                </a:solidFill>
                <a:latin typeface="Verdana"/>
                <a:cs typeface="Verdana"/>
              </a:rPr>
              <a:t>SEA</a:t>
            </a:r>
            <a:r>
              <a:rPr sz="17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700" spc="-1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31F20"/>
                </a:solidFill>
                <a:latin typeface="Verdana"/>
                <a:cs typeface="Verdana"/>
              </a:rPr>
              <a:t>SMO.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775" y="126834"/>
            <a:ext cx="18923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12092</Words>
  <Application>Microsoft Office PowerPoint</Application>
  <PresentationFormat>Personnalisé</PresentationFormat>
  <Paragraphs>952</Paragraphs>
  <Slides>61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9" baseType="lpstr">
      <vt:lpstr>Calibri</vt:lpstr>
      <vt:lpstr>Gill Sans MT</vt:lpstr>
      <vt:lpstr>Lucida Sans</vt:lpstr>
      <vt:lpstr>Tahoma</vt:lpstr>
      <vt:lpstr>Times New Roman</vt:lpstr>
      <vt:lpstr>Trebuchet MS</vt:lpstr>
      <vt:lpstr>Verdana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BEN SAID Marwan</cp:lastModifiedBy>
  <cp:revision>8</cp:revision>
  <dcterms:created xsi:type="dcterms:W3CDTF">2017-04-23T17:27:43Z</dcterms:created>
  <dcterms:modified xsi:type="dcterms:W3CDTF">2017-05-23T08:29:58Z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2016-04-06T00:00:00Z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2017-04-23T00:00:00Z</vt:filetime>
  </property>
</Properties>
</file>