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7010400" cy="92233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05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hHv4/FEdr/2Hr0CKs1emFCPQZ4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1CB801-0562-4024-B85B-D02B5D716B4C}">
  <a:tblStyle styleId="{9C1CB801-0562-4024-B85B-D02B5D716B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3E65F96-3D7A-4D46-AB33-3FFDD1F12D2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 b="off" i="off"/>
      <a:tcStyle>
        <a:fill>
          <a:solidFill>
            <a:srgbClr val="CACB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5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" y="0"/>
            <a:ext cx="3038475" cy="461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46" y="0"/>
            <a:ext cx="3038475" cy="461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" y="8760316"/>
            <a:ext cx="3038475" cy="461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46" y="8760316"/>
            <a:ext cx="3038475" cy="461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970346" y="8760316"/>
            <a:ext cx="3038475" cy="461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01676" y="4381740"/>
            <a:ext cx="5607050" cy="415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2001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320040" y="2697480"/>
            <a:ext cx="8348472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2575" lIns="42575" spcFirstLastPara="1" rIns="42575" wrap="square" tIns="42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600"/>
              <a:buFont typeface="Arial"/>
              <a:buNone/>
              <a:defRPr b="1" sz="2600">
                <a:solidFill>
                  <a:srgbClr val="0F2B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347472" y="4206241"/>
            <a:ext cx="8223960" cy="53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noAutofit/>
          </a:bodyPr>
          <a:lstStyle>
            <a:lvl1pPr lv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400"/>
              <a:buNone/>
              <a:defRPr sz="22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849" y="1528541"/>
            <a:ext cx="1140163" cy="10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st Page Logo" showMasterSp="0">
  <p:cSld name="1_Last Page Logo">
    <p:bg>
      <p:bgPr>
        <a:solidFill>
          <a:srgbClr val="0F2B44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/>
        </p:nvSpPr>
        <p:spPr>
          <a:xfrm>
            <a:off x="2363056" y="5804887"/>
            <a:ext cx="44178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 B C   D I G I T A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 U D S O N ’ S  B A Y  •  L O R D  &amp;  T A Y L O 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 A K S   F I F T H   A V E N U E  •  H B C   O U T L E T S</a:t>
            </a:r>
            <a:endParaRPr b="0" i="0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>
            <p:ph idx="2" type="tbl"/>
          </p:nvPr>
        </p:nvSpPr>
        <p:spPr>
          <a:xfrm>
            <a:off x="352602" y="1306077"/>
            <a:ext cx="8438797" cy="509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Page Logo" showMasterSp="0">
  <p:cSld name="Last Page Log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/>
        </p:nvSpPr>
        <p:spPr>
          <a:xfrm>
            <a:off x="2363056" y="5804887"/>
            <a:ext cx="44178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 B C   D I G I T A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 U D S O N ’ S  B A Y  •  L O R D  &amp;  T A Y L O 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6161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 A K S   F I F T H   A V E N U E  •  H B C   O U T L E T S</a:t>
            </a:r>
            <a:endParaRPr b="0" i="0" sz="1100" u="none" cap="none" strike="noStrike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9192" cy="14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F2B4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352840" y="1287063"/>
            <a:ext cx="8438320" cy="5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85175" spcFirstLastPara="1" rIns="85175" wrap="square" tIns="425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-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8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/>
          <p:nvPr/>
        </p:nvSpPr>
        <p:spPr>
          <a:xfrm>
            <a:off x="8635042" y="6464808"/>
            <a:ext cx="380942" cy="3657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F2B4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F2B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689456" y="6601899"/>
            <a:ext cx="6543565" cy="1417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71556" lvl="0" marL="17155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289" y="6424210"/>
            <a:ext cx="405704" cy="3560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320040" y="2614245"/>
            <a:ext cx="8348472" cy="2016369"/>
          </a:xfrm>
          <a:prstGeom prst="rect">
            <a:avLst/>
          </a:prstGeom>
          <a:noFill/>
          <a:ln>
            <a:noFill/>
          </a:ln>
        </p:spPr>
        <p:txBody>
          <a:bodyPr anchorCtr="0" anchor="b" bIns="42575" lIns="42575" spcFirstLastPara="1" rIns="42575" wrap="square" tIns="42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340"/>
              <a:buFont typeface="Arial"/>
              <a:buNone/>
            </a:pPr>
            <a:r>
              <a:rPr i="1" lang="en-US" sz="2790"/>
              <a:t>PROJECT NAME </a:t>
            </a:r>
            <a:r>
              <a:rPr lang="en-US" sz="2790"/>
              <a:t>– Talenttek</a:t>
            </a:r>
            <a:br>
              <a:rPr lang="en-US" sz="2790"/>
            </a:br>
            <a:br>
              <a:rPr lang="en-US" sz="2790"/>
            </a:br>
            <a:r>
              <a:rPr lang="en-US" sz="2790"/>
              <a:t>TEST PLAN</a:t>
            </a:r>
            <a:br>
              <a:rPr lang="en-US" sz="2790"/>
            </a:br>
            <a:endParaRPr sz="2790"/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347472" y="4610910"/>
            <a:ext cx="8223960" cy="19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42575" lIns="42575" spcFirstLastPara="1" rIns="42575" wrap="square" tIns="42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March, 22, 2020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400"/>
              <a:buNone/>
            </a:pPr>
            <a:r>
              <a:rPr i="1" lang="en-US" sz="1100"/>
              <a:t>Author: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400"/>
              <a:buNone/>
            </a:pPr>
            <a:r>
              <a:rPr i="1" lang="en-US" sz="1100"/>
              <a:t>Javed Chowdry, QA Manger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8. Test Entry Criteria</a:t>
            </a:r>
            <a:endParaRPr b="1"/>
          </a:p>
        </p:txBody>
      </p:sp>
      <p:sp>
        <p:nvSpPr>
          <p:cNvPr id="138" name="Google Shape;138;p10"/>
          <p:cNvSpPr txBox="1"/>
          <p:nvPr/>
        </p:nvSpPr>
        <p:spPr>
          <a:xfrm>
            <a:off x="457200" y="952500"/>
            <a:ext cx="8229600" cy="530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environment has been identified, refreshed, if needed, and passed the environment smoke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Data has been identified and set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Promo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credit cards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 changes have been checked in and build number has been provided to QA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Plan has been developed and communicated to the project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4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2445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3537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3537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9. Test Exit Criteria</a:t>
            </a:r>
            <a:endParaRPr b="1"/>
          </a:p>
        </p:txBody>
      </p:sp>
      <p:sp>
        <p:nvSpPr>
          <p:cNvPr id="144" name="Google Shape;144;p11"/>
          <p:cNvSpPr txBox="1"/>
          <p:nvPr/>
        </p:nvSpPr>
        <p:spPr>
          <a:xfrm>
            <a:off x="457200" y="952500"/>
            <a:ext cx="8229600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100% high pri</a:t>
            </a:r>
            <a:r>
              <a:rPr lang="en-US" sz="2400">
                <a:solidFill>
                  <a:schemeClr val="dk1"/>
                </a:solidFill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rity functional, compatibility, E2E, UAT tests have been executed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Regression tests passed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Automated regression tests  impacted by the new feature(s) have been adjusted and passed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 tests have met business requirements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outstanding defects have been reviewed with Product Owner and prioritized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outstanding defects priority Very High or Urgent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3537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10. Deployment Flow</a:t>
            </a:r>
            <a:endParaRPr b="1"/>
          </a:p>
        </p:txBody>
      </p:sp>
      <p:sp>
        <p:nvSpPr>
          <p:cNvPr id="150" name="Google Shape;150;p12"/>
          <p:cNvSpPr txBox="1"/>
          <p:nvPr/>
        </p:nvSpPr>
        <p:spPr>
          <a:xfrm>
            <a:off x="457200" y="952499"/>
            <a:ext cx="8229600" cy="5730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deployment flow here.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11. Performance Test Strategy</a:t>
            </a:r>
            <a:endParaRPr b="1"/>
          </a:p>
        </p:txBody>
      </p:sp>
      <p:sp>
        <p:nvSpPr>
          <p:cNvPr id="156" name="Google Shape;156;p13"/>
          <p:cNvSpPr txBox="1"/>
          <p:nvPr/>
        </p:nvSpPr>
        <p:spPr>
          <a:xfrm>
            <a:off x="457200" y="952500"/>
            <a:ext cx="8229600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if the project requires performance test and attach the performance test strategy.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12. QA Systems/Tools</a:t>
            </a:r>
            <a:endParaRPr b="1"/>
          </a:p>
        </p:txBody>
      </p:sp>
      <p:sp>
        <p:nvSpPr>
          <p:cNvPr id="162" name="Google Shape;162;p14"/>
          <p:cNvSpPr txBox="1"/>
          <p:nvPr/>
        </p:nvSpPr>
        <p:spPr>
          <a:xfrm>
            <a:off x="457200" y="952499"/>
            <a:ext cx="8229600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JIRA – http://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JIRA will be used for defect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5353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Defect Reports will be generated from Jira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Automation tools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Selenium Webdriver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</a:pPr>
            <a:r>
              <a:rPr lang="en-US" sz="2800">
                <a:solidFill>
                  <a:schemeClr val="dk1"/>
                </a:solidFill>
              </a:rPr>
              <a:t>Backend: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2800">
                <a:solidFill>
                  <a:schemeClr val="dk1"/>
                </a:solidFill>
              </a:rPr>
              <a:t>OMS (order </a:t>
            </a:r>
            <a:r>
              <a:rPr lang="en-US" sz="2800">
                <a:solidFill>
                  <a:schemeClr val="dk1"/>
                </a:solidFill>
              </a:rPr>
              <a:t>management</a:t>
            </a:r>
            <a:r>
              <a:rPr lang="en-US" sz="2800">
                <a:solidFill>
                  <a:schemeClr val="dk1"/>
                </a:solidFill>
              </a:rPr>
              <a:t> system)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13. Defect Management</a:t>
            </a:r>
            <a:endParaRPr b="1"/>
          </a:p>
        </p:txBody>
      </p:sp>
      <p:sp>
        <p:nvSpPr>
          <p:cNvPr id="168" name="Google Shape;168;p15"/>
          <p:cNvSpPr txBox="1"/>
          <p:nvPr/>
        </p:nvSpPr>
        <p:spPr>
          <a:xfrm>
            <a:off x="457200" y="952500"/>
            <a:ext cx="8229600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4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873" y="1421423"/>
            <a:ext cx="6596127" cy="509700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69164" y="257908"/>
            <a:ext cx="8603077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13. Defect Management (continuation)</a:t>
            </a:r>
            <a:endParaRPr b="1" sz="2000"/>
          </a:p>
        </p:txBody>
      </p:sp>
      <p:graphicFrame>
        <p:nvGraphicFramePr>
          <p:cNvPr id="175" name="Google Shape;175;p16"/>
          <p:cNvGraphicFramePr/>
          <p:nvPr/>
        </p:nvGraphicFramePr>
        <p:xfrm>
          <a:off x="679938" y="1781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{83E65F96-3D7A-4D46-AB33-3FFDD1F12D2F}</a:tableStyleId>
              </a:tblPr>
              <a:tblGrid>
                <a:gridCol w="1312975"/>
                <a:gridCol w="6342175"/>
              </a:tblGrid>
              <a:tr h="3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 PRIORITY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DESCRIPTION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</a:tr>
              <a:tr h="94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prevents use of application, on a critical path to a business process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is no workaround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Showstopper/launch gating defect</a:t>
                      </a:r>
                      <a:b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8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functionality malfunction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is no acceptable workaround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Showstopper/launch gating defect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4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issue with a piece of functionality or application component or usability issue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acceptable but difficult workaround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4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Minor functionality malfunction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impairs but does not prevent use of an application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acceptable and easy workaround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Minor loss or cosmetic issue</a:t>
                      </a:r>
                      <a:b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16"/>
          <p:cNvSpPr txBox="1"/>
          <p:nvPr/>
        </p:nvSpPr>
        <p:spPr>
          <a:xfrm>
            <a:off x="715109" y="1090246"/>
            <a:ext cx="7573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Defect Priority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14. Reporting</a:t>
            </a:r>
            <a:endParaRPr b="1"/>
          </a:p>
        </p:txBody>
      </p:sp>
      <p:sp>
        <p:nvSpPr>
          <p:cNvPr id="182" name="Google Shape;182;p17"/>
          <p:cNvSpPr txBox="1"/>
          <p:nvPr/>
        </p:nvSpPr>
        <p:spPr>
          <a:xfrm>
            <a:off x="269631" y="952500"/>
            <a:ext cx="8475785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Weekly Test Status Report by QA (every Thursday)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Daily Standups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Daily Defect Triage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15. Project Glossary</a:t>
            </a:r>
            <a:endParaRPr b="1"/>
          </a:p>
        </p:txBody>
      </p:sp>
      <p:sp>
        <p:nvSpPr>
          <p:cNvPr id="188" name="Google Shape;188;p18"/>
          <p:cNvSpPr txBox="1"/>
          <p:nvPr/>
        </p:nvSpPr>
        <p:spPr>
          <a:xfrm>
            <a:off x="269631" y="952500"/>
            <a:ext cx="8475785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 project-specific terms and acronyms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a link to generic QA glossary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16. Appendix</a:t>
            </a:r>
            <a:endParaRPr b="1"/>
          </a:p>
        </p:txBody>
      </p:sp>
      <p:sp>
        <p:nvSpPr>
          <p:cNvPr id="194" name="Google Shape;194;p19"/>
          <p:cNvSpPr txBox="1"/>
          <p:nvPr/>
        </p:nvSpPr>
        <p:spPr>
          <a:xfrm>
            <a:off x="269631" y="952500"/>
            <a:ext cx="8475785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Supporting documents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"/>
          <p:cNvGrpSpPr/>
          <p:nvPr/>
        </p:nvGrpSpPr>
        <p:grpSpPr>
          <a:xfrm>
            <a:off x="738553" y="750277"/>
            <a:ext cx="3751384" cy="574431"/>
            <a:chOff x="1587488" y="1117789"/>
            <a:chExt cx="2370578" cy="1466662"/>
          </a:xfrm>
        </p:grpSpPr>
        <p:sp>
          <p:nvSpPr>
            <p:cNvPr id="41" name="Google Shape;41;p2"/>
            <p:cNvSpPr/>
            <p:nvPr/>
          </p:nvSpPr>
          <p:spPr>
            <a:xfrm>
              <a:off x="2387558" y="1117789"/>
              <a:ext cx="1570508" cy="1466662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Overview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87488" y="1117792"/>
              <a:ext cx="696357" cy="146665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738553" y="2203939"/>
            <a:ext cx="3751384" cy="574431"/>
            <a:chOff x="1587488" y="1117789"/>
            <a:chExt cx="2370578" cy="1466661"/>
          </a:xfrm>
        </p:grpSpPr>
        <p:sp>
          <p:nvSpPr>
            <p:cNvPr id="45" name="Google Shape;45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Scope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87488" y="1117789"/>
              <a:ext cx="696358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38553" y="2977661"/>
            <a:ext cx="3751384" cy="574431"/>
            <a:chOff x="1587488" y="1117789"/>
            <a:chExt cx="2370578" cy="1466661"/>
          </a:xfrm>
        </p:grpSpPr>
        <p:sp>
          <p:nvSpPr>
            <p:cNvPr id="48" name="Google Shape;48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Strategy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587488" y="1117789"/>
              <a:ext cx="696355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38554" y="3763108"/>
            <a:ext cx="3751387" cy="574431"/>
            <a:chOff x="1587487" y="1117789"/>
            <a:chExt cx="2370579" cy="1466661"/>
          </a:xfrm>
        </p:grpSpPr>
        <p:sp>
          <p:nvSpPr>
            <p:cNvPr id="51" name="Google Shape;51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Environment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87487" y="1117789"/>
              <a:ext cx="69635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738553" y="4501661"/>
            <a:ext cx="3751384" cy="574431"/>
            <a:chOff x="1587488" y="1117789"/>
            <a:chExt cx="2370578" cy="1466661"/>
          </a:xfrm>
        </p:grpSpPr>
        <p:sp>
          <p:nvSpPr>
            <p:cNvPr id="54" name="Google Shape;54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Timeline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587488" y="1117789"/>
              <a:ext cx="69635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783015" y="5984631"/>
            <a:ext cx="3716215" cy="574431"/>
            <a:chOff x="1276350" y="1117789"/>
            <a:chExt cx="2681716" cy="1466661"/>
          </a:xfrm>
        </p:grpSpPr>
        <p:sp>
          <p:nvSpPr>
            <p:cNvPr id="57" name="Google Shape;57;p2"/>
            <p:cNvSpPr/>
            <p:nvPr/>
          </p:nvSpPr>
          <p:spPr>
            <a:xfrm>
              <a:off x="2190750" y="1117789"/>
              <a:ext cx="1767316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Appendix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76350" y="1117789"/>
              <a:ext cx="765175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783014" y="750277"/>
            <a:ext cx="3711878" cy="574431"/>
            <a:chOff x="1915386" y="1117789"/>
            <a:chExt cx="4398663" cy="1466661"/>
          </a:xfrm>
        </p:grpSpPr>
        <p:sp>
          <p:nvSpPr>
            <p:cNvPr id="60" name="Google Shape;60;p2"/>
            <p:cNvSpPr/>
            <p:nvPr/>
          </p:nvSpPr>
          <p:spPr>
            <a:xfrm>
              <a:off x="3343620" y="1117789"/>
              <a:ext cx="2970429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Exit Criteria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15386" y="1117789"/>
              <a:ext cx="125193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773926" y="1477108"/>
            <a:ext cx="3720966" cy="574431"/>
            <a:chOff x="1608169" y="1117789"/>
            <a:chExt cx="2349897" cy="1466661"/>
          </a:xfrm>
        </p:grpSpPr>
        <p:sp>
          <p:nvSpPr>
            <p:cNvPr id="63" name="Google Shape;63;p2"/>
            <p:cNvSpPr/>
            <p:nvPr/>
          </p:nvSpPr>
          <p:spPr>
            <a:xfrm>
              <a:off x="2375050" y="1117789"/>
              <a:ext cx="1583016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Deployment Flow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08169" y="1117789"/>
              <a:ext cx="672928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4773927" y="2977661"/>
            <a:ext cx="3720965" cy="574433"/>
            <a:chOff x="1660817" y="1042956"/>
            <a:chExt cx="2338791" cy="1466663"/>
          </a:xfrm>
        </p:grpSpPr>
        <p:sp>
          <p:nvSpPr>
            <p:cNvPr id="66" name="Google Shape;66;p2"/>
            <p:cNvSpPr/>
            <p:nvPr/>
          </p:nvSpPr>
          <p:spPr>
            <a:xfrm>
              <a:off x="2416338" y="1042961"/>
              <a:ext cx="1583270" cy="1466658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QA Systems/Tools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60817" y="1042956"/>
              <a:ext cx="669748" cy="146666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738553" y="1477108"/>
            <a:ext cx="3751385" cy="574431"/>
            <a:chOff x="1587488" y="1117789"/>
            <a:chExt cx="2370578" cy="1466661"/>
          </a:xfrm>
        </p:grpSpPr>
        <p:sp>
          <p:nvSpPr>
            <p:cNvPr id="69" name="Google Shape;69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Diagram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87488" y="1117789"/>
              <a:ext cx="69635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4773926" y="2203939"/>
            <a:ext cx="3720967" cy="574433"/>
            <a:chOff x="1660816" y="1042956"/>
            <a:chExt cx="2338792" cy="1466663"/>
          </a:xfrm>
        </p:grpSpPr>
        <p:sp>
          <p:nvSpPr>
            <p:cNvPr id="72" name="Google Shape;72;p2"/>
            <p:cNvSpPr/>
            <p:nvPr/>
          </p:nvSpPr>
          <p:spPr>
            <a:xfrm>
              <a:off x="2416338" y="1042961"/>
              <a:ext cx="1583270" cy="1466658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 Test Strategy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60816" y="1042956"/>
              <a:ext cx="669747" cy="146666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773927" y="3763108"/>
            <a:ext cx="3720965" cy="574433"/>
            <a:chOff x="1660817" y="1042956"/>
            <a:chExt cx="2338791" cy="1466663"/>
          </a:xfrm>
        </p:grpSpPr>
        <p:sp>
          <p:nvSpPr>
            <p:cNvPr id="75" name="Google Shape;75;p2"/>
            <p:cNvSpPr/>
            <p:nvPr/>
          </p:nvSpPr>
          <p:spPr>
            <a:xfrm>
              <a:off x="2416338" y="1042961"/>
              <a:ext cx="1583270" cy="1466658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Defect Management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60817" y="1042956"/>
              <a:ext cx="669748" cy="146666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4773927" y="4501662"/>
            <a:ext cx="3720965" cy="574433"/>
            <a:chOff x="1327580" y="1042956"/>
            <a:chExt cx="2672028" cy="1466663"/>
          </a:xfrm>
        </p:grpSpPr>
        <p:sp>
          <p:nvSpPr>
            <p:cNvPr id="78" name="Google Shape;78;p2"/>
            <p:cNvSpPr/>
            <p:nvPr/>
          </p:nvSpPr>
          <p:spPr>
            <a:xfrm>
              <a:off x="2190750" y="1042961"/>
              <a:ext cx="1808858" cy="1466658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QA Reporting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27580" y="1042956"/>
              <a:ext cx="765175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4792103" y="5257797"/>
            <a:ext cx="3702790" cy="574433"/>
            <a:chOff x="1327580" y="1042956"/>
            <a:chExt cx="2672028" cy="1466663"/>
          </a:xfrm>
        </p:grpSpPr>
        <p:sp>
          <p:nvSpPr>
            <p:cNvPr id="81" name="Google Shape;81;p2"/>
            <p:cNvSpPr/>
            <p:nvPr/>
          </p:nvSpPr>
          <p:spPr>
            <a:xfrm>
              <a:off x="2190750" y="1042961"/>
              <a:ext cx="1808858" cy="1466658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Glossary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27580" y="1042956"/>
              <a:ext cx="765175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738556" y="5984632"/>
            <a:ext cx="3751386" cy="574431"/>
            <a:chOff x="1587488" y="1117789"/>
            <a:chExt cx="2370578" cy="1466661"/>
          </a:xfrm>
        </p:grpSpPr>
        <p:sp>
          <p:nvSpPr>
            <p:cNvPr id="84" name="Google Shape;84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Entry Criteria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587488" y="1117789"/>
              <a:ext cx="69635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738552" y="5263660"/>
            <a:ext cx="3751386" cy="574431"/>
            <a:chOff x="1587487" y="1117789"/>
            <a:chExt cx="2370579" cy="1466661"/>
          </a:xfrm>
        </p:grpSpPr>
        <p:sp>
          <p:nvSpPr>
            <p:cNvPr id="87" name="Google Shape;87;p2"/>
            <p:cNvSpPr/>
            <p:nvPr/>
          </p:nvSpPr>
          <p:spPr>
            <a:xfrm>
              <a:off x="2387558" y="1117789"/>
              <a:ext cx="1570508" cy="1466661"/>
            </a:xfrm>
            <a:custGeom>
              <a:rect b="b" l="l" r="r" t="t"/>
              <a:pathLst>
                <a:path extrusionOk="0" h="1639093" w="8212136">
                  <a:moveTo>
                    <a:pt x="0" y="163909"/>
                  </a:moveTo>
                  <a:cubicBezTo>
                    <a:pt x="0" y="73385"/>
                    <a:pt x="73385" y="0"/>
                    <a:pt x="163909" y="0"/>
                  </a:cubicBezTo>
                  <a:lnTo>
                    <a:pt x="8048227" y="0"/>
                  </a:lnTo>
                  <a:cubicBezTo>
                    <a:pt x="8138751" y="0"/>
                    <a:pt x="8212136" y="73385"/>
                    <a:pt x="8212136" y="163909"/>
                  </a:cubicBezTo>
                  <a:lnTo>
                    <a:pt x="8212136" y="1475184"/>
                  </a:lnTo>
                  <a:cubicBezTo>
                    <a:pt x="8212136" y="1565708"/>
                    <a:pt x="8138751" y="1639093"/>
                    <a:pt x="8048227" y="1639093"/>
                  </a:cubicBezTo>
                  <a:lnTo>
                    <a:pt x="163909" y="1639093"/>
                  </a:lnTo>
                  <a:cubicBezTo>
                    <a:pt x="73385" y="1639093"/>
                    <a:pt x="0" y="1565708"/>
                    <a:pt x="0" y="1475184"/>
                  </a:cubicBezTo>
                  <a:lnTo>
                    <a:pt x="0" y="1639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Roles and Responsibilities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587487" y="1117789"/>
              <a:ext cx="696356" cy="146666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1. Project Overview</a:t>
            </a:r>
            <a:endParaRPr b="1"/>
          </a:p>
        </p:txBody>
      </p:sp>
      <p:sp>
        <p:nvSpPr>
          <p:cNvPr id="94" name="Google Shape;94;p3"/>
          <p:cNvSpPr txBox="1"/>
          <p:nvPr/>
        </p:nvSpPr>
        <p:spPr>
          <a:xfrm>
            <a:off x="270165" y="952500"/>
            <a:ext cx="8614062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high level project description and add a link to the project charter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9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2. System Diagram</a:t>
            </a:r>
            <a:endParaRPr b="1"/>
          </a:p>
        </p:txBody>
      </p:sp>
      <p:sp>
        <p:nvSpPr>
          <p:cNvPr id="100" name="Google Shape;100;p4"/>
          <p:cNvSpPr txBox="1"/>
          <p:nvPr/>
        </p:nvSpPr>
        <p:spPr>
          <a:xfrm>
            <a:off x="270165" y="952500"/>
            <a:ext cx="8614062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system diagram here and highlight the area under test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9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3. Test Scope / Out of Scope</a:t>
            </a:r>
            <a:endParaRPr b="1"/>
          </a:p>
        </p:txBody>
      </p:sp>
      <p:sp>
        <p:nvSpPr>
          <p:cNvPr id="106" name="Google Shape;106;p5"/>
          <p:cNvSpPr txBox="1"/>
          <p:nvPr/>
        </p:nvSpPr>
        <p:spPr>
          <a:xfrm>
            <a:off x="270165" y="952500"/>
            <a:ext cx="8614062" cy="5272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896" lvl="0" marL="2528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Scope </a:t>
            </a:r>
            <a:endParaRPr b="1" sz="24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-US" sz="2000">
                <a:solidFill>
                  <a:schemeClr val="dk1"/>
                </a:solidFill>
              </a:rPr>
              <a:t>Homepage</a:t>
            </a:r>
            <a:endParaRPr/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-US" sz="2000">
                <a:solidFill>
                  <a:schemeClr val="dk1"/>
                </a:solidFill>
              </a:rPr>
              <a:t>Sign In page</a:t>
            </a:r>
            <a:endParaRPr/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-US" sz="2000">
                <a:solidFill>
                  <a:schemeClr val="dk1"/>
                </a:solidFill>
              </a:rPr>
              <a:t>Order history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b="1" lang="en-US" sz="2400">
                <a:solidFill>
                  <a:schemeClr val="dk1"/>
                </a:solidFill>
              </a:rPr>
              <a:t>Out of scope</a:t>
            </a:r>
            <a:endParaRPr b="1"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Email Confirmation</a:t>
            </a:r>
            <a:r>
              <a:rPr lang="en-US" sz="2400"/>
              <a:t>	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bla bla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Automation Test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4. Test Strategy</a:t>
            </a:r>
            <a:endParaRPr b="1"/>
          </a:p>
        </p:txBody>
      </p:sp>
      <p:sp>
        <p:nvSpPr>
          <p:cNvPr id="112" name="Google Shape;112;p6"/>
          <p:cNvSpPr txBox="1"/>
          <p:nvPr/>
        </p:nvSpPr>
        <p:spPr>
          <a:xfrm>
            <a:off x="270165" y="952500"/>
            <a:ext cx="8614062" cy="50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what type of tests will be performed and how (manual vs automated)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Compatibility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 to End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896" lvl="0" marL="25289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9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5. Test Environment(s)</a:t>
            </a:r>
            <a:endParaRPr b="1"/>
          </a:p>
        </p:txBody>
      </p:sp>
      <p:sp>
        <p:nvSpPr>
          <p:cNvPr id="118" name="Google Shape;118;p7"/>
          <p:cNvSpPr txBox="1"/>
          <p:nvPr/>
        </p:nvSpPr>
        <p:spPr>
          <a:xfrm>
            <a:off x="457200" y="952500"/>
            <a:ext cx="8229600" cy="540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Development/Staging - where developers/software engineers writes the code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QA - Where QA test the application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UAT - Where Stakeholders / Product person / QA test the application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Production - where the application is launched to the public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2445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6. Test Timeline</a:t>
            </a:r>
            <a:endParaRPr b="1"/>
          </a:p>
        </p:txBody>
      </p:sp>
      <p:graphicFrame>
        <p:nvGraphicFramePr>
          <p:cNvPr id="124" name="Google Shape;124;p8"/>
          <p:cNvGraphicFramePr/>
          <p:nvPr/>
        </p:nvGraphicFramePr>
        <p:xfrm>
          <a:off x="433755" y="82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{9C1CB801-0562-4024-B85B-D02B5D716B4C}</a:tableStyleId>
              </a:tblPr>
              <a:tblGrid>
                <a:gridCol w="2074975"/>
                <a:gridCol w="3376250"/>
                <a:gridCol w="1368350"/>
                <a:gridCol w="1550700"/>
              </a:tblGrid>
              <a:tr h="97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DATE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Test</a:t>
                      </a:r>
                      <a:endParaRPr sz="1400" u="none" cap="none" strike="noStrike"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will test signin/ honmepage/orderhistry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3/22/2020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3/27/2020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</a:tr>
              <a:tr h="6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 Test </a:t>
                      </a:r>
                      <a:endParaRPr sz="1400" u="none" cap="none" strike="noStrike"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Chrome/ff/safari/edge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3/29/2020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4/05/2020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to End Test </a:t>
                      </a:r>
                      <a:endParaRPr sz="1400" u="none" cap="none" strike="noStrike"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</a:tr>
              <a:tr h="6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 Test </a:t>
                      </a:r>
                      <a:endParaRPr sz="1400" u="none" cap="none" strike="noStrike"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4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 </a:t>
                      </a:r>
                      <a:endParaRPr sz="1400" u="none" cap="none" strike="noStrike"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8"/>
          <p:cNvSpPr/>
          <p:nvPr/>
        </p:nvSpPr>
        <p:spPr>
          <a:xfrm>
            <a:off x="3589711" y="3244334"/>
            <a:ext cx="1964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2286000" y="171296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169164" y="53576"/>
            <a:ext cx="8603077" cy="83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70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B44"/>
              </a:buClr>
              <a:buSzPts val="2800"/>
              <a:buFont typeface="Arial"/>
              <a:buNone/>
            </a:pPr>
            <a:r>
              <a:rPr b="1" lang="en-US"/>
              <a:t>7. Roles and Responsibilities</a:t>
            </a:r>
            <a:endParaRPr b="1"/>
          </a:p>
        </p:txBody>
      </p:sp>
      <p:graphicFrame>
        <p:nvGraphicFramePr>
          <p:cNvPr id="132" name="Google Shape;132;p9"/>
          <p:cNvGraphicFramePr/>
          <p:nvPr/>
        </p:nvGraphicFramePr>
        <p:xfrm>
          <a:off x="445477" y="1148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{83E65F96-3D7A-4D46-AB33-3FFDD1F12D2F}</a:tableStyleId>
              </a:tblPr>
              <a:tblGrid>
                <a:gridCol w="1508425"/>
                <a:gridCol w="2413475"/>
                <a:gridCol w="2206600"/>
                <a:gridCol w="2206600"/>
              </a:tblGrid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 NAME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ROLE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CONTACT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RESPONSIBILITIES</a:t>
                      </a:r>
                      <a:endParaRPr sz="1700" u="none" cap="none" strike="noStrike"/>
                    </a:p>
                  </a:txBody>
                  <a:tcPr marT="45725" marB="45725" marR="91450" marL="91450"/>
                </a:tc>
              </a:tr>
              <a:tr h="6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Javed C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Manager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ljflasj@gmaicom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Plan/Exection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1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Engineer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lsjflasjf@gmaiol.co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Exection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2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Mhafuj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Lead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qgiuolhsiff@abc.com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Reporting/Exection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1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A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 lead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lsjflasjfls@gmail.com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technial solutions/build to QA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dsonBay">
  <a:themeElements>
    <a:clrScheme name="HudsonBay">
      <a:dk1>
        <a:srgbClr val="000000"/>
      </a:dk1>
      <a:lt1>
        <a:srgbClr val="DDDDDD"/>
      </a:lt1>
      <a:dk2>
        <a:srgbClr val="FFFFFF"/>
      </a:dk2>
      <a:lt2>
        <a:srgbClr val="FFFFFF"/>
      </a:lt2>
      <a:accent1>
        <a:srgbClr val="0F2B44"/>
      </a:accent1>
      <a:accent2>
        <a:srgbClr val="307344"/>
      </a:accent2>
      <a:accent3>
        <a:srgbClr val="F4C900"/>
      </a:accent3>
      <a:accent4>
        <a:srgbClr val="D0D8E8"/>
      </a:accent4>
      <a:accent5>
        <a:srgbClr val="E80013"/>
      </a:accent5>
      <a:accent6>
        <a:srgbClr val="CB1152"/>
      </a:accent6>
      <a:hlink>
        <a:srgbClr val="E9A05B"/>
      </a:hlink>
      <a:folHlink>
        <a:srgbClr val="9BBB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