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82" r:id="rId2"/>
    <p:sldId id="284" r:id="rId3"/>
    <p:sldId id="310" r:id="rId4"/>
    <p:sldId id="285" r:id="rId5"/>
    <p:sldId id="316" r:id="rId6"/>
    <p:sldId id="301" r:id="rId7"/>
    <p:sldId id="311" r:id="rId8"/>
    <p:sldId id="302" r:id="rId9"/>
    <p:sldId id="312" r:id="rId10"/>
    <p:sldId id="304" r:id="rId11"/>
    <p:sldId id="313" r:id="rId12"/>
    <p:sldId id="330" r:id="rId13"/>
    <p:sldId id="298" r:id="rId14"/>
    <p:sldId id="297" r:id="rId15"/>
    <p:sldId id="296" r:id="rId16"/>
    <p:sldId id="317" r:id="rId17"/>
    <p:sldId id="308" r:id="rId18"/>
    <p:sldId id="318" r:id="rId19"/>
    <p:sldId id="309" r:id="rId20"/>
    <p:sldId id="319" r:id="rId21"/>
    <p:sldId id="307" r:id="rId22"/>
    <p:sldId id="327" r:id="rId23"/>
    <p:sldId id="328" r:id="rId24"/>
    <p:sldId id="329"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305FE0-C6C7-421C-ACDA-898A92F25DA0}">
          <p14:sldIdLst>
            <p14:sldId id="282"/>
            <p14:sldId id="284"/>
            <p14:sldId id="310"/>
          </p14:sldIdLst>
        </p14:section>
        <p14:section name="RLC Introduction " id="{54EFF9C1-BEBA-4462-8E41-E8A566936153}">
          <p14:sldIdLst>
            <p14:sldId id="285"/>
            <p14:sldId id="316"/>
            <p14:sldId id="301"/>
            <p14:sldId id="311"/>
            <p14:sldId id="302"/>
          </p14:sldIdLst>
        </p14:section>
        <p14:section name="RLC Modes" id="{5883EE05-C93D-4717-9FB8-6A6892EE7724}">
          <p14:sldIdLst>
            <p14:sldId id="312"/>
            <p14:sldId id="304"/>
          </p14:sldIdLst>
        </p14:section>
        <p14:section name="ARQ process in RLC" id="{9B66A77C-6213-4E15-AFCA-F67C9D1ED543}">
          <p14:sldIdLst>
            <p14:sldId id="313"/>
            <p14:sldId id="330"/>
            <p14:sldId id="298"/>
            <p14:sldId id="297"/>
            <p14:sldId id="296"/>
          </p14:sldIdLst>
        </p14:section>
        <p14:section name="Code" id="{666410D3-1E31-4C72-AC86-13D844F52456}">
          <p14:sldIdLst>
            <p14:sldId id="317"/>
            <p14:sldId id="308"/>
            <p14:sldId id="318"/>
            <p14:sldId id="309"/>
            <p14:sldId id="319"/>
            <p14:sldId id="307"/>
            <p14:sldId id="327"/>
            <p14:sldId id="328"/>
            <p14:sldId id="329"/>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E9EDE9-E581-018D-CCA3-77E2D6561F7E}" name="Rajeshwari Bangre" initials="RB" userId="c1e7a510f2f47ff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FB1BC"/>
    <a:srgbClr val="95E06C"/>
    <a:srgbClr val="EFF2F1"/>
    <a:srgbClr val="6B9AC4"/>
    <a:srgbClr val="00A8E8"/>
    <a:srgbClr val="094D92"/>
    <a:srgbClr val="007EA7"/>
    <a:srgbClr val="003459"/>
    <a:srgbClr val="7D8C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74BDB-945C-49E1-AC8D-6732A78862D6}" v="23" dt="2024-08-09T06:56:47.094"/>
    <p1510:client id="{284F3996-7237-0624-97BC-CB2B1BAED1BA}" v="206" dt="2024-08-09T10:24:50.843"/>
    <p1510:client id="{3AA1651B-A710-472E-B655-6265C1EE581E}" v="33" dt="2024-08-09T06:51:51.274"/>
    <p1510:client id="{40E7741F-4C33-4C83-AD6F-E2FA71DA65DF}" v="67" dt="2024-08-09T06:50:26.526"/>
    <p1510:client id="{49BDBC56-EE74-4263-B59C-8435E0F15EFB}" v="144" dt="2024-08-09T12:31:41.982"/>
    <p1510:client id="{4DBB8C28-3FCF-44B5-9F79-3FB033170160}" v="397" dt="2024-08-09T08:47:48.898"/>
    <p1510:client id="{4F247D77-9AA1-4BFF-B97B-1EC6257F09A7}" v="519" dt="2024-08-09T08:49:22.301"/>
    <p1510:client id="{55187732-395B-4539-BB8E-97D582AB2D67}" v="55" dt="2024-08-09T06:20:21.575"/>
    <p1510:client id="{6B1F4DCC-6C7F-4AAF-A04A-7F0D4DA13342}" v="7" dt="2024-08-09T06:15:27.267"/>
    <p1510:client id="{73AB5E6F-368C-4554-B394-5ED9FAB8914A}" v="126" dt="2024-08-09T09:12:50.350"/>
    <p1510:client id="{775FA1EA-4FD3-4FFE-F7BA-01817686D3B4}" v="633" dt="2024-08-09T10:33:12.374"/>
    <p1510:client id="{78C4D658-6D6F-80F7-F170-EA8B791B6FB8}" v="4" dt="2024-08-09T14:21:32.930"/>
    <p1510:client id="{7D7A762C-1201-4F7B-A68E-814A08808D6E}" v="9" dt="2024-08-09T08:51:46.844"/>
    <p1510:client id="{89091A56-506A-466E-BF1B-2A1DF47CEBA4}" v="104" dt="2024-08-09T12:43:01.445"/>
    <p1510:client id="{8ED4FE7C-10E2-48B8-A82E-60B5212234BD}" v="1" dt="2024-08-09T12:44:40.753"/>
    <p1510:client id="{AA1768CB-D13C-42D8-9D90-1396E8CEE498}" v="28" dt="2024-08-09T10:57:06.890"/>
    <p1510:client id="{B2A1F0D0-C29F-D545-722C-9BD12BA01CA9}" v="4" dt="2024-08-09T12:41:33.781"/>
    <p1510:client id="{B455820B-8DC6-4532-9731-A5EC22987B44}" v="483" dt="2024-08-09T11:29:10.613"/>
    <p1510:client id="{BF885DAC-ECDF-4ED1-BB51-E24BDF83D66C}" v="64" dt="2024-08-09T11:13:48.375"/>
    <p1510:client id="{C89390FA-9FFF-7BD2-0AC2-D300CEC12190}" v="43" dt="2024-08-09T08:43:56.506"/>
    <p1510:client id="{C9A61F69-B6E3-D602-9176-369CE0A31456}" v="81" dt="2024-08-09T14:39:25.238"/>
    <p1510:client id="{CCDAD640-7B2B-AF81-20D2-796AD19272E2}" v="590" dt="2024-08-09T14:53:24.965"/>
    <p1510:client id="{E0C92318-B0FC-4E69-97E8-0E0C4121728E}" v="4" dt="2024-08-09T06:50:56.304"/>
    <p1510:client id="{E2EB5F66-33EB-47B5-A698-D915B360D7FB}" v="3" dt="2024-08-09T08:57:39.217"/>
    <p1510:client id="{F4CF14D7-CACE-4B1F-84B5-A2E81392E807}" v="171" dt="2024-08-09T08:34:51.121"/>
    <p1510:client id="{FB17BC3A-7216-414E-BB5B-BF4704EC98A1}" v="250" dt="2024-08-09T12:16:44.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104B13-F776-CCC1-A6FA-55AFB32581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3GPP 38.322</a:t>
            </a:r>
            <a:endParaRPr lang="en-IN"/>
          </a:p>
        </p:txBody>
      </p:sp>
      <p:sp>
        <p:nvSpPr>
          <p:cNvPr id="3" name="Date Placeholder 2">
            <a:extLst>
              <a:ext uri="{FF2B5EF4-FFF2-40B4-BE49-F238E27FC236}">
                <a16:creationId xmlns:a16="http://schemas.microsoft.com/office/drawing/2014/main" id="{76C44597-D148-6D3D-FF0E-91C91BE787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1E0057-6662-443C-9860-0276483EE2C4}" type="datetimeFigureOut">
              <a:rPr lang="en-IN" smtClean="0"/>
              <a:t>09-08-2024</a:t>
            </a:fld>
            <a:endParaRPr lang="en-IN"/>
          </a:p>
        </p:txBody>
      </p:sp>
      <p:sp>
        <p:nvSpPr>
          <p:cNvPr id="4" name="Footer Placeholder 3">
            <a:extLst>
              <a:ext uri="{FF2B5EF4-FFF2-40B4-BE49-F238E27FC236}">
                <a16:creationId xmlns:a16="http://schemas.microsoft.com/office/drawing/2014/main" id="{0CF787D1-D674-A877-4596-D6B9B6DE76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47BD46-FAF3-D1A6-8407-4389B22C81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CF3FA-F368-46E5-AA49-759038E5592E}" type="slidenum">
              <a:rPr lang="en-IN" smtClean="0"/>
              <a:t>‹#›</a:t>
            </a:fld>
            <a:endParaRPr lang="en-IN"/>
          </a:p>
        </p:txBody>
      </p:sp>
    </p:spTree>
    <p:extLst>
      <p:ext uri="{BB962C8B-B14F-4D97-AF65-F5344CB8AC3E}">
        <p14:creationId xmlns:p14="http://schemas.microsoft.com/office/powerpoint/2010/main" val="854665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3GPP 38.322</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https://pixabay.com/illustrations/ai-generated-business-office-team-8134654/</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0228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24</a:t>
            </a:fld>
            <a:endParaRPr lang="en-US"/>
          </a:p>
        </p:txBody>
      </p:sp>
    </p:spTree>
    <p:extLst>
      <p:ext uri="{BB962C8B-B14F-4D97-AF65-F5344CB8AC3E}">
        <p14:creationId xmlns:p14="http://schemas.microsoft.com/office/powerpoint/2010/main" val="331259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https://pixabay.com/photos/teamwork-cooperation-brainstorming-3213924/</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25005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95713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24807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0555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347027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6280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344977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253599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70C935D-B4F4-C8C5-20FD-4EBD7EDE3797}"/>
              </a:ext>
            </a:extLst>
          </p:cNvPr>
          <p:cNvSpPr>
            <a:spLocks noGrp="1"/>
          </p:cNvSpPr>
          <p:nvPr>
            <p:ph type="pic" sz="quarter" idx="15"/>
          </p:nvPr>
        </p:nvSpPr>
        <p:spPr>
          <a:xfrm>
            <a:off x="-1" y="-1"/>
            <a:ext cx="5590357" cy="6858000"/>
          </a:xfrm>
          <a:custGeom>
            <a:avLst/>
            <a:gdLst>
              <a:gd name="connsiteX0" fmla="*/ 1 w 5590357"/>
              <a:gd name="connsiteY0" fmla="*/ 6476511 h 6858000"/>
              <a:gd name="connsiteX1" fmla="*/ 3070074 w 5590357"/>
              <a:gd name="connsiteY1" fmla="*/ 6476511 h 6858000"/>
              <a:gd name="connsiteX2" fmla="*/ 3070074 w 5590357"/>
              <a:gd name="connsiteY2" fmla="*/ 6858000 h 6858000"/>
              <a:gd name="connsiteX3" fmla="*/ 1 w 5590357"/>
              <a:gd name="connsiteY3" fmla="*/ 6858000 h 6858000"/>
              <a:gd name="connsiteX4" fmla="*/ 0 w 5590357"/>
              <a:gd name="connsiteY4" fmla="*/ 5379761 h 6858000"/>
              <a:gd name="connsiteX5" fmla="*/ 5590357 w 5590357"/>
              <a:gd name="connsiteY5" fmla="*/ 5379761 h 6858000"/>
              <a:gd name="connsiteX6" fmla="*/ 5590357 w 5590357"/>
              <a:gd name="connsiteY6" fmla="*/ 6379054 h 6858000"/>
              <a:gd name="connsiteX7" fmla="*/ 0 w 5590357"/>
              <a:gd name="connsiteY7" fmla="*/ 6379054 h 6858000"/>
              <a:gd name="connsiteX8" fmla="*/ 0 w 5590357"/>
              <a:gd name="connsiteY8" fmla="*/ 4303808 h 6858000"/>
              <a:gd name="connsiteX9" fmla="*/ 4222203 w 5590357"/>
              <a:gd name="connsiteY9" fmla="*/ 4303808 h 6858000"/>
              <a:gd name="connsiteX10" fmla="*/ 4222203 w 5590357"/>
              <a:gd name="connsiteY10" fmla="*/ 5303101 h 6858000"/>
              <a:gd name="connsiteX11" fmla="*/ 0 w 5590357"/>
              <a:gd name="connsiteY11" fmla="*/ 5303101 h 6858000"/>
              <a:gd name="connsiteX12" fmla="*/ 1 w 5590357"/>
              <a:gd name="connsiteY12" fmla="*/ 3227856 h 6858000"/>
              <a:gd name="connsiteX13" fmla="*/ 4798269 w 5590357"/>
              <a:gd name="connsiteY13" fmla="*/ 3227856 h 6858000"/>
              <a:gd name="connsiteX14" fmla="*/ 4798269 w 5590357"/>
              <a:gd name="connsiteY14" fmla="*/ 4227149 h 6858000"/>
              <a:gd name="connsiteX15" fmla="*/ 1 w 5590357"/>
              <a:gd name="connsiteY15" fmla="*/ 4227149 h 6858000"/>
              <a:gd name="connsiteX16" fmla="*/ 1 w 5590357"/>
              <a:gd name="connsiteY16" fmla="*/ 2151904 h 6858000"/>
              <a:gd name="connsiteX17" fmla="*/ 3574131 w 5590357"/>
              <a:gd name="connsiteY17" fmla="*/ 2151904 h 6858000"/>
              <a:gd name="connsiteX18" fmla="*/ 3574131 w 5590357"/>
              <a:gd name="connsiteY18" fmla="*/ 3151197 h 6858000"/>
              <a:gd name="connsiteX19" fmla="*/ 1 w 5590357"/>
              <a:gd name="connsiteY19" fmla="*/ 3151197 h 6858000"/>
              <a:gd name="connsiteX20" fmla="*/ 1 w 5590357"/>
              <a:gd name="connsiteY20" fmla="*/ 1075952 h 6858000"/>
              <a:gd name="connsiteX21" fmla="*/ 3934173 w 5590357"/>
              <a:gd name="connsiteY21" fmla="*/ 1075952 h 6858000"/>
              <a:gd name="connsiteX22" fmla="*/ 3934173 w 5590357"/>
              <a:gd name="connsiteY22" fmla="*/ 2075245 h 6858000"/>
              <a:gd name="connsiteX23" fmla="*/ 1 w 5590357"/>
              <a:gd name="connsiteY23" fmla="*/ 2075245 h 6858000"/>
              <a:gd name="connsiteX24" fmla="*/ 1 w 5590357"/>
              <a:gd name="connsiteY24" fmla="*/ 0 h 6858000"/>
              <a:gd name="connsiteX25" fmla="*/ 3070076 w 5590357"/>
              <a:gd name="connsiteY25" fmla="*/ 0 h 6858000"/>
              <a:gd name="connsiteX26" fmla="*/ 3070076 w 5590357"/>
              <a:gd name="connsiteY26" fmla="*/ 999293 h 6858000"/>
              <a:gd name="connsiteX27" fmla="*/ 1 w 5590357"/>
              <a:gd name="connsiteY27" fmla="*/ 9992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90357" h="6858000">
                <a:moveTo>
                  <a:pt x="1" y="6476511"/>
                </a:moveTo>
                <a:lnTo>
                  <a:pt x="3070074" y="6476511"/>
                </a:lnTo>
                <a:lnTo>
                  <a:pt x="3070074" y="6858000"/>
                </a:lnTo>
                <a:lnTo>
                  <a:pt x="1" y="6858000"/>
                </a:lnTo>
                <a:close/>
                <a:moveTo>
                  <a:pt x="0" y="5379761"/>
                </a:moveTo>
                <a:lnTo>
                  <a:pt x="5590357" y="5379761"/>
                </a:lnTo>
                <a:lnTo>
                  <a:pt x="5590357" y="6379054"/>
                </a:lnTo>
                <a:lnTo>
                  <a:pt x="0" y="6379054"/>
                </a:lnTo>
                <a:close/>
                <a:moveTo>
                  <a:pt x="0" y="4303808"/>
                </a:moveTo>
                <a:lnTo>
                  <a:pt x="4222203" y="4303808"/>
                </a:lnTo>
                <a:lnTo>
                  <a:pt x="4222203" y="5303101"/>
                </a:lnTo>
                <a:lnTo>
                  <a:pt x="0" y="5303101"/>
                </a:lnTo>
                <a:close/>
                <a:moveTo>
                  <a:pt x="1" y="3227856"/>
                </a:moveTo>
                <a:lnTo>
                  <a:pt x="4798269" y="3227856"/>
                </a:lnTo>
                <a:lnTo>
                  <a:pt x="4798269" y="4227149"/>
                </a:lnTo>
                <a:lnTo>
                  <a:pt x="1" y="4227149"/>
                </a:lnTo>
                <a:close/>
                <a:moveTo>
                  <a:pt x="1" y="2151904"/>
                </a:moveTo>
                <a:lnTo>
                  <a:pt x="3574131" y="2151904"/>
                </a:lnTo>
                <a:lnTo>
                  <a:pt x="3574131" y="3151197"/>
                </a:lnTo>
                <a:lnTo>
                  <a:pt x="1" y="3151197"/>
                </a:lnTo>
                <a:close/>
                <a:moveTo>
                  <a:pt x="1" y="1075952"/>
                </a:moveTo>
                <a:lnTo>
                  <a:pt x="3934173" y="1075952"/>
                </a:lnTo>
                <a:lnTo>
                  <a:pt x="3934173" y="2075245"/>
                </a:lnTo>
                <a:lnTo>
                  <a:pt x="1" y="2075245"/>
                </a:lnTo>
                <a:close/>
                <a:moveTo>
                  <a:pt x="1" y="0"/>
                </a:moveTo>
                <a:lnTo>
                  <a:pt x="3070076" y="0"/>
                </a:lnTo>
                <a:lnTo>
                  <a:pt x="3070076" y="999293"/>
                </a:lnTo>
                <a:lnTo>
                  <a:pt x="1" y="999293"/>
                </a:lnTo>
                <a:close/>
              </a:path>
            </a:pathLst>
          </a:custGeom>
        </p:spPr>
        <p:txBody>
          <a:bodyPr wrap="square">
            <a:noAutofit/>
          </a:bodyPr>
          <a:lstStyle/>
          <a:p>
            <a:endParaRPr lang="en-PH"/>
          </a:p>
        </p:txBody>
      </p:sp>
      <p:sp>
        <p:nvSpPr>
          <p:cNvPr id="4" name="Date Placeholder 3"/>
          <p:cNvSpPr>
            <a:spLocks noGrp="1"/>
          </p:cNvSpPr>
          <p:nvPr>
            <p:ph type="dt" sz="half" idx="10"/>
          </p:nvPr>
        </p:nvSpPr>
        <p:spPr/>
        <p:txBody>
          <a:bodyPr/>
          <a:lstStyle/>
          <a:p>
            <a:fld id="{C62AFC82-D446-466D-BE81-F8B4A94212EF}" type="datetime1">
              <a:rPr lang="en-US" smtClean="0"/>
              <a:t>8/9/2024</a:t>
            </a:fld>
            <a:endParaRPr lang="en-US"/>
          </a:p>
        </p:txBody>
      </p:sp>
      <p:sp>
        <p:nvSpPr>
          <p:cNvPr id="5" name="Footer Placeholder 4"/>
          <p:cNvSpPr>
            <a:spLocks noGrp="1"/>
          </p:cNvSpPr>
          <p:nvPr>
            <p:ph type="ftr" sz="quarter" idx="11"/>
          </p:nvPr>
        </p:nvSpPr>
        <p:spPr/>
        <p:txBody>
          <a:bodyPr/>
          <a:lstStyle/>
          <a:p>
            <a:r>
              <a:rPr lang="en-US"/>
              <a:t>5G Batch 4</a:t>
            </a:r>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Title 1">
            <a:extLst>
              <a:ext uri="{FF2B5EF4-FFF2-40B4-BE49-F238E27FC236}">
                <a16:creationId xmlns:a16="http://schemas.microsoft.com/office/drawing/2014/main" id="{71DB416B-5B88-F421-9061-1105D0B77DE5}"/>
              </a:ext>
            </a:extLst>
          </p:cNvPr>
          <p:cNvSpPr>
            <a:spLocks noGrp="1"/>
          </p:cNvSpPr>
          <p:nvPr>
            <p:ph type="title" hasCustomPrompt="1"/>
          </p:nvPr>
        </p:nvSpPr>
        <p:spPr>
          <a:xfrm>
            <a:off x="6238429" y="2065387"/>
            <a:ext cx="4116818" cy="1362075"/>
          </a:xfrm>
        </p:spPr>
        <p:txBody>
          <a:bodyPr anchor="t">
            <a:normAutofit/>
          </a:bodyPr>
          <a:lstStyle>
            <a:lvl1pPr algn="l">
              <a:defRPr sz="4800" b="1" cap="all">
                <a:solidFill>
                  <a:schemeClr val="bg1"/>
                </a:solidFill>
              </a:defRPr>
            </a:lvl1pPr>
          </a:lstStyle>
          <a:p>
            <a:r>
              <a:rPr lang="en-US"/>
              <a:t>SECTION HEADER</a:t>
            </a:r>
          </a:p>
        </p:txBody>
      </p:sp>
      <p:sp>
        <p:nvSpPr>
          <p:cNvPr id="8" name="Text Placeholder 2">
            <a:extLst>
              <a:ext uri="{FF2B5EF4-FFF2-40B4-BE49-F238E27FC236}">
                <a16:creationId xmlns:a16="http://schemas.microsoft.com/office/drawing/2014/main" id="{EE445519-72D4-E8CE-DE3E-FBC5F260723D}"/>
              </a:ext>
            </a:extLst>
          </p:cNvPr>
          <p:cNvSpPr>
            <a:spLocks noGrp="1"/>
          </p:cNvSpPr>
          <p:nvPr>
            <p:ph type="body" idx="1"/>
          </p:nvPr>
        </p:nvSpPr>
        <p:spPr>
          <a:xfrm>
            <a:off x="6238429" y="1340768"/>
            <a:ext cx="4116818" cy="680524"/>
          </a:xfrm>
        </p:spPr>
        <p:txBody>
          <a:bodyPr anchor="b">
            <a:normAutofit/>
          </a:bodyPr>
          <a:lstStyle>
            <a:lvl1pPr marL="0" indent="0">
              <a:buNone/>
              <a:defRPr sz="2400">
                <a:solidFill>
                  <a:schemeClr val="accent5"/>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9" name="Text Placeholder 11">
            <a:extLst>
              <a:ext uri="{FF2B5EF4-FFF2-40B4-BE49-F238E27FC236}">
                <a16:creationId xmlns:a16="http://schemas.microsoft.com/office/drawing/2014/main" id="{27AA8972-0387-E2E0-AD59-7E450840B8E9}"/>
              </a:ext>
            </a:extLst>
          </p:cNvPr>
          <p:cNvSpPr>
            <a:spLocks noGrp="1"/>
          </p:cNvSpPr>
          <p:nvPr>
            <p:ph type="body" sz="quarter" idx="14" hasCustomPrompt="1"/>
          </p:nvPr>
        </p:nvSpPr>
        <p:spPr>
          <a:xfrm>
            <a:off x="6238428" y="4293096"/>
            <a:ext cx="3168352" cy="764440"/>
          </a:xfrm>
        </p:spPr>
        <p:txBody>
          <a:bodyPr anchor="ctr">
            <a:noAutofit/>
          </a:bodyPr>
          <a:lstStyle>
            <a:lvl1pPr marL="0" indent="0">
              <a:buNone/>
              <a:defRPr sz="1800">
                <a:solidFill>
                  <a:schemeClr val="bg1"/>
                </a:solidFill>
              </a:defRPr>
            </a:lvl1pPr>
            <a:lvl2pPr marL="609494" indent="0">
              <a:buNone/>
              <a:defRPr sz="1800"/>
            </a:lvl2pPr>
            <a:lvl3pPr marL="1218986" indent="0">
              <a:buNone/>
              <a:defRPr sz="1800"/>
            </a:lvl3pPr>
            <a:lvl4pPr marL="1828480" indent="0">
              <a:buNone/>
              <a:defRPr sz="1800"/>
            </a:lvl4pPr>
            <a:lvl5pPr marL="2437973" indent="0">
              <a:buNone/>
              <a:defRPr sz="1800"/>
            </a:lvl5pPr>
          </a:lstStyle>
          <a:p>
            <a:pPr lvl="0"/>
            <a:r>
              <a:rPr lang="en-US"/>
              <a:t>Insert your desired text here.</a:t>
            </a:r>
            <a:endParaRPr lang="en-PH"/>
          </a:p>
        </p:txBody>
      </p:sp>
    </p:spTree>
    <p:extLst>
      <p:ext uri="{BB962C8B-B14F-4D97-AF65-F5344CB8AC3E}">
        <p14:creationId xmlns:p14="http://schemas.microsoft.com/office/powerpoint/2010/main" val="336156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9AC718D-BAA3-202F-B65D-C3CF8D63BFAC}"/>
              </a:ext>
            </a:extLst>
          </p:cNvPr>
          <p:cNvSpPr>
            <a:spLocks noGrp="1"/>
          </p:cNvSpPr>
          <p:nvPr>
            <p:ph type="pic" sz="quarter" idx="13"/>
          </p:nvPr>
        </p:nvSpPr>
        <p:spPr>
          <a:xfrm>
            <a:off x="6748463" y="1277938"/>
            <a:ext cx="2317750" cy="2173287"/>
          </a:xfrm>
        </p:spPr>
        <p:txBody>
          <a:bodyPr anchor="ctr">
            <a:normAutofit/>
          </a:bodyPr>
          <a:lstStyle>
            <a:lvl1pPr marL="0" indent="0" algn="ctr">
              <a:buNone/>
              <a:defRPr sz="2000"/>
            </a:lvl1pPr>
          </a:lstStyle>
          <a:p>
            <a:endParaRPr lang="en-PH"/>
          </a:p>
        </p:txBody>
      </p:sp>
      <p:sp>
        <p:nvSpPr>
          <p:cNvPr id="8" name="Picture Placeholder 6">
            <a:extLst>
              <a:ext uri="{FF2B5EF4-FFF2-40B4-BE49-F238E27FC236}">
                <a16:creationId xmlns:a16="http://schemas.microsoft.com/office/drawing/2014/main" id="{A69433D3-3464-B086-483C-3E79F20E25D0}"/>
              </a:ext>
            </a:extLst>
          </p:cNvPr>
          <p:cNvSpPr>
            <a:spLocks noGrp="1"/>
          </p:cNvSpPr>
          <p:nvPr>
            <p:ph type="pic" sz="quarter" idx="14"/>
          </p:nvPr>
        </p:nvSpPr>
        <p:spPr>
          <a:xfrm>
            <a:off x="6748463" y="3626675"/>
            <a:ext cx="2317750" cy="2173287"/>
          </a:xfrm>
        </p:spPr>
        <p:txBody>
          <a:bodyPr anchor="ctr">
            <a:normAutofit/>
          </a:bodyPr>
          <a:lstStyle>
            <a:lvl1pPr marL="0" indent="0" algn="ctr">
              <a:buNone/>
              <a:defRPr sz="2000"/>
            </a:lvl1pPr>
          </a:lstStyle>
          <a:p>
            <a:endParaRPr lang="en-PH"/>
          </a:p>
        </p:txBody>
      </p:sp>
      <p:sp>
        <p:nvSpPr>
          <p:cNvPr id="9" name="Picture Placeholder 6">
            <a:extLst>
              <a:ext uri="{FF2B5EF4-FFF2-40B4-BE49-F238E27FC236}">
                <a16:creationId xmlns:a16="http://schemas.microsoft.com/office/drawing/2014/main" id="{7FF2F6D9-F1CE-F1F8-85FC-BEB920CF2646}"/>
              </a:ext>
            </a:extLst>
          </p:cNvPr>
          <p:cNvSpPr>
            <a:spLocks noGrp="1"/>
          </p:cNvSpPr>
          <p:nvPr>
            <p:ph type="pic" sz="quarter" idx="15"/>
          </p:nvPr>
        </p:nvSpPr>
        <p:spPr>
          <a:xfrm>
            <a:off x="9253532" y="1834327"/>
            <a:ext cx="2317750" cy="2173287"/>
          </a:xfrm>
        </p:spPr>
        <p:txBody>
          <a:bodyPr anchor="ctr">
            <a:normAutofit/>
          </a:bodyPr>
          <a:lstStyle>
            <a:lvl1pPr marL="0" indent="0" algn="ctr">
              <a:buNone/>
              <a:defRPr sz="2000"/>
            </a:lvl1pPr>
          </a:lstStyle>
          <a:p>
            <a:endParaRPr lang="en-PH"/>
          </a:p>
        </p:txBody>
      </p:sp>
      <p:sp>
        <p:nvSpPr>
          <p:cNvPr id="10" name="Picture Placeholder 6">
            <a:extLst>
              <a:ext uri="{FF2B5EF4-FFF2-40B4-BE49-F238E27FC236}">
                <a16:creationId xmlns:a16="http://schemas.microsoft.com/office/drawing/2014/main" id="{EE14DE0A-0CEB-508A-F8A0-6260336B63A2}"/>
              </a:ext>
            </a:extLst>
          </p:cNvPr>
          <p:cNvSpPr>
            <a:spLocks noGrp="1"/>
          </p:cNvSpPr>
          <p:nvPr>
            <p:ph type="pic" sz="quarter" idx="16"/>
          </p:nvPr>
        </p:nvSpPr>
        <p:spPr>
          <a:xfrm>
            <a:off x="9253532" y="4183064"/>
            <a:ext cx="2317750" cy="2173287"/>
          </a:xfrm>
        </p:spPr>
        <p:txBody>
          <a:bodyPr anchor="ctr">
            <a:normAutofit/>
          </a:bodyPr>
          <a:lstStyle>
            <a:lvl1pPr marL="0" indent="0" algn="ctr">
              <a:buNone/>
              <a:defRPr sz="2000"/>
            </a:lvl1pPr>
          </a:lstStyle>
          <a:p>
            <a:endParaRPr lang="en-PH"/>
          </a:p>
        </p:txBody>
      </p:sp>
      <p:sp>
        <p:nvSpPr>
          <p:cNvPr id="2" name="Title 1"/>
          <p:cNvSpPr>
            <a:spLocks noGrp="1"/>
          </p:cNvSpPr>
          <p:nvPr>
            <p:ph type="title"/>
          </p:nvPr>
        </p:nvSpPr>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BF19DD9-0434-44EB-A2E9-A33EE0FEEE29}"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574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FCA756-7285-4675-94C4-8A2125B598FB}"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7" name="Picture Placeholder 6">
            <a:extLst>
              <a:ext uri="{FF2B5EF4-FFF2-40B4-BE49-F238E27FC236}">
                <a16:creationId xmlns:a16="http://schemas.microsoft.com/office/drawing/2014/main" id="{140D3C7B-AD08-8C09-D435-CDB61DA61995}"/>
              </a:ext>
            </a:extLst>
          </p:cNvPr>
          <p:cNvSpPr>
            <a:spLocks noGrp="1"/>
          </p:cNvSpPr>
          <p:nvPr>
            <p:ph type="pic" sz="quarter" idx="13"/>
          </p:nvPr>
        </p:nvSpPr>
        <p:spPr>
          <a:xfrm>
            <a:off x="0" y="0"/>
            <a:ext cx="12188825" cy="2708275"/>
          </a:xfrm>
        </p:spPr>
        <p:txBody>
          <a:bodyPr/>
          <a:lstStyle/>
          <a:p>
            <a:endParaRPr lang="en-PH"/>
          </a:p>
        </p:txBody>
      </p:sp>
      <p:sp>
        <p:nvSpPr>
          <p:cNvPr id="8" name="Frame 7">
            <a:extLst>
              <a:ext uri="{FF2B5EF4-FFF2-40B4-BE49-F238E27FC236}">
                <a16:creationId xmlns:a16="http://schemas.microsoft.com/office/drawing/2014/main" id="{32B40E26-995C-0ECF-F916-A3FB9AA05D65}"/>
              </a:ext>
            </a:extLst>
          </p:cNvPr>
          <p:cNvSpPr/>
          <p:nvPr userDrawn="1"/>
        </p:nvSpPr>
        <p:spPr>
          <a:xfrm>
            <a:off x="609440" y="1844824"/>
            <a:ext cx="3252723" cy="3456384"/>
          </a:xfrm>
          <a:prstGeom prst="frame">
            <a:avLst>
              <a:gd name="adj1" fmla="val 499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 name="Title 1"/>
          <p:cNvSpPr>
            <a:spLocks noGrp="1"/>
          </p:cNvSpPr>
          <p:nvPr>
            <p:ph type="title"/>
          </p:nvPr>
        </p:nvSpPr>
        <p:spPr>
          <a:xfrm>
            <a:off x="897471" y="2924944"/>
            <a:ext cx="2676659" cy="2087909"/>
          </a:xfrm>
        </p:spPr>
        <p:txBody>
          <a:bodyPr>
            <a:noAutofit/>
          </a:bodyPr>
          <a:lstStyle>
            <a:lvl1pPr>
              <a:defRPr sz="3600" b="1">
                <a:solidFill>
                  <a:schemeClr val="accent1"/>
                </a:solidFill>
              </a:defRPr>
            </a:lvl1pPr>
          </a:lstStyle>
          <a:p>
            <a:r>
              <a:rPr lang="en-US"/>
              <a:t>Click to edit Master title style</a:t>
            </a:r>
          </a:p>
        </p:txBody>
      </p:sp>
    </p:spTree>
    <p:extLst>
      <p:ext uri="{BB962C8B-B14F-4D97-AF65-F5344CB8AC3E}">
        <p14:creationId xmlns:p14="http://schemas.microsoft.com/office/powerpoint/2010/main" val="141421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AF27D-92F8-4307-8C3A-D9AA2A57816C}" type="datetime1">
              <a:rPr lang="en-US" smtClean="0"/>
              <a:t>8/9/2024</a:t>
            </a:fld>
            <a:endParaRPr lang="en-US"/>
          </a:p>
        </p:txBody>
      </p:sp>
      <p:sp>
        <p:nvSpPr>
          <p:cNvPr id="3" name="Footer Placeholder 2"/>
          <p:cNvSpPr>
            <a:spLocks noGrp="1"/>
          </p:cNvSpPr>
          <p:nvPr>
            <p:ph type="ftr" sz="quarter" idx="11"/>
          </p:nvPr>
        </p:nvSpPr>
        <p:spPr/>
        <p:txBody>
          <a:bodyPr/>
          <a:lstStyle/>
          <a:p>
            <a:r>
              <a:rPr lang="en-US"/>
              <a:t>5G Batch 4</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FD7965-1DA4-41F5-9314-AAFE2EAEC6A5}"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pic>
        <p:nvPicPr>
          <p:cNvPr id="1026" name="Picture 2" descr="E:\cloud\drive\websites\slidemodel\logo\sebastian\slidemodel-logo-tran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98491" y="3164751"/>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46E5737-882B-E25B-00FF-EE14D5635E22}"/>
              </a:ext>
            </a:extLst>
          </p:cNvPr>
          <p:cNvSpPr>
            <a:spLocks noGrp="1"/>
          </p:cNvSpPr>
          <p:nvPr>
            <p:ph type="pic" sz="quarter" idx="13"/>
          </p:nvPr>
        </p:nvSpPr>
        <p:spPr>
          <a:xfrm>
            <a:off x="0" y="0"/>
            <a:ext cx="7030513" cy="3096514"/>
          </a:xfrm>
          <a:custGeom>
            <a:avLst/>
            <a:gdLst>
              <a:gd name="connsiteX0" fmla="*/ 5967398 w 7030513"/>
              <a:gd name="connsiteY0" fmla="*/ 1 h 3096514"/>
              <a:gd name="connsiteX1" fmla="*/ 7030513 w 7030513"/>
              <a:gd name="connsiteY1" fmla="*/ 1 h 3096514"/>
              <a:gd name="connsiteX2" fmla="*/ 7030513 w 7030513"/>
              <a:gd name="connsiteY2" fmla="*/ 1082019 h 3096514"/>
              <a:gd name="connsiteX3" fmla="*/ 5967398 w 7030513"/>
              <a:gd name="connsiteY3" fmla="*/ 1082019 h 3096514"/>
              <a:gd name="connsiteX4" fmla="*/ 4775947 w 7030513"/>
              <a:gd name="connsiteY4" fmla="*/ 1 h 3096514"/>
              <a:gd name="connsiteX5" fmla="*/ 5839062 w 7030513"/>
              <a:gd name="connsiteY5" fmla="*/ 1 h 3096514"/>
              <a:gd name="connsiteX6" fmla="*/ 5839062 w 7030513"/>
              <a:gd name="connsiteY6" fmla="*/ 2777240 h 3096514"/>
              <a:gd name="connsiteX7" fmla="*/ 4775947 w 7030513"/>
              <a:gd name="connsiteY7" fmla="*/ 2777240 h 3096514"/>
              <a:gd name="connsiteX8" fmla="*/ 3579424 w 7030513"/>
              <a:gd name="connsiteY8" fmla="*/ 1 h 3096514"/>
              <a:gd name="connsiteX9" fmla="*/ 4642539 w 7030513"/>
              <a:gd name="connsiteY9" fmla="*/ 1 h 3096514"/>
              <a:gd name="connsiteX10" fmla="*/ 4642539 w 7030513"/>
              <a:gd name="connsiteY10" fmla="*/ 1868656 h 3096514"/>
              <a:gd name="connsiteX11" fmla="*/ 3579424 w 7030513"/>
              <a:gd name="connsiteY11" fmla="*/ 1868656 h 3096514"/>
              <a:gd name="connsiteX12" fmla="*/ 0 w 7030513"/>
              <a:gd name="connsiteY12" fmla="*/ 1 h 3096514"/>
              <a:gd name="connsiteX13" fmla="*/ 1063115 w 7030513"/>
              <a:gd name="connsiteY13" fmla="*/ 1 h 3096514"/>
              <a:gd name="connsiteX14" fmla="*/ 1063115 w 7030513"/>
              <a:gd name="connsiteY14" fmla="*/ 2621299 h 3096514"/>
              <a:gd name="connsiteX15" fmla="*/ 0 w 7030513"/>
              <a:gd name="connsiteY15" fmla="*/ 2621299 h 3096514"/>
              <a:gd name="connsiteX16" fmla="*/ 2382902 w 7030513"/>
              <a:gd name="connsiteY16" fmla="*/ 0 h 3096514"/>
              <a:gd name="connsiteX17" fmla="*/ 3446017 w 7030513"/>
              <a:gd name="connsiteY17" fmla="*/ 0 h 3096514"/>
              <a:gd name="connsiteX18" fmla="*/ 3446017 w 7030513"/>
              <a:gd name="connsiteY18" fmla="*/ 2387394 h 3096514"/>
              <a:gd name="connsiteX19" fmla="*/ 2382902 w 7030513"/>
              <a:gd name="connsiteY19" fmla="*/ 2387394 h 3096514"/>
              <a:gd name="connsiteX20" fmla="*/ 1191451 w 7030513"/>
              <a:gd name="connsiteY20" fmla="*/ 0 h 3096514"/>
              <a:gd name="connsiteX21" fmla="*/ 2254566 w 7030513"/>
              <a:gd name="connsiteY21" fmla="*/ 0 h 3096514"/>
              <a:gd name="connsiteX22" fmla="*/ 2254566 w 7030513"/>
              <a:gd name="connsiteY22" fmla="*/ 3096514 h 3096514"/>
              <a:gd name="connsiteX23" fmla="*/ 1191451 w 7030513"/>
              <a:gd name="connsiteY23" fmla="*/ 3096514 h 309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30513" h="3096514">
                <a:moveTo>
                  <a:pt x="5967398" y="1"/>
                </a:moveTo>
                <a:lnTo>
                  <a:pt x="7030513" y="1"/>
                </a:lnTo>
                <a:lnTo>
                  <a:pt x="7030513" y="1082019"/>
                </a:lnTo>
                <a:lnTo>
                  <a:pt x="5967398" y="1082019"/>
                </a:lnTo>
                <a:close/>
                <a:moveTo>
                  <a:pt x="4775947" y="1"/>
                </a:moveTo>
                <a:lnTo>
                  <a:pt x="5839062" y="1"/>
                </a:lnTo>
                <a:lnTo>
                  <a:pt x="5839062" y="2777240"/>
                </a:lnTo>
                <a:lnTo>
                  <a:pt x="4775947" y="2777240"/>
                </a:lnTo>
                <a:close/>
                <a:moveTo>
                  <a:pt x="3579424" y="1"/>
                </a:moveTo>
                <a:lnTo>
                  <a:pt x="4642539" y="1"/>
                </a:lnTo>
                <a:lnTo>
                  <a:pt x="4642539" y="1868656"/>
                </a:lnTo>
                <a:lnTo>
                  <a:pt x="3579424" y="1868656"/>
                </a:lnTo>
                <a:close/>
                <a:moveTo>
                  <a:pt x="0" y="1"/>
                </a:moveTo>
                <a:lnTo>
                  <a:pt x="1063115" y="1"/>
                </a:lnTo>
                <a:lnTo>
                  <a:pt x="1063115" y="2621299"/>
                </a:lnTo>
                <a:lnTo>
                  <a:pt x="0" y="2621299"/>
                </a:lnTo>
                <a:close/>
                <a:moveTo>
                  <a:pt x="2382902" y="0"/>
                </a:moveTo>
                <a:lnTo>
                  <a:pt x="3446017" y="0"/>
                </a:lnTo>
                <a:lnTo>
                  <a:pt x="3446017" y="2387394"/>
                </a:lnTo>
                <a:lnTo>
                  <a:pt x="2382902" y="2387394"/>
                </a:lnTo>
                <a:close/>
                <a:moveTo>
                  <a:pt x="1191451" y="0"/>
                </a:moveTo>
                <a:lnTo>
                  <a:pt x="2254566" y="0"/>
                </a:lnTo>
                <a:lnTo>
                  <a:pt x="2254566" y="3096514"/>
                </a:lnTo>
                <a:lnTo>
                  <a:pt x="1191451" y="3096514"/>
                </a:lnTo>
                <a:close/>
              </a:path>
            </a:pathLst>
          </a:custGeom>
        </p:spPr>
        <p:txBody>
          <a:bodyPr wrap="square">
            <a:noAutofit/>
          </a:bodyPr>
          <a:lstStyle/>
          <a:p>
            <a:endParaRPr lang="en-PH"/>
          </a:p>
        </p:txBody>
      </p:sp>
      <p:sp>
        <p:nvSpPr>
          <p:cNvPr id="2" name="Title 1"/>
          <p:cNvSpPr>
            <a:spLocks noGrp="1"/>
          </p:cNvSpPr>
          <p:nvPr>
            <p:ph type="ctrTitle"/>
          </p:nvPr>
        </p:nvSpPr>
        <p:spPr>
          <a:xfrm>
            <a:off x="609440" y="2636913"/>
            <a:ext cx="4836899" cy="1800200"/>
          </a:xfrm>
        </p:spPr>
        <p:txBody>
          <a:bodyPr anchor="b">
            <a:normAutofit/>
          </a:bodyPr>
          <a:lstStyle>
            <a:lvl1pPr>
              <a:defRPr sz="44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609441" y="4478532"/>
            <a:ext cx="4836898" cy="504056"/>
          </a:xfrm>
        </p:spPr>
        <p:txBody>
          <a:bodyPr>
            <a:normAutofit/>
          </a:bodyPr>
          <a:lstStyle>
            <a:lvl1pPr marL="0" indent="0" algn="l">
              <a:buNone/>
              <a:defRPr sz="240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7289C7-3D37-40D5-A979-12A8275A048A}" type="datetime1">
              <a:rPr lang="en-US" smtClean="0"/>
              <a:t>8/9/2024</a:t>
            </a:fld>
            <a:endParaRPr lang="en-US"/>
          </a:p>
        </p:txBody>
      </p:sp>
      <p:sp>
        <p:nvSpPr>
          <p:cNvPr id="5" name="Footer Placeholder 4"/>
          <p:cNvSpPr>
            <a:spLocks noGrp="1"/>
          </p:cNvSpPr>
          <p:nvPr>
            <p:ph type="ftr" sz="quarter" idx="11"/>
          </p:nvPr>
        </p:nvSpPr>
        <p:spPr/>
        <p:txBody>
          <a:bodyPr/>
          <a:lstStyle/>
          <a:p>
            <a:r>
              <a:rPr lang="en-US"/>
              <a:t>5G Batch 4</a:t>
            </a:r>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39" y="1100857"/>
            <a:ext cx="3859795" cy="1296144"/>
          </a:xfrm>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01EC3E63-5C38-46E2-98EE-D5A94CFB6BF2}"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4" name="Text Placeholder 13">
            <a:extLst>
              <a:ext uri="{FF2B5EF4-FFF2-40B4-BE49-F238E27FC236}">
                <a16:creationId xmlns:a16="http://schemas.microsoft.com/office/drawing/2014/main" id="{90999D18-7EB7-F6D4-BF6B-D9FAFA7C2461}"/>
              </a:ext>
            </a:extLst>
          </p:cNvPr>
          <p:cNvSpPr>
            <a:spLocks noGrp="1"/>
          </p:cNvSpPr>
          <p:nvPr>
            <p:ph type="body" sz="quarter" idx="13" hasCustomPrompt="1"/>
          </p:nvPr>
        </p:nvSpPr>
        <p:spPr>
          <a:xfrm>
            <a:off x="609441" y="2564904"/>
            <a:ext cx="3859795" cy="129540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14298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C649777-F39A-F251-2C04-6EEB46F937EF}"/>
              </a:ext>
            </a:extLst>
          </p:cNvPr>
          <p:cNvSpPr>
            <a:spLocks noGrp="1"/>
          </p:cNvSpPr>
          <p:nvPr>
            <p:ph type="pic" sz="quarter" idx="14"/>
          </p:nvPr>
        </p:nvSpPr>
        <p:spPr>
          <a:xfrm>
            <a:off x="0" y="0"/>
            <a:ext cx="5661723" cy="6857993"/>
          </a:xfrm>
          <a:custGeom>
            <a:avLst/>
            <a:gdLst>
              <a:gd name="connsiteX0" fmla="*/ 0 w 5661723"/>
              <a:gd name="connsiteY0" fmla="*/ 0 h 6857993"/>
              <a:gd name="connsiteX1" fmla="*/ 5661723 w 5661723"/>
              <a:gd name="connsiteY1" fmla="*/ 0 h 6857993"/>
              <a:gd name="connsiteX2" fmla="*/ 5661723 w 5661723"/>
              <a:gd name="connsiteY2" fmla="*/ 1753326 h 6857993"/>
              <a:gd name="connsiteX3" fmla="*/ 608797 w 5661723"/>
              <a:gd name="connsiteY3" fmla="*/ 1753326 h 6857993"/>
              <a:gd name="connsiteX4" fmla="*/ 608797 w 5661723"/>
              <a:gd name="connsiteY4" fmla="*/ 4960212 h 6857993"/>
              <a:gd name="connsiteX5" fmla="*/ 5661723 w 5661723"/>
              <a:gd name="connsiteY5" fmla="*/ 4960212 h 6857993"/>
              <a:gd name="connsiteX6" fmla="*/ 5661723 w 5661723"/>
              <a:gd name="connsiteY6" fmla="*/ 6857993 h 6857993"/>
              <a:gd name="connsiteX7" fmla="*/ 0 w 5661723"/>
              <a:gd name="connsiteY7" fmla="*/ 6857993 h 6857993"/>
              <a:gd name="connsiteX8" fmla="*/ 0 w 5661723"/>
              <a:gd name="connsiteY8" fmla="*/ 4960212 h 6857993"/>
              <a:gd name="connsiteX9" fmla="*/ 1 w 5661723"/>
              <a:gd name="connsiteY9" fmla="*/ 4960212 h 6857993"/>
              <a:gd name="connsiteX10" fmla="*/ 1 w 5661723"/>
              <a:gd name="connsiteY10" fmla="*/ 1753326 h 6857993"/>
              <a:gd name="connsiteX11" fmla="*/ 0 w 5661723"/>
              <a:gd name="connsiteY11" fmla="*/ 1753326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61723" h="6857993">
                <a:moveTo>
                  <a:pt x="0" y="0"/>
                </a:moveTo>
                <a:lnTo>
                  <a:pt x="5661723" y="0"/>
                </a:lnTo>
                <a:lnTo>
                  <a:pt x="5661723" y="1753326"/>
                </a:lnTo>
                <a:lnTo>
                  <a:pt x="608797" y="1753326"/>
                </a:lnTo>
                <a:lnTo>
                  <a:pt x="608797" y="4960212"/>
                </a:lnTo>
                <a:lnTo>
                  <a:pt x="5661723" y="4960212"/>
                </a:lnTo>
                <a:lnTo>
                  <a:pt x="5661723" y="6857993"/>
                </a:lnTo>
                <a:lnTo>
                  <a:pt x="0" y="6857993"/>
                </a:lnTo>
                <a:lnTo>
                  <a:pt x="0" y="4960212"/>
                </a:lnTo>
                <a:lnTo>
                  <a:pt x="1" y="4960212"/>
                </a:lnTo>
                <a:lnTo>
                  <a:pt x="1" y="1753326"/>
                </a:lnTo>
                <a:lnTo>
                  <a:pt x="0" y="1753326"/>
                </a:lnTo>
                <a:close/>
              </a:path>
            </a:pathLst>
          </a:custGeom>
        </p:spPr>
        <p:txBody>
          <a:bodyPr wrap="square">
            <a:noAutofit/>
          </a:bodyPr>
          <a:lstStyle>
            <a:lvl1pPr marL="0" indent="0" algn="ctr">
              <a:buNone/>
              <a:defRPr sz="2400"/>
            </a:lvl1pPr>
          </a:lstStyle>
          <a:p>
            <a:endParaRPr lang="en-PH"/>
          </a:p>
        </p:txBody>
      </p:sp>
      <p:sp>
        <p:nvSpPr>
          <p:cNvPr id="2" name="Title 1"/>
          <p:cNvSpPr>
            <a:spLocks noGrp="1"/>
          </p:cNvSpPr>
          <p:nvPr>
            <p:ph type="title"/>
          </p:nvPr>
        </p:nvSpPr>
        <p:spPr>
          <a:xfrm>
            <a:off x="1198066" y="2132856"/>
            <a:ext cx="3859795" cy="1296144"/>
          </a:xfrm>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137296C-8E00-42C4-B796-7444938D807A}"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4" name="Text Placeholder 13">
            <a:extLst>
              <a:ext uri="{FF2B5EF4-FFF2-40B4-BE49-F238E27FC236}">
                <a16:creationId xmlns:a16="http://schemas.microsoft.com/office/drawing/2014/main" id="{90999D18-7EB7-F6D4-BF6B-D9FAFA7C2461}"/>
              </a:ext>
            </a:extLst>
          </p:cNvPr>
          <p:cNvSpPr>
            <a:spLocks noGrp="1"/>
          </p:cNvSpPr>
          <p:nvPr>
            <p:ph type="body" sz="quarter" idx="13" hasCustomPrompt="1"/>
          </p:nvPr>
        </p:nvSpPr>
        <p:spPr>
          <a:xfrm>
            <a:off x="1197868" y="3284984"/>
            <a:ext cx="3859212" cy="129540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406617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620688"/>
            <a:ext cx="3859213" cy="1080120"/>
          </a:xfrm>
        </p:spPr>
        <p:txBody>
          <a:bodyPr>
            <a:noAutofit/>
          </a:bodyPr>
          <a:lstStyle>
            <a:lvl1pPr>
              <a:defRPr sz="3600" b="1">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D0909C60-51DA-43CB-8FCF-302FBEB9445F}"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13">
            <a:extLst>
              <a:ext uri="{FF2B5EF4-FFF2-40B4-BE49-F238E27FC236}">
                <a16:creationId xmlns:a16="http://schemas.microsoft.com/office/drawing/2014/main" id="{7E2BD01D-C599-063C-9F8D-490F1BA942EC}"/>
              </a:ext>
            </a:extLst>
          </p:cNvPr>
          <p:cNvSpPr>
            <a:spLocks noGrp="1"/>
          </p:cNvSpPr>
          <p:nvPr>
            <p:ph type="body" sz="quarter" idx="13" hasCustomPrompt="1"/>
          </p:nvPr>
        </p:nvSpPr>
        <p:spPr>
          <a:xfrm>
            <a:off x="5446340" y="620688"/>
            <a:ext cx="3859212" cy="108012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334311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332656"/>
            <a:ext cx="3859213" cy="1080120"/>
          </a:xfrm>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EE82E4CD-1F44-41DB-B0E7-32C1C2CBAC7D}"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411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9D5CDFE7-F0AB-4F3A-A4D6-96E24B96BA7E}"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205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1124744"/>
            <a:ext cx="4476859" cy="1656184"/>
          </a:xfrm>
        </p:spPr>
        <p:txBody>
          <a:bodyPr anchor="ct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E2A38EED-01D4-404C-BAA6-8EE7DCC5058E}"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13">
            <a:extLst>
              <a:ext uri="{FF2B5EF4-FFF2-40B4-BE49-F238E27FC236}">
                <a16:creationId xmlns:a16="http://schemas.microsoft.com/office/drawing/2014/main" id="{6E30D1B6-212E-EAD6-3DD0-E8E7A22C08F7}"/>
              </a:ext>
            </a:extLst>
          </p:cNvPr>
          <p:cNvSpPr>
            <a:spLocks noGrp="1"/>
          </p:cNvSpPr>
          <p:nvPr>
            <p:ph type="body" sz="quarter" idx="13" hasCustomPrompt="1"/>
          </p:nvPr>
        </p:nvSpPr>
        <p:spPr>
          <a:xfrm>
            <a:off x="609441" y="3435278"/>
            <a:ext cx="3972802" cy="108012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13628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3A52817-5265-83AB-5CD1-DFF252F4FEA5}"/>
              </a:ext>
            </a:extLst>
          </p:cNvPr>
          <p:cNvSpPr>
            <a:spLocks noGrp="1"/>
          </p:cNvSpPr>
          <p:nvPr>
            <p:ph type="pic" sz="quarter" idx="13"/>
          </p:nvPr>
        </p:nvSpPr>
        <p:spPr>
          <a:xfrm>
            <a:off x="1188442" y="5482254"/>
            <a:ext cx="650878" cy="650878"/>
          </a:xfrm>
          <a:custGeom>
            <a:avLst/>
            <a:gdLst>
              <a:gd name="connsiteX0" fmla="*/ 325439 w 650878"/>
              <a:gd name="connsiteY0" fmla="*/ 0 h 650878"/>
              <a:gd name="connsiteX1" fmla="*/ 650878 w 650878"/>
              <a:gd name="connsiteY1" fmla="*/ 325439 h 650878"/>
              <a:gd name="connsiteX2" fmla="*/ 325439 w 650878"/>
              <a:gd name="connsiteY2" fmla="*/ 650878 h 650878"/>
              <a:gd name="connsiteX3" fmla="*/ 0 w 650878"/>
              <a:gd name="connsiteY3" fmla="*/ 325439 h 650878"/>
              <a:gd name="connsiteX4" fmla="*/ 325439 w 650878"/>
              <a:gd name="connsiteY4" fmla="*/ 0 h 65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878" h="650878">
                <a:moveTo>
                  <a:pt x="325439" y="0"/>
                </a:moveTo>
                <a:cubicBezTo>
                  <a:pt x="505174" y="0"/>
                  <a:pt x="650878" y="145704"/>
                  <a:pt x="650878" y="325439"/>
                </a:cubicBezTo>
                <a:cubicBezTo>
                  <a:pt x="650878" y="505174"/>
                  <a:pt x="505174" y="650878"/>
                  <a:pt x="325439" y="650878"/>
                </a:cubicBezTo>
                <a:cubicBezTo>
                  <a:pt x="145704" y="650878"/>
                  <a:pt x="0" y="505174"/>
                  <a:pt x="0" y="325439"/>
                </a:cubicBezTo>
                <a:cubicBezTo>
                  <a:pt x="0" y="145704"/>
                  <a:pt x="145704" y="0"/>
                  <a:pt x="325439" y="0"/>
                </a:cubicBezTo>
                <a:close/>
              </a:path>
            </a:pathLst>
          </a:custGeom>
        </p:spPr>
        <p:txBody>
          <a:bodyPr wrap="square" anchor="ctr">
            <a:noAutofit/>
          </a:bodyPr>
          <a:lstStyle>
            <a:lvl1pPr marL="0" indent="0" algn="ctr">
              <a:buNone/>
              <a:defRPr sz="1200"/>
            </a:lvl1pPr>
          </a:lstStyle>
          <a:p>
            <a:endParaRPr lang="en-PH"/>
          </a:p>
        </p:txBody>
      </p:sp>
      <p:sp>
        <p:nvSpPr>
          <p:cNvPr id="9" name="Picture Placeholder 8">
            <a:extLst>
              <a:ext uri="{FF2B5EF4-FFF2-40B4-BE49-F238E27FC236}">
                <a16:creationId xmlns:a16="http://schemas.microsoft.com/office/drawing/2014/main" id="{9C054B93-DC6B-7D45-DFD0-20D79C211767}"/>
              </a:ext>
            </a:extLst>
          </p:cNvPr>
          <p:cNvSpPr>
            <a:spLocks noGrp="1"/>
          </p:cNvSpPr>
          <p:nvPr>
            <p:ph type="pic" sz="quarter" idx="14"/>
          </p:nvPr>
        </p:nvSpPr>
        <p:spPr>
          <a:xfrm>
            <a:off x="5118096" y="5482254"/>
            <a:ext cx="650878" cy="650878"/>
          </a:xfrm>
          <a:custGeom>
            <a:avLst/>
            <a:gdLst>
              <a:gd name="connsiteX0" fmla="*/ 325439 w 650878"/>
              <a:gd name="connsiteY0" fmla="*/ 0 h 650878"/>
              <a:gd name="connsiteX1" fmla="*/ 650878 w 650878"/>
              <a:gd name="connsiteY1" fmla="*/ 325439 h 650878"/>
              <a:gd name="connsiteX2" fmla="*/ 325439 w 650878"/>
              <a:gd name="connsiteY2" fmla="*/ 650878 h 650878"/>
              <a:gd name="connsiteX3" fmla="*/ 0 w 650878"/>
              <a:gd name="connsiteY3" fmla="*/ 325439 h 650878"/>
              <a:gd name="connsiteX4" fmla="*/ 325439 w 650878"/>
              <a:gd name="connsiteY4" fmla="*/ 0 h 65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878" h="650878">
                <a:moveTo>
                  <a:pt x="325439" y="0"/>
                </a:moveTo>
                <a:cubicBezTo>
                  <a:pt x="505174" y="0"/>
                  <a:pt x="650878" y="145704"/>
                  <a:pt x="650878" y="325439"/>
                </a:cubicBezTo>
                <a:cubicBezTo>
                  <a:pt x="650878" y="505174"/>
                  <a:pt x="505174" y="650878"/>
                  <a:pt x="325439" y="650878"/>
                </a:cubicBezTo>
                <a:cubicBezTo>
                  <a:pt x="145704" y="650878"/>
                  <a:pt x="0" y="505174"/>
                  <a:pt x="0" y="325439"/>
                </a:cubicBezTo>
                <a:cubicBezTo>
                  <a:pt x="0" y="145704"/>
                  <a:pt x="145704" y="0"/>
                  <a:pt x="325439" y="0"/>
                </a:cubicBezTo>
                <a:close/>
              </a:path>
            </a:pathLst>
          </a:custGeom>
        </p:spPr>
        <p:txBody>
          <a:bodyPr wrap="square" anchor="ctr">
            <a:noAutofit/>
          </a:bodyPr>
          <a:lstStyle>
            <a:lvl1pPr marL="0" indent="0" algn="ctr">
              <a:buNone/>
              <a:defRPr sz="1200"/>
            </a:lvl1pPr>
          </a:lstStyle>
          <a:p>
            <a:endParaRPr lang="en-PH"/>
          </a:p>
        </p:txBody>
      </p:sp>
      <p:sp>
        <p:nvSpPr>
          <p:cNvPr id="10" name="Picture Placeholder 9">
            <a:extLst>
              <a:ext uri="{FF2B5EF4-FFF2-40B4-BE49-F238E27FC236}">
                <a16:creationId xmlns:a16="http://schemas.microsoft.com/office/drawing/2014/main" id="{03157219-AA14-B741-9FFF-098CE6D6EAC0}"/>
              </a:ext>
            </a:extLst>
          </p:cNvPr>
          <p:cNvSpPr>
            <a:spLocks noGrp="1"/>
          </p:cNvSpPr>
          <p:nvPr>
            <p:ph type="pic" sz="quarter" idx="15"/>
          </p:nvPr>
        </p:nvSpPr>
        <p:spPr>
          <a:xfrm>
            <a:off x="8935450" y="5482254"/>
            <a:ext cx="650878" cy="650878"/>
          </a:xfrm>
          <a:custGeom>
            <a:avLst/>
            <a:gdLst>
              <a:gd name="connsiteX0" fmla="*/ 325439 w 650878"/>
              <a:gd name="connsiteY0" fmla="*/ 0 h 650878"/>
              <a:gd name="connsiteX1" fmla="*/ 650878 w 650878"/>
              <a:gd name="connsiteY1" fmla="*/ 325439 h 650878"/>
              <a:gd name="connsiteX2" fmla="*/ 325439 w 650878"/>
              <a:gd name="connsiteY2" fmla="*/ 650878 h 650878"/>
              <a:gd name="connsiteX3" fmla="*/ 0 w 650878"/>
              <a:gd name="connsiteY3" fmla="*/ 325439 h 650878"/>
              <a:gd name="connsiteX4" fmla="*/ 325439 w 650878"/>
              <a:gd name="connsiteY4" fmla="*/ 0 h 65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878" h="650878">
                <a:moveTo>
                  <a:pt x="325439" y="0"/>
                </a:moveTo>
                <a:cubicBezTo>
                  <a:pt x="505174" y="0"/>
                  <a:pt x="650878" y="145704"/>
                  <a:pt x="650878" y="325439"/>
                </a:cubicBezTo>
                <a:cubicBezTo>
                  <a:pt x="650878" y="505174"/>
                  <a:pt x="505174" y="650878"/>
                  <a:pt x="325439" y="650878"/>
                </a:cubicBezTo>
                <a:cubicBezTo>
                  <a:pt x="145704" y="650878"/>
                  <a:pt x="0" y="505174"/>
                  <a:pt x="0" y="325439"/>
                </a:cubicBezTo>
                <a:cubicBezTo>
                  <a:pt x="0" y="145704"/>
                  <a:pt x="145704" y="0"/>
                  <a:pt x="325439" y="0"/>
                </a:cubicBezTo>
                <a:close/>
              </a:path>
            </a:pathLst>
          </a:custGeom>
        </p:spPr>
        <p:txBody>
          <a:bodyPr wrap="square" anchor="ctr">
            <a:noAutofit/>
          </a:bodyPr>
          <a:lstStyle>
            <a:lvl1pPr marL="0" indent="0" algn="ctr">
              <a:buNone/>
              <a:defRPr sz="1200"/>
            </a:lvl1pPr>
          </a:lstStyle>
          <a:p>
            <a:endParaRPr lang="en-PH"/>
          </a:p>
        </p:txBody>
      </p:sp>
      <p:sp>
        <p:nvSpPr>
          <p:cNvPr id="2" name="Title 1"/>
          <p:cNvSpPr>
            <a:spLocks noGrp="1"/>
          </p:cNvSpPr>
          <p:nvPr>
            <p:ph type="title"/>
          </p:nvPr>
        </p:nvSpPr>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1F671D4-9F18-4A24-BCAF-CC1707B0159D}" type="datetime1">
              <a:rPr lang="en-US" smtClean="0"/>
              <a:t>8/9/2024</a:t>
            </a:fld>
            <a:endParaRPr lang="en-US"/>
          </a:p>
        </p:txBody>
      </p:sp>
      <p:sp>
        <p:nvSpPr>
          <p:cNvPr id="4" name="Footer Placeholder 3"/>
          <p:cNvSpPr>
            <a:spLocks noGrp="1"/>
          </p:cNvSpPr>
          <p:nvPr>
            <p:ph type="ftr" sz="quarter" idx="11"/>
          </p:nvPr>
        </p:nvSpPr>
        <p:spPr/>
        <p:txBody>
          <a:bodyPr/>
          <a:lstStyle/>
          <a:p>
            <a:r>
              <a:rPr lang="en-US"/>
              <a:t>5G Batch 4</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4817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AB603D7B-109F-4DC5-9272-07F013069A0D}" type="datetime1">
              <a:rPr lang="en-US" smtClean="0"/>
              <a:t>8/9/2024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a:t>5G Batch 4</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4" r:id="rId3"/>
    <p:sldLayoutId id="2147483665" r:id="rId4"/>
    <p:sldLayoutId id="2147483664" r:id="rId5"/>
    <p:sldLayoutId id="2147483667" r:id="rId6"/>
    <p:sldLayoutId id="2147483666" r:id="rId7"/>
    <p:sldLayoutId id="2147483670" r:id="rId8"/>
    <p:sldLayoutId id="2147483669" r:id="rId9"/>
    <p:sldLayoutId id="2147483668" r:id="rId10"/>
    <p:sldLayoutId id="2147483663" r:id="rId11"/>
    <p:sldLayoutId id="2147483655" r:id="rId12"/>
    <p:sldLayoutId id="2147483660" r:id="rId13"/>
  </p:sldLayoutIdLst>
  <p:hf hdr="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file:///C:\Users\rajes\Desktop\Project%201%20ARQ%20Testing%20in%20RLC.docx"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100000">
              <a:schemeClr val="accent4"/>
            </a:gs>
          </a:gsLst>
          <a:lin ang="13500000" scaled="1"/>
          <a:tileRect/>
        </a:gradFill>
        <a:effectLst/>
      </p:bgPr>
    </p:bg>
    <p:spTree>
      <p:nvGrpSpPr>
        <p:cNvPr id="1" name=""/>
        <p:cNvGrpSpPr/>
        <p:nvPr/>
      </p:nvGrpSpPr>
      <p:grpSpPr>
        <a:xfrm>
          <a:off x="0" y="0"/>
          <a:ext cx="0" cy="0"/>
          <a:chOff x="0" y="0"/>
          <a:chExt cx="0" cy="0"/>
        </a:xfrm>
      </p:grpSpPr>
      <p:sp>
        <p:nvSpPr>
          <p:cNvPr id="49" name="Rectangle: Single Corner Snipped 48">
            <a:extLst>
              <a:ext uri="{FF2B5EF4-FFF2-40B4-BE49-F238E27FC236}">
                <a16:creationId xmlns:a16="http://schemas.microsoft.com/office/drawing/2014/main" id="{AA72B98E-BE13-BD0A-EB48-41A0D471F573}"/>
              </a:ext>
            </a:extLst>
          </p:cNvPr>
          <p:cNvSpPr/>
          <p:nvPr/>
        </p:nvSpPr>
        <p:spPr>
          <a:xfrm flipH="1" flipV="1">
            <a:off x="7030513" y="0"/>
            <a:ext cx="5158312" cy="3789040"/>
          </a:xfrm>
          <a:prstGeom prst="snip1Rect">
            <a:avLst>
              <a:gd name="adj" fmla="val 1321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a:extLst>
              <a:ext uri="{FF2B5EF4-FFF2-40B4-BE49-F238E27FC236}">
                <a16:creationId xmlns:a16="http://schemas.microsoft.com/office/drawing/2014/main" id="{0E136C4F-E268-9827-776D-8624BA461EEE}"/>
              </a:ext>
            </a:extLst>
          </p:cNvPr>
          <p:cNvSpPr/>
          <p:nvPr/>
        </p:nvSpPr>
        <p:spPr>
          <a:xfrm>
            <a:off x="7473755" y="5085184"/>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4" name="Picture Placeholder 43" descr="A city with many buildings and a body of water&#10;&#10;Description automatically generated">
            <a:extLst>
              <a:ext uri="{FF2B5EF4-FFF2-40B4-BE49-F238E27FC236}">
                <a16:creationId xmlns:a16="http://schemas.microsoft.com/office/drawing/2014/main" id="{055390E9-DDC6-D1E9-C552-A53E224999C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0992" b="30151"/>
          <a:stretch/>
        </p:blipFill>
        <p:spPr>
          <a:xfrm>
            <a:off x="0" y="0"/>
            <a:ext cx="7030513" cy="3096514"/>
          </a:xfrm>
        </p:spPr>
      </p:pic>
      <p:sp>
        <p:nvSpPr>
          <p:cNvPr id="9" name="Title 8">
            <a:extLst>
              <a:ext uri="{FF2B5EF4-FFF2-40B4-BE49-F238E27FC236}">
                <a16:creationId xmlns:a16="http://schemas.microsoft.com/office/drawing/2014/main" id="{8E24E2D8-9A42-F77E-CDBC-784729C52E99}"/>
              </a:ext>
            </a:extLst>
          </p:cNvPr>
          <p:cNvSpPr>
            <a:spLocks noGrp="1"/>
          </p:cNvSpPr>
          <p:nvPr>
            <p:ph type="ctrTitle"/>
          </p:nvPr>
        </p:nvSpPr>
        <p:spPr>
          <a:xfrm>
            <a:off x="609440" y="2636912"/>
            <a:ext cx="4836899" cy="2043659"/>
          </a:xfrm>
        </p:spPr>
        <p:txBody>
          <a:bodyPr/>
          <a:lstStyle/>
          <a:p>
            <a:r>
              <a:rPr lang="en-PH" dirty="0">
                <a:cs typeface="Segoe UI"/>
              </a:rPr>
              <a:t>Project 1: </a:t>
            </a:r>
            <a:endParaRPr lang="en-PH" dirty="0"/>
          </a:p>
        </p:txBody>
      </p:sp>
      <p:sp>
        <p:nvSpPr>
          <p:cNvPr id="10" name="Subtitle 9">
            <a:extLst>
              <a:ext uri="{FF2B5EF4-FFF2-40B4-BE49-F238E27FC236}">
                <a16:creationId xmlns:a16="http://schemas.microsoft.com/office/drawing/2014/main" id="{D8E5BFCC-B383-B270-8F18-3952A0082F2A}"/>
              </a:ext>
            </a:extLst>
          </p:cNvPr>
          <p:cNvSpPr>
            <a:spLocks noGrp="1"/>
          </p:cNvSpPr>
          <p:nvPr>
            <p:ph type="subTitle" idx="1"/>
          </p:nvPr>
        </p:nvSpPr>
        <p:spPr>
          <a:xfrm>
            <a:off x="609441" y="4669384"/>
            <a:ext cx="5071944" cy="660681"/>
          </a:xfrm>
        </p:spPr>
        <p:txBody>
          <a:bodyPr vert="horz" lIns="0" tIns="60949" rIns="0" bIns="60949" rtlCol="0" anchor="t">
            <a:normAutofit fontScale="92500" lnSpcReduction="20000"/>
          </a:bodyPr>
          <a:lstStyle/>
          <a:p>
            <a:r>
              <a:rPr lang="en-PH" b="1">
                <a:ea typeface="+mj-lt"/>
                <a:cs typeface="+mj-lt"/>
              </a:rPr>
              <a:t>ARQ Testing in RLC (Radio Link Control)</a:t>
            </a:r>
            <a:endParaRPr lang="en-US" b="1">
              <a:cs typeface="Segoe UI"/>
            </a:endParaRPr>
          </a:p>
          <a:p>
            <a:endParaRPr lang="en-PH" b="1" dirty="0">
              <a:cs typeface="Segoe UI"/>
            </a:endParaRPr>
          </a:p>
        </p:txBody>
      </p:sp>
      <p:sp>
        <p:nvSpPr>
          <p:cNvPr id="46" name="Rectangle 45">
            <a:extLst>
              <a:ext uri="{FF2B5EF4-FFF2-40B4-BE49-F238E27FC236}">
                <a16:creationId xmlns:a16="http://schemas.microsoft.com/office/drawing/2014/main" id="{BE95159D-C4E5-DDD8-E765-61FE30C66F0B}"/>
              </a:ext>
            </a:extLst>
          </p:cNvPr>
          <p:cNvSpPr/>
          <p:nvPr/>
        </p:nvSpPr>
        <p:spPr>
          <a:xfrm>
            <a:off x="7030513" y="4162822"/>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Rectangle 46">
            <a:extLst>
              <a:ext uri="{FF2B5EF4-FFF2-40B4-BE49-F238E27FC236}">
                <a16:creationId xmlns:a16="http://schemas.microsoft.com/office/drawing/2014/main" id="{CE74402E-6527-CB4A-C28A-6307841D133A}"/>
              </a:ext>
            </a:extLst>
          </p:cNvPr>
          <p:cNvSpPr/>
          <p:nvPr/>
        </p:nvSpPr>
        <p:spPr>
          <a:xfrm>
            <a:off x="10720987" y="922362"/>
            <a:ext cx="332387" cy="17728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Rectangle 47">
            <a:extLst>
              <a:ext uri="{FF2B5EF4-FFF2-40B4-BE49-F238E27FC236}">
                <a16:creationId xmlns:a16="http://schemas.microsoft.com/office/drawing/2014/main" id="{61632534-F676-A4AD-BAAB-D817EDB474E4}"/>
              </a:ext>
            </a:extLst>
          </p:cNvPr>
          <p:cNvSpPr/>
          <p:nvPr/>
        </p:nvSpPr>
        <p:spPr>
          <a:xfrm>
            <a:off x="10277745" y="0"/>
            <a:ext cx="332387" cy="17728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Slide Number Placeholder 2">
            <a:extLst>
              <a:ext uri="{FF2B5EF4-FFF2-40B4-BE49-F238E27FC236}">
                <a16:creationId xmlns:a16="http://schemas.microsoft.com/office/drawing/2014/main" id="{15158231-DC81-3358-B529-426396890E66}"/>
              </a:ext>
            </a:extLst>
          </p:cNvPr>
          <p:cNvSpPr>
            <a:spLocks noGrp="1"/>
          </p:cNvSpPr>
          <p:nvPr>
            <p:ph type="sldNum" sz="quarter" idx="12"/>
          </p:nvPr>
        </p:nvSpPr>
        <p:spPr/>
        <p:txBody>
          <a:bodyPr/>
          <a:lstStyle/>
          <a:p>
            <a:fld id="{96E69268-9C8B-4EBF-A9EE-DC5DC2D48DC3}" type="slidenum">
              <a:rPr lang="en-US" smtClean="0"/>
              <a:pPr/>
              <a:t>1</a:t>
            </a:fld>
            <a:endParaRPr lang="en-US"/>
          </a:p>
        </p:txBody>
      </p:sp>
      <p:sp>
        <p:nvSpPr>
          <p:cNvPr id="2" name="Footer Placeholder 1">
            <a:extLst>
              <a:ext uri="{FF2B5EF4-FFF2-40B4-BE49-F238E27FC236}">
                <a16:creationId xmlns:a16="http://schemas.microsoft.com/office/drawing/2014/main" id="{BB05487E-9218-FE73-7C94-242FEEF42BA2}"/>
              </a:ext>
            </a:extLst>
          </p:cNvPr>
          <p:cNvSpPr>
            <a:spLocks noGrp="1"/>
          </p:cNvSpPr>
          <p:nvPr>
            <p:ph type="ftr" sz="quarter" idx="11"/>
          </p:nvPr>
        </p:nvSpPr>
        <p:spPr/>
        <p:txBody>
          <a:bodyPr/>
          <a:lstStyle/>
          <a:p>
            <a:r>
              <a:rPr lang="en-US"/>
              <a:t>5G Batch 4</a:t>
            </a:r>
          </a:p>
        </p:txBody>
      </p:sp>
      <p:sp>
        <p:nvSpPr>
          <p:cNvPr id="4" name="Date Placeholder 3">
            <a:extLst>
              <a:ext uri="{FF2B5EF4-FFF2-40B4-BE49-F238E27FC236}">
                <a16:creationId xmlns:a16="http://schemas.microsoft.com/office/drawing/2014/main" id="{D7F0A5F8-F852-669C-D44F-02FF470B1B3E}"/>
              </a:ext>
            </a:extLst>
          </p:cNvPr>
          <p:cNvSpPr>
            <a:spLocks noGrp="1"/>
          </p:cNvSpPr>
          <p:nvPr>
            <p:ph type="dt" sz="half" idx="10"/>
          </p:nvPr>
        </p:nvSpPr>
        <p:spPr/>
        <p:txBody>
          <a:bodyPr/>
          <a:lstStyle/>
          <a:p>
            <a:fld id="{8660E970-2053-4AFC-8346-E5FE96DE16C3}" type="datetime1">
              <a:rPr lang="en-US" smtClean="0"/>
              <a:t>8/9/2024</a:t>
            </a:fld>
            <a:endParaRPr lang="en-US"/>
          </a:p>
        </p:txBody>
      </p:sp>
    </p:spTree>
    <p:extLst>
      <p:ext uri="{BB962C8B-B14F-4D97-AF65-F5344CB8AC3E}">
        <p14:creationId xmlns:p14="http://schemas.microsoft.com/office/powerpoint/2010/main" val="102325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8000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decel="80000" fill="hold" grpId="0" nodeType="withEffect">
                                  <p:stCondLst>
                                    <p:cond delay="25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0-#ppt_h/2"/>
                                          </p:val>
                                        </p:tav>
                                        <p:tav tm="100000">
                                          <p:val>
                                            <p:strVal val="#ppt_y"/>
                                          </p:val>
                                        </p:tav>
                                      </p:tavLst>
                                    </p:anim>
                                  </p:childTnLst>
                                </p:cTn>
                              </p:par>
                              <p:par>
                                <p:cTn id="13" presetID="2" presetClass="entr" presetSubtype="1" decel="80000" fill="hold" grpId="0" nodeType="withEffect">
                                  <p:stCondLst>
                                    <p:cond delay="25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1" decel="80000" fill="hold" grpId="0" nodeType="withEffect">
                                  <p:stCondLst>
                                    <p:cond delay="45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par>
                                <p:cTn id="21" presetID="2" presetClass="entr" presetSubtype="4" decel="80000" fill="hold" grpId="0" nodeType="withEffect">
                                  <p:stCondLst>
                                    <p:cond delay="45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decel="80000" fill="hold" grpId="0" nodeType="withEffect">
                                  <p:stCondLst>
                                    <p:cond delay="75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2" presetClass="entr" presetSubtype="4" fill="hold" grpId="0" nodeType="withEffect">
                                  <p:stCondLst>
                                    <p:cond delay="30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1" fill="hold" grpId="0" nodeType="withEffect">
                                  <p:stCondLst>
                                    <p:cond delay="30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up)">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5" grpId="0" animBg="1"/>
      <p:bldP spid="9" grpId="0"/>
      <p:bldP spid="10" grpId="0" build="p"/>
      <p:bldP spid="46" grpId="0" animBg="1"/>
      <p:bldP spid="47" grpId="0" animBg="1"/>
      <p:bldP spid="4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2ED0D-332A-6119-0B9F-1828A59777A7}"/>
              </a:ext>
            </a:extLst>
          </p:cNvPr>
          <p:cNvSpPr>
            <a:spLocks noGrp="1"/>
          </p:cNvSpPr>
          <p:nvPr>
            <p:ph type="title"/>
          </p:nvPr>
        </p:nvSpPr>
        <p:spPr>
          <a:xfrm>
            <a:off x="609442" y="285665"/>
            <a:ext cx="6145320" cy="711081"/>
          </a:xfrm>
        </p:spPr>
        <p:txBody>
          <a:bodyPr/>
          <a:lstStyle/>
          <a:p>
            <a:r>
              <a:rPr lang="en-US" dirty="0">
                <a:latin typeface="Segoe UI"/>
                <a:cs typeface="Segoe UI"/>
              </a:rPr>
              <a:t>Radio Link Control Modes</a:t>
            </a:r>
            <a:endParaRPr lang="en-US" b="0" dirty="0">
              <a:solidFill>
                <a:srgbClr val="000000"/>
              </a:solidFill>
              <a:latin typeface="Segoe UI"/>
              <a:cs typeface="Segoe UI"/>
            </a:endParaRPr>
          </a:p>
        </p:txBody>
      </p:sp>
      <p:sp>
        <p:nvSpPr>
          <p:cNvPr id="7" name="TextBox 6">
            <a:extLst>
              <a:ext uri="{FF2B5EF4-FFF2-40B4-BE49-F238E27FC236}">
                <a16:creationId xmlns:a16="http://schemas.microsoft.com/office/drawing/2014/main" id="{65B2C86D-87AA-9230-6EE5-DC7EBDD58C80}"/>
              </a:ext>
            </a:extLst>
          </p:cNvPr>
          <p:cNvSpPr txBox="1"/>
          <p:nvPr/>
        </p:nvSpPr>
        <p:spPr>
          <a:xfrm>
            <a:off x="461356" y="1188493"/>
            <a:ext cx="562698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Segoe UI"/>
              </a:rPr>
              <a:t>1.Transparent Mode (TM):</a:t>
            </a:r>
            <a:endParaRPr lang="en-US" sz="1600">
              <a:latin typeface="Times New Roman"/>
              <a:cs typeface="Segoe UI"/>
            </a:endParaRPr>
          </a:p>
          <a:p>
            <a:pPr marL="951865" lvl="1" indent="-342900">
              <a:buFont typeface="Courier New"/>
              <a:buChar char="o"/>
            </a:pPr>
            <a:r>
              <a:rPr lang="en-US" sz="1600">
                <a:latin typeface="Times New Roman"/>
                <a:cs typeface="Segoe UI"/>
              </a:rPr>
              <a:t>Do not require any error correction or </a:t>
            </a:r>
          </a:p>
          <a:p>
            <a:pPr marL="608965" lvl="1"/>
            <a:r>
              <a:rPr lang="en-US" sz="1600">
                <a:latin typeface="Times New Roman"/>
                <a:cs typeface="Segoe UI"/>
              </a:rPr>
              <a:t>      retransmission.</a:t>
            </a:r>
          </a:p>
          <a:p>
            <a:pPr marL="951865" lvl="1" indent="-342900">
              <a:buFont typeface="Courier New"/>
              <a:buChar char="o"/>
            </a:pPr>
            <a:r>
              <a:rPr lang="en-US" sz="1600">
                <a:latin typeface="Times New Roman"/>
                <a:cs typeface="Segoe UI"/>
              </a:rPr>
              <a:t>No RLC header is applied</a:t>
            </a:r>
          </a:p>
          <a:p>
            <a:pPr marL="951865" lvl="1" indent="-342900">
              <a:buFont typeface="Courier New"/>
              <a:buChar char="o"/>
            </a:pPr>
            <a:r>
              <a:rPr lang="en-US" sz="1600">
                <a:latin typeface="Times New Roman"/>
                <a:cs typeface="Segoe UI"/>
              </a:rPr>
              <a:t>Directly maps with RLC SDU to an RLC PDU </a:t>
            </a:r>
          </a:p>
          <a:p>
            <a:pPr marL="951865" lvl="1" indent="-342900">
              <a:buFont typeface="Courier New"/>
              <a:buChar char="o"/>
            </a:pPr>
            <a:r>
              <a:rPr lang="en-US" sz="1600">
                <a:latin typeface="Times New Roman"/>
                <a:cs typeface="Arial"/>
              </a:rPr>
              <a:t>Logical Channels: BCCH, DL/UL CCCH, and </a:t>
            </a:r>
            <a:endParaRPr lang="en-US" sz="1600">
              <a:latin typeface="Times New Roman"/>
              <a:cs typeface="Segoe UI"/>
            </a:endParaRPr>
          </a:p>
          <a:p>
            <a:pPr marL="608965" lvl="1"/>
            <a:r>
              <a:rPr lang="en-US" sz="1600">
                <a:latin typeface="Times New Roman"/>
                <a:cs typeface="Arial"/>
              </a:rPr>
              <a:t>   PCCH</a:t>
            </a:r>
            <a:endParaRPr lang="en-US" sz="1600">
              <a:latin typeface="Times New Roman"/>
              <a:cs typeface="Segoe UI"/>
            </a:endParaRPr>
          </a:p>
          <a:p>
            <a:pPr marL="951865" lvl="1" indent="-342900">
              <a:buFont typeface="Courier New"/>
              <a:buChar char="o"/>
            </a:pPr>
            <a:endParaRPr lang="en-US" sz="1600">
              <a:latin typeface="Times New Roman"/>
              <a:cs typeface="Segoe UI"/>
            </a:endParaRPr>
          </a:p>
          <a:p>
            <a:r>
              <a:rPr lang="en-US" sz="1600" b="1">
                <a:latin typeface="Times New Roman"/>
                <a:cs typeface="Segoe UI"/>
              </a:rPr>
              <a:t>2.Unacknowledged Mode (UM):</a:t>
            </a:r>
          </a:p>
          <a:p>
            <a:pPr marL="951865" lvl="1" indent="-342900">
              <a:buFont typeface="Courier New"/>
              <a:buChar char="o"/>
            </a:pPr>
            <a:r>
              <a:rPr lang="en-US" sz="1600">
                <a:latin typeface="Times New Roman"/>
                <a:cs typeface="Segoe UI"/>
              </a:rPr>
              <a:t>RLC header and sequence numbers added to </a:t>
            </a:r>
          </a:p>
          <a:p>
            <a:pPr marL="608965" lvl="1"/>
            <a:r>
              <a:rPr lang="en-US" sz="1600">
                <a:latin typeface="Times New Roman"/>
                <a:cs typeface="Segoe UI"/>
              </a:rPr>
              <a:t>      each PDU</a:t>
            </a:r>
          </a:p>
          <a:p>
            <a:pPr marL="951865" lvl="1" indent="-342900">
              <a:buFont typeface="Courier New"/>
              <a:buChar char="o"/>
            </a:pPr>
            <a:r>
              <a:rPr lang="en-US" sz="1600">
                <a:latin typeface="Times New Roman"/>
                <a:cs typeface="Segoe UI"/>
              </a:rPr>
              <a:t>supports segmentation, no retransmission.</a:t>
            </a:r>
          </a:p>
          <a:p>
            <a:pPr marL="951865" lvl="1" indent="-342900">
              <a:buFont typeface="Courier New"/>
              <a:buChar char="o"/>
            </a:pPr>
            <a:r>
              <a:rPr lang="en-US" sz="1600">
                <a:latin typeface="Times New Roman"/>
                <a:cs typeface="Arial"/>
              </a:rPr>
              <a:t>Logical Channels: DL/UL DTCH</a:t>
            </a:r>
            <a:endParaRPr lang="en-US" sz="1600">
              <a:latin typeface="Times New Roman"/>
              <a:cs typeface="Segoe UI"/>
            </a:endParaRPr>
          </a:p>
          <a:p>
            <a:pPr marL="951865" lvl="1" indent="-342900">
              <a:buFont typeface="Courier New"/>
              <a:buChar char="o"/>
            </a:pPr>
            <a:endParaRPr lang="en-US" sz="1600">
              <a:latin typeface="Times New Roman"/>
              <a:cs typeface="Segoe UI"/>
            </a:endParaRPr>
          </a:p>
          <a:p>
            <a:r>
              <a:rPr lang="en-US" sz="1600" b="1">
                <a:latin typeface="Times New Roman"/>
                <a:cs typeface="Segoe UI"/>
              </a:rPr>
              <a:t>3. Acknowledged Mode (AM):</a:t>
            </a:r>
          </a:p>
          <a:p>
            <a:pPr marL="951865" lvl="1" indent="-342900">
              <a:buFont typeface="Courier New"/>
              <a:buChar char="o"/>
            </a:pPr>
            <a:r>
              <a:rPr lang="en-US" sz="1600">
                <a:latin typeface="Times New Roman"/>
                <a:cs typeface="Segoe UI"/>
              </a:rPr>
              <a:t>Error correction with ARQ</a:t>
            </a:r>
          </a:p>
          <a:p>
            <a:pPr marL="951865" lvl="1" indent="-342900">
              <a:buFont typeface="Courier New"/>
              <a:buChar char="o"/>
            </a:pPr>
            <a:r>
              <a:rPr lang="en-US" sz="1600">
                <a:latin typeface="Times New Roman"/>
                <a:cs typeface="Segoe UI"/>
              </a:rPr>
              <a:t>supports segmentation and concatenation</a:t>
            </a:r>
          </a:p>
          <a:p>
            <a:pPr marL="951865" lvl="1" indent="-342900">
              <a:buFont typeface="Courier New"/>
              <a:buChar char="o"/>
            </a:pPr>
            <a:r>
              <a:rPr lang="en-US" sz="1600">
                <a:latin typeface="Times New Roman"/>
                <a:cs typeface="Segoe UI"/>
              </a:rPr>
              <a:t>acknowledgments and flow control</a:t>
            </a:r>
          </a:p>
          <a:p>
            <a:pPr marL="951865" lvl="1" indent="-342900">
              <a:buFont typeface="Courier New"/>
              <a:buChar char="o"/>
            </a:pPr>
            <a:r>
              <a:rPr lang="en-US" sz="1600">
                <a:latin typeface="Times New Roman"/>
                <a:cs typeface="Arial"/>
              </a:rPr>
              <a:t>Logical Channels: DL/UL DCCH or DL/UL DTCH</a:t>
            </a:r>
            <a:endParaRPr lang="en-US" sz="1600">
              <a:latin typeface="Times New Roman"/>
              <a:cs typeface="Segoe UI"/>
            </a:endParaRPr>
          </a:p>
          <a:p>
            <a:pPr marL="951865" lvl="1" indent="-342900">
              <a:buFont typeface="Courier New"/>
              <a:buChar char="o"/>
            </a:pPr>
            <a:endParaRPr lang="en-US" sz="1600">
              <a:latin typeface="Segoe UI"/>
              <a:cs typeface="Segoe UI"/>
            </a:endParaRPr>
          </a:p>
        </p:txBody>
      </p:sp>
      <p:sp>
        <p:nvSpPr>
          <p:cNvPr id="2" name="Footer Placeholder 1">
            <a:extLst>
              <a:ext uri="{FF2B5EF4-FFF2-40B4-BE49-F238E27FC236}">
                <a16:creationId xmlns:a16="http://schemas.microsoft.com/office/drawing/2014/main" id="{CC0658D4-6E85-1DD5-C259-F9D30736D9F6}"/>
              </a:ext>
            </a:extLst>
          </p:cNvPr>
          <p:cNvSpPr>
            <a:spLocks noGrp="1"/>
          </p:cNvSpPr>
          <p:nvPr>
            <p:ph type="ftr" sz="quarter" idx="11"/>
          </p:nvPr>
        </p:nvSpPr>
        <p:spPr>
          <a:xfrm>
            <a:off x="4164515" y="6346115"/>
            <a:ext cx="8038819" cy="375361"/>
          </a:xfrm>
        </p:spPr>
        <p:txBody>
          <a:bodyPr/>
          <a:lstStyle/>
          <a:p>
            <a:r>
              <a:rPr lang="en-US"/>
              <a:t>5G Batch 4</a:t>
            </a:r>
          </a:p>
        </p:txBody>
      </p:sp>
      <p:pic>
        <p:nvPicPr>
          <p:cNvPr id="3" name="Picture 2" descr="A blue and white table with black text&#10;&#10;Description automatically generated">
            <a:extLst>
              <a:ext uri="{FF2B5EF4-FFF2-40B4-BE49-F238E27FC236}">
                <a16:creationId xmlns:a16="http://schemas.microsoft.com/office/drawing/2014/main" id="{FCEBD415-E688-D076-822A-10AE79C0D455}"/>
              </a:ext>
            </a:extLst>
          </p:cNvPr>
          <p:cNvPicPr>
            <a:picLocks noChangeAspect="1"/>
          </p:cNvPicPr>
          <p:nvPr/>
        </p:nvPicPr>
        <p:blipFill>
          <a:blip r:embed="rId2"/>
          <a:stretch>
            <a:fillRect/>
          </a:stretch>
        </p:blipFill>
        <p:spPr>
          <a:xfrm>
            <a:off x="6024474" y="1501903"/>
            <a:ext cx="5942052" cy="2619375"/>
          </a:xfrm>
          <a:prstGeom prst="rect">
            <a:avLst/>
          </a:prstGeom>
        </p:spPr>
      </p:pic>
      <p:sp>
        <p:nvSpPr>
          <p:cNvPr id="4" name="TextBox 3">
            <a:extLst>
              <a:ext uri="{FF2B5EF4-FFF2-40B4-BE49-F238E27FC236}">
                <a16:creationId xmlns:a16="http://schemas.microsoft.com/office/drawing/2014/main" id="{F07F7030-2619-6042-0E1C-BD5A50B66E6D}"/>
              </a:ext>
            </a:extLst>
          </p:cNvPr>
          <p:cNvSpPr txBox="1"/>
          <p:nvPr/>
        </p:nvSpPr>
        <p:spPr>
          <a:xfrm>
            <a:off x="7409054" y="4117783"/>
            <a:ext cx="36945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Segoe UI"/>
              </a:rPr>
              <a:t>Fig 2.2 RLC Modes and its functions</a:t>
            </a:r>
          </a:p>
        </p:txBody>
      </p:sp>
      <p:sp>
        <p:nvSpPr>
          <p:cNvPr id="8" name="Date Placeholder 7">
            <a:extLst>
              <a:ext uri="{FF2B5EF4-FFF2-40B4-BE49-F238E27FC236}">
                <a16:creationId xmlns:a16="http://schemas.microsoft.com/office/drawing/2014/main" id="{36828607-E24A-AA80-1EF2-C97332EB17F6}"/>
              </a:ext>
            </a:extLst>
          </p:cNvPr>
          <p:cNvSpPr>
            <a:spLocks noGrp="1"/>
          </p:cNvSpPr>
          <p:nvPr>
            <p:ph type="dt" sz="half" idx="10"/>
          </p:nvPr>
        </p:nvSpPr>
        <p:spPr/>
        <p:txBody>
          <a:bodyPr/>
          <a:lstStyle/>
          <a:p>
            <a:fld id="{437D7CCC-94E3-4EFA-B404-C09C72CDC0F3}" type="datetime1">
              <a:rPr lang="en-US" smtClean="0"/>
              <a:t>8/9/2024</a:t>
            </a:fld>
            <a:endParaRPr lang="en-US"/>
          </a:p>
        </p:txBody>
      </p:sp>
      <p:sp>
        <p:nvSpPr>
          <p:cNvPr id="9" name="TextBox 8">
            <a:extLst>
              <a:ext uri="{FF2B5EF4-FFF2-40B4-BE49-F238E27FC236}">
                <a16:creationId xmlns:a16="http://schemas.microsoft.com/office/drawing/2014/main" id="{E4C1CADC-28F0-8BF7-2760-9F5715E8946E}"/>
              </a:ext>
            </a:extLst>
          </p:cNvPr>
          <p:cNvSpPr txBox="1"/>
          <p:nvPr/>
        </p:nvSpPr>
        <p:spPr>
          <a:xfrm>
            <a:off x="7729980" y="295275"/>
            <a:ext cx="4071496" cy="338554"/>
          </a:xfrm>
          <a:prstGeom prst="rect">
            <a:avLst/>
          </a:prstGeom>
          <a:noFill/>
        </p:spPr>
        <p:txBody>
          <a:bodyPr wrap="square" rtlCol="0">
            <a:spAutoFit/>
          </a:bodyPr>
          <a:lstStyle/>
          <a:p>
            <a:r>
              <a:rPr lang="en-US" sz="1600" b="1" dirty="0">
                <a:solidFill>
                  <a:srgbClr val="202124"/>
                </a:solidFill>
                <a:latin typeface="Roboto"/>
                <a:ea typeface="+mn-lt"/>
                <a:cs typeface="+mn-lt"/>
              </a:rPr>
              <a:t>4.2.1.1, </a:t>
            </a:r>
            <a:r>
              <a:rPr lang="en-US" sz="1600" b="1" dirty="0">
                <a:solidFill>
                  <a:srgbClr val="202124"/>
                </a:solidFill>
                <a:latin typeface="Roboto"/>
                <a:ea typeface="Roboto"/>
                <a:cs typeface="Segoe UI"/>
              </a:rPr>
              <a:t>4.2.1.2, 4.2.1.3 of </a:t>
            </a:r>
            <a:r>
              <a:rPr lang="en-GB" sz="1600" b="1" dirty="0"/>
              <a:t>3GPP 38.322</a:t>
            </a:r>
            <a:endParaRPr lang="en-IN" sz="1600" b="1" dirty="0"/>
          </a:p>
        </p:txBody>
      </p:sp>
    </p:spTree>
    <p:extLst>
      <p:ext uri="{BB962C8B-B14F-4D97-AF65-F5344CB8AC3E}">
        <p14:creationId xmlns:p14="http://schemas.microsoft.com/office/powerpoint/2010/main" val="320535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ARQ Process in RLC</a:t>
            </a:r>
            <a:endParaRPr lang="en-PH">
              <a:solidFill>
                <a:srgbClr val="003459"/>
              </a:solidFill>
              <a:cs typeface="Segoe UI"/>
            </a:endParaRP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fld id="{96E69268-9C8B-4EBF-A9EE-DC5DC2D48DC3}" type="slidenum">
              <a:rPr lang="en-US" smtClean="0"/>
              <a:pPr/>
              <a:t>11</a:t>
            </a:fld>
            <a:endParaRPr lang="en-US"/>
          </a:p>
        </p:txBody>
      </p:sp>
      <p:sp>
        <p:nvSpPr>
          <p:cNvPr id="4" name="Footer Placeholder 3">
            <a:extLst>
              <a:ext uri="{FF2B5EF4-FFF2-40B4-BE49-F238E27FC236}">
                <a16:creationId xmlns:a16="http://schemas.microsoft.com/office/drawing/2014/main" id="{B6A559CE-3438-5F91-7C64-6CC864474440}"/>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EC3F2314-FFBD-224C-0972-2004DA4B95FC}"/>
              </a:ext>
            </a:extLst>
          </p:cNvPr>
          <p:cNvSpPr>
            <a:spLocks noGrp="1"/>
          </p:cNvSpPr>
          <p:nvPr>
            <p:ph type="dt" sz="half" idx="10"/>
          </p:nvPr>
        </p:nvSpPr>
        <p:spPr/>
        <p:txBody>
          <a:bodyPr/>
          <a:lstStyle/>
          <a:p>
            <a:fld id="{C1E70BAB-7CB5-4205-8E3D-36F7EF7C81FA}" type="datetime1">
              <a:rPr lang="en-US" smtClean="0"/>
              <a:t>8/9/2024</a:t>
            </a:fld>
            <a:endParaRPr lang="en-US"/>
          </a:p>
        </p:txBody>
      </p:sp>
    </p:spTree>
    <p:extLst>
      <p:ext uri="{BB962C8B-B14F-4D97-AF65-F5344CB8AC3E}">
        <p14:creationId xmlns:p14="http://schemas.microsoft.com/office/powerpoint/2010/main" val="325894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C12533-5B24-1857-1A2F-8DCA151E1BB7}"/>
              </a:ext>
            </a:extLst>
          </p:cNvPr>
          <p:cNvSpPr>
            <a:spLocks noGrp="1"/>
          </p:cNvSpPr>
          <p:nvPr>
            <p:ph type="dt" sz="half" idx="10"/>
          </p:nvPr>
        </p:nvSpPr>
        <p:spPr/>
        <p:txBody>
          <a:bodyPr/>
          <a:lstStyle/>
          <a:p>
            <a:fld id="{C137296C-8E00-42C4-B796-7444938D807A}" type="datetime1">
              <a:rPr lang="en-US" smtClean="0"/>
              <a:t>8/9/2024</a:t>
            </a:fld>
            <a:endParaRPr lang="en-US"/>
          </a:p>
        </p:txBody>
      </p:sp>
      <p:sp>
        <p:nvSpPr>
          <p:cNvPr id="5" name="Footer Placeholder 4">
            <a:extLst>
              <a:ext uri="{FF2B5EF4-FFF2-40B4-BE49-F238E27FC236}">
                <a16:creationId xmlns:a16="http://schemas.microsoft.com/office/drawing/2014/main" id="{B30254BA-25E2-EB86-173A-1DD9B21E1236}"/>
              </a:ext>
            </a:extLst>
          </p:cNvPr>
          <p:cNvSpPr>
            <a:spLocks noGrp="1"/>
          </p:cNvSpPr>
          <p:nvPr>
            <p:ph type="ftr" sz="quarter" idx="11"/>
          </p:nvPr>
        </p:nvSpPr>
        <p:spPr/>
        <p:txBody>
          <a:bodyPr/>
          <a:lstStyle/>
          <a:p>
            <a:r>
              <a:rPr lang="en-US"/>
              <a:t>5G Batch 4</a:t>
            </a:r>
          </a:p>
        </p:txBody>
      </p:sp>
      <p:sp>
        <p:nvSpPr>
          <p:cNvPr id="6" name="Slide Number Placeholder 5">
            <a:extLst>
              <a:ext uri="{FF2B5EF4-FFF2-40B4-BE49-F238E27FC236}">
                <a16:creationId xmlns:a16="http://schemas.microsoft.com/office/drawing/2014/main" id="{6BF5CA2C-21AE-F743-482B-5006EECBE20E}"/>
              </a:ext>
            </a:extLst>
          </p:cNvPr>
          <p:cNvSpPr>
            <a:spLocks noGrp="1"/>
          </p:cNvSpPr>
          <p:nvPr>
            <p:ph type="sldNum" sz="quarter" idx="12"/>
          </p:nvPr>
        </p:nvSpPr>
        <p:spPr/>
        <p:txBody>
          <a:bodyPr/>
          <a:lstStyle/>
          <a:p>
            <a:fld id="{96E69268-9C8B-4EBF-A9EE-DC5DC2D48DC3}" type="slidenum">
              <a:rPr lang="en-US" smtClean="0"/>
              <a:pPr/>
              <a:t>12</a:t>
            </a:fld>
            <a:endParaRPr lang="en-US"/>
          </a:p>
        </p:txBody>
      </p:sp>
      <p:pic>
        <p:nvPicPr>
          <p:cNvPr id="8" name="Picture 7" descr="A diagram of a system&#10;&#10;Description automatically generated">
            <a:extLst>
              <a:ext uri="{FF2B5EF4-FFF2-40B4-BE49-F238E27FC236}">
                <a16:creationId xmlns:a16="http://schemas.microsoft.com/office/drawing/2014/main" id="{013417C9-7888-0A59-F1A6-97D01459AF1C}"/>
              </a:ext>
            </a:extLst>
          </p:cNvPr>
          <p:cNvPicPr>
            <a:picLocks noChangeAspect="1"/>
          </p:cNvPicPr>
          <p:nvPr/>
        </p:nvPicPr>
        <p:blipFill>
          <a:blip r:embed="rId2"/>
          <a:srcRect t="47" r="-103" b="5045"/>
          <a:stretch/>
        </p:blipFill>
        <p:spPr>
          <a:xfrm>
            <a:off x="2077858" y="759793"/>
            <a:ext cx="8033108" cy="4802512"/>
          </a:xfrm>
          <a:prstGeom prst="rect">
            <a:avLst/>
          </a:prstGeom>
          <a:ln>
            <a:noFill/>
          </a:ln>
        </p:spPr>
      </p:pic>
      <p:sp>
        <p:nvSpPr>
          <p:cNvPr id="11" name="TextBox 10">
            <a:extLst>
              <a:ext uri="{FF2B5EF4-FFF2-40B4-BE49-F238E27FC236}">
                <a16:creationId xmlns:a16="http://schemas.microsoft.com/office/drawing/2014/main" id="{CE670FA9-6F83-BBC2-8B2F-B2274A0175D2}"/>
              </a:ext>
            </a:extLst>
          </p:cNvPr>
          <p:cNvSpPr txBox="1"/>
          <p:nvPr/>
        </p:nvSpPr>
        <p:spPr>
          <a:xfrm>
            <a:off x="4461235" y="5512363"/>
            <a:ext cx="3494987" cy="461665"/>
          </a:xfrm>
          <a:prstGeom prst="rect">
            <a:avLst/>
          </a:prstGeom>
          <a:noFill/>
        </p:spPr>
        <p:txBody>
          <a:bodyPr wrap="square">
            <a:spAutoFit/>
          </a:bodyPr>
          <a:lstStyle/>
          <a:p>
            <a:r>
              <a:rPr lang="en-US" sz="2400" b="1" dirty="0">
                <a:cs typeface="Segoe UI"/>
              </a:rPr>
              <a:t>Fig </a:t>
            </a:r>
            <a:r>
              <a:rPr lang="en-US" b="1" dirty="0">
                <a:cs typeface="Segoe UI"/>
              </a:rPr>
              <a:t>3.1 ARQ Process</a:t>
            </a:r>
            <a:endParaRPr lang="en-US" sz="2400" b="1" dirty="0">
              <a:cs typeface="Segoe UI"/>
            </a:endParaRPr>
          </a:p>
        </p:txBody>
      </p:sp>
    </p:spTree>
    <p:extLst>
      <p:ext uri="{BB962C8B-B14F-4D97-AF65-F5344CB8AC3E}">
        <p14:creationId xmlns:p14="http://schemas.microsoft.com/office/powerpoint/2010/main" val="394037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AA53-004A-B041-F289-4C324A5C08E1}"/>
              </a:ext>
            </a:extLst>
          </p:cNvPr>
          <p:cNvSpPr>
            <a:spLocks noGrp="1"/>
          </p:cNvSpPr>
          <p:nvPr>
            <p:ph type="title"/>
          </p:nvPr>
        </p:nvSpPr>
        <p:spPr>
          <a:xfrm>
            <a:off x="598420" y="189322"/>
            <a:ext cx="3859213" cy="1080120"/>
          </a:xfrm>
        </p:spPr>
        <p:txBody>
          <a:bodyPr/>
          <a:lstStyle/>
          <a:p>
            <a:r>
              <a:rPr lang="en-US">
                <a:latin typeface="Segoe UI"/>
                <a:cs typeface="Times New Roman"/>
              </a:rPr>
              <a:t>ARQ Process</a:t>
            </a:r>
          </a:p>
        </p:txBody>
      </p:sp>
      <p:sp>
        <p:nvSpPr>
          <p:cNvPr id="3" name="TextBox 2">
            <a:extLst>
              <a:ext uri="{FF2B5EF4-FFF2-40B4-BE49-F238E27FC236}">
                <a16:creationId xmlns:a16="http://schemas.microsoft.com/office/drawing/2014/main" id="{E0EBFE50-BD8E-00D7-E698-0634BE292F3B}"/>
              </a:ext>
            </a:extLst>
          </p:cNvPr>
          <p:cNvSpPr txBox="1"/>
          <p:nvPr/>
        </p:nvSpPr>
        <p:spPr>
          <a:xfrm>
            <a:off x="547531" y="1254989"/>
            <a:ext cx="1164443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Segoe UI"/>
                <a:cs typeface="Times New Roman"/>
              </a:rPr>
              <a:t>ARQ is a protocol for error detection and correction in data communication systems. It ensures reliable data transmission by automatically requesting the retransmission of any corrupted or lost data packets</a:t>
            </a:r>
            <a:endParaRPr lang="en-US" sz="1600">
              <a:latin typeface="Segoe UI"/>
              <a:cs typeface="Segoe UI"/>
            </a:endParaRPr>
          </a:p>
          <a:p>
            <a:endParaRPr lang="en-US" sz="1600">
              <a:latin typeface="Segoe UI"/>
              <a:cs typeface="Times New Roman"/>
            </a:endParaRPr>
          </a:p>
          <a:p>
            <a:r>
              <a:rPr lang="en-US" sz="1600" b="1">
                <a:latin typeface="Segoe UI"/>
                <a:cs typeface="Times New Roman"/>
              </a:rPr>
              <a:t>How ARQ Works in RLC:</a:t>
            </a:r>
            <a:endParaRPr lang="en-US" sz="1600">
              <a:latin typeface="Segoe UI"/>
              <a:cs typeface="Segoe UI"/>
            </a:endParaRPr>
          </a:p>
          <a:p>
            <a:pPr marL="285750" indent="-285750">
              <a:buFont typeface="Arial"/>
              <a:buChar char="•"/>
            </a:pPr>
            <a:r>
              <a:rPr lang="en-US" sz="1600" b="1">
                <a:latin typeface="Segoe UI"/>
                <a:cs typeface="Times New Roman"/>
              </a:rPr>
              <a:t>Data Transmission</a:t>
            </a:r>
            <a:r>
              <a:rPr lang="en-US" sz="1600">
                <a:latin typeface="Segoe UI"/>
                <a:cs typeface="Times New Roman"/>
              </a:rPr>
              <a:t>:</a:t>
            </a:r>
            <a:endParaRPr lang="en-US" sz="1600">
              <a:latin typeface="Segoe UI"/>
              <a:cs typeface="Segoe UI"/>
            </a:endParaRPr>
          </a:p>
          <a:p>
            <a:pPr marL="894715" lvl="1" indent="-285750">
              <a:buFont typeface="Arial"/>
              <a:buChar char="•"/>
            </a:pPr>
            <a:r>
              <a:rPr lang="en-US" sz="1600">
                <a:latin typeface="Segoe UI"/>
                <a:cs typeface="Times New Roman"/>
              </a:rPr>
              <a:t>Data is sent from the transmitter to the receiver in the form of Protocol Data Units (PDUs).</a:t>
            </a:r>
            <a:endParaRPr lang="en-US" sz="1600">
              <a:latin typeface="Segoe UI"/>
              <a:cs typeface="Segoe UI"/>
            </a:endParaRPr>
          </a:p>
          <a:p>
            <a:pPr marL="894715" lvl="1" indent="-285750">
              <a:buFont typeface="Arial"/>
              <a:buChar char="•"/>
            </a:pPr>
            <a:r>
              <a:rPr lang="en-US" sz="1600">
                <a:latin typeface="Segoe UI"/>
                <a:cs typeface="Times New Roman"/>
              </a:rPr>
              <a:t>Each PDU contains a sequence number that allows the receiver to detect missing or out-of-order PDUs.</a:t>
            </a:r>
            <a:endParaRPr lang="en-US" sz="1600">
              <a:latin typeface="Segoe UI"/>
              <a:cs typeface="Segoe UI"/>
            </a:endParaRPr>
          </a:p>
          <a:p>
            <a:pPr marL="285750" indent="-285750">
              <a:buFont typeface="Arial"/>
              <a:buChar char="•"/>
            </a:pPr>
            <a:r>
              <a:rPr lang="en-US" sz="1600" b="1">
                <a:latin typeface="Segoe UI"/>
                <a:cs typeface="Times New Roman"/>
              </a:rPr>
              <a:t>Error Detection</a:t>
            </a:r>
            <a:r>
              <a:rPr lang="en-US" sz="1600">
                <a:latin typeface="Segoe UI"/>
                <a:cs typeface="Times New Roman"/>
              </a:rPr>
              <a:t>:</a:t>
            </a:r>
            <a:endParaRPr lang="en-US" sz="1600">
              <a:latin typeface="Segoe UI"/>
              <a:cs typeface="Segoe UI"/>
            </a:endParaRPr>
          </a:p>
          <a:p>
            <a:pPr marL="894715" lvl="1" indent="-285750">
              <a:buFont typeface="Arial"/>
              <a:buChar char="•"/>
            </a:pPr>
            <a:r>
              <a:rPr lang="en-US" sz="1600">
                <a:latin typeface="Segoe UI"/>
                <a:cs typeface="Times New Roman"/>
              </a:rPr>
              <a:t>The receiver checks each PDU for errors using mechanisms like Cyclic Redundancy Check (CRC).</a:t>
            </a:r>
            <a:endParaRPr lang="en-US" sz="1600">
              <a:latin typeface="Segoe UI"/>
              <a:cs typeface="Segoe UI"/>
            </a:endParaRPr>
          </a:p>
          <a:p>
            <a:pPr marL="894715" lvl="1" indent="-285750">
              <a:buFont typeface="Arial"/>
              <a:buChar char="•"/>
            </a:pPr>
            <a:r>
              <a:rPr lang="en-US" sz="1600">
                <a:latin typeface="Segoe UI"/>
                <a:cs typeface="Times New Roman"/>
              </a:rPr>
              <a:t>If a PDU is received correctly, the receiver sends an acknowledgment (ACK) back to the transmitter.</a:t>
            </a:r>
            <a:endParaRPr lang="en-US" sz="1600">
              <a:latin typeface="Segoe UI"/>
              <a:cs typeface="Segoe UI"/>
            </a:endParaRPr>
          </a:p>
          <a:p>
            <a:pPr marL="285750" indent="-285750">
              <a:buFont typeface="Arial"/>
              <a:buChar char="•"/>
            </a:pPr>
            <a:r>
              <a:rPr lang="en-US" sz="1600" b="1">
                <a:latin typeface="Segoe UI"/>
                <a:cs typeface="Times New Roman"/>
              </a:rPr>
              <a:t>Negative Acknowledgment (NACK)</a:t>
            </a:r>
            <a:r>
              <a:rPr lang="en-US" sz="1600">
                <a:latin typeface="Segoe UI"/>
                <a:cs typeface="Times New Roman"/>
              </a:rPr>
              <a:t>:</a:t>
            </a:r>
            <a:endParaRPr lang="en-US" sz="1600">
              <a:latin typeface="Segoe UI"/>
              <a:cs typeface="Segoe UI"/>
            </a:endParaRPr>
          </a:p>
          <a:p>
            <a:pPr marL="894715" lvl="1" indent="-285750">
              <a:buFont typeface="Arial"/>
              <a:buChar char="•"/>
            </a:pPr>
            <a:r>
              <a:rPr lang="en-US" sz="1600">
                <a:latin typeface="Segoe UI"/>
                <a:cs typeface="Times New Roman"/>
              </a:rPr>
              <a:t>If an error is detected or a PDU is missing, the receiver sends a Negative Acknowledgment (NACK) to the transmitter.</a:t>
            </a:r>
            <a:endParaRPr lang="en-US" sz="1600">
              <a:latin typeface="Segoe UI"/>
              <a:cs typeface="Segoe UI"/>
            </a:endParaRPr>
          </a:p>
          <a:p>
            <a:pPr marL="894715" lvl="1" indent="-285750">
              <a:buFont typeface="Arial"/>
              <a:buChar char="•"/>
            </a:pPr>
            <a:r>
              <a:rPr lang="en-US" sz="1600">
                <a:latin typeface="Segoe UI"/>
                <a:cs typeface="Times New Roman"/>
              </a:rPr>
              <a:t>The NACK indicates that specific PDUs need to be retransmitted.</a:t>
            </a:r>
            <a:endParaRPr lang="en-US" sz="1600">
              <a:latin typeface="Segoe UI"/>
              <a:cs typeface="Segoe UI"/>
            </a:endParaRPr>
          </a:p>
          <a:p>
            <a:pPr marL="285750" indent="-285750">
              <a:buFont typeface="Arial"/>
              <a:buChar char="•"/>
            </a:pPr>
            <a:r>
              <a:rPr lang="en-US" sz="1600" b="1">
                <a:latin typeface="Segoe UI"/>
                <a:cs typeface="Times New Roman"/>
              </a:rPr>
              <a:t>Retransmission</a:t>
            </a:r>
            <a:r>
              <a:rPr lang="en-US" sz="1600">
                <a:latin typeface="Segoe UI"/>
                <a:cs typeface="Times New Roman"/>
              </a:rPr>
              <a:t>:</a:t>
            </a:r>
            <a:endParaRPr lang="en-US" sz="1600">
              <a:latin typeface="Segoe UI"/>
              <a:cs typeface="Segoe UI"/>
            </a:endParaRPr>
          </a:p>
          <a:p>
            <a:pPr marL="894715" lvl="1" indent="-285750">
              <a:buFont typeface="Arial"/>
              <a:buChar char="•"/>
            </a:pPr>
            <a:r>
              <a:rPr lang="en-US" sz="1600">
                <a:latin typeface="Segoe UI"/>
                <a:cs typeface="Times New Roman"/>
              </a:rPr>
              <a:t>Upon receiving a NACK, the transmitter resends the requested PDUs.</a:t>
            </a:r>
            <a:endParaRPr lang="en-US" sz="1600">
              <a:latin typeface="Segoe UI"/>
              <a:cs typeface="Segoe UI"/>
            </a:endParaRPr>
          </a:p>
          <a:p>
            <a:pPr marL="894715" lvl="1" indent="-285750">
              <a:buFont typeface="Arial"/>
              <a:buChar char="•"/>
            </a:pPr>
            <a:r>
              <a:rPr lang="en-US" sz="1600">
                <a:latin typeface="Segoe UI"/>
                <a:cs typeface="Times New Roman"/>
              </a:rPr>
              <a:t>This process continues until the receiver successfully receives all PDUs, or until a maximum number of retransmissions is reached.</a:t>
            </a:r>
            <a:endParaRPr lang="en-US" sz="1600">
              <a:latin typeface="Segoe UI"/>
              <a:cs typeface="Segoe UI"/>
            </a:endParaRPr>
          </a:p>
          <a:p>
            <a:endParaRPr lang="en-US" sz="1600">
              <a:latin typeface="Segoe UI"/>
              <a:cs typeface="Times New Roman"/>
            </a:endParaRPr>
          </a:p>
        </p:txBody>
      </p:sp>
      <p:sp>
        <p:nvSpPr>
          <p:cNvPr id="5" name="Slide Number Placeholder 4">
            <a:extLst>
              <a:ext uri="{FF2B5EF4-FFF2-40B4-BE49-F238E27FC236}">
                <a16:creationId xmlns:a16="http://schemas.microsoft.com/office/drawing/2014/main" id="{D82A784F-763C-87BB-6DA7-16AD26496848}"/>
              </a:ext>
            </a:extLst>
          </p:cNvPr>
          <p:cNvSpPr>
            <a:spLocks noGrp="1"/>
          </p:cNvSpPr>
          <p:nvPr>
            <p:ph type="sldNum" sz="quarter" idx="12"/>
          </p:nvPr>
        </p:nvSpPr>
        <p:spPr/>
        <p:txBody>
          <a:bodyPr/>
          <a:lstStyle/>
          <a:p>
            <a:r>
              <a:rPr lang="en-US"/>
              <a:t>14</a:t>
            </a:r>
          </a:p>
        </p:txBody>
      </p:sp>
      <p:sp>
        <p:nvSpPr>
          <p:cNvPr id="4" name="Footer Placeholder 3">
            <a:extLst>
              <a:ext uri="{FF2B5EF4-FFF2-40B4-BE49-F238E27FC236}">
                <a16:creationId xmlns:a16="http://schemas.microsoft.com/office/drawing/2014/main" id="{DE116A43-82D4-D04A-A533-862D6B018940}"/>
              </a:ext>
            </a:extLst>
          </p:cNvPr>
          <p:cNvSpPr>
            <a:spLocks noGrp="1"/>
          </p:cNvSpPr>
          <p:nvPr>
            <p:ph type="ftr" sz="quarter" idx="11"/>
          </p:nvPr>
        </p:nvSpPr>
        <p:spPr/>
        <p:txBody>
          <a:bodyPr/>
          <a:lstStyle/>
          <a:p>
            <a:r>
              <a:rPr lang="en-US"/>
              <a:t>5G Batch 4</a:t>
            </a:r>
          </a:p>
        </p:txBody>
      </p:sp>
      <p:sp>
        <p:nvSpPr>
          <p:cNvPr id="6" name="Date Placeholder 5">
            <a:extLst>
              <a:ext uri="{FF2B5EF4-FFF2-40B4-BE49-F238E27FC236}">
                <a16:creationId xmlns:a16="http://schemas.microsoft.com/office/drawing/2014/main" id="{27843209-82DD-FB4A-3A40-C9534A2A8E1A}"/>
              </a:ext>
            </a:extLst>
          </p:cNvPr>
          <p:cNvSpPr>
            <a:spLocks noGrp="1"/>
          </p:cNvSpPr>
          <p:nvPr>
            <p:ph type="dt" sz="half" idx="10"/>
          </p:nvPr>
        </p:nvSpPr>
        <p:spPr/>
        <p:txBody>
          <a:bodyPr/>
          <a:lstStyle/>
          <a:p>
            <a:fld id="{F00BB62B-B469-408C-89C6-B34EEA6B05C9}" type="datetime1">
              <a:rPr lang="en-US" smtClean="0"/>
              <a:t>8/9/2024</a:t>
            </a:fld>
            <a:endParaRPr lang="en-US"/>
          </a:p>
        </p:txBody>
      </p:sp>
      <p:sp>
        <p:nvSpPr>
          <p:cNvPr id="7" name="TextBox 6">
            <a:extLst>
              <a:ext uri="{FF2B5EF4-FFF2-40B4-BE49-F238E27FC236}">
                <a16:creationId xmlns:a16="http://schemas.microsoft.com/office/drawing/2014/main" id="{2FFB807B-082C-C55B-BB4F-0F6B27C007F1}"/>
              </a:ext>
            </a:extLst>
          </p:cNvPr>
          <p:cNvSpPr txBox="1"/>
          <p:nvPr/>
        </p:nvSpPr>
        <p:spPr>
          <a:xfrm>
            <a:off x="9601200" y="295275"/>
            <a:ext cx="2200275" cy="338554"/>
          </a:xfrm>
          <a:prstGeom prst="rect">
            <a:avLst/>
          </a:prstGeom>
          <a:noFill/>
        </p:spPr>
        <p:txBody>
          <a:bodyPr wrap="square" rtlCol="0">
            <a:spAutoFit/>
          </a:bodyPr>
          <a:lstStyle/>
          <a:p>
            <a:r>
              <a:rPr lang="en-GB" sz="1600" b="1" dirty="0"/>
              <a:t>3GPP 38.322</a:t>
            </a:r>
            <a:endParaRPr lang="en-IN" sz="1600" b="1" dirty="0"/>
          </a:p>
        </p:txBody>
      </p:sp>
    </p:spTree>
    <p:extLst>
      <p:ext uri="{BB962C8B-B14F-4D97-AF65-F5344CB8AC3E}">
        <p14:creationId xmlns:p14="http://schemas.microsoft.com/office/powerpoint/2010/main" val="159776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B2FA7-3D3D-D725-E100-3B3525C657BA}"/>
              </a:ext>
            </a:extLst>
          </p:cNvPr>
          <p:cNvSpPr txBox="1"/>
          <p:nvPr/>
        </p:nvSpPr>
        <p:spPr>
          <a:xfrm>
            <a:off x="630531" y="607161"/>
            <a:ext cx="11467873"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Segoe UI"/>
                <a:cs typeface="Times New Roman"/>
              </a:rPr>
              <a:t>Types of ARQ Mechanisms:</a:t>
            </a:r>
          </a:p>
          <a:p>
            <a:pPr>
              <a:buFont typeface=""/>
              <a:buChar char="•"/>
            </a:pPr>
            <a:endParaRPr lang="en-US" sz="1600" b="1">
              <a:latin typeface="Segoe UI"/>
              <a:cs typeface="Times New Roman"/>
            </a:endParaRPr>
          </a:p>
          <a:p>
            <a:pPr>
              <a:buFont typeface=""/>
              <a:buChar char="•"/>
            </a:pPr>
            <a:r>
              <a:rPr lang="en-US" sz="1600" b="1">
                <a:latin typeface="Segoe UI"/>
                <a:cs typeface="Times New Roman"/>
              </a:rPr>
              <a:t>Stop-and-Wait ARQ</a:t>
            </a:r>
            <a:r>
              <a:rPr lang="en-US" sz="1600">
                <a:latin typeface="Segoe UI"/>
                <a:cs typeface="Times New Roman"/>
              </a:rPr>
              <a:t>:</a:t>
            </a:r>
          </a:p>
          <a:p>
            <a:pPr marL="608965" lvl="1">
              <a:buFont typeface=""/>
              <a:buChar char="o"/>
            </a:pPr>
            <a:r>
              <a:rPr lang="en-US" sz="1600">
                <a:latin typeface="Segoe UI"/>
                <a:cs typeface="Times New Roman"/>
              </a:rPr>
              <a:t> The simplest form of ARQ.</a:t>
            </a:r>
          </a:p>
          <a:p>
            <a:pPr marL="608965" lvl="1">
              <a:buFont typeface=""/>
              <a:buChar char="o"/>
            </a:pPr>
            <a:r>
              <a:rPr lang="en-US" sz="1600">
                <a:latin typeface="Segoe UI"/>
                <a:cs typeface="Times New Roman"/>
              </a:rPr>
              <a:t> The transmitter sends one PDU and waits for an ACK or NACK before sending the next PDU.</a:t>
            </a:r>
          </a:p>
          <a:p>
            <a:pPr marL="608965" lvl="1">
              <a:buFont typeface=""/>
              <a:buChar char="o"/>
            </a:pPr>
            <a:r>
              <a:rPr lang="en-US" sz="1600" b="1">
                <a:latin typeface="Segoe UI"/>
                <a:cs typeface="Times New Roman"/>
              </a:rPr>
              <a:t> Pros</a:t>
            </a:r>
            <a:r>
              <a:rPr lang="en-US" sz="1600">
                <a:latin typeface="Segoe UI"/>
                <a:cs typeface="Times New Roman"/>
              </a:rPr>
              <a:t>: Simple to implement.</a:t>
            </a:r>
          </a:p>
          <a:p>
            <a:pPr marL="608965" lvl="1">
              <a:buFont typeface=""/>
              <a:buChar char="o"/>
            </a:pPr>
            <a:r>
              <a:rPr lang="en-US" sz="1600" b="1">
                <a:latin typeface="Segoe UI"/>
                <a:cs typeface="Times New Roman"/>
              </a:rPr>
              <a:t> Cons</a:t>
            </a:r>
            <a:r>
              <a:rPr lang="en-US" sz="1600">
                <a:latin typeface="Segoe UI"/>
                <a:cs typeface="Times New Roman"/>
              </a:rPr>
              <a:t>: Inefficient for high-latency links as it leads to idle time between transmissions.</a:t>
            </a:r>
          </a:p>
          <a:p>
            <a:pPr>
              <a:buFont typeface=""/>
              <a:buChar char="•"/>
            </a:pPr>
            <a:endParaRPr lang="en-US" sz="1600" b="1">
              <a:latin typeface="Segoe UI"/>
              <a:cs typeface="Times New Roman"/>
            </a:endParaRPr>
          </a:p>
          <a:p>
            <a:pPr>
              <a:buFont typeface=""/>
              <a:buChar char="•"/>
            </a:pPr>
            <a:r>
              <a:rPr lang="en-US" sz="1600" b="1">
                <a:latin typeface="Segoe UI"/>
                <a:cs typeface="Times New Roman"/>
              </a:rPr>
              <a:t>Go-Back-N ARQ</a:t>
            </a:r>
            <a:r>
              <a:rPr lang="en-US" sz="1600">
                <a:latin typeface="Segoe UI"/>
                <a:cs typeface="Times New Roman"/>
              </a:rPr>
              <a:t>:</a:t>
            </a:r>
          </a:p>
          <a:p>
            <a:pPr marL="608965" lvl="1">
              <a:buFont typeface=""/>
              <a:buChar char="o"/>
            </a:pPr>
            <a:r>
              <a:rPr lang="en-US" sz="1600">
                <a:latin typeface="Segoe UI"/>
                <a:cs typeface="Times New Roman"/>
              </a:rPr>
              <a:t> The transmitter can send several PDUs before needing an acknowledgment.</a:t>
            </a:r>
          </a:p>
          <a:p>
            <a:pPr marL="608965" lvl="1">
              <a:buFont typeface=""/>
              <a:buChar char="o"/>
            </a:pPr>
            <a:r>
              <a:rPr lang="en-US" sz="1600">
                <a:latin typeface="Segoe UI"/>
                <a:cs typeface="Times New Roman"/>
              </a:rPr>
              <a:t> If an error is detected, all subsequent PDUs are retransmitted, starting from the failed PDU.</a:t>
            </a:r>
          </a:p>
          <a:p>
            <a:pPr marL="608965" lvl="1">
              <a:buFont typeface=""/>
              <a:buChar char="o"/>
            </a:pPr>
            <a:r>
              <a:rPr lang="en-US" sz="1600" b="1">
                <a:latin typeface="Segoe UI"/>
                <a:cs typeface="Times New Roman"/>
              </a:rPr>
              <a:t> Pros</a:t>
            </a:r>
            <a:r>
              <a:rPr lang="en-US" sz="1600">
                <a:latin typeface="Segoe UI"/>
                <a:cs typeface="Times New Roman"/>
              </a:rPr>
              <a:t>: Improves efficiency over Stop-and-Wait.</a:t>
            </a:r>
          </a:p>
          <a:p>
            <a:pPr marL="608965" lvl="1">
              <a:buFont typeface=""/>
              <a:buChar char="o"/>
            </a:pPr>
            <a:r>
              <a:rPr lang="en-US" sz="1600" b="1">
                <a:latin typeface="Segoe UI"/>
                <a:cs typeface="Times New Roman"/>
              </a:rPr>
              <a:t> Cons</a:t>
            </a:r>
            <a:r>
              <a:rPr lang="en-US" sz="1600">
                <a:latin typeface="Segoe UI"/>
                <a:cs typeface="Times New Roman"/>
              </a:rPr>
              <a:t>: Can lead to significant retransmission overhead.</a:t>
            </a:r>
          </a:p>
          <a:p>
            <a:pPr>
              <a:buFont typeface=""/>
              <a:buChar char="•"/>
            </a:pPr>
            <a:endParaRPr lang="en-US" sz="1600" b="1">
              <a:latin typeface="Segoe UI"/>
              <a:cs typeface="Times New Roman"/>
            </a:endParaRPr>
          </a:p>
          <a:p>
            <a:pPr>
              <a:buFont typeface=""/>
              <a:buChar char="•"/>
            </a:pPr>
            <a:r>
              <a:rPr lang="en-US" sz="1600" b="1">
                <a:latin typeface="Segoe UI"/>
                <a:cs typeface="Times New Roman"/>
              </a:rPr>
              <a:t>Selective Repeat ARQ</a:t>
            </a:r>
            <a:r>
              <a:rPr lang="en-US" sz="1600">
                <a:latin typeface="Segoe UI"/>
                <a:cs typeface="Times New Roman"/>
              </a:rPr>
              <a:t>:</a:t>
            </a:r>
          </a:p>
          <a:p>
            <a:pPr marL="608965" lvl="1">
              <a:buFont typeface=""/>
              <a:buChar char="o"/>
            </a:pPr>
            <a:r>
              <a:rPr lang="en-US" sz="1600">
                <a:latin typeface="Segoe UI"/>
                <a:cs typeface="Times New Roman"/>
              </a:rPr>
              <a:t> Only the erroneous or missing PDUs are retransmitted.</a:t>
            </a:r>
          </a:p>
          <a:p>
            <a:pPr marL="608965" lvl="1">
              <a:buFont typeface=""/>
              <a:buChar char="o"/>
            </a:pPr>
            <a:r>
              <a:rPr lang="en-US" sz="1600">
                <a:latin typeface="Segoe UI"/>
                <a:cs typeface="Times New Roman"/>
              </a:rPr>
              <a:t> Requires the receiver to maintain a buffer for out-of-order PDUs.</a:t>
            </a:r>
          </a:p>
          <a:p>
            <a:pPr marL="608965" lvl="1">
              <a:buFont typeface=""/>
              <a:buChar char="o"/>
            </a:pPr>
            <a:r>
              <a:rPr lang="en-US" sz="1600" b="1">
                <a:latin typeface="Segoe UI"/>
                <a:cs typeface="Times New Roman"/>
              </a:rPr>
              <a:t> Pros</a:t>
            </a:r>
            <a:r>
              <a:rPr lang="en-US" sz="1600">
                <a:latin typeface="Segoe UI"/>
                <a:cs typeface="Times New Roman"/>
              </a:rPr>
              <a:t>: Reduces unnecessary retransmissions, improving efficiency.</a:t>
            </a:r>
          </a:p>
          <a:p>
            <a:pPr marL="608965" lvl="1">
              <a:buFont typeface=""/>
              <a:buChar char="o"/>
            </a:pPr>
            <a:r>
              <a:rPr lang="en-US" sz="1600" b="1">
                <a:latin typeface="Segoe UI"/>
                <a:cs typeface="Times New Roman"/>
              </a:rPr>
              <a:t> Cons</a:t>
            </a:r>
            <a:r>
              <a:rPr lang="en-US" sz="1600">
                <a:latin typeface="Segoe UI"/>
                <a:cs typeface="Times New Roman"/>
              </a:rPr>
              <a:t>: More complex to implement due to the need for managing out-of-order data.</a:t>
            </a:r>
          </a:p>
        </p:txBody>
      </p:sp>
      <p:sp>
        <p:nvSpPr>
          <p:cNvPr id="4" name="Slide Number Placeholder 3">
            <a:extLst>
              <a:ext uri="{FF2B5EF4-FFF2-40B4-BE49-F238E27FC236}">
                <a16:creationId xmlns:a16="http://schemas.microsoft.com/office/drawing/2014/main" id="{F7D25331-14A2-79A2-91BA-1381028C9BCF}"/>
              </a:ext>
            </a:extLst>
          </p:cNvPr>
          <p:cNvSpPr>
            <a:spLocks noGrp="1"/>
          </p:cNvSpPr>
          <p:nvPr>
            <p:ph type="sldNum" sz="quarter" idx="12"/>
          </p:nvPr>
        </p:nvSpPr>
        <p:spPr/>
        <p:txBody>
          <a:bodyPr/>
          <a:lstStyle/>
          <a:p>
            <a:r>
              <a:rPr lang="en-US">
                <a:cs typeface="Segoe UI"/>
              </a:rPr>
              <a:t>15</a:t>
            </a:r>
          </a:p>
        </p:txBody>
      </p:sp>
      <p:sp>
        <p:nvSpPr>
          <p:cNvPr id="3" name="Footer Placeholder 2">
            <a:extLst>
              <a:ext uri="{FF2B5EF4-FFF2-40B4-BE49-F238E27FC236}">
                <a16:creationId xmlns:a16="http://schemas.microsoft.com/office/drawing/2014/main" id="{C440D82D-540E-FC3B-752E-087B192DEE8C}"/>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B1B61376-1B0F-0691-CB27-03F05BBC32E5}"/>
              </a:ext>
            </a:extLst>
          </p:cNvPr>
          <p:cNvSpPr>
            <a:spLocks noGrp="1"/>
          </p:cNvSpPr>
          <p:nvPr>
            <p:ph type="dt" sz="half" idx="10"/>
          </p:nvPr>
        </p:nvSpPr>
        <p:spPr/>
        <p:txBody>
          <a:bodyPr/>
          <a:lstStyle/>
          <a:p>
            <a:fld id="{8FB7408A-D66F-4E5B-9DB6-4932739C40AC}" type="datetime1">
              <a:rPr lang="en-US" smtClean="0"/>
              <a:t>8/9/2024</a:t>
            </a:fld>
            <a:endParaRPr lang="en-US"/>
          </a:p>
        </p:txBody>
      </p:sp>
      <p:sp>
        <p:nvSpPr>
          <p:cNvPr id="6" name="TextBox 5">
            <a:extLst>
              <a:ext uri="{FF2B5EF4-FFF2-40B4-BE49-F238E27FC236}">
                <a16:creationId xmlns:a16="http://schemas.microsoft.com/office/drawing/2014/main" id="{F10E7252-8328-F0C0-6FAC-477B06A7B5EE}"/>
              </a:ext>
            </a:extLst>
          </p:cNvPr>
          <p:cNvSpPr txBox="1"/>
          <p:nvPr/>
        </p:nvSpPr>
        <p:spPr>
          <a:xfrm>
            <a:off x="9601200" y="295275"/>
            <a:ext cx="2200275" cy="338554"/>
          </a:xfrm>
          <a:prstGeom prst="rect">
            <a:avLst/>
          </a:prstGeom>
          <a:noFill/>
        </p:spPr>
        <p:txBody>
          <a:bodyPr wrap="square" rtlCol="0">
            <a:spAutoFit/>
          </a:bodyPr>
          <a:lstStyle/>
          <a:p>
            <a:r>
              <a:rPr lang="en-GB" sz="1600" b="1" dirty="0"/>
              <a:t>3GPP 38.322</a:t>
            </a:r>
            <a:endParaRPr lang="en-IN" sz="1600" b="1" dirty="0"/>
          </a:p>
        </p:txBody>
      </p:sp>
    </p:spTree>
    <p:extLst>
      <p:ext uri="{BB962C8B-B14F-4D97-AF65-F5344CB8AC3E}">
        <p14:creationId xmlns:p14="http://schemas.microsoft.com/office/powerpoint/2010/main" val="353005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D214C-A501-4746-46A4-247F2011FEBF}"/>
              </a:ext>
            </a:extLst>
          </p:cNvPr>
          <p:cNvSpPr txBox="1"/>
          <p:nvPr/>
        </p:nvSpPr>
        <p:spPr>
          <a:xfrm>
            <a:off x="502815" y="651681"/>
            <a:ext cx="116850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Segoe UI"/>
                <a:cs typeface="Times New Roman"/>
              </a:rPr>
              <a:t>Advantages of ARQ in RLC:</a:t>
            </a:r>
            <a:endParaRPr lang="en-US" sz="1600">
              <a:latin typeface="Segoe UI"/>
              <a:cs typeface="Times New Roman"/>
            </a:endParaRPr>
          </a:p>
          <a:p>
            <a:pPr>
              <a:buFont typeface=""/>
              <a:buChar char="•"/>
            </a:pPr>
            <a:endParaRPr lang="en-US" sz="1600" b="1">
              <a:latin typeface="Segoe UI"/>
              <a:cs typeface="Times New Roman"/>
            </a:endParaRPr>
          </a:p>
          <a:p>
            <a:pPr>
              <a:buFont typeface=""/>
              <a:buChar char="•"/>
            </a:pPr>
            <a:r>
              <a:rPr lang="en-US" sz="1600" b="1">
                <a:latin typeface="Segoe UI"/>
                <a:cs typeface="Times New Roman"/>
              </a:rPr>
              <a:t>Reliability</a:t>
            </a:r>
            <a:r>
              <a:rPr lang="en-US" sz="1600">
                <a:latin typeface="Segoe UI"/>
                <a:cs typeface="Times New Roman"/>
              </a:rPr>
              <a:t>: Ensures that data is delivered correctly, improving the quality of service.</a:t>
            </a:r>
            <a:endParaRPr lang="en-US" sz="1600">
              <a:latin typeface="Segoe UI"/>
              <a:cs typeface="Segoe UI"/>
            </a:endParaRPr>
          </a:p>
          <a:p>
            <a:pPr>
              <a:buFont typeface=""/>
              <a:buChar char="•"/>
            </a:pPr>
            <a:r>
              <a:rPr lang="en-US" sz="1600" b="1">
                <a:latin typeface="Segoe UI"/>
                <a:cs typeface="Times New Roman"/>
              </a:rPr>
              <a:t>Error Correction</a:t>
            </a:r>
            <a:r>
              <a:rPr lang="en-US" sz="1600">
                <a:latin typeface="Segoe UI"/>
                <a:cs typeface="Times New Roman"/>
              </a:rPr>
              <a:t>: Automatically handles errors, reducing the need for manual intervention.</a:t>
            </a:r>
          </a:p>
          <a:p>
            <a:pPr>
              <a:buFont typeface=""/>
              <a:buChar char="•"/>
            </a:pPr>
            <a:r>
              <a:rPr lang="en-US" sz="1600" b="1">
                <a:latin typeface="Segoe UI"/>
                <a:cs typeface="Times New Roman"/>
              </a:rPr>
              <a:t>Efficiency</a:t>
            </a:r>
            <a:r>
              <a:rPr lang="en-US" sz="1600">
                <a:latin typeface="Segoe UI"/>
                <a:cs typeface="Times New Roman"/>
              </a:rPr>
              <a:t>: Selective Repeat ARQ, in particular, optimizes data transmission, reducing bandwidth wastage.</a:t>
            </a:r>
          </a:p>
          <a:p>
            <a:endParaRPr lang="en-US" sz="1600" b="1">
              <a:latin typeface="Segoe UI"/>
              <a:cs typeface="Times New Roman"/>
            </a:endParaRPr>
          </a:p>
          <a:p>
            <a:endParaRPr lang="en-US" sz="1600" b="1">
              <a:latin typeface="Segoe UI"/>
              <a:cs typeface="Times New Roman"/>
            </a:endParaRPr>
          </a:p>
          <a:p>
            <a:r>
              <a:rPr lang="en-US" sz="1600" b="1">
                <a:latin typeface="Segoe UI"/>
                <a:cs typeface="Times New Roman"/>
              </a:rPr>
              <a:t>Dis-Advantages of ARQ in RLC:</a:t>
            </a:r>
            <a:endParaRPr lang="en-US" sz="1600">
              <a:latin typeface="Segoe UI"/>
              <a:cs typeface="Segoe UI"/>
            </a:endParaRPr>
          </a:p>
          <a:p>
            <a:pPr>
              <a:buFont typeface=""/>
              <a:buChar char="•"/>
            </a:pPr>
            <a:endParaRPr lang="en-US" sz="1600" b="1">
              <a:latin typeface="Segoe UI"/>
              <a:cs typeface="Times New Roman"/>
            </a:endParaRPr>
          </a:p>
          <a:p>
            <a:pPr>
              <a:buFont typeface=""/>
              <a:buChar char="•"/>
            </a:pPr>
            <a:r>
              <a:rPr lang="en-US" sz="1600" b="1">
                <a:latin typeface="Segoe UI"/>
                <a:cs typeface="Times New Roman"/>
              </a:rPr>
              <a:t>Latency</a:t>
            </a:r>
            <a:r>
              <a:rPr lang="en-US" sz="1600">
                <a:latin typeface="Segoe UI"/>
                <a:cs typeface="Times New Roman"/>
              </a:rPr>
              <a:t>: Retransmissions can introduce delays, particularly in time-sensitive applications.</a:t>
            </a:r>
            <a:endParaRPr lang="en-US" sz="1600">
              <a:latin typeface="Segoe UI"/>
              <a:cs typeface="Segoe UI"/>
            </a:endParaRPr>
          </a:p>
          <a:p>
            <a:pPr>
              <a:buFont typeface=""/>
              <a:buChar char="•"/>
            </a:pPr>
            <a:r>
              <a:rPr lang="en-US" sz="1600" b="1">
                <a:latin typeface="Segoe UI"/>
                <a:cs typeface="Times New Roman"/>
              </a:rPr>
              <a:t>Resource Utilization</a:t>
            </a:r>
            <a:r>
              <a:rPr lang="en-US" sz="1600">
                <a:latin typeface="Segoe UI"/>
                <a:cs typeface="Times New Roman"/>
              </a:rPr>
              <a:t>: ARQ mechanisms require additional processing and memory resources, especially for Selective Repeat ARQ.</a:t>
            </a:r>
          </a:p>
        </p:txBody>
      </p:sp>
      <p:sp>
        <p:nvSpPr>
          <p:cNvPr id="4" name="Slide Number Placeholder 3">
            <a:extLst>
              <a:ext uri="{FF2B5EF4-FFF2-40B4-BE49-F238E27FC236}">
                <a16:creationId xmlns:a16="http://schemas.microsoft.com/office/drawing/2014/main" id="{C6C98FA1-CD37-5030-079F-CA1712D56C11}"/>
              </a:ext>
            </a:extLst>
          </p:cNvPr>
          <p:cNvSpPr>
            <a:spLocks noGrp="1"/>
          </p:cNvSpPr>
          <p:nvPr>
            <p:ph type="sldNum" sz="quarter" idx="12"/>
          </p:nvPr>
        </p:nvSpPr>
        <p:spPr/>
        <p:txBody>
          <a:bodyPr/>
          <a:lstStyle/>
          <a:p>
            <a:fld id="{96E69268-9C8B-4EBF-A9EE-DC5DC2D48DC3}" type="slidenum">
              <a:rPr lang="en-US" smtClean="0"/>
              <a:pPr/>
              <a:t>15</a:t>
            </a:fld>
            <a:endParaRPr lang="en-US"/>
          </a:p>
        </p:txBody>
      </p:sp>
      <p:sp>
        <p:nvSpPr>
          <p:cNvPr id="3" name="Footer Placeholder 2">
            <a:extLst>
              <a:ext uri="{FF2B5EF4-FFF2-40B4-BE49-F238E27FC236}">
                <a16:creationId xmlns:a16="http://schemas.microsoft.com/office/drawing/2014/main" id="{AE5AE6B0-90AF-68D6-D17F-C212B9977D9A}"/>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E4088187-3316-B943-EA17-002F09BFED41}"/>
              </a:ext>
            </a:extLst>
          </p:cNvPr>
          <p:cNvSpPr>
            <a:spLocks noGrp="1"/>
          </p:cNvSpPr>
          <p:nvPr>
            <p:ph type="dt" sz="half" idx="10"/>
          </p:nvPr>
        </p:nvSpPr>
        <p:spPr/>
        <p:txBody>
          <a:bodyPr/>
          <a:lstStyle/>
          <a:p>
            <a:fld id="{5F236DD5-EC5C-4F40-8C42-C399885D163D}" type="datetime1">
              <a:rPr lang="en-US" smtClean="0"/>
              <a:t>8/9/2024</a:t>
            </a:fld>
            <a:endParaRPr lang="en-US"/>
          </a:p>
        </p:txBody>
      </p:sp>
      <p:sp>
        <p:nvSpPr>
          <p:cNvPr id="6" name="TextBox 5">
            <a:extLst>
              <a:ext uri="{FF2B5EF4-FFF2-40B4-BE49-F238E27FC236}">
                <a16:creationId xmlns:a16="http://schemas.microsoft.com/office/drawing/2014/main" id="{A8105872-C45A-D0AF-D8ED-8DEBB667B084}"/>
              </a:ext>
            </a:extLst>
          </p:cNvPr>
          <p:cNvSpPr txBox="1"/>
          <p:nvPr/>
        </p:nvSpPr>
        <p:spPr>
          <a:xfrm>
            <a:off x="9601200" y="295275"/>
            <a:ext cx="2200275" cy="338554"/>
          </a:xfrm>
          <a:prstGeom prst="rect">
            <a:avLst/>
          </a:prstGeom>
          <a:noFill/>
        </p:spPr>
        <p:txBody>
          <a:bodyPr wrap="square" rtlCol="0">
            <a:spAutoFit/>
          </a:bodyPr>
          <a:lstStyle/>
          <a:p>
            <a:r>
              <a:rPr lang="en-GB" sz="1600" b="1" dirty="0"/>
              <a:t>3GPP 38.322</a:t>
            </a:r>
            <a:endParaRPr lang="en-IN" sz="1600" b="1" dirty="0"/>
          </a:p>
        </p:txBody>
      </p:sp>
    </p:spTree>
    <p:extLst>
      <p:ext uri="{BB962C8B-B14F-4D97-AF65-F5344CB8AC3E}">
        <p14:creationId xmlns:p14="http://schemas.microsoft.com/office/powerpoint/2010/main" val="199028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Code</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fld id="{96E69268-9C8B-4EBF-A9EE-DC5DC2D48DC3}" type="slidenum">
              <a:rPr lang="en-US" smtClean="0"/>
              <a:pPr/>
              <a:t>16</a:t>
            </a:fld>
            <a:endParaRPr lang="en-US"/>
          </a:p>
        </p:txBody>
      </p:sp>
      <p:sp>
        <p:nvSpPr>
          <p:cNvPr id="4" name="Footer Placeholder 3">
            <a:extLst>
              <a:ext uri="{FF2B5EF4-FFF2-40B4-BE49-F238E27FC236}">
                <a16:creationId xmlns:a16="http://schemas.microsoft.com/office/drawing/2014/main" id="{E46F27A8-0414-B457-AD6B-AD1894C3358E}"/>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AC0D8F91-EC1B-335E-E65F-EB2917E3A3B6}"/>
              </a:ext>
            </a:extLst>
          </p:cNvPr>
          <p:cNvSpPr>
            <a:spLocks noGrp="1"/>
          </p:cNvSpPr>
          <p:nvPr>
            <p:ph type="dt" sz="half" idx="10"/>
          </p:nvPr>
        </p:nvSpPr>
        <p:spPr/>
        <p:txBody>
          <a:bodyPr/>
          <a:lstStyle/>
          <a:p>
            <a:fld id="{BA30919D-B190-445A-9DF2-1F732D97E237}" type="datetime1">
              <a:rPr lang="en-US" smtClean="0"/>
              <a:t>8/9/2024</a:t>
            </a:fld>
            <a:endParaRPr lang="en-US"/>
          </a:p>
        </p:txBody>
      </p:sp>
    </p:spTree>
    <p:extLst>
      <p:ext uri="{BB962C8B-B14F-4D97-AF65-F5344CB8AC3E}">
        <p14:creationId xmlns:p14="http://schemas.microsoft.com/office/powerpoint/2010/main" val="238017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4565-55EC-5918-C3B5-D8D076480C4C}"/>
              </a:ext>
            </a:extLst>
          </p:cNvPr>
          <p:cNvSpPr>
            <a:spLocks noGrp="1"/>
          </p:cNvSpPr>
          <p:nvPr>
            <p:ph type="title"/>
          </p:nvPr>
        </p:nvSpPr>
        <p:spPr>
          <a:xfrm>
            <a:off x="532297" y="456529"/>
            <a:ext cx="4094259" cy="1001807"/>
          </a:xfrm>
        </p:spPr>
        <p:txBody>
          <a:bodyPr/>
          <a:lstStyle/>
          <a:p>
            <a:br>
              <a:rPr lang="en-US" dirty="0">
                <a:cs typeface="Segoe UI"/>
              </a:rPr>
            </a:br>
            <a:r>
              <a:rPr lang="en-US" sz="4000" dirty="0">
                <a:cs typeface="Segoe UI"/>
              </a:rPr>
              <a:t>Code</a:t>
            </a:r>
            <a:br>
              <a:rPr lang="en-US" dirty="0">
                <a:cs typeface="Segoe UI"/>
              </a:rPr>
            </a:br>
            <a:endParaRPr lang="en-US">
              <a:cs typeface="Segoe UI"/>
            </a:endParaRPr>
          </a:p>
        </p:txBody>
      </p:sp>
      <p:sp>
        <p:nvSpPr>
          <p:cNvPr id="3" name="Slide Number Placeholder 2">
            <a:extLst>
              <a:ext uri="{FF2B5EF4-FFF2-40B4-BE49-F238E27FC236}">
                <a16:creationId xmlns:a16="http://schemas.microsoft.com/office/drawing/2014/main" id="{0CDB8337-7B4D-03D5-0C5A-2B82AD504AFA}"/>
              </a:ext>
            </a:extLst>
          </p:cNvPr>
          <p:cNvSpPr>
            <a:spLocks noGrp="1"/>
          </p:cNvSpPr>
          <p:nvPr>
            <p:ph type="sldNum" sz="quarter" idx="12"/>
          </p:nvPr>
        </p:nvSpPr>
        <p:spPr/>
        <p:txBody>
          <a:bodyPr/>
          <a:lstStyle/>
          <a:p>
            <a:fld id="{96E69268-9C8B-4EBF-A9EE-DC5DC2D48DC3}" type="slidenum">
              <a:rPr lang="en-US" smtClean="0"/>
              <a:pPr/>
              <a:t>17</a:t>
            </a:fld>
            <a:endParaRPr lang="en-US"/>
          </a:p>
        </p:txBody>
      </p:sp>
      <p:sp>
        <p:nvSpPr>
          <p:cNvPr id="4" name="Footer Placeholder 3">
            <a:extLst>
              <a:ext uri="{FF2B5EF4-FFF2-40B4-BE49-F238E27FC236}">
                <a16:creationId xmlns:a16="http://schemas.microsoft.com/office/drawing/2014/main" id="{3C6205AD-BB88-10F3-E2C7-F1504183808C}"/>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7E38A3EA-1629-3CAA-E369-A2613215B0E2}"/>
              </a:ext>
            </a:extLst>
          </p:cNvPr>
          <p:cNvSpPr>
            <a:spLocks noGrp="1"/>
          </p:cNvSpPr>
          <p:nvPr>
            <p:ph type="dt" sz="half" idx="10"/>
          </p:nvPr>
        </p:nvSpPr>
        <p:spPr/>
        <p:txBody>
          <a:bodyPr/>
          <a:lstStyle/>
          <a:p>
            <a:fld id="{650C772E-8CD8-42F2-8FCD-E0DC9304756C}" type="datetime1">
              <a:rPr lang="en-US" smtClean="0"/>
              <a:t>8/9/2024</a:t>
            </a:fld>
            <a:endParaRPr lang="en-US"/>
          </a:p>
        </p:txBody>
      </p:sp>
      <p:graphicFrame>
        <p:nvGraphicFramePr>
          <p:cNvPr id="6" name="Object 5">
            <a:extLst>
              <a:ext uri="{FF2B5EF4-FFF2-40B4-BE49-F238E27FC236}">
                <a16:creationId xmlns:a16="http://schemas.microsoft.com/office/drawing/2014/main" id="{608CD29B-EE92-C195-4E6A-75A41D09A1E4}"/>
              </a:ext>
            </a:extLst>
          </p:cNvPr>
          <p:cNvGraphicFramePr>
            <a:graphicFrameLocks noChangeAspect="1"/>
          </p:cNvGraphicFramePr>
          <p:nvPr>
            <p:extLst>
              <p:ext uri="{D42A27DB-BD31-4B8C-83A1-F6EECF244321}">
                <p14:modId xmlns:p14="http://schemas.microsoft.com/office/powerpoint/2010/main" val="1170973370"/>
              </p:ext>
            </p:extLst>
          </p:nvPr>
        </p:nvGraphicFramePr>
        <p:xfrm>
          <a:off x="4164515" y="2695991"/>
          <a:ext cx="2590799" cy="2244461"/>
        </p:xfrm>
        <a:graphic>
          <a:graphicData uri="http://schemas.openxmlformats.org/presentationml/2006/ole">
            <mc:AlternateContent xmlns:mc="http://schemas.openxmlformats.org/markup-compatibility/2006">
              <mc:Choice xmlns:v="urn:schemas-microsoft-com:vml" Requires="v">
                <p:oleObj name="Document" showAsIcon="1" r:id="rId2" imgW="914400" imgH="792417" progId="Word.Document.12">
                  <p:link updateAutomatic="1"/>
                </p:oleObj>
              </mc:Choice>
              <mc:Fallback>
                <p:oleObj name="Document" showAsIcon="1" r:id="rId2" imgW="914400" imgH="792417" progId="Word.Document.12">
                  <p:link updateAutomatic="1"/>
                  <p:pic>
                    <p:nvPicPr>
                      <p:cNvPr id="0" name=""/>
                      <p:cNvPicPr/>
                      <p:nvPr/>
                    </p:nvPicPr>
                    <p:blipFill>
                      <a:blip r:embed="rId3"/>
                      <a:stretch>
                        <a:fillRect/>
                      </a:stretch>
                    </p:blipFill>
                    <p:spPr>
                      <a:xfrm>
                        <a:off x="4164515" y="2695991"/>
                        <a:ext cx="2590799" cy="2244461"/>
                      </a:xfrm>
                      <a:prstGeom prst="rect">
                        <a:avLst/>
                      </a:prstGeom>
                    </p:spPr>
                  </p:pic>
                </p:oleObj>
              </mc:Fallback>
            </mc:AlternateContent>
          </a:graphicData>
        </a:graphic>
      </p:graphicFrame>
    </p:spTree>
    <p:extLst>
      <p:ext uri="{BB962C8B-B14F-4D97-AF65-F5344CB8AC3E}">
        <p14:creationId xmlns:p14="http://schemas.microsoft.com/office/powerpoint/2010/main" val="163868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dirty="0"/>
              <a:t>Output</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31825" y="1707023"/>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fld id="{96E69268-9C8B-4EBF-A9EE-DC5DC2D48DC3}" type="slidenum">
              <a:rPr lang="en-US" smtClean="0"/>
              <a:pPr/>
              <a:t>18</a:t>
            </a:fld>
            <a:endParaRPr lang="en-US"/>
          </a:p>
        </p:txBody>
      </p:sp>
      <p:sp>
        <p:nvSpPr>
          <p:cNvPr id="4" name="Footer Placeholder 3">
            <a:extLst>
              <a:ext uri="{FF2B5EF4-FFF2-40B4-BE49-F238E27FC236}">
                <a16:creationId xmlns:a16="http://schemas.microsoft.com/office/drawing/2014/main" id="{E46F27A8-0414-B457-AD6B-AD1894C3358E}"/>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8902E05B-A3B2-1E84-93F0-4CC7B8508B3E}"/>
              </a:ext>
            </a:extLst>
          </p:cNvPr>
          <p:cNvSpPr>
            <a:spLocks noGrp="1"/>
          </p:cNvSpPr>
          <p:nvPr>
            <p:ph type="dt" sz="half" idx="10"/>
          </p:nvPr>
        </p:nvSpPr>
        <p:spPr/>
        <p:txBody>
          <a:bodyPr/>
          <a:lstStyle/>
          <a:p>
            <a:fld id="{F52ACB26-1CBE-42F6-AA88-D0B3B86554CD}" type="datetime1">
              <a:rPr lang="en-US" smtClean="0"/>
              <a:t>8/9/2024</a:t>
            </a:fld>
            <a:endParaRPr lang="en-US"/>
          </a:p>
        </p:txBody>
      </p:sp>
    </p:spTree>
    <p:extLst>
      <p:ext uri="{BB962C8B-B14F-4D97-AF65-F5344CB8AC3E}">
        <p14:creationId xmlns:p14="http://schemas.microsoft.com/office/powerpoint/2010/main" val="39085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2527-F43A-447C-9BC7-DBD87A6BC94B}"/>
              </a:ext>
            </a:extLst>
          </p:cNvPr>
          <p:cNvSpPr>
            <a:spLocks noGrp="1"/>
          </p:cNvSpPr>
          <p:nvPr>
            <p:ph type="title"/>
          </p:nvPr>
        </p:nvSpPr>
        <p:spPr>
          <a:xfrm>
            <a:off x="1028432" y="1967266"/>
            <a:ext cx="2628215" cy="2547257"/>
          </a:xfrm>
          <a:noFill/>
        </p:spPr>
        <p:txBody>
          <a:bodyPr vert="horz" lIns="91440" tIns="45720" rIns="91440" bIns="45720" rtlCol="0" anchor="ctr">
            <a:normAutofit/>
          </a:bodyPr>
          <a:lstStyle/>
          <a:p>
            <a:pPr algn="ctr" defTabSz="914400">
              <a:lnSpc>
                <a:spcPct val="90000"/>
              </a:lnSpc>
            </a:pPr>
            <a:r>
              <a:rPr lang="en-US" kern="1200">
                <a:solidFill>
                  <a:srgbClr val="FFFFFF"/>
                </a:solidFill>
                <a:latin typeface="+mj-lt"/>
                <a:ea typeface="+mj-ea"/>
                <a:cs typeface="+mj-cs"/>
              </a:rPr>
              <a:t>Output</a:t>
            </a:r>
          </a:p>
        </p:txBody>
      </p:sp>
      <p:pic>
        <p:nvPicPr>
          <p:cNvPr id="5" name="Picture 4">
            <a:extLst>
              <a:ext uri="{FF2B5EF4-FFF2-40B4-BE49-F238E27FC236}">
                <a16:creationId xmlns:a16="http://schemas.microsoft.com/office/drawing/2014/main" id="{9AF265C7-39F9-2C82-B61C-507C5AC21B50}"/>
              </a:ext>
            </a:extLst>
          </p:cNvPr>
          <p:cNvPicPr>
            <a:picLocks noChangeAspect="1"/>
          </p:cNvPicPr>
          <p:nvPr/>
        </p:nvPicPr>
        <p:blipFill>
          <a:blip r:embed="rId3"/>
          <a:stretch>
            <a:fillRect/>
          </a:stretch>
        </p:blipFill>
        <p:spPr>
          <a:xfrm>
            <a:off x="2726741" y="832852"/>
            <a:ext cx="6732020" cy="4583378"/>
          </a:xfrm>
          <a:prstGeom prst="rect">
            <a:avLst/>
          </a:prstGeom>
        </p:spPr>
      </p:pic>
      <p:sp>
        <p:nvSpPr>
          <p:cNvPr id="4" name="Footer Placeholder 3">
            <a:extLst>
              <a:ext uri="{FF2B5EF4-FFF2-40B4-BE49-F238E27FC236}">
                <a16:creationId xmlns:a16="http://schemas.microsoft.com/office/drawing/2014/main" id="{728A9846-07D5-45A7-B488-A2F5E64BDD35}"/>
              </a:ext>
            </a:extLst>
          </p:cNvPr>
          <p:cNvSpPr>
            <a:spLocks noGrp="1"/>
          </p:cNvSpPr>
          <p:nvPr>
            <p:ph type="ftr" sz="quarter" idx="11"/>
          </p:nvPr>
        </p:nvSpPr>
        <p:spPr>
          <a:xfrm>
            <a:off x="5370702" y="6356350"/>
            <a:ext cx="6208682" cy="365125"/>
          </a:xfrm>
        </p:spPr>
        <p:txBody>
          <a:bodyPr vert="horz" lIns="91440" tIns="45720" rIns="91440" bIns="45720" rtlCol="0" anchor="ctr">
            <a:normAutofit/>
          </a:bodyPr>
          <a:lstStyle/>
          <a:p>
            <a:pPr algn="l" defTabSz="914400">
              <a:spcAft>
                <a:spcPts val="600"/>
              </a:spcAft>
            </a:pPr>
            <a:r>
              <a:rPr lang="en-US" sz="1200" kern="1200" dirty="0">
                <a:solidFill>
                  <a:schemeClr val="tx1">
                    <a:alpha val="80000"/>
                  </a:schemeClr>
                </a:solidFill>
                <a:latin typeface="+mn-lt"/>
                <a:ea typeface="+mn-ea"/>
                <a:cs typeface="+mn-cs"/>
              </a:rPr>
              <a:t>5G Batch 4</a:t>
            </a:r>
          </a:p>
        </p:txBody>
      </p:sp>
      <p:sp>
        <p:nvSpPr>
          <p:cNvPr id="3" name="Slide Number Placeholder 2">
            <a:extLst>
              <a:ext uri="{FF2B5EF4-FFF2-40B4-BE49-F238E27FC236}">
                <a16:creationId xmlns:a16="http://schemas.microsoft.com/office/drawing/2014/main" id="{83D61841-21D7-1EB6-E9F4-E1EE10FE4559}"/>
              </a:ext>
            </a:extLst>
          </p:cNvPr>
          <p:cNvSpPr>
            <a:spLocks noGrp="1"/>
          </p:cNvSpPr>
          <p:nvPr>
            <p:ph type="sldNum" sz="quarter" idx="12"/>
          </p:nvPr>
        </p:nvSpPr>
        <p:spPr>
          <a:xfrm>
            <a:off x="11031310" y="6356350"/>
            <a:ext cx="514215" cy="365125"/>
          </a:xfrm>
        </p:spPr>
        <p:txBody>
          <a:bodyPr vert="horz" lIns="91440" tIns="45720" rIns="91440" bIns="45720" rtlCol="0" anchor="ctr">
            <a:normAutofit/>
          </a:bodyPr>
          <a:lstStyle/>
          <a:p>
            <a:pPr defTabSz="914400">
              <a:spcAft>
                <a:spcPts val="600"/>
              </a:spcAft>
            </a:pPr>
            <a:fld id="{96E69268-9C8B-4EBF-A9EE-DC5DC2D48DC3}" type="slidenum">
              <a:rPr lang="en-US" sz="1200">
                <a:solidFill>
                  <a:schemeClr val="tx1">
                    <a:alpha val="80000"/>
                  </a:schemeClr>
                </a:solidFill>
              </a:rPr>
              <a:pPr defTabSz="914400">
                <a:spcAft>
                  <a:spcPts val="600"/>
                </a:spcAft>
              </a:pPr>
              <a:t>19</a:t>
            </a:fld>
            <a:endParaRPr lang="en-US" sz="1200">
              <a:solidFill>
                <a:schemeClr val="tx1">
                  <a:alpha val="80000"/>
                </a:schemeClr>
              </a:solidFill>
            </a:endParaRPr>
          </a:p>
        </p:txBody>
      </p:sp>
      <p:sp>
        <p:nvSpPr>
          <p:cNvPr id="6" name="TextBox 5">
            <a:extLst>
              <a:ext uri="{FF2B5EF4-FFF2-40B4-BE49-F238E27FC236}">
                <a16:creationId xmlns:a16="http://schemas.microsoft.com/office/drawing/2014/main" id="{73FA8321-E966-CDC5-3664-819B04AFD3C7}"/>
              </a:ext>
            </a:extLst>
          </p:cNvPr>
          <p:cNvSpPr txBox="1"/>
          <p:nvPr/>
        </p:nvSpPr>
        <p:spPr>
          <a:xfrm>
            <a:off x="4719052" y="559637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Fig 4.1 Code Output</a:t>
            </a:r>
            <a:endParaRPr lang="en-US" sz="1600" b="1">
              <a:cs typeface="Segoe UI"/>
            </a:endParaRPr>
          </a:p>
        </p:txBody>
      </p:sp>
      <p:sp>
        <p:nvSpPr>
          <p:cNvPr id="7" name="Date Placeholder 6">
            <a:extLst>
              <a:ext uri="{FF2B5EF4-FFF2-40B4-BE49-F238E27FC236}">
                <a16:creationId xmlns:a16="http://schemas.microsoft.com/office/drawing/2014/main" id="{5A08B6C9-1EAD-F431-70FF-02E11E0B323A}"/>
              </a:ext>
            </a:extLst>
          </p:cNvPr>
          <p:cNvSpPr>
            <a:spLocks noGrp="1"/>
          </p:cNvSpPr>
          <p:nvPr>
            <p:ph type="dt" sz="half" idx="10"/>
          </p:nvPr>
        </p:nvSpPr>
        <p:spPr/>
        <p:txBody>
          <a:bodyPr/>
          <a:lstStyle/>
          <a:p>
            <a:fld id="{B000CFC2-9498-40EE-B610-8EA3E085DA36}" type="datetime1">
              <a:rPr lang="en-US" smtClean="0"/>
              <a:t>8/9/2024</a:t>
            </a:fld>
            <a:endParaRPr lang="en-US"/>
          </a:p>
        </p:txBody>
      </p:sp>
    </p:spTree>
    <p:extLst>
      <p:ext uri="{BB962C8B-B14F-4D97-AF65-F5344CB8AC3E}">
        <p14:creationId xmlns:p14="http://schemas.microsoft.com/office/powerpoint/2010/main" val="28130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43FDAC-A79F-427A-D55A-6551F61B76C8}"/>
              </a:ext>
            </a:extLst>
          </p:cNvPr>
          <p:cNvPicPr>
            <a:picLocks noChangeAspect="1"/>
          </p:cNvPicPr>
          <p:nvPr/>
        </p:nvPicPr>
        <p:blipFill>
          <a:blip r:embed="rId3"/>
          <a:stretch>
            <a:fillRect/>
          </a:stretch>
        </p:blipFill>
        <p:spPr>
          <a:xfrm>
            <a:off x="-15078" y="-4692"/>
            <a:ext cx="12210589" cy="2732110"/>
          </a:xfrm>
          <a:prstGeom prst="rect">
            <a:avLst/>
          </a:prstGeom>
        </p:spPr>
      </p:pic>
      <p:sp>
        <p:nvSpPr>
          <p:cNvPr id="29" name="Rectangle 28">
            <a:extLst>
              <a:ext uri="{FF2B5EF4-FFF2-40B4-BE49-F238E27FC236}">
                <a16:creationId xmlns:a16="http://schemas.microsoft.com/office/drawing/2014/main" id="{4A0EC2ED-42D8-D55F-AFB5-55AC57AF2701}"/>
              </a:ext>
            </a:extLst>
          </p:cNvPr>
          <p:cNvSpPr/>
          <p:nvPr/>
        </p:nvSpPr>
        <p:spPr>
          <a:xfrm>
            <a:off x="11584367" y="5085184"/>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a:extLst>
              <a:ext uri="{FF2B5EF4-FFF2-40B4-BE49-F238E27FC236}">
                <a16:creationId xmlns:a16="http://schemas.microsoft.com/office/drawing/2014/main" id="{7FE2CA64-9623-A41A-0510-ECB9ED54F833}"/>
              </a:ext>
            </a:extLst>
          </p:cNvPr>
          <p:cNvSpPr/>
          <p:nvPr/>
        </p:nvSpPr>
        <p:spPr>
          <a:xfrm>
            <a:off x="11141125" y="4162822"/>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p:txBody>
          <a:bodyPr/>
          <a:lstStyle/>
          <a:p>
            <a:r>
              <a:rPr lang="en-PH"/>
              <a:t>Table of Contents</a:t>
            </a:r>
          </a:p>
        </p:txBody>
      </p:sp>
      <p:sp>
        <p:nvSpPr>
          <p:cNvPr id="11" name="TextBox 10">
            <a:extLst>
              <a:ext uri="{FF2B5EF4-FFF2-40B4-BE49-F238E27FC236}">
                <a16:creationId xmlns:a16="http://schemas.microsoft.com/office/drawing/2014/main" id="{19CB1942-DADE-EE1F-D0CD-E90C60FD91D7}"/>
              </a:ext>
            </a:extLst>
          </p:cNvPr>
          <p:cNvSpPr txBox="1"/>
          <p:nvPr/>
        </p:nvSpPr>
        <p:spPr>
          <a:xfrm>
            <a:off x="3918375" y="3062284"/>
            <a:ext cx="879893" cy="595466"/>
          </a:xfrm>
          <a:prstGeom prst="rect">
            <a:avLst/>
          </a:prstGeom>
          <a:noFill/>
        </p:spPr>
        <p:txBody>
          <a:bodyPr wrap="square" rtlCol="0">
            <a:spAutoFit/>
          </a:bodyPr>
          <a:lstStyle/>
          <a:p>
            <a:pPr algn="r"/>
            <a:r>
              <a:rPr lang="en-PH" sz="3200" b="1">
                <a:solidFill>
                  <a:schemeClr val="accent1"/>
                </a:solidFill>
              </a:rPr>
              <a:t>01</a:t>
            </a:r>
          </a:p>
        </p:txBody>
      </p:sp>
      <p:sp>
        <p:nvSpPr>
          <p:cNvPr id="13" name="TextBox 12">
            <a:extLst>
              <a:ext uri="{FF2B5EF4-FFF2-40B4-BE49-F238E27FC236}">
                <a16:creationId xmlns:a16="http://schemas.microsoft.com/office/drawing/2014/main" id="{78DCF9C4-F225-D21D-2552-889EE2C3F738}"/>
              </a:ext>
            </a:extLst>
          </p:cNvPr>
          <p:cNvSpPr txBox="1"/>
          <p:nvPr/>
        </p:nvSpPr>
        <p:spPr>
          <a:xfrm>
            <a:off x="3918375" y="4149726"/>
            <a:ext cx="879893" cy="595466"/>
          </a:xfrm>
          <a:prstGeom prst="rect">
            <a:avLst/>
          </a:prstGeom>
          <a:noFill/>
        </p:spPr>
        <p:txBody>
          <a:bodyPr wrap="square" rtlCol="0">
            <a:spAutoFit/>
          </a:bodyPr>
          <a:lstStyle/>
          <a:p>
            <a:pPr algn="r"/>
            <a:r>
              <a:rPr lang="en-PH" sz="3200" b="1">
                <a:solidFill>
                  <a:schemeClr val="accent1"/>
                </a:solidFill>
              </a:rPr>
              <a:t>02</a:t>
            </a:r>
          </a:p>
        </p:txBody>
      </p:sp>
      <p:sp>
        <p:nvSpPr>
          <p:cNvPr id="14" name="TextBox 13">
            <a:extLst>
              <a:ext uri="{FF2B5EF4-FFF2-40B4-BE49-F238E27FC236}">
                <a16:creationId xmlns:a16="http://schemas.microsoft.com/office/drawing/2014/main" id="{9A4CBC9D-B89C-1FAE-B29A-19AE238DD615}"/>
              </a:ext>
            </a:extLst>
          </p:cNvPr>
          <p:cNvSpPr txBox="1"/>
          <p:nvPr/>
        </p:nvSpPr>
        <p:spPr>
          <a:xfrm>
            <a:off x="3918375" y="5237167"/>
            <a:ext cx="879893" cy="595466"/>
          </a:xfrm>
          <a:prstGeom prst="rect">
            <a:avLst/>
          </a:prstGeom>
          <a:noFill/>
        </p:spPr>
        <p:txBody>
          <a:bodyPr wrap="square" rtlCol="0">
            <a:spAutoFit/>
          </a:bodyPr>
          <a:lstStyle/>
          <a:p>
            <a:pPr algn="r"/>
            <a:r>
              <a:rPr lang="en-PH" sz="3200" b="1">
                <a:solidFill>
                  <a:schemeClr val="accent1"/>
                </a:solidFill>
              </a:rPr>
              <a:t>03</a:t>
            </a:r>
          </a:p>
        </p:txBody>
      </p:sp>
      <p:sp>
        <p:nvSpPr>
          <p:cNvPr id="15" name="TextBox 14">
            <a:extLst>
              <a:ext uri="{FF2B5EF4-FFF2-40B4-BE49-F238E27FC236}">
                <a16:creationId xmlns:a16="http://schemas.microsoft.com/office/drawing/2014/main" id="{CA75C55F-9252-2ECF-4F1A-18A2F9200B6D}"/>
              </a:ext>
            </a:extLst>
          </p:cNvPr>
          <p:cNvSpPr txBox="1"/>
          <p:nvPr/>
        </p:nvSpPr>
        <p:spPr>
          <a:xfrm>
            <a:off x="7534574" y="3062284"/>
            <a:ext cx="879893" cy="595466"/>
          </a:xfrm>
          <a:prstGeom prst="rect">
            <a:avLst/>
          </a:prstGeom>
          <a:noFill/>
        </p:spPr>
        <p:txBody>
          <a:bodyPr wrap="square" rtlCol="0">
            <a:spAutoFit/>
          </a:bodyPr>
          <a:lstStyle/>
          <a:p>
            <a:pPr algn="r"/>
            <a:r>
              <a:rPr lang="en-PH" sz="3200" b="1">
                <a:solidFill>
                  <a:schemeClr val="accent1"/>
                </a:solidFill>
              </a:rPr>
              <a:t>04</a:t>
            </a:r>
          </a:p>
        </p:txBody>
      </p:sp>
      <p:sp>
        <p:nvSpPr>
          <p:cNvPr id="16" name="TextBox 15">
            <a:extLst>
              <a:ext uri="{FF2B5EF4-FFF2-40B4-BE49-F238E27FC236}">
                <a16:creationId xmlns:a16="http://schemas.microsoft.com/office/drawing/2014/main" id="{3393997D-557A-25FF-6714-30BDF3B2ED34}"/>
              </a:ext>
            </a:extLst>
          </p:cNvPr>
          <p:cNvSpPr txBox="1"/>
          <p:nvPr/>
        </p:nvSpPr>
        <p:spPr>
          <a:xfrm>
            <a:off x="7534574" y="4149726"/>
            <a:ext cx="879893" cy="595466"/>
          </a:xfrm>
          <a:prstGeom prst="rect">
            <a:avLst/>
          </a:prstGeom>
          <a:noFill/>
        </p:spPr>
        <p:txBody>
          <a:bodyPr wrap="square" rtlCol="0">
            <a:spAutoFit/>
          </a:bodyPr>
          <a:lstStyle/>
          <a:p>
            <a:pPr algn="r"/>
            <a:r>
              <a:rPr lang="en-PH" sz="3200" b="1">
                <a:solidFill>
                  <a:schemeClr val="accent1"/>
                </a:solidFill>
              </a:rPr>
              <a:t>05</a:t>
            </a:r>
          </a:p>
        </p:txBody>
      </p:sp>
      <p:sp>
        <p:nvSpPr>
          <p:cNvPr id="17" name="TextBox 16">
            <a:extLst>
              <a:ext uri="{FF2B5EF4-FFF2-40B4-BE49-F238E27FC236}">
                <a16:creationId xmlns:a16="http://schemas.microsoft.com/office/drawing/2014/main" id="{774192E9-DC0E-2BD4-F3BE-1BB8B1466F3B}"/>
              </a:ext>
            </a:extLst>
          </p:cNvPr>
          <p:cNvSpPr txBox="1"/>
          <p:nvPr/>
        </p:nvSpPr>
        <p:spPr>
          <a:xfrm>
            <a:off x="7534574" y="5237167"/>
            <a:ext cx="879893" cy="595466"/>
          </a:xfrm>
          <a:prstGeom prst="rect">
            <a:avLst/>
          </a:prstGeom>
          <a:noFill/>
        </p:spPr>
        <p:txBody>
          <a:bodyPr wrap="square" rtlCol="0">
            <a:spAutoFit/>
          </a:bodyPr>
          <a:lstStyle/>
          <a:p>
            <a:pPr algn="r"/>
            <a:r>
              <a:rPr lang="en-PH" sz="3200" b="1">
                <a:solidFill>
                  <a:schemeClr val="accent1"/>
                </a:solidFill>
              </a:rPr>
              <a:t>06</a:t>
            </a:r>
          </a:p>
        </p:txBody>
      </p:sp>
      <p:sp>
        <p:nvSpPr>
          <p:cNvPr id="18" name="TextBox 17">
            <a:extLst>
              <a:ext uri="{FF2B5EF4-FFF2-40B4-BE49-F238E27FC236}">
                <a16:creationId xmlns:a16="http://schemas.microsoft.com/office/drawing/2014/main" id="{9DDB3BF5-FBFB-A26F-20ED-70E210ADD63C}"/>
              </a:ext>
            </a:extLst>
          </p:cNvPr>
          <p:cNvSpPr txBox="1"/>
          <p:nvPr/>
        </p:nvSpPr>
        <p:spPr>
          <a:xfrm>
            <a:off x="4798268" y="3140968"/>
            <a:ext cx="2448271" cy="646331"/>
          </a:xfrm>
          <a:prstGeom prst="rect">
            <a:avLst/>
          </a:prstGeom>
          <a:noFill/>
        </p:spPr>
        <p:txBody>
          <a:bodyPr wrap="square" lIns="91440" tIns="45720" rIns="91440" bIns="45720" rtlCol="0" anchor="t">
            <a:spAutoFit/>
          </a:bodyPr>
          <a:lstStyle/>
          <a:p>
            <a:r>
              <a:rPr lang="en-PH" sz="2000" b="1" dirty="0">
                <a:solidFill>
                  <a:schemeClr val="accent5"/>
                </a:solidFill>
                <a:cs typeface="Segoe UI"/>
              </a:rPr>
              <a:t>RLC</a:t>
            </a:r>
            <a:endParaRPr lang="en-PH" sz="2000" b="1" dirty="0">
              <a:solidFill>
                <a:schemeClr val="accent5"/>
              </a:solidFill>
            </a:endParaRPr>
          </a:p>
          <a:p>
            <a:r>
              <a:rPr lang="en-PH" sz="1600" dirty="0"/>
              <a:t>Introduction to RLC</a:t>
            </a:r>
            <a:endParaRPr lang="en-PH" sz="1600" dirty="0">
              <a:cs typeface="Segoe UI"/>
            </a:endParaRPr>
          </a:p>
        </p:txBody>
      </p:sp>
      <p:sp>
        <p:nvSpPr>
          <p:cNvPr id="23" name="TextBox 22">
            <a:extLst>
              <a:ext uri="{FF2B5EF4-FFF2-40B4-BE49-F238E27FC236}">
                <a16:creationId xmlns:a16="http://schemas.microsoft.com/office/drawing/2014/main" id="{F0AFD87C-0AC4-30CA-E151-FF2B93D5C5D1}"/>
              </a:ext>
            </a:extLst>
          </p:cNvPr>
          <p:cNvSpPr txBox="1"/>
          <p:nvPr/>
        </p:nvSpPr>
        <p:spPr>
          <a:xfrm>
            <a:off x="4798268" y="4209147"/>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RLC Modes</a:t>
            </a:r>
            <a:endParaRPr lang="en-US"/>
          </a:p>
          <a:p>
            <a:r>
              <a:rPr lang="en-PH" sz="1600">
                <a:ea typeface="+mn-lt"/>
                <a:cs typeface="+mn-lt"/>
              </a:rPr>
              <a:t> RLC Modes of Operation</a:t>
            </a:r>
            <a:endParaRPr lang="en-PH">
              <a:ea typeface="+mn-lt"/>
              <a:cs typeface="+mn-lt"/>
            </a:endParaRPr>
          </a:p>
        </p:txBody>
      </p:sp>
      <p:sp>
        <p:nvSpPr>
          <p:cNvPr id="24" name="TextBox 23">
            <a:extLst>
              <a:ext uri="{FF2B5EF4-FFF2-40B4-BE49-F238E27FC236}">
                <a16:creationId xmlns:a16="http://schemas.microsoft.com/office/drawing/2014/main" id="{E26178B5-31F7-E5D5-1F29-C7887BB3431A}"/>
              </a:ext>
            </a:extLst>
          </p:cNvPr>
          <p:cNvSpPr txBox="1"/>
          <p:nvPr/>
        </p:nvSpPr>
        <p:spPr>
          <a:xfrm>
            <a:off x="4798268" y="5292939"/>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ARQ</a:t>
            </a:r>
          </a:p>
          <a:p>
            <a:r>
              <a:rPr lang="en-PH" sz="1600">
                <a:solidFill>
                  <a:srgbClr val="000000"/>
                </a:solidFill>
                <a:cs typeface="Segoe UI"/>
              </a:rPr>
              <a:t>ARQ Process in RLC</a:t>
            </a:r>
            <a:endParaRPr lang="en-PH" sz="1600">
              <a:cs typeface="Segoe UI"/>
            </a:endParaRPr>
          </a:p>
        </p:txBody>
      </p:sp>
      <p:sp>
        <p:nvSpPr>
          <p:cNvPr id="25" name="TextBox 24">
            <a:extLst>
              <a:ext uri="{FF2B5EF4-FFF2-40B4-BE49-F238E27FC236}">
                <a16:creationId xmlns:a16="http://schemas.microsoft.com/office/drawing/2014/main" id="{BB3589DF-C480-9AE2-AC02-1B390AB3926F}"/>
              </a:ext>
            </a:extLst>
          </p:cNvPr>
          <p:cNvSpPr txBox="1"/>
          <p:nvPr/>
        </p:nvSpPr>
        <p:spPr>
          <a:xfrm>
            <a:off x="8448602" y="3140968"/>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Code</a:t>
            </a:r>
            <a:endParaRPr lang="en-US">
              <a:solidFill>
                <a:schemeClr val="accent5"/>
              </a:solidFill>
            </a:endParaRPr>
          </a:p>
          <a:p>
            <a:r>
              <a:rPr lang="en-PH" sz="1600">
                <a:cs typeface="Segoe UI"/>
              </a:rPr>
              <a:t>ARQ Process Code</a:t>
            </a:r>
            <a:endParaRPr lang="en-PH"/>
          </a:p>
        </p:txBody>
      </p:sp>
      <p:sp>
        <p:nvSpPr>
          <p:cNvPr id="27" name="TextBox 26">
            <a:extLst>
              <a:ext uri="{FF2B5EF4-FFF2-40B4-BE49-F238E27FC236}">
                <a16:creationId xmlns:a16="http://schemas.microsoft.com/office/drawing/2014/main" id="{E176CF2E-44D9-F3CD-6365-002A1CB53DAB}"/>
              </a:ext>
            </a:extLst>
          </p:cNvPr>
          <p:cNvSpPr txBox="1"/>
          <p:nvPr/>
        </p:nvSpPr>
        <p:spPr>
          <a:xfrm>
            <a:off x="8448602" y="5292939"/>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Conclusion</a:t>
            </a:r>
          </a:p>
          <a:p>
            <a:endParaRPr lang="en-PH" sz="1600">
              <a:cs typeface="Segoe UI"/>
            </a:endParaRPr>
          </a:p>
        </p:txBody>
      </p:sp>
      <p:sp>
        <p:nvSpPr>
          <p:cNvPr id="28" name="Freeform: Shape 27">
            <a:extLst>
              <a:ext uri="{FF2B5EF4-FFF2-40B4-BE49-F238E27FC236}">
                <a16:creationId xmlns:a16="http://schemas.microsoft.com/office/drawing/2014/main" id="{006F6816-018F-09EB-2AA4-3FB373DE69DC}"/>
              </a:ext>
            </a:extLst>
          </p:cNvPr>
          <p:cNvSpPr/>
          <p:nvPr/>
        </p:nvSpPr>
        <p:spPr>
          <a:xfrm>
            <a:off x="609440" y="1844825"/>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cxnSp>
        <p:nvCxnSpPr>
          <p:cNvPr id="34" name="Straight Connector 33">
            <a:extLst>
              <a:ext uri="{FF2B5EF4-FFF2-40B4-BE49-F238E27FC236}">
                <a16:creationId xmlns:a16="http://schemas.microsoft.com/office/drawing/2014/main" id="{FC33923D-EC13-D616-E36C-5C08FE160C7E}"/>
              </a:ext>
            </a:extLst>
          </p:cNvPr>
          <p:cNvCxnSpPr/>
          <p:nvPr/>
        </p:nvCxnSpPr>
        <p:spPr>
          <a:xfrm>
            <a:off x="4870276" y="400506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260D9E4-93A3-CADA-506E-B31A24139836}"/>
              </a:ext>
            </a:extLst>
          </p:cNvPr>
          <p:cNvCxnSpPr/>
          <p:nvPr/>
        </p:nvCxnSpPr>
        <p:spPr>
          <a:xfrm>
            <a:off x="4870276" y="508518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0DEB03-076D-37A5-1EE8-DF384CB08C04}"/>
              </a:ext>
            </a:extLst>
          </p:cNvPr>
          <p:cNvCxnSpPr/>
          <p:nvPr/>
        </p:nvCxnSpPr>
        <p:spPr>
          <a:xfrm>
            <a:off x="8542684" y="400506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8D68B8-179B-2836-8531-D1576BA60BD0}"/>
              </a:ext>
            </a:extLst>
          </p:cNvPr>
          <p:cNvCxnSpPr/>
          <p:nvPr/>
        </p:nvCxnSpPr>
        <p:spPr>
          <a:xfrm>
            <a:off x="8542684" y="508518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07E996D-13AD-EAF3-9656-4EA76EDB5C0B}"/>
              </a:ext>
            </a:extLst>
          </p:cNvPr>
          <p:cNvSpPr txBox="1"/>
          <p:nvPr/>
        </p:nvSpPr>
        <p:spPr>
          <a:xfrm>
            <a:off x="8447361" y="4204356"/>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Output</a:t>
            </a:r>
          </a:p>
          <a:p>
            <a:endParaRPr lang="en-PH" sz="1600">
              <a:cs typeface="Segoe UI"/>
            </a:endParaRPr>
          </a:p>
        </p:txBody>
      </p:sp>
      <p:sp>
        <p:nvSpPr>
          <p:cNvPr id="10" name="Slide Number Placeholder 9">
            <a:extLst>
              <a:ext uri="{FF2B5EF4-FFF2-40B4-BE49-F238E27FC236}">
                <a16:creationId xmlns:a16="http://schemas.microsoft.com/office/drawing/2014/main" id="{8E72377A-E316-34D2-F92A-1136108BE92A}"/>
              </a:ext>
            </a:extLst>
          </p:cNvPr>
          <p:cNvSpPr>
            <a:spLocks noGrp="1"/>
          </p:cNvSpPr>
          <p:nvPr>
            <p:ph type="sldNum" sz="quarter" idx="12"/>
          </p:nvPr>
        </p:nvSpPr>
        <p:spPr/>
        <p:txBody>
          <a:bodyPr/>
          <a:lstStyle/>
          <a:p>
            <a:fld id="{96E69268-9C8B-4EBF-A9EE-DC5DC2D48DC3}" type="slidenum">
              <a:rPr lang="en-US" smtClean="0"/>
              <a:pPr/>
              <a:t>2</a:t>
            </a:fld>
            <a:endParaRPr lang="en-US"/>
          </a:p>
        </p:txBody>
      </p:sp>
      <p:sp>
        <p:nvSpPr>
          <p:cNvPr id="2" name="Footer Placeholder 1">
            <a:extLst>
              <a:ext uri="{FF2B5EF4-FFF2-40B4-BE49-F238E27FC236}">
                <a16:creationId xmlns:a16="http://schemas.microsoft.com/office/drawing/2014/main" id="{9501479A-70DA-0300-0E9A-23C4245A1404}"/>
              </a:ext>
            </a:extLst>
          </p:cNvPr>
          <p:cNvSpPr>
            <a:spLocks noGrp="1"/>
          </p:cNvSpPr>
          <p:nvPr>
            <p:ph type="ftr" sz="quarter" idx="11"/>
          </p:nvPr>
        </p:nvSpPr>
        <p:spPr/>
        <p:txBody>
          <a:bodyPr/>
          <a:lstStyle/>
          <a:p>
            <a:r>
              <a:rPr lang="en-US"/>
              <a:t>5G Batch 4</a:t>
            </a:r>
          </a:p>
        </p:txBody>
      </p:sp>
      <p:sp>
        <p:nvSpPr>
          <p:cNvPr id="3" name="Date Placeholder 2">
            <a:extLst>
              <a:ext uri="{FF2B5EF4-FFF2-40B4-BE49-F238E27FC236}">
                <a16:creationId xmlns:a16="http://schemas.microsoft.com/office/drawing/2014/main" id="{FF78D490-963D-590E-C89D-78E4334BC5D2}"/>
              </a:ext>
            </a:extLst>
          </p:cNvPr>
          <p:cNvSpPr>
            <a:spLocks noGrp="1"/>
          </p:cNvSpPr>
          <p:nvPr>
            <p:ph type="dt" sz="half" idx="10"/>
          </p:nvPr>
        </p:nvSpPr>
        <p:spPr/>
        <p:txBody>
          <a:bodyPr/>
          <a:lstStyle/>
          <a:p>
            <a:fld id="{975D62BA-A386-4873-855D-41374CF54D3D}" type="datetime1">
              <a:rPr lang="en-US" smtClean="0"/>
              <a:t>8/9/2024</a:t>
            </a:fld>
            <a:endParaRPr lang="en-US"/>
          </a:p>
        </p:txBody>
      </p:sp>
    </p:spTree>
    <p:extLst>
      <p:ext uri="{BB962C8B-B14F-4D97-AF65-F5344CB8AC3E}">
        <p14:creationId xmlns:p14="http://schemas.microsoft.com/office/powerpoint/2010/main" val="14112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80000" fill="hold" grpId="0" nodeType="withEffect">
                                  <p:stCondLst>
                                    <p:cond delay="10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16" presetClass="entr" presetSubtype="42"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Effect transition="in" filter="barn(outHorizontal)">
                                      <p:cBhvr>
                                        <p:cTn id="11" dur="500"/>
                                        <p:tgtEl>
                                          <p:spTgt spid="9"/>
                                        </p:tgtEl>
                                      </p:cBhvr>
                                    </p:animEffect>
                                  </p:childTnLst>
                                </p:cTn>
                              </p:par>
                              <p:par>
                                <p:cTn id="12" presetID="2" presetClass="entr" presetSubtype="4" decel="80000" fill="hold" grpId="0" nodeType="withEffect">
                                  <p:stCondLst>
                                    <p:cond delay="30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par>
                                <p:cTn id="16" presetID="2" presetClass="entr" presetSubtype="4" decel="80000" fill="hold" grpId="0" nodeType="withEffect">
                                  <p:stCondLst>
                                    <p:cond delay="55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350"/>
                                  </p:stCondLst>
                                  <p:childTnLst>
                                    <p:set>
                                      <p:cBhvr>
                                        <p:cTn id="21" dur="1" fill="hold">
                                          <p:stCondLst>
                                            <p:cond delay="0"/>
                                          </p:stCondLst>
                                        </p:cTn>
                                        <p:tgtEl>
                                          <p:spTgt spid="11"/>
                                        </p:tgtEl>
                                        <p:attrNameLst>
                                          <p:attrName>style.visibility</p:attrName>
                                        </p:attrNameLst>
                                      </p:cBhvr>
                                      <p:to>
                                        <p:strVal val="visible"/>
                                      </p:to>
                                    </p:set>
                                    <p:anim calcmode="lin" valueType="num">
                                      <p:cBhvr>
                                        <p:cTn id="22" dur="300" fill="hold"/>
                                        <p:tgtEl>
                                          <p:spTgt spid="11"/>
                                        </p:tgtEl>
                                        <p:attrNameLst>
                                          <p:attrName>ppt_w</p:attrName>
                                        </p:attrNameLst>
                                      </p:cBhvr>
                                      <p:tavLst>
                                        <p:tav tm="0">
                                          <p:val>
                                            <p:fltVal val="0"/>
                                          </p:val>
                                        </p:tav>
                                        <p:tav tm="100000">
                                          <p:val>
                                            <p:strVal val="#ppt_w"/>
                                          </p:val>
                                        </p:tav>
                                      </p:tavLst>
                                    </p:anim>
                                    <p:anim calcmode="lin" valueType="num">
                                      <p:cBhvr>
                                        <p:cTn id="23" dur="300" fill="hold"/>
                                        <p:tgtEl>
                                          <p:spTgt spid="11"/>
                                        </p:tgtEl>
                                        <p:attrNameLst>
                                          <p:attrName>ppt_h</p:attrName>
                                        </p:attrNameLst>
                                      </p:cBhvr>
                                      <p:tavLst>
                                        <p:tav tm="0">
                                          <p:val>
                                            <p:fltVal val="0"/>
                                          </p:val>
                                        </p:tav>
                                        <p:tav tm="100000">
                                          <p:val>
                                            <p:strVal val="#ppt_h"/>
                                          </p:val>
                                        </p:tav>
                                      </p:tavLst>
                                    </p:anim>
                                    <p:animEffect transition="in" filter="fade">
                                      <p:cBhvr>
                                        <p:cTn id="24" dur="300"/>
                                        <p:tgtEl>
                                          <p:spTgt spid="11"/>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p:cTn id="27" dur="300" fill="hold"/>
                                        <p:tgtEl>
                                          <p:spTgt spid="13"/>
                                        </p:tgtEl>
                                        <p:attrNameLst>
                                          <p:attrName>ppt_w</p:attrName>
                                        </p:attrNameLst>
                                      </p:cBhvr>
                                      <p:tavLst>
                                        <p:tav tm="0">
                                          <p:val>
                                            <p:fltVal val="0"/>
                                          </p:val>
                                        </p:tav>
                                        <p:tav tm="100000">
                                          <p:val>
                                            <p:strVal val="#ppt_w"/>
                                          </p:val>
                                        </p:tav>
                                      </p:tavLst>
                                    </p:anim>
                                    <p:anim calcmode="lin" valueType="num">
                                      <p:cBhvr>
                                        <p:cTn id="28" dur="300" fill="hold"/>
                                        <p:tgtEl>
                                          <p:spTgt spid="13"/>
                                        </p:tgtEl>
                                        <p:attrNameLst>
                                          <p:attrName>ppt_h</p:attrName>
                                        </p:attrNameLst>
                                      </p:cBhvr>
                                      <p:tavLst>
                                        <p:tav tm="0">
                                          <p:val>
                                            <p:fltVal val="0"/>
                                          </p:val>
                                        </p:tav>
                                        <p:tav tm="100000">
                                          <p:val>
                                            <p:strVal val="#ppt_h"/>
                                          </p:val>
                                        </p:tav>
                                      </p:tavLst>
                                    </p:anim>
                                    <p:animEffect transition="in" filter="fade">
                                      <p:cBhvr>
                                        <p:cTn id="29" dur="300"/>
                                        <p:tgtEl>
                                          <p:spTgt spid="13"/>
                                        </p:tgtEl>
                                      </p:cBhvr>
                                    </p:animEffect>
                                  </p:childTnLst>
                                </p:cTn>
                              </p:par>
                              <p:par>
                                <p:cTn id="30" presetID="53" presetClass="entr" presetSubtype="16" fill="hold" grpId="0" nodeType="withEffect">
                                  <p:stCondLst>
                                    <p:cond delay="6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53" presetClass="entr" presetSubtype="16" fill="hold" grpId="0" nodeType="withEffect">
                                  <p:stCondLst>
                                    <p:cond delay="700"/>
                                  </p:stCondLst>
                                  <p:childTnLst>
                                    <p:set>
                                      <p:cBhvr>
                                        <p:cTn id="36" dur="1" fill="hold">
                                          <p:stCondLst>
                                            <p:cond delay="0"/>
                                          </p:stCondLst>
                                        </p:cTn>
                                        <p:tgtEl>
                                          <p:spTgt spid="15"/>
                                        </p:tgtEl>
                                        <p:attrNameLst>
                                          <p:attrName>style.visibility</p:attrName>
                                        </p:attrNameLst>
                                      </p:cBhvr>
                                      <p:to>
                                        <p:strVal val="visible"/>
                                      </p:to>
                                    </p:set>
                                    <p:anim calcmode="lin" valueType="num">
                                      <p:cBhvr>
                                        <p:cTn id="37" dur="300" fill="hold"/>
                                        <p:tgtEl>
                                          <p:spTgt spid="15"/>
                                        </p:tgtEl>
                                        <p:attrNameLst>
                                          <p:attrName>ppt_w</p:attrName>
                                        </p:attrNameLst>
                                      </p:cBhvr>
                                      <p:tavLst>
                                        <p:tav tm="0">
                                          <p:val>
                                            <p:fltVal val="0"/>
                                          </p:val>
                                        </p:tav>
                                        <p:tav tm="100000">
                                          <p:val>
                                            <p:strVal val="#ppt_w"/>
                                          </p:val>
                                        </p:tav>
                                      </p:tavLst>
                                    </p:anim>
                                    <p:anim calcmode="lin" valueType="num">
                                      <p:cBhvr>
                                        <p:cTn id="38" dur="300" fill="hold"/>
                                        <p:tgtEl>
                                          <p:spTgt spid="15"/>
                                        </p:tgtEl>
                                        <p:attrNameLst>
                                          <p:attrName>ppt_h</p:attrName>
                                        </p:attrNameLst>
                                      </p:cBhvr>
                                      <p:tavLst>
                                        <p:tav tm="0">
                                          <p:val>
                                            <p:fltVal val="0"/>
                                          </p:val>
                                        </p:tav>
                                        <p:tav tm="100000">
                                          <p:val>
                                            <p:strVal val="#ppt_h"/>
                                          </p:val>
                                        </p:tav>
                                      </p:tavLst>
                                    </p:anim>
                                    <p:animEffect transition="in" filter="fade">
                                      <p:cBhvr>
                                        <p:cTn id="39" dur="300"/>
                                        <p:tgtEl>
                                          <p:spTgt spid="15"/>
                                        </p:tgtEl>
                                      </p:cBhvr>
                                    </p:animEffect>
                                  </p:childTnLst>
                                </p:cTn>
                              </p:par>
                              <p:par>
                                <p:cTn id="40" presetID="53" presetClass="entr" presetSubtype="16" fill="hold" grpId="0" nodeType="withEffect">
                                  <p:stCondLst>
                                    <p:cond delay="8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300" fill="hold"/>
                                        <p:tgtEl>
                                          <p:spTgt spid="16"/>
                                        </p:tgtEl>
                                        <p:attrNameLst>
                                          <p:attrName>ppt_w</p:attrName>
                                        </p:attrNameLst>
                                      </p:cBhvr>
                                      <p:tavLst>
                                        <p:tav tm="0">
                                          <p:val>
                                            <p:fltVal val="0"/>
                                          </p:val>
                                        </p:tav>
                                        <p:tav tm="100000">
                                          <p:val>
                                            <p:strVal val="#ppt_w"/>
                                          </p:val>
                                        </p:tav>
                                      </p:tavLst>
                                    </p:anim>
                                    <p:anim calcmode="lin" valueType="num">
                                      <p:cBhvr>
                                        <p:cTn id="43" dur="300" fill="hold"/>
                                        <p:tgtEl>
                                          <p:spTgt spid="16"/>
                                        </p:tgtEl>
                                        <p:attrNameLst>
                                          <p:attrName>ppt_h</p:attrName>
                                        </p:attrNameLst>
                                      </p:cBhvr>
                                      <p:tavLst>
                                        <p:tav tm="0">
                                          <p:val>
                                            <p:fltVal val="0"/>
                                          </p:val>
                                        </p:tav>
                                        <p:tav tm="100000">
                                          <p:val>
                                            <p:strVal val="#ppt_h"/>
                                          </p:val>
                                        </p:tav>
                                      </p:tavLst>
                                    </p:anim>
                                    <p:animEffect transition="in" filter="fade">
                                      <p:cBhvr>
                                        <p:cTn id="44" dur="300"/>
                                        <p:tgtEl>
                                          <p:spTgt spid="16"/>
                                        </p:tgtEl>
                                      </p:cBhvr>
                                    </p:animEffect>
                                  </p:childTnLst>
                                </p:cTn>
                              </p:par>
                              <p:par>
                                <p:cTn id="45" presetID="53" presetClass="entr" presetSubtype="16" fill="hold" grpId="0" nodeType="withEffect">
                                  <p:stCondLst>
                                    <p:cond delay="950"/>
                                  </p:stCondLst>
                                  <p:childTnLst>
                                    <p:set>
                                      <p:cBhvr>
                                        <p:cTn id="46" dur="1" fill="hold">
                                          <p:stCondLst>
                                            <p:cond delay="0"/>
                                          </p:stCondLst>
                                        </p:cTn>
                                        <p:tgtEl>
                                          <p:spTgt spid="17"/>
                                        </p:tgtEl>
                                        <p:attrNameLst>
                                          <p:attrName>style.visibility</p:attrName>
                                        </p:attrNameLst>
                                      </p:cBhvr>
                                      <p:to>
                                        <p:strVal val="visible"/>
                                      </p:to>
                                    </p:set>
                                    <p:anim calcmode="lin" valueType="num">
                                      <p:cBhvr>
                                        <p:cTn id="47" dur="300" fill="hold"/>
                                        <p:tgtEl>
                                          <p:spTgt spid="17"/>
                                        </p:tgtEl>
                                        <p:attrNameLst>
                                          <p:attrName>ppt_w</p:attrName>
                                        </p:attrNameLst>
                                      </p:cBhvr>
                                      <p:tavLst>
                                        <p:tav tm="0">
                                          <p:val>
                                            <p:fltVal val="0"/>
                                          </p:val>
                                        </p:tav>
                                        <p:tav tm="100000">
                                          <p:val>
                                            <p:strVal val="#ppt_w"/>
                                          </p:val>
                                        </p:tav>
                                      </p:tavLst>
                                    </p:anim>
                                    <p:anim calcmode="lin" valueType="num">
                                      <p:cBhvr>
                                        <p:cTn id="48" dur="300" fill="hold"/>
                                        <p:tgtEl>
                                          <p:spTgt spid="17"/>
                                        </p:tgtEl>
                                        <p:attrNameLst>
                                          <p:attrName>ppt_h</p:attrName>
                                        </p:attrNameLst>
                                      </p:cBhvr>
                                      <p:tavLst>
                                        <p:tav tm="0">
                                          <p:val>
                                            <p:fltVal val="0"/>
                                          </p:val>
                                        </p:tav>
                                        <p:tav tm="100000">
                                          <p:val>
                                            <p:strVal val="#ppt_h"/>
                                          </p:val>
                                        </p:tav>
                                      </p:tavLst>
                                    </p:anim>
                                    <p:animEffect transition="in" filter="fade">
                                      <p:cBhvr>
                                        <p:cTn id="49" dur="300"/>
                                        <p:tgtEl>
                                          <p:spTgt spid="17"/>
                                        </p:tgtEl>
                                      </p:cBhvr>
                                    </p:animEffect>
                                  </p:childTnLst>
                                </p:cTn>
                              </p:par>
                              <p:par>
                                <p:cTn id="50" presetID="16" presetClass="entr" presetSubtype="42" fill="hold" grpId="0" nodeType="withEffect">
                                  <p:stCondLst>
                                    <p:cond delay="500"/>
                                  </p:stCondLst>
                                  <p:childTnLst>
                                    <p:set>
                                      <p:cBhvr>
                                        <p:cTn id="51" dur="1" fill="hold">
                                          <p:stCondLst>
                                            <p:cond delay="0"/>
                                          </p:stCondLst>
                                        </p:cTn>
                                        <p:tgtEl>
                                          <p:spTgt spid="18"/>
                                        </p:tgtEl>
                                        <p:attrNameLst>
                                          <p:attrName>style.visibility</p:attrName>
                                        </p:attrNameLst>
                                      </p:cBhvr>
                                      <p:to>
                                        <p:strVal val="visible"/>
                                      </p:to>
                                    </p:set>
                                    <p:animEffect transition="in" filter="barn(outHorizontal)">
                                      <p:cBhvr>
                                        <p:cTn id="52" dur="500"/>
                                        <p:tgtEl>
                                          <p:spTgt spid="18"/>
                                        </p:tgtEl>
                                      </p:cBhvr>
                                    </p:animEffect>
                                  </p:childTnLst>
                                </p:cTn>
                              </p:par>
                              <p:par>
                                <p:cTn id="53" presetID="16" presetClass="entr" presetSubtype="42" fill="hold" grpId="0" nodeType="withEffect">
                                  <p:stCondLst>
                                    <p:cond delay="700"/>
                                  </p:stCondLst>
                                  <p:childTnLst>
                                    <p:set>
                                      <p:cBhvr>
                                        <p:cTn id="54" dur="1" fill="hold">
                                          <p:stCondLst>
                                            <p:cond delay="0"/>
                                          </p:stCondLst>
                                        </p:cTn>
                                        <p:tgtEl>
                                          <p:spTgt spid="23"/>
                                        </p:tgtEl>
                                        <p:attrNameLst>
                                          <p:attrName>style.visibility</p:attrName>
                                        </p:attrNameLst>
                                      </p:cBhvr>
                                      <p:to>
                                        <p:strVal val="visible"/>
                                      </p:to>
                                    </p:set>
                                    <p:animEffect transition="in" filter="barn(outHorizontal)">
                                      <p:cBhvr>
                                        <p:cTn id="55" dur="500"/>
                                        <p:tgtEl>
                                          <p:spTgt spid="23"/>
                                        </p:tgtEl>
                                      </p:cBhvr>
                                    </p:animEffect>
                                  </p:childTnLst>
                                </p:cTn>
                              </p:par>
                              <p:par>
                                <p:cTn id="56" presetID="16" presetClass="entr" presetSubtype="42" fill="hold" grpId="0" nodeType="withEffect">
                                  <p:stCondLst>
                                    <p:cond delay="850"/>
                                  </p:stCondLst>
                                  <p:childTnLst>
                                    <p:set>
                                      <p:cBhvr>
                                        <p:cTn id="57" dur="1" fill="hold">
                                          <p:stCondLst>
                                            <p:cond delay="0"/>
                                          </p:stCondLst>
                                        </p:cTn>
                                        <p:tgtEl>
                                          <p:spTgt spid="24"/>
                                        </p:tgtEl>
                                        <p:attrNameLst>
                                          <p:attrName>style.visibility</p:attrName>
                                        </p:attrNameLst>
                                      </p:cBhvr>
                                      <p:to>
                                        <p:strVal val="visible"/>
                                      </p:to>
                                    </p:set>
                                    <p:animEffect transition="in" filter="barn(outHorizontal)">
                                      <p:cBhvr>
                                        <p:cTn id="58" dur="500"/>
                                        <p:tgtEl>
                                          <p:spTgt spid="24"/>
                                        </p:tgtEl>
                                      </p:cBhvr>
                                    </p:animEffect>
                                  </p:childTnLst>
                                </p:cTn>
                              </p:par>
                              <p:par>
                                <p:cTn id="59" presetID="16" presetClass="entr" presetSubtype="42" fill="hold" grpId="0" nodeType="withEffect">
                                  <p:stCondLst>
                                    <p:cond delay="1000"/>
                                  </p:stCondLst>
                                  <p:childTnLst>
                                    <p:set>
                                      <p:cBhvr>
                                        <p:cTn id="60" dur="1" fill="hold">
                                          <p:stCondLst>
                                            <p:cond delay="0"/>
                                          </p:stCondLst>
                                        </p:cTn>
                                        <p:tgtEl>
                                          <p:spTgt spid="25"/>
                                        </p:tgtEl>
                                        <p:attrNameLst>
                                          <p:attrName>style.visibility</p:attrName>
                                        </p:attrNameLst>
                                      </p:cBhvr>
                                      <p:to>
                                        <p:strVal val="visible"/>
                                      </p:to>
                                    </p:set>
                                    <p:animEffect transition="in" filter="barn(outHorizontal)">
                                      <p:cBhvr>
                                        <p:cTn id="61" dur="500"/>
                                        <p:tgtEl>
                                          <p:spTgt spid="25"/>
                                        </p:tgtEl>
                                      </p:cBhvr>
                                    </p:animEffect>
                                  </p:childTnLst>
                                </p:cTn>
                              </p:par>
                              <p:par>
                                <p:cTn id="62" presetID="16" presetClass="entr" presetSubtype="42" fill="hold" grpId="0" nodeType="withEffect">
                                  <p:stCondLst>
                                    <p:cond delay="1350"/>
                                  </p:stCondLst>
                                  <p:childTnLst>
                                    <p:set>
                                      <p:cBhvr>
                                        <p:cTn id="63" dur="1" fill="hold">
                                          <p:stCondLst>
                                            <p:cond delay="0"/>
                                          </p:stCondLst>
                                        </p:cTn>
                                        <p:tgtEl>
                                          <p:spTgt spid="27"/>
                                        </p:tgtEl>
                                        <p:attrNameLst>
                                          <p:attrName>style.visibility</p:attrName>
                                        </p:attrNameLst>
                                      </p:cBhvr>
                                      <p:to>
                                        <p:strVal val="visible"/>
                                      </p:to>
                                    </p:set>
                                    <p:animEffect transition="in" filter="barn(outHorizontal)">
                                      <p:cBhvr>
                                        <p:cTn id="64" dur="500"/>
                                        <p:tgtEl>
                                          <p:spTgt spid="27"/>
                                        </p:tgtEl>
                                      </p:cBhvr>
                                    </p:animEffect>
                                  </p:childTnLst>
                                </p:cTn>
                              </p:par>
                              <p:par>
                                <p:cTn id="65" presetID="16" presetClass="entr" presetSubtype="37" fill="hold" nodeType="withEffect">
                                  <p:stCondLst>
                                    <p:cond delay="900"/>
                                  </p:stCondLst>
                                  <p:childTnLst>
                                    <p:set>
                                      <p:cBhvr>
                                        <p:cTn id="66" dur="1" fill="hold">
                                          <p:stCondLst>
                                            <p:cond delay="0"/>
                                          </p:stCondLst>
                                        </p:cTn>
                                        <p:tgtEl>
                                          <p:spTgt spid="34"/>
                                        </p:tgtEl>
                                        <p:attrNameLst>
                                          <p:attrName>style.visibility</p:attrName>
                                        </p:attrNameLst>
                                      </p:cBhvr>
                                      <p:to>
                                        <p:strVal val="visible"/>
                                      </p:to>
                                    </p:set>
                                    <p:animEffect transition="in" filter="barn(outVertical)">
                                      <p:cBhvr>
                                        <p:cTn id="67" dur="500"/>
                                        <p:tgtEl>
                                          <p:spTgt spid="34"/>
                                        </p:tgtEl>
                                      </p:cBhvr>
                                    </p:animEffect>
                                  </p:childTnLst>
                                </p:cTn>
                              </p:par>
                              <p:par>
                                <p:cTn id="68" presetID="16" presetClass="entr" presetSubtype="37" fill="hold" nodeType="withEffect">
                                  <p:stCondLst>
                                    <p:cond delay="1050"/>
                                  </p:stCondLst>
                                  <p:childTnLst>
                                    <p:set>
                                      <p:cBhvr>
                                        <p:cTn id="69" dur="1" fill="hold">
                                          <p:stCondLst>
                                            <p:cond delay="0"/>
                                          </p:stCondLst>
                                        </p:cTn>
                                        <p:tgtEl>
                                          <p:spTgt spid="35"/>
                                        </p:tgtEl>
                                        <p:attrNameLst>
                                          <p:attrName>style.visibility</p:attrName>
                                        </p:attrNameLst>
                                      </p:cBhvr>
                                      <p:to>
                                        <p:strVal val="visible"/>
                                      </p:to>
                                    </p:set>
                                    <p:animEffect transition="in" filter="barn(outVertical)">
                                      <p:cBhvr>
                                        <p:cTn id="70" dur="500"/>
                                        <p:tgtEl>
                                          <p:spTgt spid="35"/>
                                        </p:tgtEl>
                                      </p:cBhvr>
                                    </p:animEffect>
                                  </p:childTnLst>
                                </p:cTn>
                              </p:par>
                              <p:par>
                                <p:cTn id="71" presetID="16" presetClass="entr" presetSubtype="37" fill="hold" nodeType="withEffect">
                                  <p:stCondLst>
                                    <p:cond delay="1200"/>
                                  </p:stCondLst>
                                  <p:childTnLst>
                                    <p:set>
                                      <p:cBhvr>
                                        <p:cTn id="72" dur="1" fill="hold">
                                          <p:stCondLst>
                                            <p:cond delay="0"/>
                                          </p:stCondLst>
                                        </p:cTn>
                                        <p:tgtEl>
                                          <p:spTgt spid="36"/>
                                        </p:tgtEl>
                                        <p:attrNameLst>
                                          <p:attrName>style.visibility</p:attrName>
                                        </p:attrNameLst>
                                      </p:cBhvr>
                                      <p:to>
                                        <p:strVal val="visible"/>
                                      </p:to>
                                    </p:set>
                                    <p:animEffect transition="in" filter="barn(outVertical)">
                                      <p:cBhvr>
                                        <p:cTn id="73" dur="500"/>
                                        <p:tgtEl>
                                          <p:spTgt spid="36"/>
                                        </p:tgtEl>
                                      </p:cBhvr>
                                    </p:animEffect>
                                  </p:childTnLst>
                                </p:cTn>
                              </p:par>
                              <p:par>
                                <p:cTn id="74" presetID="16" presetClass="entr" presetSubtype="37" fill="hold" nodeType="withEffect">
                                  <p:stCondLst>
                                    <p:cond delay="1350"/>
                                  </p:stCondLst>
                                  <p:childTnLst>
                                    <p:set>
                                      <p:cBhvr>
                                        <p:cTn id="75" dur="1" fill="hold">
                                          <p:stCondLst>
                                            <p:cond delay="0"/>
                                          </p:stCondLst>
                                        </p:cTn>
                                        <p:tgtEl>
                                          <p:spTgt spid="37"/>
                                        </p:tgtEl>
                                        <p:attrNameLst>
                                          <p:attrName>style.visibility</p:attrName>
                                        </p:attrNameLst>
                                      </p:cBhvr>
                                      <p:to>
                                        <p:strVal val="visible"/>
                                      </p:to>
                                    </p:set>
                                    <p:animEffect transition="in" filter="barn(outVertical)">
                                      <p:cBhvr>
                                        <p:cTn id="76" dur="500"/>
                                        <p:tgtEl>
                                          <p:spTgt spid="37"/>
                                        </p:tgtEl>
                                      </p:cBhvr>
                                    </p:animEffect>
                                  </p:childTnLst>
                                </p:cTn>
                              </p:par>
                              <p:par>
                                <p:cTn id="77" presetID="16" presetClass="entr" presetSubtype="42" fill="hold" grpId="0" nodeType="withEffect">
                                  <p:stCondLst>
                                    <p:cond delay="1000"/>
                                  </p:stCondLst>
                                  <p:childTnLst>
                                    <p:set>
                                      <p:cBhvr>
                                        <p:cTn id="78" dur="1" fill="hold">
                                          <p:stCondLst>
                                            <p:cond delay="0"/>
                                          </p:stCondLst>
                                        </p:cTn>
                                        <p:tgtEl>
                                          <p:spTgt spid="7"/>
                                        </p:tgtEl>
                                        <p:attrNameLst>
                                          <p:attrName>style.visibility</p:attrName>
                                        </p:attrNameLst>
                                      </p:cBhvr>
                                      <p:to>
                                        <p:strVal val="visible"/>
                                      </p:to>
                                    </p:set>
                                    <p:animEffect transition="in" filter="barn(outHorizontal)">
                                      <p:cBhvr>
                                        <p:cTn id="7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9" grpId="0"/>
      <p:bldP spid="11" grpId="0"/>
      <p:bldP spid="13" grpId="0"/>
      <p:bldP spid="14" grpId="0"/>
      <p:bldP spid="15" grpId="0"/>
      <p:bldP spid="16" grpId="0"/>
      <p:bldP spid="17" grpId="0"/>
      <p:bldP spid="18" grpId="0"/>
      <p:bldP spid="23" grpId="0"/>
      <p:bldP spid="24" grpId="0"/>
      <p:bldP spid="25" grpId="0"/>
      <p:bldP spid="27" grpId="0"/>
      <p:bldP spid="28"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dirty="0"/>
              <a:t>Code Explanation</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598247"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fld id="{96E69268-9C8B-4EBF-A9EE-DC5DC2D48DC3}" type="slidenum">
              <a:rPr lang="en-US" smtClean="0"/>
              <a:pPr/>
              <a:t>20</a:t>
            </a:fld>
            <a:endParaRPr lang="en-US"/>
          </a:p>
        </p:txBody>
      </p:sp>
      <p:sp>
        <p:nvSpPr>
          <p:cNvPr id="4" name="Footer Placeholder 3">
            <a:extLst>
              <a:ext uri="{FF2B5EF4-FFF2-40B4-BE49-F238E27FC236}">
                <a16:creationId xmlns:a16="http://schemas.microsoft.com/office/drawing/2014/main" id="{E46F27A8-0414-B457-AD6B-AD1894C3358E}"/>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7B7673C4-CF33-0E45-B1BC-3151958025B6}"/>
              </a:ext>
            </a:extLst>
          </p:cNvPr>
          <p:cNvSpPr>
            <a:spLocks noGrp="1"/>
          </p:cNvSpPr>
          <p:nvPr>
            <p:ph type="dt" sz="half" idx="10"/>
          </p:nvPr>
        </p:nvSpPr>
        <p:spPr/>
        <p:txBody>
          <a:bodyPr/>
          <a:lstStyle/>
          <a:p>
            <a:fld id="{6E66487B-A321-4998-B425-F2D05F144BA7}" type="datetime1">
              <a:rPr lang="en-US" smtClean="0"/>
              <a:t>8/9/2024</a:t>
            </a:fld>
            <a:endParaRPr lang="en-US"/>
          </a:p>
        </p:txBody>
      </p:sp>
    </p:spTree>
    <p:extLst>
      <p:ext uri="{BB962C8B-B14F-4D97-AF65-F5344CB8AC3E}">
        <p14:creationId xmlns:p14="http://schemas.microsoft.com/office/powerpoint/2010/main" val="35289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A8FA-48B5-0D17-FF97-D113B324EE74}"/>
              </a:ext>
            </a:extLst>
          </p:cNvPr>
          <p:cNvSpPr>
            <a:spLocks noGrp="1"/>
          </p:cNvSpPr>
          <p:nvPr>
            <p:ph type="title"/>
          </p:nvPr>
        </p:nvSpPr>
        <p:spPr>
          <a:xfrm>
            <a:off x="257389" y="269106"/>
            <a:ext cx="11497753" cy="6867381"/>
          </a:xfrm>
        </p:spPr>
        <p:txBody>
          <a:bodyPr/>
          <a:lstStyle/>
          <a:p>
            <a:pPr>
              <a:spcBef>
                <a:spcPct val="20000"/>
              </a:spcBef>
            </a:pPr>
            <a:r>
              <a:rPr lang="en-US" sz="1500" b="0" dirty="0">
                <a:solidFill>
                  <a:schemeClr val="tx1"/>
                </a:solidFill>
                <a:cs typeface="Segoe UI"/>
              </a:rPr>
              <a:t>Mode (AM) with Automatic Repeat </a:t>
            </a:r>
            <a:r>
              <a:rPr lang="en-US" sz="1500" b="0" err="1">
                <a:solidFill>
                  <a:schemeClr val="tx1"/>
                </a:solidFill>
                <a:cs typeface="Segoe UI"/>
              </a:rPr>
              <a:t>reQuest</a:t>
            </a:r>
            <a:r>
              <a:rPr lang="en-US" sz="1500" b="0" dirty="0">
                <a:solidFill>
                  <a:schemeClr val="tx1"/>
                </a:solidFill>
                <a:cs typeface="Segoe UI"/>
              </a:rPr>
              <a:t> (ARQ) process. It demonstrates how segmentation of data, transmission of Protocol Data Units (PDUs), and handling of acknowledgments (ACKs) and negative acknowledgments (NACKs) work within the RLC layer, specifically in the context of ns-3, a network simulator.</a:t>
            </a:r>
          </a:p>
          <a:p>
            <a:pPr>
              <a:spcBef>
                <a:spcPct val="20000"/>
              </a:spcBef>
            </a:pPr>
            <a:r>
              <a:rPr lang="en-US" sz="1500" dirty="0">
                <a:solidFill>
                  <a:schemeClr val="tx1"/>
                </a:solidFill>
                <a:cs typeface="Segoe UI"/>
              </a:rPr>
              <a:t>Key Components and Workflow</a:t>
            </a:r>
            <a:endParaRPr lang="en-US" sz="1500" b="0" dirty="0">
              <a:solidFill>
                <a:schemeClr val="tx1"/>
              </a:solidFill>
              <a:cs typeface="Segoe UI"/>
            </a:endParaRPr>
          </a:p>
          <a:p>
            <a:pPr marL="342900" indent="-342900">
              <a:spcBef>
                <a:spcPct val="20000"/>
              </a:spcBef>
              <a:buAutoNum type="arabicPeriod"/>
            </a:pPr>
            <a:r>
              <a:rPr lang="en-US" sz="1500" dirty="0">
                <a:solidFill>
                  <a:schemeClr val="tx1"/>
                </a:solidFill>
                <a:cs typeface="Segoe UI"/>
              </a:rPr>
              <a:t>RLC_PDU Class</a:t>
            </a:r>
            <a:r>
              <a:rPr lang="en-US" sz="1500" b="0" dirty="0">
                <a:solidFill>
                  <a:schemeClr val="tx1"/>
                </a:solidFill>
                <a:cs typeface="Segoe UI"/>
              </a:rPr>
              <a:t>:</a:t>
            </a:r>
          </a:p>
          <a:p>
            <a:pPr marL="894715" lvl="1" indent="-285750">
              <a:spcBef>
                <a:spcPct val="20000"/>
              </a:spcBef>
              <a:buFont typeface="Arial,Sans-Serif"/>
              <a:buChar char="•"/>
            </a:pPr>
            <a:r>
              <a:rPr lang="en-US" sz="1500" dirty="0">
                <a:solidFill>
                  <a:schemeClr val="tx1"/>
                </a:solidFill>
                <a:latin typeface="Segoe UI"/>
                <a:cs typeface="Segoe UI"/>
              </a:rPr>
              <a:t>Represents a Protocol Data Unit (PDU) in the RLC layer.</a:t>
            </a:r>
          </a:p>
          <a:p>
            <a:pPr marL="894715" lvl="1" indent="-285750">
              <a:spcBef>
                <a:spcPct val="20000"/>
              </a:spcBef>
              <a:buFont typeface="Arial,Sans-Serif"/>
              <a:buChar char="•"/>
            </a:pPr>
            <a:r>
              <a:rPr lang="en-US" sz="1500" dirty="0">
                <a:solidFill>
                  <a:schemeClr val="tx1"/>
                </a:solidFill>
                <a:latin typeface="Segoe UI"/>
                <a:cs typeface="Segoe UI"/>
              </a:rPr>
              <a:t>Contains a sequence number (</a:t>
            </a:r>
            <a:r>
              <a:rPr lang="en-US" sz="1500" err="1">
                <a:solidFill>
                  <a:schemeClr val="tx1"/>
                </a:solidFill>
                <a:latin typeface="Segoe UI"/>
                <a:cs typeface="Segoe UI"/>
              </a:rPr>
              <a:t>sequenceNumber</a:t>
            </a:r>
            <a:r>
              <a:rPr lang="en-US" sz="1500" dirty="0">
                <a:solidFill>
                  <a:schemeClr val="tx1"/>
                </a:solidFill>
                <a:latin typeface="Segoe UI"/>
                <a:cs typeface="Segoe UI"/>
              </a:rPr>
              <a:t>) and the actual data (data).</a:t>
            </a:r>
          </a:p>
          <a:p>
            <a:pPr marL="285750" indent="-285750">
              <a:spcBef>
                <a:spcPct val="20000"/>
              </a:spcBef>
              <a:buAutoNum type="arabicPeriod"/>
            </a:pPr>
            <a:r>
              <a:rPr lang="en-US" sz="1500" dirty="0">
                <a:solidFill>
                  <a:schemeClr val="tx1"/>
                </a:solidFill>
                <a:cs typeface="Segoe UI"/>
              </a:rPr>
              <a:t>RLC_AM Class</a:t>
            </a:r>
            <a:r>
              <a:rPr lang="en-US" sz="1500" b="0" dirty="0">
                <a:solidFill>
                  <a:schemeClr val="tx1"/>
                </a:solidFill>
                <a:cs typeface="Segoe UI"/>
              </a:rPr>
              <a:t>:</a:t>
            </a:r>
          </a:p>
          <a:p>
            <a:pPr marL="894715" lvl="1" indent="-285750">
              <a:spcBef>
                <a:spcPct val="20000"/>
              </a:spcBef>
              <a:buFont typeface="Arial,Sans-Serif"/>
              <a:buChar char="•"/>
            </a:pPr>
            <a:r>
              <a:rPr lang="en-US" sz="1500" dirty="0">
                <a:solidFill>
                  <a:schemeClr val="tx1"/>
                </a:solidFill>
                <a:latin typeface="Segoe UI"/>
                <a:cs typeface="Segoe UI"/>
              </a:rPr>
              <a:t>Simulates the RLC Acknowledged Mode, including the ARQ mechanism.</a:t>
            </a:r>
          </a:p>
          <a:p>
            <a:pPr marL="894715" lvl="1" indent="-285750">
              <a:spcBef>
                <a:spcPct val="20000"/>
              </a:spcBef>
              <a:buFont typeface="Arial,Sans-Serif"/>
              <a:buChar char="•"/>
            </a:pPr>
            <a:r>
              <a:rPr lang="en-US" sz="1500" dirty="0">
                <a:solidFill>
                  <a:schemeClr val="tx1"/>
                </a:solidFill>
                <a:latin typeface="Segoe UI"/>
                <a:cs typeface="Segoe UI"/>
              </a:rPr>
              <a:t>Key data structures:</a:t>
            </a:r>
          </a:p>
          <a:p>
            <a:pPr marL="1504315" lvl="2" indent="-285750">
              <a:spcBef>
                <a:spcPct val="20000"/>
              </a:spcBef>
              <a:buFont typeface="Arial,Sans-Serif"/>
              <a:buChar char="•"/>
            </a:pPr>
            <a:r>
              <a:rPr lang="en-US" sz="1500" err="1">
                <a:solidFill>
                  <a:schemeClr val="tx1"/>
                </a:solidFill>
                <a:latin typeface="Segoe UI"/>
                <a:cs typeface="Segoe UI"/>
              </a:rPr>
              <a:t>transmissionBuffer</a:t>
            </a:r>
            <a:r>
              <a:rPr lang="en-US" sz="1500" dirty="0">
                <a:solidFill>
                  <a:schemeClr val="tx1"/>
                </a:solidFill>
                <a:latin typeface="Segoe UI"/>
                <a:cs typeface="Segoe UI"/>
              </a:rPr>
              <a:t>: A queue that holds PDUs waiting to be transmitted.</a:t>
            </a:r>
          </a:p>
          <a:p>
            <a:pPr marL="1504315" lvl="2" indent="-285750">
              <a:spcBef>
                <a:spcPct val="20000"/>
              </a:spcBef>
              <a:buFont typeface="Arial,Sans-Serif"/>
              <a:buChar char="•"/>
            </a:pPr>
            <a:r>
              <a:rPr lang="en-US" sz="1500" err="1">
                <a:solidFill>
                  <a:schemeClr val="tx1"/>
                </a:solidFill>
                <a:latin typeface="Segoe UI"/>
                <a:cs typeface="Segoe UI"/>
              </a:rPr>
              <a:t>sentPDUs</a:t>
            </a:r>
            <a:r>
              <a:rPr lang="en-US" sz="1500" dirty="0">
                <a:solidFill>
                  <a:schemeClr val="tx1"/>
                </a:solidFill>
                <a:latin typeface="Segoe UI"/>
                <a:cs typeface="Segoe UI"/>
              </a:rPr>
              <a:t>: A map that stores sent PDUs, keyed by their sequence number.</a:t>
            </a:r>
          </a:p>
          <a:p>
            <a:pPr marL="1504315" lvl="2" indent="-285750">
              <a:spcBef>
                <a:spcPct val="20000"/>
              </a:spcBef>
              <a:buFont typeface="Arial,Sans-Serif"/>
              <a:buChar char="•"/>
            </a:pPr>
            <a:r>
              <a:rPr lang="en-US" sz="1500" err="1">
                <a:solidFill>
                  <a:schemeClr val="tx1"/>
                </a:solidFill>
                <a:latin typeface="Segoe UI"/>
                <a:cs typeface="Segoe UI"/>
              </a:rPr>
              <a:t>receivedACKs</a:t>
            </a:r>
            <a:r>
              <a:rPr lang="en-US" sz="1500" dirty="0">
                <a:solidFill>
                  <a:schemeClr val="tx1"/>
                </a:solidFill>
                <a:latin typeface="Segoe UI"/>
                <a:cs typeface="Segoe UI"/>
              </a:rPr>
              <a:t>: A map that tracks which PDUs have been acknowledged.</a:t>
            </a:r>
          </a:p>
          <a:p>
            <a:pPr marL="1504315" lvl="2" indent="-285750">
              <a:spcBef>
                <a:spcPct val="20000"/>
              </a:spcBef>
              <a:buFont typeface="Arial,Sans-Serif"/>
              <a:buChar char="•"/>
            </a:pPr>
            <a:r>
              <a:rPr lang="en-US" sz="1500" err="1">
                <a:solidFill>
                  <a:schemeClr val="tx1"/>
                </a:solidFill>
                <a:latin typeface="Segoe UI"/>
                <a:cs typeface="Segoe UI"/>
              </a:rPr>
              <a:t>retransmissionCount</a:t>
            </a:r>
            <a:r>
              <a:rPr lang="en-US" sz="1500" dirty="0">
                <a:solidFill>
                  <a:schemeClr val="tx1"/>
                </a:solidFill>
                <a:latin typeface="Segoe UI"/>
                <a:cs typeface="Segoe UI"/>
              </a:rPr>
              <a:t>: A map that tracks the number of times each PDU has been retransmitted.</a:t>
            </a:r>
          </a:p>
          <a:p>
            <a:pPr marL="285750" indent="-285750">
              <a:spcBef>
                <a:spcPct val="20000"/>
              </a:spcBef>
              <a:buAutoNum type="arabicPeriod"/>
            </a:pPr>
            <a:r>
              <a:rPr lang="en-US" sz="1500" dirty="0">
                <a:solidFill>
                  <a:schemeClr val="tx1"/>
                </a:solidFill>
                <a:cs typeface="Segoe UI"/>
              </a:rPr>
              <a:t>Key Functions in RLC_AM</a:t>
            </a:r>
            <a:r>
              <a:rPr lang="en-US" sz="1500" b="0" dirty="0">
                <a:solidFill>
                  <a:schemeClr val="tx1"/>
                </a:solidFill>
                <a:cs typeface="Segoe UI"/>
              </a:rPr>
              <a:t>:</a:t>
            </a:r>
          </a:p>
          <a:p>
            <a:pPr marL="894715" lvl="1" indent="-285750">
              <a:spcBef>
                <a:spcPct val="20000"/>
              </a:spcBef>
              <a:buFont typeface="Arial,Sans-Serif"/>
              <a:buChar char="•"/>
            </a:pPr>
            <a:r>
              <a:rPr lang="en-US" sz="1500" err="1">
                <a:solidFill>
                  <a:schemeClr val="tx1"/>
                </a:solidFill>
                <a:latin typeface="Segoe UI"/>
                <a:cs typeface="Segoe UI"/>
              </a:rPr>
              <a:t>segmentAndQueueData</a:t>
            </a:r>
            <a:r>
              <a:rPr lang="en-US" sz="1500" dirty="0">
                <a:solidFill>
                  <a:schemeClr val="tx1"/>
                </a:solidFill>
                <a:latin typeface="Segoe UI"/>
                <a:cs typeface="Segoe UI"/>
              </a:rPr>
              <a:t>: Segments a large data string into smaller PDUs and queues them for transmission.</a:t>
            </a:r>
          </a:p>
          <a:p>
            <a:pPr marL="894715" lvl="1" indent="-285750">
              <a:spcBef>
                <a:spcPct val="20000"/>
              </a:spcBef>
              <a:buFont typeface="Arial,Sans-Serif"/>
              <a:buChar char="•"/>
            </a:pPr>
            <a:r>
              <a:rPr lang="en-US" sz="1500" err="1">
                <a:solidFill>
                  <a:schemeClr val="tx1"/>
                </a:solidFill>
                <a:latin typeface="Segoe UI"/>
                <a:cs typeface="Segoe UI"/>
              </a:rPr>
              <a:t>transmitPDUs</a:t>
            </a:r>
            <a:r>
              <a:rPr lang="en-US" sz="1500" dirty="0">
                <a:solidFill>
                  <a:schemeClr val="tx1"/>
                </a:solidFill>
                <a:latin typeface="Segoe UI"/>
                <a:cs typeface="Segoe UI"/>
              </a:rPr>
              <a:t>: Transmits PDUs from the </a:t>
            </a:r>
            <a:r>
              <a:rPr lang="en-US" sz="1500" err="1">
                <a:solidFill>
                  <a:schemeClr val="tx1"/>
                </a:solidFill>
                <a:latin typeface="Segoe UI"/>
                <a:cs typeface="Segoe UI"/>
              </a:rPr>
              <a:t>transmissionBuffer</a:t>
            </a:r>
            <a:r>
              <a:rPr lang="en-US" sz="1500" dirty="0">
                <a:solidFill>
                  <a:schemeClr val="tx1"/>
                </a:solidFill>
                <a:latin typeface="Segoe UI"/>
                <a:cs typeface="Segoe UI"/>
              </a:rPr>
              <a:t> and stores them in </a:t>
            </a:r>
            <a:r>
              <a:rPr lang="en-US" sz="1500" err="1">
                <a:solidFill>
                  <a:schemeClr val="tx1"/>
                </a:solidFill>
                <a:latin typeface="Segoe UI"/>
                <a:cs typeface="Segoe UI"/>
              </a:rPr>
              <a:t>sentPDUs</a:t>
            </a:r>
            <a:r>
              <a:rPr lang="en-US" sz="1500" dirty="0">
                <a:solidFill>
                  <a:schemeClr val="tx1"/>
                </a:solidFill>
                <a:latin typeface="Segoe UI"/>
                <a:cs typeface="Segoe UI"/>
              </a:rPr>
              <a:t> for tracking.</a:t>
            </a:r>
          </a:p>
          <a:p>
            <a:pPr marL="894715" lvl="1" indent="-285750">
              <a:spcBef>
                <a:spcPct val="20000"/>
              </a:spcBef>
              <a:buFont typeface="Arial,Sans-Serif"/>
              <a:buChar char="•"/>
            </a:pPr>
            <a:r>
              <a:rPr lang="en-US" sz="1500" err="1">
                <a:solidFill>
                  <a:schemeClr val="tx1"/>
                </a:solidFill>
                <a:latin typeface="Segoe UI"/>
                <a:cs typeface="Segoe UI"/>
              </a:rPr>
              <a:t>receiveACK</a:t>
            </a:r>
            <a:r>
              <a:rPr lang="en-US" sz="1500" dirty="0">
                <a:solidFill>
                  <a:schemeClr val="tx1"/>
                </a:solidFill>
                <a:latin typeface="Segoe UI"/>
                <a:cs typeface="Segoe UI"/>
              </a:rPr>
              <a:t>: Marks a PDU as acknowledged when an ACK is received.</a:t>
            </a:r>
          </a:p>
          <a:p>
            <a:pPr marL="894715" lvl="1" indent="-285750">
              <a:spcBef>
                <a:spcPct val="20000"/>
              </a:spcBef>
              <a:buFont typeface="Arial,Sans-Serif"/>
              <a:buChar char="•"/>
            </a:pPr>
            <a:r>
              <a:rPr lang="en-US" sz="1500" err="1">
                <a:solidFill>
                  <a:schemeClr val="tx1"/>
                </a:solidFill>
                <a:latin typeface="Segoe UI"/>
                <a:cs typeface="Segoe UI"/>
              </a:rPr>
              <a:t>receiveNACK</a:t>
            </a:r>
            <a:r>
              <a:rPr lang="en-US" sz="1500" dirty="0">
                <a:solidFill>
                  <a:schemeClr val="tx1"/>
                </a:solidFill>
                <a:latin typeface="Segoe UI"/>
                <a:cs typeface="Segoe UI"/>
              </a:rPr>
              <a:t>: Handles a NACK by potentially retransmitting the corresponding PDU if it hasn’t already reached the maximum retransmission limit.</a:t>
            </a:r>
            <a:br>
              <a:rPr lang="en-US" sz="1500" dirty="0">
                <a:latin typeface="Segoe UI"/>
                <a:cs typeface="Segoe UI"/>
              </a:rPr>
            </a:br>
            <a:r>
              <a:rPr lang="en-US" sz="1500" err="1">
                <a:solidFill>
                  <a:schemeClr val="tx1"/>
                </a:solidFill>
                <a:latin typeface="Segoe UI"/>
                <a:cs typeface="Segoe UI"/>
              </a:rPr>
              <a:t>sendPDU</a:t>
            </a:r>
            <a:r>
              <a:rPr lang="en-US" sz="1500" dirty="0">
                <a:solidFill>
                  <a:schemeClr val="tx1"/>
                </a:solidFill>
                <a:latin typeface="Segoe UI"/>
                <a:cs typeface="Segoe UI"/>
              </a:rPr>
              <a:t>: Sends a PDU and initializes its status in the tracking structures.</a:t>
            </a:r>
          </a:p>
          <a:p>
            <a:pPr marL="894715" lvl="1" indent="-285750">
              <a:spcBef>
                <a:spcPct val="20000"/>
              </a:spcBef>
              <a:buFont typeface="Arial,Sans-Serif"/>
              <a:buChar char="•"/>
            </a:pPr>
            <a:r>
              <a:rPr lang="en-US" sz="1500" err="1">
                <a:solidFill>
                  <a:schemeClr val="tx1"/>
                </a:solidFill>
                <a:latin typeface="Segoe UI"/>
                <a:cs typeface="Segoe UI"/>
              </a:rPr>
              <a:t>retransmitPDU</a:t>
            </a:r>
            <a:r>
              <a:rPr lang="en-US" sz="1500" dirty="0">
                <a:solidFill>
                  <a:schemeClr val="tx1"/>
                </a:solidFill>
                <a:latin typeface="Segoe UI"/>
                <a:cs typeface="Segoe UI"/>
              </a:rPr>
              <a:t>: Retransmits a PDU if it hasn't exceeded the allowed number of retransmissions.</a:t>
            </a:r>
            <a:endParaRPr lang="en-US" sz="1500">
              <a:solidFill>
                <a:schemeClr val="tx1"/>
              </a:solidFill>
            </a:endParaRPr>
          </a:p>
          <a:p>
            <a:pPr marL="608965" lvl="1">
              <a:spcBef>
                <a:spcPct val="20000"/>
              </a:spcBef>
            </a:pPr>
            <a:endParaRPr lang="en-US" sz="1500" dirty="0">
              <a:solidFill>
                <a:schemeClr val="tx1"/>
              </a:solidFill>
              <a:latin typeface="Segoe UI"/>
              <a:cs typeface="Segoe UI"/>
            </a:endParaRPr>
          </a:p>
          <a:p>
            <a:pPr>
              <a:spcBef>
                <a:spcPct val="20000"/>
              </a:spcBef>
            </a:pPr>
            <a:endParaRPr lang="en-US" sz="1500" b="0" dirty="0">
              <a:solidFill>
                <a:schemeClr val="tx1"/>
              </a:solidFill>
              <a:cs typeface="Segoe UI"/>
            </a:endParaRPr>
          </a:p>
          <a:p>
            <a:endParaRPr lang="en-US" sz="1500" dirty="0">
              <a:solidFill>
                <a:schemeClr val="tx1"/>
              </a:solidFill>
              <a:cs typeface="Segoe UI"/>
            </a:endParaRPr>
          </a:p>
        </p:txBody>
      </p:sp>
      <p:sp>
        <p:nvSpPr>
          <p:cNvPr id="3" name="Slide Number Placeholder 2">
            <a:extLst>
              <a:ext uri="{FF2B5EF4-FFF2-40B4-BE49-F238E27FC236}">
                <a16:creationId xmlns:a16="http://schemas.microsoft.com/office/drawing/2014/main" id="{DDEA479A-28A4-FB39-B283-059AC52E614F}"/>
              </a:ext>
            </a:extLst>
          </p:cNvPr>
          <p:cNvSpPr>
            <a:spLocks noGrp="1"/>
          </p:cNvSpPr>
          <p:nvPr>
            <p:ph type="sldNum" sz="quarter" idx="12"/>
          </p:nvPr>
        </p:nvSpPr>
        <p:spPr/>
        <p:txBody>
          <a:bodyPr/>
          <a:lstStyle/>
          <a:p>
            <a:fld id="{96E69268-9C8B-4EBF-A9EE-DC5DC2D48DC3}" type="slidenum">
              <a:rPr lang="en-US" smtClean="0"/>
              <a:pPr/>
              <a:t>21</a:t>
            </a:fld>
            <a:endParaRPr lang="en-US"/>
          </a:p>
        </p:txBody>
      </p:sp>
      <p:sp>
        <p:nvSpPr>
          <p:cNvPr id="4" name="Footer Placeholder 3">
            <a:extLst>
              <a:ext uri="{FF2B5EF4-FFF2-40B4-BE49-F238E27FC236}">
                <a16:creationId xmlns:a16="http://schemas.microsoft.com/office/drawing/2014/main" id="{C7D330C5-E1A0-95AA-B83C-AF8ADF913B70}"/>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53A7638E-9C20-E031-91BB-9587638CCBE1}"/>
              </a:ext>
            </a:extLst>
          </p:cNvPr>
          <p:cNvSpPr>
            <a:spLocks noGrp="1"/>
          </p:cNvSpPr>
          <p:nvPr>
            <p:ph type="dt" sz="half" idx="10"/>
          </p:nvPr>
        </p:nvSpPr>
        <p:spPr/>
        <p:txBody>
          <a:bodyPr/>
          <a:lstStyle/>
          <a:p>
            <a:fld id="{EBB34C33-F1C0-4B04-AC44-F90BDD613CC3}" type="datetime1">
              <a:rPr lang="en-US" smtClean="0"/>
              <a:t>8/9/2024</a:t>
            </a:fld>
            <a:endParaRPr lang="en-US"/>
          </a:p>
        </p:txBody>
      </p:sp>
    </p:spTree>
    <p:extLst>
      <p:ext uri="{BB962C8B-B14F-4D97-AF65-F5344CB8AC3E}">
        <p14:creationId xmlns:p14="http://schemas.microsoft.com/office/powerpoint/2010/main" val="62145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328C-2412-BFF8-B266-2FE681C5880C}"/>
              </a:ext>
            </a:extLst>
          </p:cNvPr>
          <p:cNvSpPr>
            <a:spLocks noGrp="1"/>
          </p:cNvSpPr>
          <p:nvPr>
            <p:ph type="title"/>
          </p:nvPr>
        </p:nvSpPr>
        <p:spPr>
          <a:xfrm>
            <a:off x="318431" y="332656"/>
            <a:ext cx="11772435" cy="6025040"/>
          </a:xfrm>
        </p:spPr>
        <p:txBody>
          <a:bodyPr/>
          <a:lstStyle/>
          <a:p>
            <a:pPr>
              <a:spcBef>
                <a:spcPct val="20000"/>
              </a:spcBef>
            </a:pPr>
            <a:r>
              <a:rPr lang="en-US" sz="1800" dirty="0">
                <a:solidFill>
                  <a:schemeClr val="tx1"/>
                </a:solidFill>
                <a:latin typeface="Segoe UI"/>
                <a:cs typeface="Segoe UI"/>
              </a:rPr>
              <a:t>How the Program Works</a:t>
            </a:r>
            <a:endParaRPr lang="en-US" dirty="0">
              <a:solidFill>
                <a:schemeClr val="tx1"/>
              </a:solidFill>
              <a:latin typeface="Segoe UI"/>
              <a:cs typeface="Segoe UI"/>
            </a:endParaRPr>
          </a:p>
          <a:p>
            <a:pPr>
              <a:spcBef>
                <a:spcPct val="20000"/>
              </a:spcBef>
            </a:pPr>
            <a:endParaRPr lang="en-US" sz="1800" b="0" dirty="0">
              <a:solidFill>
                <a:srgbClr val="000000"/>
              </a:solidFill>
              <a:cs typeface="Segoe UI"/>
            </a:endParaRPr>
          </a:p>
          <a:p>
            <a:pPr marL="342900" indent="-342900">
              <a:spcBef>
                <a:spcPct val="20000"/>
              </a:spcBef>
              <a:buAutoNum type="arabicPeriod"/>
            </a:pPr>
            <a:r>
              <a:rPr lang="en-US" sz="1600" dirty="0">
                <a:solidFill>
                  <a:schemeClr val="tx1"/>
                </a:solidFill>
                <a:cs typeface="Segoe UI"/>
              </a:rPr>
              <a:t>Segmentation and Queuing</a:t>
            </a:r>
            <a:r>
              <a:rPr lang="en-US" sz="1600" b="0" dirty="0">
                <a:solidFill>
                  <a:schemeClr val="tx1"/>
                </a:solidFill>
                <a:cs typeface="Segoe UI"/>
              </a:rPr>
              <a:t>:</a:t>
            </a:r>
          </a:p>
          <a:p>
            <a:pPr marL="608965" lvl="1">
              <a:spcBef>
                <a:spcPct val="20000"/>
              </a:spcBef>
              <a:buFont typeface="Arial,Sans-Serif"/>
              <a:buChar char="•"/>
            </a:pPr>
            <a:r>
              <a:rPr lang="en-US" sz="1600" dirty="0">
                <a:solidFill>
                  <a:schemeClr val="tx1"/>
                </a:solidFill>
                <a:cs typeface="Segoe UI"/>
              </a:rPr>
              <a:t>The </a:t>
            </a:r>
            <a:r>
              <a:rPr lang="en-US" sz="1600" dirty="0" err="1">
                <a:solidFill>
                  <a:schemeClr val="tx1"/>
                </a:solidFill>
                <a:latin typeface="Consolas"/>
              </a:rPr>
              <a:t>segmentAndQueueData</a:t>
            </a:r>
            <a:r>
              <a:rPr lang="en-US" sz="1600" dirty="0">
                <a:solidFill>
                  <a:schemeClr val="tx1"/>
                </a:solidFill>
                <a:cs typeface="Segoe UI"/>
              </a:rPr>
              <a:t> function takes a string message and divides it into smaller segments (each of size 5 in this example), creating a </a:t>
            </a:r>
            <a:r>
              <a:rPr lang="en-US" sz="1600" dirty="0">
                <a:solidFill>
                  <a:schemeClr val="tx1"/>
                </a:solidFill>
                <a:latin typeface="Consolas"/>
              </a:rPr>
              <a:t>RLC_PDU</a:t>
            </a:r>
            <a:r>
              <a:rPr lang="en-US" sz="1600" dirty="0">
                <a:solidFill>
                  <a:schemeClr val="tx1"/>
                </a:solidFill>
                <a:cs typeface="Segoe UI"/>
              </a:rPr>
              <a:t> for each segment. These PDUs are then added to the </a:t>
            </a:r>
            <a:r>
              <a:rPr lang="en-US" sz="1600" dirty="0" err="1">
                <a:solidFill>
                  <a:schemeClr val="tx1"/>
                </a:solidFill>
                <a:latin typeface="Consolas"/>
              </a:rPr>
              <a:t>transmissionBuffer</a:t>
            </a:r>
            <a:r>
              <a:rPr lang="en-US" sz="1600" dirty="0">
                <a:solidFill>
                  <a:schemeClr val="tx1"/>
                </a:solidFill>
                <a:cs typeface="Segoe UI"/>
              </a:rPr>
              <a:t>.</a:t>
            </a:r>
          </a:p>
          <a:p>
            <a:pPr>
              <a:spcBef>
                <a:spcPct val="20000"/>
              </a:spcBef>
            </a:pPr>
            <a:r>
              <a:rPr lang="en-US" sz="1600" dirty="0">
                <a:solidFill>
                  <a:schemeClr val="tx1"/>
                </a:solidFill>
                <a:cs typeface="Segoe UI"/>
              </a:rPr>
              <a:t>2. Transmission</a:t>
            </a:r>
            <a:r>
              <a:rPr lang="en-US" sz="1600" b="0" dirty="0">
                <a:solidFill>
                  <a:schemeClr val="tx1"/>
                </a:solidFill>
                <a:cs typeface="Segoe UI"/>
              </a:rPr>
              <a:t>:</a:t>
            </a:r>
            <a:endParaRPr lang="en-US" sz="1600" b="0" dirty="0">
              <a:solidFill>
                <a:srgbClr val="000000"/>
              </a:solidFill>
              <a:cs typeface="Segoe UI"/>
            </a:endParaRPr>
          </a:p>
          <a:p>
            <a:pPr marL="608965" lvl="1">
              <a:spcBef>
                <a:spcPct val="20000"/>
              </a:spcBef>
              <a:buFont typeface="Arial,Sans-Serif"/>
              <a:buChar char="•"/>
            </a:pPr>
            <a:r>
              <a:rPr lang="en-US" sz="1600" dirty="0">
                <a:solidFill>
                  <a:schemeClr val="tx1"/>
                </a:solidFill>
                <a:cs typeface="Segoe UI"/>
              </a:rPr>
              <a:t>The </a:t>
            </a:r>
            <a:r>
              <a:rPr lang="en-US" sz="1600" dirty="0" err="1">
                <a:solidFill>
                  <a:schemeClr val="tx1"/>
                </a:solidFill>
                <a:latin typeface="Consolas"/>
              </a:rPr>
              <a:t>transmitPDUs</a:t>
            </a:r>
            <a:r>
              <a:rPr lang="en-US" sz="1600" dirty="0">
                <a:solidFill>
                  <a:schemeClr val="tx1"/>
                </a:solidFill>
                <a:cs typeface="Segoe UI"/>
              </a:rPr>
              <a:t> function sends each PDU in the </a:t>
            </a:r>
            <a:r>
              <a:rPr lang="en-US" sz="1600" dirty="0" err="1">
                <a:solidFill>
                  <a:schemeClr val="tx1"/>
                </a:solidFill>
                <a:latin typeface="Consolas"/>
              </a:rPr>
              <a:t>transmissionBuffer</a:t>
            </a:r>
            <a:r>
              <a:rPr lang="en-US" sz="1600" dirty="0">
                <a:solidFill>
                  <a:schemeClr val="tx1"/>
                </a:solidFill>
                <a:cs typeface="Segoe UI"/>
              </a:rPr>
              <a:t>. Each PDU is recorded in the </a:t>
            </a:r>
            <a:r>
              <a:rPr lang="en-US" sz="1600" dirty="0" err="1">
                <a:solidFill>
                  <a:schemeClr val="tx1"/>
                </a:solidFill>
                <a:latin typeface="Consolas"/>
              </a:rPr>
              <a:t>sentPDUs</a:t>
            </a:r>
            <a:r>
              <a:rPr lang="en-US" sz="1600" dirty="0">
                <a:solidFill>
                  <a:schemeClr val="tx1"/>
                </a:solidFill>
                <a:cs typeface="Segoe UI"/>
              </a:rPr>
              <a:t> map, and its acknowledgment status is initially set to false.</a:t>
            </a:r>
            <a:endParaRPr lang="en-US" sz="1600" dirty="0">
              <a:solidFill>
                <a:srgbClr val="000000"/>
              </a:solidFill>
              <a:cs typeface="Segoe UI"/>
            </a:endParaRPr>
          </a:p>
          <a:p>
            <a:pPr>
              <a:spcBef>
                <a:spcPct val="20000"/>
              </a:spcBef>
            </a:pPr>
            <a:r>
              <a:rPr lang="en-US" sz="1600" dirty="0">
                <a:solidFill>
                  <a:schemeClr val="tx1"/>
                </a:solidFill>
                <a:cs typeface="Segoe UI"/>
              </a:rPr>
              <a:t>3. Acknowledgment Handling</a:t>
            </a:r>
            <a:r>
              <a:rPr lang="en-US" sz="1600" b="0" dirty="0">
                <a:solidFill>
                  <a:schemeClr val="tx1"/>
                </a:solidFill>
                <a:cs typeface="Segoe UI"/>
              </a:rPr>
              <a:t>:</a:t>
            </a:r>
            <a:endParaRPr lang="en-US" sz="1600" b="0" dirty="0">
              <a:solidFill>
                <a:srgbClr val="000000"/>
              </a:solidFill>
              <a:cs typeface="Segoe UI"/>
            </a:endParaRPr>
          </a:p>
          <a:p>
            <a:pPr marL="608965" lvl="1">
              <a:spcBef>
                <a:spcPct val="20000"/>
              </a:spcBef>
              <a:buFont typeface="Arial,Sans-Serif"/>
              <a:buChar char="•"/>
            </a:pPr>
            <a:r>
              <a:rPr lang="en-US" sz="1600" dirty="0">
                <a:solidFill>
                  <a:schemeClr val="tx1"/>
                </a:solidFill>
                <a:cs typeface="Segoe UI"/>
              </a:rPr>
              <a:t>When an ACK is received (</a:t>
            </a:r>
            <a:r>
              <a:rPr lang="en-US" sz="1600" dirty="0" err="1">
                <a:solidFill>
                  <a:schemeClr val="tx1"/>
                </a:solidFill>
                <a:latin typeface="Consolas"/>
              </a:rPr>
              <a:t>receiveACK</a:t>
            </a:r>
            <a:r>
              <a:rPr lang="en-US" sz="1600" dirty="0">
                <a:solidFill>
                  <a:schemeClr val="tx1"/>
                </a:solidFill>
                <a:cs typeface="Segoe UI"/>
              </a:rPr>
              <a:t> function), the corresponding PDU is marked as acknowledged.</a:t>
            </a:r>
            <a:endParaRPr lang="en-US" sz="1600" dirty="0">
              <a:solidFill>
                <a:srgbClr val="000000"/>
              </a:solidFill>
              <a:cs typeface="Segoe UI"/>
            </a:endParaRPr>
          </a:p>
          <a:p>
            <a:pPr marL="608965" lvl="1">
              <a:spcBef>
                <a:spcPct val="20000"/>
              </a:spcBef>
              <a:buFont typeface="Arial,Sans-Serif"/>
              <a:buChar char="•"/>
            </a:pPr>
            <a:r>
              <a:rPr lang="en-US" sz="1600" dirty="0">
                <a:solidFill>
                  <a:schemeClr val="tx1"/>
                </a:solidFill>
                <a:cs typeface="Segoe UI"/>
              </a:rPr>
              <a:t>When a NACK is received (</a:t>
            </a:r>
            <a:r>
              <a:rPr lang="en-US" sz="1600" dirty="0" err="1">
                <a:solidFill>
                  <a:schemeClr val="tx1"/>
                </a:solidFill>
                <a:latin typeface="Consolas"/>
              </a:rPr>
              <a:t>receiveNACK</a:t>
            </a:r>
            <a:r>
              <a:rPr lang="en-US" sz="1600" dirty="0">
                <a:solidFill>
                  <a:schemeClr val="tx1"/>
                </a:solidFill>
                <a:cs typeface="Segoe UI"/>
              </a:rPr>
              <a:t> function), the system checks if the PDU needs to be retransmitted based on whether it has already been acknowledged and the number of retransmissions that have occurred.</a:t>
            </a:r>
          </a:p>
          <a:p>
            <a:pPr>
              <a:spcBef>
                <a:spcPct val="20000"/>
              </a:spcBef>
            </a:pPr>
            <a:r>
              <a:rPr lang="en-US" sz="1600" dirty="0">
                <a:solidFill>
                  <a:schemeClr val="tx1"/>
                </a:solidFill>
                <a:cs typeface="Segoe UI"/>
              </a:rPr>
              <a:t>4. Retransmission</a:t>
            </a:r>
            <a:r>
              <a:rPr lang="en-US" sz="1600" b="0" dirty="0">
                <a:solidFill>
                  <a:schemeClr val="tx1"/>
                </a:solidFill>
                <a:cs typeface="Segoe UI"/>
              </a:rPr>
              <a:t>:</a:t>
            </a:r>
            <a:endParaRPr lang="en-US" sz="1600" b="0" dirty="0">
              <a:solidFill>
                <a:srgbClr val="000000"/>
              </a:solidFill>
              <a:cs typeface="Segoe UI"/>
            </a:endParaRPr>
          </a:p>
          <a:p>
            <a:pPr marL="608965" lvl="1">
              <a:spcBef>
                <a:spcPct val="20000"/>
              </a:spcBef>
              <a:buFont typeface="Arial,Sans-Serif"/>
              <a:buChar char="•"/>
            </a:pPr>
            <a:r>
              <a:rPr lang="en-US" sz="1600" dirty="0">
                <a:solidFill>
                  <a:schemeClr val="tx1"/>
                </a:solidFill>
                <a:cs typeface="Segoe UI"/>
              </a:rPr>
              <a:t>If a PDU receives a NACK and hasn't been acknowledged or exceeded the maximum retransmissions, it is retransmitted using the </a:t>
            </a:r>
            <a:r>
              <a:rPr lang="en-US" sz="1600" dirty="0" err="1">
                <a:solidFill>
                  <a:schemeClr val="tx1"/>
                </a:solidFill>
                <a:latin typeface="Consolas"/>
              </a:rPr>
              <a:t>retransmitPDU</a:t>
            </a:r>
            <a:r>
              <a:rPr lang="en-US" sz="1600" dirty="0">
                <a:solidFill>
                  <a:schemeClr val="tx1"/>
                </a:solidFill>
                <a:cs typeface="Segoe UI"/>
              </a:rPr>
              <a:t> function.</a:t>
            </a:r>
          </a:p>
          <a:p>
            <a:pPr marL="285750" indent="-285750">
              <a:spcBef>
                <a:spcPct val="20000"/>
              </a:spcBef>
              <a:buAutoNum type="arabicPeriod"/>
            </a:pPr>
            <a:endParaRPr lang="en-US" sz="1600" b="0" dirty="0">
              <a:solidFill>
                <a:srgbClr val="000000"/>
              </a:solidFill>
              <a:cs typeface="Segoe UI"/>
            </a:endParaRPr>
          </a:p>
          <a:p>
            <a:endParaRPr lang="en-US" dirty="0">
              <a:cs typeface="Segoe UI"/>
            </a:endParaRPr>
          </a:p>
        </p:txBody>
      </p:sp>
      <p:sp>
        <p:nvSpPr>
          <p:cNvPr id="3" name="Footer Placeholder 2">
            <a:extLst>
              <a:ext uri="{FF2B5EF4-FFF2-40B4-BE49-F238E27FC236}">
                <a16:creationId xmlns:a16="http://schemas.microsoft.com/office/drawing/2014/main" id="{39907E10-1445-4536-E978-25E51499D692}"/>
              </a:ext>
            </a:extLst>
          </p:cNvPr>
          <p:cNvSpPr>
            <a:spLocks noGrp="1"/>
          </p:cNvSpPr>
          <p:nvPr>
            <p:ph type="ftr" sz="quarter" idx="11"/>
          </p:nvPr>
        </p:nvSpPr>
        <p:spPr/>
        <p:txBody>
          <a:bodyPr/>
          <a:lstStyle/>
          <a:p>
            <a:r>
              <a:rPr lang="en-US"/>
              <a:t>5G Batch 4</a:t>
            </a:r>
          </a:p>
        </p:txBody>
      </p:sp>
      <p:sp>
        <p:nvSpPr>
          <p:cNvPr id="4" name="Slide Number Placeholder 3">
            <a:extLst>
              <a:ext uri="{FF2B5EF4-FFF2-40B4-BE49-F238E27FC236}">
                <a16:creationId xmlns:a16="http://schemas.microsoft.com/office/drawing/2014/main" id="{46F40102-547A-B76C-134A-860B47B4688C}"/>
              </a:ext>
            </a:extLst>
          </p:cNvPr>
          <p:cNvSpPr>
            <a:spLocks noGrp="1"/>
          </p:cNvSpPr>
          <p:nvPr>
            <p:ph type="sldNum" sz="quarter" idx="12"/>
          </p:nvPr>
        </p:nvSpPr>
        <p:spPr/>
        <p:txBody>
          <a:bodyPr/>
          <a:lstStyle/>
          <a:p>
            <a:fld id="{96E69268-9C8B-4EBF-A9EE-DC5DC2D48DC3}" type="slidenum">
              <a:rPr lang="en-US" smtClean="0"/>
              <a:pPr/>
              <a:t>22</a:t>
            </a:fld>
            <a:endParaRPr lang="en-US"/>
          </a:p>
        </p:txBody>
      </p:sp>
      <p:sp>
        <p:nvSpPr>
          <p:cNvPr id="5" name="Date Placeholder 4">
            <a:extLst>
              <a:ext uri="{FF2B5EF4-FFF2-40B4-BE49-F238E27FC236}">
                <a16:creationId xmlns:a16="http://schemas.microsoft.com/office/drawing/2014/main" id="{8C692BCB-DAED-728C-23B0-2C08BAE74867}"/>
              </a:ext>
            </a:extLst>
          </p:cNvPr>
          <p:cNvSpPr>
            <a:spLocks noGrp="1"/>
          </p:cNvSpPr>
          <p:nvPr>
            <p:ph type="dt" sz="half" idx="10"/>
          </p:nvPr>
        </p:nvSpPr>
        <p:spPr/>
        <p:txBody>
          <a:bodyPr/>
          <a:lstStyle/>
          <a:p>
            <a:fld id="{07F60461-C1D5-4D81-9C3D-C73CD401FF9D}" type="datetime1">
              <a:rPr lang="en-US" smtClean="0"/>
              <a:t>8/9/2024</a:t>
            </a:fld>
            <a:endParaRPr lang="en-US"/>
          </a:p>
        </p:txBody>
      </p:sp>
    </p:spTree>
    <p:extLst>
      <p:ext uri="{BB962C8B-B14F-4D97-AF65-F5344CB8AC3E}">
        <p14:creationId xmlns:p14="http://schemas.microsoft.com/office/powerpoint/2010/main" val="59113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D33A-5BA5-6679-77B3-BA46E2C6D271}"/>
              </a:ext>
            </a:extLst>
          </p:cNvPr>
          <p:cNvSpPr>
            <a:spLocks noGrp="1"/>
          </p:cNvSpPr>
          <p:nvPr>
            <p:ph type="title"/>
          </p:nvPr>
        </p:nvSpPr>
        <p:spPr>
          <a:xfrm>
            <a:off x="322645" y="1018457"/>
            <a:ext cx="11746099" cy="4816193"/>
          </a:xfrm>
        </p:spPr>
        <p:txBody>
          <a:bodyPr/>
          <a:lstStyle/>
          <a:p>
            <a:pPr>
              <a:spcBef>
                <a:spcPct val="20000"/>
              </a:spcBef>
            </a:pPr>
            <a:r>
              <a:rPr lang="en-US" sz="1800" dirty="0">
                <a:solidFill>
                  <a:schemeClr val="tx1"/>
                </a:solidFill>
                <a:cs typeface="Segoe UI"/>
              </a:rPr>
              <a:t>Running the Program</a:t>
            </a:r>
            <a:endParaRPr lang="en-US" sz="1800" b="0" dirty="0">
              <a:solidFill>
                <a:srgbClr val="000000"/>
              </a:solidFill>
              <a:cs typeface="Segoe UI"/>
            </a:endParaRPr>
          </a:p>
          <a:p>
            <a:pPr>
              <a:spcBef>
                <a:spcPct val="20000"/>
              </a:spcBef>
            </a:pPr>
            <a:endParaRPr lang="en-US" sz="1800" b="0" dirty="0">
              <a:solidFill>
                <a:srgbClr val="000000"/>
              </a:solidFill>
              <a:cs typeface="Segoe UI"/>
            </a:endParaRPr>
          </a:p>
          <a:p>
            <a:pPr>
              <a:spcBef>
                <a:spcPct val="20000"/>
              </a:spcBef>
            </a:pPr>
            <a:r>
              <a:rPr lang="en-US" sz="1800" b="0" dirty="0">
                <a:solidFill>
                  <a:schemeClr val="tx1"/>
                </a:solidFill>
                <a:cs typeface="Segoe UI"/>
              </a:rPr>
              <a:t>When you run the </a:t>
            </a:r>
            <a:r>
              <a:rPr lang="en-US" sz="1800" b="0" dirty="0">
                <a:solidFill>
                  <a:schemeClr val="tx1"/>
                </a:solidFill>
                <a:latin typeface="Consolas"/>
              </a:rPr>
              <a:t>main</a:t>
            </a:r>
            <a:r>
              <a:rPr lang="en-US" sz="1800" b="0" dirty="0">
                <a:solidFill>
                  <a:schemeClr val="tx1"/>
                </a:solidFill>
                <a:cs typeface="Segoe UI"/>
              </a:rPr>
              <a:t> function:</a:t>
            </a:r>
          </a:p>
          <a:p>
            <a:pPr>
              <a:spcBef>
                <a:spcPct val="20000"/>
              </a:spcBef>
            </a:pPr>
            <a:endParaRPr lang="en-US" sz="1800" b="0" dirty="0">
              <a:solidFill>
                <a:srgbClr val="000000"/>
              </a:solidFill>
              <a:cs typeface="Segoe UI"/>
            </a:endParaRPr>
          </a:p>
          <a:p>
            <a:pPr marL="342900" indent="-342900">
              <a:spcBef>
                <a:spcPct val="20000"/>
              </a:spcBef>
              <a:buAutoNum type="arabicPeriod"/>
            </a:pPr>
            <a:r>
              <a:rPr lang="en-US" sz="1800" b="0" dirty="0">
                <a:solidFill>
                  <a:schemeClr val="tx1"/>
                </a:solidFill>
                <a:cs typeface="Segoe UI"/>
              </a:rPr>
              <a:t>The program segments the input string and transmits the PDUs.</a:t>
            </a:r>
            <a:endParaRPr lang="en-US" sz="1800" b="0" dirty="0">
              <a:solidFill>
                <a:srgbClr val="000000"/>
              </a:solidFill>
              <a:cs typeface="Segoe UI"/>
            </a:endParaRPr>
          </a:p>
          <a:p>
            <a:pPr marL="342900" indent="-342900">
              <a:spcBef>
                <a:spcPct val="20000"/>
              </a:spcBef>
              <a:buAutoNum type="arabicPeriod"/>
            </a:pPr>
            <a:r>
              <a:rPr lang="en-US" sz="1800" b="0" dirty="0">
                <a:solidFill>
                  <a:schemeClr val="tx1"/>
                </a:solidFill>
                <a:cs typeface="Segoe UI"/>
              </a:rPr>
              <a:t>It simulates the reception of ACKs and NACKs.</a:t>
            </a:r>
            <a:endParaRPr lang="en-US" sz="1800" b="0" dirty="0">
              <a:solidFill>
                <a:srgbClr val="000000"/>
              </a:solidFill>
              <a:cs typeface="Segoe UI"/>
            </a:endParaRPr>
          </a:p>
          <a:p>
            <a:pPr marL="342900" indent="-342900">
              <a:spcBef>
                <a:spcPct val="20000"/>
              </a:spcBef>
              <a:buAutoNum type="arabicPeriod"/>
            </a:pPr>
            <a:r>
              <a:rPr lang="en-US" sz="1800" b="0" dirty="0">
                <a:solidFill>
                  <a:schemeClr val="tx1"/>
                </a:solidFill>
                <a:cs typeface="Segoe UI"/>
              </a:rPr>
              <a:t>If necessary, PDUs are retransmitted based on the NACKs received.</a:t>
            </a:r>
            <a:endParaRPr lang="en-US" sz="1800" b="0" dirty="0">
              <a:solidFill>
                <a:srgbClr val="000000"/>
              </a:solidFill>
              <a:cs typeface="Segoe UI"/>
            </a:endParaRPr>
          </a:p>
          <a:p>
            <a:pPr marL="342900" indent="-342900">
              <a:spcBef>
                <a:spcPct val="20000"/>
              </a:spcBef>
              <a:buAutoNum type="arabicPeriod"/>
            </a:pPr>
            <a:r>
              <a:rPr lang="en-US" sz="1800" b="0" dirty="0">
                <a:solidFill>
                  <a:schemeClr val="tx1"/>
                </a:solidFill>
                <a:cs typeface="Segoe UI"/>
              </a:rPr>
              <a:t>The final state includes some PDUs successfully acknowledged and others retransmitted.</a:t>
            </a:r>
            <a:endParaRPr lang="en-US" sz="1800" b="0" dirty="0">
              <a:solidFill>
                <a:srgbClr val="000000"/>
              </a:solidFill>
              <a:cs typeface="Segoe UI"/>
            </a:endParaRPr>
          </a:p>
          <a:p>
            <a:pPr>
              <a:spcBef>
                <a:spcPct val="20000"/>
              </a:spcBef>
            </a:pPr>
            <a:endParaRPr lang="en-US" sz="1800" b="0" dirty="0">
              <a:solidFill>
                <a:srgbClr val="000000"/>
              </a:solidFill>
              <a:cs typeface="Segoe UI"/>
            </a:endParaRPr>
          </a:p>
          <a:p>
            <a:pPr>
              <a:spcBef>
                <a:spcPct val="20000"/>
              </a:spcBef>
            </a:pPr>
            <a:r>
              <a:rPr lang="en-US" sz="1800" b="0" dirty="0">
                <a:solidFill>
                  <a:schemeClr val="tx1"/>
                </a:solidFill>
                <a:cs typeface="Segoe UI"/>
              </a:rPr>
              <a:t>This example provides a good conceptual understanding of how the RLC AM with ARQ operates, focusing on key principles like segmentation, transmission, acknowledgment, and retransmission. It’s a simplified model but gives insight into the real-world mechanisms of data transmission in mobile networks.</a:t>
            </a:r>
            <a:endParaRPr lang="en-US" sz="1800" b="0" dirty="0">
              <a:solidFill>
                <a:srgbClr val="000000"/>
              </a:solidFill>
              <a:cs typeface="Segoe UI"/>
            </a:endParaRPr>
          </a:p>
          <a:p>
            <a:pPr marL="342900" indent="-342900">
              <a:spcBef>
                <a:spcPct val="20000"/>
              </a:spcBef>
              <a:buAutoNum type="arabicPeriod"/>
            </a:pPr>
            <a:endParaRPr lang="en-US" sz="1800" b="0" dirty="0">
              <a:solidFill>
                <a:srgbClr val="000000"/>
              </a:solidFill>
              <a:cs typeface="Segoe UI"/>
            </a:endParaRPr>
          </a:p>
          <a:p>
            <a:endParaRPr lang="en-US" dirty="0">
              <a:cs typeface="Segoe UI"/>
            </a:endParaRPr>
          </a:p>
        </p:txBody>
      </p:sp>
      <p:sp>
        <p:nvSpPr>
          <p:cNvPr id="3" name="Footer Placeholder 2">
            <a:extLst>
              <a:ext uri="{FF2B5EF4-FFF2-40B4-BE49-F238E27FC236}">
                <a16:creationId xmlns:a16="http://schemas.microsoft.com/office/drawing/2014/main" id="{D6CCC6BB-5CD1-B41E-301D-8C97BE797FC7}"/>
              </a:ext>
            </a:extLst>
          </p:cNvPr>
          <p:cNvSpPr>
            <a:spLocks noGrp="1"/>
          </p:cNvSpPr>
          <p:nvPr>
            <p:ph type="ftr" sz="quarter" idx="11"/>
          </p:nvPr>
        </p:nvSpPr>
        <p:spPr/>
        <p:txBody>
          <a:bodyPr/>
          <a:lstStyle/>
          <a:p>
            <a:r>
              <a:rPr lang="en-US"/>
              <a:t>5G Batch 4</a:t>
            </a:r>
          </a:p>
        </p:txBody>
      </p:sp>
      <p:sp>
        <p:nvSpPr>
          <p:cNvPr id="4" name="Slide Number Placeholder 3">
            <a:extLst>
              <a:ext uri="{FF2B5EF4-FFF2-40B4-BE49-F238E27FC236}">
                <a16:creationId xmlns:a16="http://schemas.microsoft.com/office/drawing/2014/main" id="{916FC037-6F5C-D611-9CD6-0615F74DD220}"/>
              </a:ext>
            </a:extLst>
          </p:cNvPr>
          <p:cNvSpPr>
            <a:spLocks noGrp="1"/>
          </p:cNvSpPr>
          <p:nvPr>
            <p:ph type="sldNum" sz="quarter" idx="12"/>
          </p:nvPr>
        </p:nvSpPr>
        <p:spPr/>
        <p:txBody>
          <a:bodyPr/>
          <a:lstStyle/>
          <a:p>
            <a:fld id="{96E69268-9C8B-4EBF-A9EE-DC5DC2D48DC3}" type="slidenum">
              <a:rPr lang="en-US" smtClean="0"/>
              <a:pPr/>
              <a:t>23</a:t>
            </a:fld>
            <a:endParaRPr lang="en-US"/>
          </a:p>
        </p:txBody>
      </p:sp>
      <p:sp>
        <p:nvSpPr>
          <p:cNvPr id="5" name="Date Placeholder 4">
            <a:extLst>
              <a:ext uri="{FF2B5EF4-FFF2-40B4-BE49-F238E27FC236}">
                <a16:creationId xmlns:a16="http://schemas.microsoft.com/office/drawing/2014/main" id="{044F436E-3EA9-ECE1-5410-D32BA06CD8A7}"/>
              </a:ext>
            </a:extLst>
          </p:cNvPr>
          <p:cNvSpPr>
            <a:spLocks noGrp="1"/>
          </p:cNvSpPr>
          <p:nvPr>
            <p:ph type="dt" sz="half" idx="10"/>
          </p:nvPr>
        </p:nvSpPr>
        <p:spPr/>
        <p:txBody>
          <a:bodyPr/>
          <a:lstStyle/>
          <a:p>
            <a:fld id="{727597BE-9AC7-4BD3-A384-C39F2EA8229C}" type="datetime1">
              <a:rPr lang="en-US" smtClean="0"/>
              <a:t>8/9/2024</a:t>
            </a:fld>
            <a:endParaRPr lang="en-US"/>
          </a:p>
        </p:txBody>
      </p:sp>
    </p:spTree>
    <p:extLst>
      <p:ext uri="{BB962C8B-B14F-4D97-AF65-F5344CB8AC3E}">
        <p14:creationId xmlns:p14="http://schemas.microsoft.com/office/powerpoint/2010/main" val="109799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39"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fld id="{96E69268-9C8B-4EBF-A9EE-DC5DC2D48DC3}" type="slidenum">
              <a:rPr lang="en-US" smtClean="0"/>
              <a:pPr/>
              <a:t>24</a:t>
            </a:fld>
            <a:endParaRPr lang="en-US"/>
          </a:p>
        </p:txBody>
      </p:sp>
      <p:sp>
        <p:nvSpPr>
          <p:cNvPr id="4" name="Footer Placeholder 3">
            <a:extLst>
              <a:ext uri="{FF2B5EF4-FFF2-40B4-BE49-F238E27FC236}">
                <a16:creationId xmlns:a16="http://schemas.microsoft.com/office/drawing/2014/main" id="{E46F27A8-0414-B457-AD6B-AD1894C3358E}"/>
              </a:ext>
            </a:extLst>
          </p:cNvPr>
          <p:cNvSpPr>
            <a:spLocks noGrp="1"/>
          </p:cNvSpPr>
          <p:nvPr>
            <p:ph type="ftr" sz="quarter" idx="11"/>
          </p:nvPr>
        </p:nvSpPr>
        <p:spPr/>
        <p:txBody>
          <a:bodyPr/>
          <a:lstStyle/>
          <a:p>
            <a:r>
              <a:rPr lang="en-US"/>
              <a:t>5G Batch 4</a:t>
            </a:r>
          </a:p>
        </p:txBody>
      </p:sp>
      <p:sp>
        <p:nvSpPr>
          <p:cNvPr id="8" name="Title 7">
            <a:extLst>
              <a:ext uri="{FF2B5EF4-FFF2-40B4-BE49-F238E27FC236}">
                <a16:creationId xmlns:a16="http://schemas.microsoft.com/office/drawing/2014/main" id="{6E62BFC8-8D15-E5E4-2106-21E26F945ECA}"/>
              </a:ext>
            </a:extLst>
          </p:cNvPr>
          <p:cNvSpPr>
            <a:spLocks noGrp="1"/>
          </p:cNvSpPr>
          <p:nvPr>
            <p:ph type="title"/>
          </p:nvPr>
        </p:nvSpPr>
        <p:spPr>
          <a:xfrm>
            <a:off x="1231644" y="2479672"/>
            <a:ext cx="3859795" cy="1296144"/>
          </a:xfrm>
        </p:spPr>
        <p:txBody>
          <a:bodyPr/>
          <a:lstStyle/>
          <a:p>
            <a:r>
              <a:rPr lang="en-US" dirty="0">
                <a:cs typeface="Segoe UI"/>
              </a:rPr>
              <a:t>Thank You!</a:t>
            </a:r>
            <a:endParaRPr lang="en-US" dirty="0"/>
          </a:p>
        </p:txBody>
      </p:sp>
      <p:sp>
        <p:nvSpPr>
          <p:cNvPr id="5" name="Date Placeholder 4">
            <a:extLst>
              <a:ext uri="{FF2B5EF4-FFF2-40B4-BE49-F238E27FC236}">
                <a16:creationId xmlns:a16="http://schemas.microsoft.com/office/drawing/2014/main" id="{BEE760DD-745B-5A3D-0904-F73CA951EEBE}"/>
              </a:ext>
            </a:extLst>
          </p:cNvPr>
          <p:cNvSpPr>
            <a:spLocks noGrp="1"/>
          </p:cNvSpPr>
          <p:nvPr>
            <p:ph type="dt" sz="half" idx="10"/>
          </p:nvPr>
        </p:nvSpPr>
        <p:spPr/>
        <p:txBody>
          <a:bodyPr/>
          <a:lstStyle/>
          <a:p>
            <a:fld id="{15180C51-DB25-4622-871A-D98A279F01F2}" type="datetime1">
              <a:rPr lang="en-US" smtClean="0"/>
              <a:t>8/9/2024</a:t>
            </a:fld>
            <a:endParaRPr lang="en-US"/>
          </a:p>
        </p:txBody>
      </p:sp>
    </p:spTree>
    <p:extLst>
      <p:ext uri="{BB962C8B-B14F-4D97-AF65-F5344CB8AC3E}">
        <p14:creationId xmlns:p14="http://schemas.microsoft.com/office/powerpoint/2010/main" val="185378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3"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11CF9-FF22-817F-DB97-CB90B1D1D90A}"/>
              </a:ext>
            </a:extLst>
          </p:cNvPr>
          <p:cNvSpPr>
            <a:spLocks noGrp="1"/>
          </p:cNvSpPr>
          <p:nvPr>
            <p:ph type="sldNum" sz="quarter" idx="12"/>
          </p:nvPr>
        </p:nvSpPr>
        <p:spPr/>
        <p:txBody>
          <a:bodyPr/>
          <a:lstStyle/>
          <a:p>
            <a:fld id="{96E69268-9C8B-4EBF-A9EE-DC5DC2D48DC3}" type="slidenum">
              <a:rPr lang="en-US" smtClean="0"/>
              <a:pPr/>
              <a:t>3</a:t>
            </a:fld>
            <a:endParaRPr lang="en-US"/>
          </a:p>
        </p:txBody>
      </p:sp>
      <p:sp>
        <p:nvSpPr>
          <p:cNvPr id="4" name="Title 3">
            <a:extLst>
              <a:ext uri="{FF2B5EF4-FFF2-40B4-BE49-F238E27FC236}">
                <a16:creationId xmlns:a16="http://schemas.microsoft.com/office/drawing/2014/main" id="{38B525CD-F1A7-3546-85E5-7AFD67B2191D}"/>
              </a:ext>
            </a:extLst>
          </p:cNvPr>
          <p:cNvSpPr>
            <a:spLocks noGrp="1"/>
          </p:cNvSpPr>
          <p:nvPr>
            <p:ph type="title"/>
          </p:nvPr>
        </p:nvSpPr>
        <p:spPr/>
        <p:txBody>
          <a:bodyPr/>
          <a:lstStyle/>
          <a:p>
            <a:r>
              <a:rPr lang="en-US">
                <a:cs typeface="Segoe UI"/>
              </a:rPr>
              <a:t>Group Members</a:t>
            </a:r>
            <a:endParaRPr lang="en-US"/>
          </a:p>
        </p:txBody>
      </p:sp>
      <p:sp>
        <p:nvSpPr>
          <p:cNvPr id="7" name="Title 3">
            <a:extLst>
              <a:ext uri="{FF2B5EF4-FFF2-40B4-BE49-F238E27FC236}">
                <a16:creationId xmlns:a16="http://schemas.microsoft.com/office/drawing/2014/main" id="{11BA83F1-F340-7082-9FDB-87077C0C4A74}"/>
              </a:ext>
            </a:extLst>
          </p:cNvPr>
          <p:cNvSpPr txBox="1">
            <a:spLocks/>
          </p:cNvSpPr>
          <p:nvPr/>
        </p:nvSpPr>
        <p:spPr>
          <a:xfrm>
            <a:off x="6191607" y="2924944"/>
            <a:ext cx="4702533" cy="2624913"/>
          </a:xfrm>
          <a:prstGeom prst="rect">
            <a:avLst/>
          </a:prstGeom>
        </p:spPr>
        <p:txBody>
          <a:bodyPr vert="horz" lIns="0" tIns="60949" rIns="0" bIns="60949" rtlCol="0" anchor="ctr">
            <a:noAutofit/>
          </a:bodyPr>
          <a:lstStyle>
            <a:lvl1pPr algn="l" defTabSz="1218987" rtl="0" eaLnBrk="1" latinLnBrk="0" hangingPunct="1">
              <a:spcBef>
                <a:spcPct val="0"/>
              </a:spcBef>
              <a:buNone/>
              <a:defRPr sz="3600" b="1" kern="1200">
                <a:solidFill>
                  <a:schemeClr val="accent1"/>
                </a:solidFill>
                <a:latin typeface="+mj-lt"/>
                <a:ea typeface="+mj-ea"/>
                <a:cs typeface="+mj-cs"/>
              </a:defRPr>
            </a:lvl1pPr>
          </a:lstStyle>
          <a:p>
            <a:r>
              <a:rPr lang="en-US" sz="2000" err="1">
                <a:solidFill>
                  <a:schemeClr val="bg1"/>
                </a:solidFill>
                <a:cs typeface="Segoe UI"/>
              </a:rPr>
              <a:t>Shwetav</a:t>
            </a:r>
            <a:endParaRPr lang="en-US" sz="2000">
              <a:solidFill>
                <a:schemeClr val="bg1"/>
              </a:solidFill>
              <a:cs typeface="Segoe UI"/>
            </a:endParaRPr>
          </a:p>
          <a:p>
            <a:r>
              <a:rPr lang="en-US" sz="2000">
                <a:solidFill>
                  <a:schemeClr val="bg1"/>
                </a:solidFill>
                <a:cs typeface="Segoe UI"/>
              </a:rPr>
              <a:t>Rajeshwari</a:t>
            </a:r>
          </a:p>
          <a:p>
            <a:r>
              <a:rPr lang="en-US" sz="2000">
                <a:solidFill>
                  <a:schemeClr val="bg1"/>
                </a:solidFill>
                <a:cs typeface="Segoe UI"/>
              </a:rPr>
              <a:t>Pavan</a:t>
            </a:r>
          </a:p>
          <a:p>
            <a:endParaRPr lang="en-US" sz="2000">
              <a:solidFill>
                <a:schemeClr val="bg1"/>
              </a:solidFill>
              <a:cs typeface="Segoe UI"/>
            </a:endParaRPr>
          </a:p>
        </p:txBody>
      </p:sp>
      <p:sp>
        <p:nvSpPr>
          <p:cNvPr id="9" name="Rectangle 8">
            <a:extLst>
              <a:ext uri="{FF2B5EF4-FFF2-40B4-BE49-F238E27FC236}">
                <a16:creationId xmlns:a16="http://schemas.microsoft.com/office/drawing/2014/main" id="{9EAEB0A6-94D7-9050-9A39-CD19E644EB73}"/>
              </a:ext>
            </a:extLst>
          </p:cNvPr>
          <p:cNvSpPr/>
          <p:nvPr/>
        </p:nvSpPr>
        <p:spPr>
          <a:xfrm>
            <a:off x="5662366" y="39021"/>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PH" dirty="0" err="1">
                <a:cs typeface="Segoe UI"/>
              </a:rPr>
              <a:t>Swetav</a:t>
            </a:r>
            <a:endParaRPr lang="en-PH" dirty="0">
              <a:cs typeface="Segoe UI"/>
            </a:endParaRPr>
          </a:p>
          <a:p>
            <a:pPr algn="ctr"/>
            <a:r>
              <a:rPr lang="en-PH" dirty="0">
                <a:cs typeface="Segoe UI"/>
              </a:rPr>
              <a:t>Rajeshwari</a:t>
            </a:r>
          </a:p>
          <a:p>
            <a:pPr algn="ctr"/>
            <a:r>
              <a:rPr lang="en-PH" dirty="0">
                <a:cs typeface="Segoe UI"/>
              </a:rPr>
              <a:t>Pavan</a:t>
            </a:r>
          </a:p>
          <a:p>
            <a:pPr algn="ctr"/>
            <a:r>
              <a:rPr lang="en-PH" dirty="0">
                <a:cs typeface="Segoe UI"/>
              </a:rPr>
              <a:t>Sujata</a:t>
            </a:r>
          </a:p>
          <a:p>
            <a:pPr algn="ctr"/>
            <a:r>
              <a:rPr lang="en-PH" dirty="0">
                <a:cs typeface="Segoe UI"/>
              </a:rPr>
              <a:t>Prasad</a:t>
            </a:r>
          </a:p>
          <a:p>
            <a:pPr algn="ctr"/>
            <a:r>
              <a:rPr lang="en-PH" dirty="0" err="1">
                <a:cs typeface="Segoe UI"/>
              </a:rPr>
              <a:t>Shashwat</a:t>
            </a:r>
            <a:endParaRPr lang="en-PH" dirty="0">
              <a:cs typeface="Segoe UI"/>
            </a:endParaRPr>
          </a:p>
          <a:p>
            <a:pPr algn="ctr"/>
            <a:r>
              <a:rPr lang="en-PH" dirty="0" err="1">
                <a:cs typeface="Segoe UI"/>
              </a:rPr>
              <a:t>Bhuvaneshwari</a:t>
            </a:r>
            <a:endParaRPr lang="en-PH" dirty="0">
              <a:cs typeface="Segoe UI"/>
            </a:endParaRPr>
          </a:p>
          <a:p>
            <a:pPr algn="ctr"/>
            <a:endParaRPr lang="en-PH" dirty="0">
              <a:cs typeface="Segoe UI"/>
            </a:endParaRPr>
          </a:p>
        </p:txBody>
      </p:sp>
      <p:sp>
        <p:nvSpPr>
          <p:cNvPr id="3" name="Footer Placeholder 2">
            <a:extLst>
              <a:ext uri="{FF2B5EF4-FFF2-40B4-BE49-F238E27FC236}">
                <a16:creationId xmlns:a16="http://schemas.microsoft.com/office/drawing/2014/main" id="{33C8ED6C-B2DE-0656-72AD-F1BFD5D9DF94}"/>
              </a:ext>
            </a:extLst>
          </p:cNvPr>
          <p:cNvSpPr>
            <a:spLocks noGrp="1"/>
          </p:cNvSpPr>
          <p:nvPr>
            <p:ph type="ftr" sz="quarter" idx="11"/>
          </p:nvPr>
        </p:nvSpPr>
        <p:spPr/>
        <p:txBody>
          <a:bodyPr/>
          <a:lstStyle/>
          <a:p>
            <a:r>
              <a:rPr lang="en-US"/>
              <a:t>5G Batch 4</a:t>
            </a:r>
          </a:p>
        </p:txBody>
      </p:sp>
      <p:sp>
        <p:nvSpPr>
          <p:cNvPr id="5" name="TextBox 4">
            <a:extLst>
              <a:ext uri="{FF2B5EF4-FFF2-40B4-BE49-F238E27FC236}">
                <a16:creationId xmlns:a16="http://schemas.microsoft.com/office/drawing/2014/main" id="{764EB52D-BFF2-7F41-15C8-32CA8290950C}"/>
              </a:ext>
            </a:extLst>
          </p:cNvPr>
          <p:cNvSpPr txBox="1"/>
          <p:nvPr/>
        </p:nvSpPr>
        <p:spPr>
          <a:xfrm>
            <a:off x="10922315" y="6230000"/>
            <a:ext cx="1125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r>
              <a:rPr lang="en-US" sz="1600">
                <a:solidFill>
                  <a:schemeClr val="bg1">
                    <a:lumMod val="65000"/>
                  </a:schemeClr>
                </a:solidFill>
                <a:cs typeface="Segoe UI"/>
              </a:rPr>
              <a:t>3</a:t>
            </a:r>
            <a:endParaRPr lang="en-US" sz="1600">
              <a:solidFill>
                <a:schemeClr val="bg1">
                  <a:lumMod val="65000"/>
                </a:schemeClr>
              </a:solidFill>
            </a:endParaRPr>
          </a:p>
        </p:txBody>
      </p:sp>
      <p:sp>
        <p:nvSpPr>
          <p:cNvPr id="6" name="Date Placeholder 5">
            <a:extLst>
              <a:ext uri="{FF2B5EF4-FFF2-40B4-BE49-F238E27FC236}">
                <a16:creationId xmlns:a16="http://schemas.microsoft.com/office/drawing/2014/main" id="{3BD9C4A7-A7FB-3FAB-DB81-96762C707345}"/>
              </a:ext>
            </a:extLst>
          </p:cNvPr>
          <p:cNvSpPr>
            <a:spLocks noGrp="1"/>
          </p:cNvSpPr>
          <p:nvPr>
            <p:ph type="dt" sz="half" idx="10"/>
          </p:nvPr>
        </p:nvSpPr>
        <p:spPr/>
        <p:txBody>
          <a:bodyPr/>
          <a:lstStyle/>
          <a:p>
            <a:fld id="{D8DC2E3C-370B-4926-A91D-C9FBFAC979AF}" type="datetime1">
              <a:rPr lang="en-US" smtClean="0"/>
              <a:t>8/9/2024</a:t>
            </a:fld>
            <a:endParaRPr lang="en-US"/>
          </a:p>
        </p:txBody>
      </p:sp>
    </p:spTree>
    <p:extLst>
      <p:ext uri="{BB962C8B-B14F-4D97-AF65-F5344CB8AC3E}">
        <p14:creationId xmlns:p14="http://schemas.microsoft.com/office/powerpoint/2010/main" val="36282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dirty="0"/>
              <a:t>Introduction to RLC</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fld id="{96E69268-9C8B-4EBF-A9EE-DC5DC2D48DC3}" type="slidenum">
              <a:rPr lang="en-US" smtClean="0"/>
              <a:pPr/>
              <a:t>4</a:t>
            </a:fld>
            <a:endParaRPr lang="en-US"/>
          </a:p>
        </p:txBody>
      </p:sp>
      <p:sp>
        <p:nvSpPr>
          <p:cNvPr id="4" name="Footer Placeholder 3">
            <a:extLst>
              <a:ext uri="{FF2B5EF4-FFF2-40B4-BE49-F238E27FC236}">
                <a16:creationId xmlns:a16="http://schemas.microsoft.com/office/drawing/2014/main" id="{E46F27A8-0414-B457-AD6B-AD1894C3358E}"/>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D978BA03-238B-F00F-379A-E89907BD1F14}"/>
              </a:ext>
            </a:extLst>
          </p:cNvPr>
          <p:cNvSpPr>
            <a:spLocks noGrp="1"/>
          </p:cNvSpPr>
          <p:nvPr>
            <p:ph type="dt" sz="half" idx="10"/>
          </p:nvPr>
        </p:nvSpPr>
        <p:spPr/>
        <p:txBody>
          <a:bodyPr/>
          <a:lstStyle/>
          <a:p>
            <a:fld id="{9B18434D-6BA2-4CDE-BE88-477D5130CFCD}" type="datetime1">
              <a:rPr lang="en-US" smtClean="0"/>
              <a:t>8/9/2024</a:t>
            </a:fld>
            <a:endParaRPr lang="en-US"/>
          </a:p>
        </p:txBody>
      </p:sp>
    </p:spTree>
    <p:extLst>
      <p:ext uri="{BB962C8B-B14F-4D97-AF65-F5344CB8AC3E}">
        <p14:creationId xmlns:p14="http://schemas.microsoft.com/office/powerpoint/2010/main" val="15471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22ED06-E4A4-383F-2E0D-F0B3423ADBC4}"/>
              </a:ext>
            </a:extLst>
          </p:cNvPr>
          <p:cNvSpPr>
            <a:spLocks noGrp="1"/>
          </p:cNvSpPr>
          <p:nvPr>
            <p:ph type="ftr" sz="quarter" idx="11"/>
          </p:nvPr>
        </p:nvSpPr>
        <p:spPr/>
        <p:txBody>
          <a:bodyPr/>
          <a:lstStyle/>
          <a:p>
            <a:r>
              <a:rPr lang="en-US"/>
              <a:t>5G Batch 4</a:t>
            </a:r>
          </a:p>
        </p:txBody>
      </p:sp>
      <p:pic>
        <p:nvPicPr>
          <p:cNvPr id="5" name="Picture 4">
            <a:extLst>
              <a:ext uri="{FF2B5EF4-FFF2-40B4-BE49-F238E27FC236}">
                <a16:creationId xmlns:a16="http://schemas.microsoft.com/office/drawing/2014/main" id="{31612023-127B-A0B4-BA9A-2B7FE4163647}"/>
              </a:ext>
            </a:extLst>
          </p:cNvPr>
          <p:cNvPicPr>
            <a:picLocks noChangeAspect="1"/>
          </p:cNvPicPr>
          <p:nvPr/>
        </p:nvPicPr>
        <p:blipFill>
          <a:blip r:embed="rId2"/>
          <a:stretch>
            <a:fillRect/>
          </a:stretch>
        </p:blipFill>
        <p:spPr>
          <a:xfrm>
            <a:off x="3301910" y="684308"/>
            <a:ext cx="5584182" cy="4572000"/>
          </a:xfrm>
          <a:prstGeom prst="rect">
            <a:avLst/>
          </a:prstGeom>
        </p:spPr>
      </p:pic>
      <p:sp>
        <p:nvSpPr>
          <p:cNvPr id="7" name="Rectangle 6">
            <a:extLst>
              <a:ext uri="{FF2B5EF4-FFF2-40B4-BE49-F238E27FC236}">
                <a16:creationId xmlns:a16="http://schemas.microsoft.com/office/drawing/2014/main" id="{D873680A-2A4D-0EFA-78F0-7FC0C0CC056D}"/>
              </a:ext>
            </a:extLst>
          </p:cNvPr>
          <p:cNvSpPr/>
          <p:nvPr/>
        </p:nvSpPr>
        <p:spPr>
          <a:xfrm>
            <a:off x="3812041" y="2574638"/>
            <a:ext cx="4490023" cy="70356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803CA1-9ED3-25A2-984C-28E104F4EBFB}"/>
              </a:ext>
            </a:extLst>
          </p:cNvPr>
          <p:cNvSpPr txBox="1"/>
          <p:nvPr/>
        </p:nvSpPr>
        <p:spPr>
          <a:xfrm>
            <a:off x="11178051" y="6262879"/>
            <a:ext cx="808624" cy="4598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r>
              <a:rPr lang="en-US" sz="1600">
                <a:cs typeface="Segoe UI"/>
              </a:rPr>
              <a:t> </a:t>
            </a:r>
            <a:r>
              <a:rPr lang="en-US" sz="1600">
                <a:solidFill>
                  <a:schemeClr val="bg1">
                    <a:lumMod val="65000"/>
                  </a:schemeClr>
                </a:solidFill>
                <a:cs typeface="Segoe UI"/>
              </a:rPr>
              <a:t>5</a:t>
            </a:r>
            <a:endParaRPr lang="en-US" sz="1600">
              <a:solidFill>
                <a:schemeClr val="bg1">
                  <a:lumMod val="65000"/>
                </a:schemeClr>
              </a:solidFill>
            </a:endParaRPr>
          </a:p>
        </p:txBody>
      </p:sp>
      <p:sp>
        <p:nvSpPr>
          <p:cNvPr id="3" name="TextBox 2">
            <a:extLst>
              <a:ext uri="{FF2B5EF4-FFF2-40B4-BE49-F238E27FC236}">
                <a16:creationId xmlns:a16="http://schemas.microsoft.com/office/drawing/2014/main" id="{F4B2C9D2-0278-80A7-5E8F-E7220ACA3309}"/>
              </a:ext>
            </a:extLst>
          </p:cNvPr>
          <p:cNvSpPr txBox="1"/>
          <p:nvPr/>
        </p:nvSpPr>
        <p:spPr>
          <a:xfrm>
            <a:off x="4745197" y="540435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Fig 1.1 Layer Structure</a:t>
            </a:r>
          </a:p>
        </p:txBody>
      </p:sp>
      <p:sp>
        <p:nvSpPr>
          <p:cNvPr id="6" name="Date Placeholder 5">
            <a:extLst>
              <a:ext uri="{FF2B5EF4-FFF2-40B4-BE49-F238E27FC236}">
                <a16:creationId xmlns:a16="http://schemas.microsoft.com/office/drawing/2014/main" id="{9845E4D2-6A56-382B-AAC2-9A26E16B6DD5}"/>
              </a:ext>
            </a:extLst>
          </p:cNvPr>
          <p:cNvSpPr>
            <a:spLocks noGrp="1"/>
          </p:cNvSpPr>
          <p:nvPr>
            <p:ph type="dt" sz="half" idx="10"/>
          </p:nvPr>
        </p:nvSpPr>
        <p:spPr/>
        <p:txBody>
          <a:bodyPr/>
          <a:lstStyle/>
          <a:p>
            <a:fld id="{9E204A6C-D308-4582-8ADD-7955C3BC1B08}" type="datetime1">
              <a:rPr lang="en-US" smtClean="0"/>
              <a:t>8/9/2024</a:t>
            </a:fld>
            <a:endParaRPr lang="en-US"/>
          </a:p>
        </p:txBody>
      </p:sp>
      <p:sp>
        <p:nvSpPr>
          <p:cNvPr id="8" name="Slide Number Placeholder 7">
            <a:extLst>
              <a:ext uri="{FF2B5EF4-FFF2-40B4-BE49-F238E27FC236}">
                <a16:creationId xmlns:a16="http://schemas.microsoft.com/office/drawing/2014/main" id="{FCC023B2-5C22-CC5C-7C9D-A05FE521FCB5}"/>
              </a:ext>
            </a:extLst>
          </p:cNvPr>
          <p:cNvSpPr>
            <a:spLocks noGrp="1"/>
          </p:cNvSpPr>
          <p:nvPr>
            <p:ph type="sldNum" sz="quarter" idx="12"/>
          </p:nvPr>
        </p:nvSpPr>
        <p:spPr/>
        <p:txBody>
          <a:bodyPr/>
          <a:lstStyle/>
          <a:p>
            <a:fld id="{96E69268-9C8B-4EBF-A9EE-DC5DC2D48DC3}" type="slidenum">
              <a:rPr lang="en-US" smtClean="0"/>
              <a:pPr/>
              <a:t>5</a:t>
            </a:fld>
            <a:endParaRPr lang="en-US"/>
          </a:p>
        </p:txBody>
      </p:sp>
      <p:sp>
        <p:nvSpPr>
          <p:cNvPr id="9" name="TextBox 8">
            <a:extLst>
              <a:ext uri="{FF2B5EF4-FFF2-40B4-BE49-F238E27FC236}">
                <a16:creationId xmlns:a16="http://schemas.microsoft.com/office/drawing/2014/main" id="{5EFA80CF-8107-2860-A9B9-963A43C4CC4C}"/>
              </a:ext>
            </a:extLst>
          </p:cNvPr>
          <p:cNvSpPr txBox="1"/>
          <p:nvPr/>
        </p:nvSpPr>
        <p:spPr>
          <a:xfrm>
            <a:off x="9601200" y="295275"/>
            <a:ext cx="2200275" cy="338554"/>
          </a:xfrm>
          <a:prstGeom prst="rect">
            <a:avLst/>
          </a:prstGeom>
          <a:noFill/>
        </p:spPr>
        <p:txBody>
          <a:bodyPr wrap="square" rtlCol="0">
            <a:spAutoFit/>
          </a:bodyPr>
          <a:lstStyle/>
          <a:p>
            <a:r>
              <a:rPr lang="en-GB" sz="1600" b="1" dirty="0"/>
              <a:t>3GPP 38.322</a:t>
            </a:r>
            <a:endParaRPr lang="en-IN" sz="1600" b="1" dirty="0"/>
          </a:p>
        </p:txBody>
      </p:sp>
    </p:spTree>
    <p:extLst>
      <p:ext uri="{BB962C8B-B14F-4D97-AF65-F5344CB8AC3E}">
        <p14:creationId xmlns:p14="http://schemas.microsoft.com/office/powerpoint/2010/main" val="207335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2F8995-D47B-80E6-7A4B-A84F6CDCCAE7}"/>
              </a:ext>
            </a:extLst>
          </p:cNvPr>
          <p:cNvSpPr>
            <a:spLocks noGrp="1"/>
          </p:cNvSpPr>
          <p:nvPr>
            <p:ph type="sldNum" sz="quarter" idx="12"/>
          </p:nvPr>
        </p:nvSpPr>
        <p:spPr/>
        <p:txBody>
          <a:bodyPr/>
          <a:lstStyle/>
          <a:p>
            <a:r>
              <a:rPr lang="en-US">
                <a:cs typeface="Segoe UI"/>
              </a:rPr>
              <a:t>6</a:t>
            </a:r>
          </a:p>
        </p:txBody>
      </p:sp>
      <p:sp>
        <p:nvSpPr>
          <p:cNvPr id="5" name="Text Placeholder 4">
            <a:extLst>
              <a:ext uri="{FF2B5EF4-FFF2-40B4-BE49-F238E27FC236}">
                <a16:creationId xmlns:a16="http://schemas.microsoft.com/office/drawing/2014/main" id="{35D314C8-6403-4A84-24B5-EE8645505E9A}"/>
              </a:ext>
            </a:extLst>
          </p:cNvPr>
          <p:cNvSpPr>
            <a:spLocks noGrp="1"/>
          </p:cNvSpPr>
          <p:nvPr>
            <p:ph type="body" sz="quarter" idx="13"/>
          </p:nvPr>
        </p:nvSpPr>
        <p:spPr>
          <a:xfrm>
            <a:off x="459152" y="1611168"/>
            <a:ext cx="11313533" cy="4479542"/>
          </a:xfrm>
        </p:spPr>
        <p:txBody>
          <a:bodyPr vert="horz" lIns="0" tIns="60949" rIns="0" bIns="60949" rtlCol="0" anchor="t">
            <a:noAutofit/>
          </a:bodyPr>
          <a:lstStyle/>
          <a:p>
            <a:r>
              <a:rPr lang="en-US">
                <a:latin typeface="Segoe UI"/>
                <a:ea typeface="+mj-lt"/>
                <a:cs typeface="Times New Roman"/>
              </a:rPr>
              <a:t>The</a:t>
            </a:r>
            <a:r>
              <a:rPr lang="en-US" b="1">
                <a:latin typeface="Segoe UI"/>
                <a:ea typeface="+mj-lt"/>
                <a:cs typeface="Times New Roman"/>
              </a:rPr>
              <a:t> Radio Link Control (RLC)</a:t>
            </a:r>
            <a:r>
              <a:rPr lang="en-US">
                <a:latin typeface="Segoe UI"/>
                <a:ea typeface="+mj-lt"/>
                <a:cs typeface="Times New Roman"/>
              </a:rPr>
              <a:t> layer is an integral part of the protocol stack in modern mobile communication systems, such as LTE (Long-Term Evolution) and 5G NR (New Radio). Situated between the Medium Access Control (MAC) layer and the Packet Data Convergence Protocol (PDCP) layer, the RLC layer is responsible for ensuring reliable data transfer and efficient communication over the wireless link. </a:t>
            </a:r>
          </a:p>
          <a:p>
            <a:r>
              <a:rPr lang="en-US" b="1">
                <a:latin typeface="Segoe UI"/>
                <a:ea typeface="+mj-lt"/>
                <a:cs typeface="Times New Roman"/>
              </a:rPr>
              <a:t>Radio Link Control (RLC) </a:t>
            </a:r>
            <a:r>
              <a:rPr lang="en-US">
                <a:latin typeface="Segoe UI"/>
                <a:ea typeface="+mj-lt"/>
                <a:cs typeface="Times New Roman"/>
              </a:rPr>
              <a:t>is a layer 2 Radio Link Protocol used in UMTS, LTE and 5G on the Air Interface. This protocol is specified by 3GPP in TS 25.322 for UMTS, TS 36.322[2] for LTE and TS 38.322 for 5G New Radio (NR). RLC is located on top of the 3GPP MAC layer and below the PDCP layer. </a:t>
            </a:r>
            <a:endParaRPr lang="en-US">
              <a:solidFill>
                <a:srgbClr val="000000"/>
              </a:solidFill>
              <a:latin typeface="Segoe UI"/>
              <a:cs typeface="Times New Roman"/>
            </a:endParaRPr>
          </a:p>
          <a:p>
            <a:r>
              <a:rPr lang="en-US">
                <a:solidFill>
                  <a:srgbClr val="1F1F1F"/>
                </a:solidFill>
                <a:ea typeface="+mj-lt"/>
                <a:cs typeface="+mj-lt"/>
              </a:rPr>
              <a:t>It is essential for adapting to the challenges of wireless communication, such as varying signal strength, interference, and mobility. By handling segmentation, error correction, and flow control, the RLC layer plays a crucial role in ensuring that data is transmitted efficiently and reliably, contributing to the overall performance and quality of service in mobile networks.</a:t>
            </a:r>
            <a:endParaRPr lang="en-US"/>
          </a:p>
        </p:txBody>
      </p:sp>
      <p:sp>
        <p:nvSpPr>
          <p:cNvPr id="2" name="Footer Placeholder 1">
            <a:extLst>
              <a:ext uri="{FF2B5EF4-FFF2-40B4-BE49-F238E27FC236}">
                <a16:creationId xmlns:a16="http://schemas.microsoft.com/office/drawing/2014/main" id="{91E7DE7A-04FF-5BDC-9069-2908C4229617}"/>
              </a:ext>
            </a:extLst>
          </p:cNvPr>
          <p:cNvSpPr>
            <a:spLocks noGrp="1"/>
          </p:cNvSpPr>
          <p:nvPr>
            <p:ph type="ftr" sz="quarter" idx="11"/>
          </p:nvPr>
        </p:nvSpPr>
        <p:spPr/>
        <p:txBody>
          <a:bodyPr/>
          <a:lstStyle/>
          <a:p>
            <a:r>
              <a:rPr lang="en-US"/>
              <a:t>5G Batch 4</a:t>
            </a:r>
          </a:p>
        </p:txBody>
      </p:sp>
      <p:sp>
        <p:nvSpPr>
          <p:cNvPr id="3" name="Date Placeholder 2">
            <a:extLst>
              <a:ext uri="{FF2B5EF4-FFF2-40B4-BE49-F238E27FC236}">
                <a16:creationId xmlns:a16="http://schemas.microsoft.com/office/drawing/2014/main" id="{12417DA2-A362-3CF1-0B69-9CF2C87CA4E7}"/>
              </a:ext>
            </a:extLst>
          </p:cNvPr>
          <p:cNvSpPr>
            <a:spLocks noGrp="1"/>
          </p:cNvSpPr>
          <p:nvPr>
            <p:ph type="dt" sz="half" idx="10"/>
          </p:nvPr>
        </p:nvSpPr>
        <p:spPr/>
        <p:txBody>
          <a:bodyPr/>
          <a:lstStyle/>
          <a:p>
            <a:fld id="{5FF9D35F-C6BD-46B8-A61F-FEF10740E9DC}" type="datetime1">
              <a:rPr lang="en-US" smtClean="0"/>
              <a:t>8/9/2024</a:t>
            </a:fld>
            <a:endParaRPr lang="en-US"/>
          </a:p>
        </p:txBody>
      </p:sp>
      <p:sp>
        <p:nvSpPr>
          <p:cNvPr id="6" name="TextBox 5">
            <a:extLst>
              <a:ext uri="{FF2B5EF4-FFF2-40B4-BE49-F238E27FC236}">
                <a16:creationId xmlns:a16="http://schemas.microsoft.com/office/drawing/2014/main" id="{4D0F1FFB-6E0B-A521-7E6C-3D5CB1E86C85}"/>
              </a:ext>
            </a:extLst>
          </p:cNvPr>
          <p:cNvSpPr txBox="1"/>
          <p:nvPr/>
        </p:nvSpPr>
        <p:spPr>
          <a:xfrm>
            <a:off x="9601200" y="295275"/>
            <a:ext cx="2200275" cy="338554"/>
          </a:xfrm>
          <a:prstGeom prst="rect">
            <a:avLst/>
          </a:prstGeom>
          <a:noFill/>
        </p:spPr>
        <p:txBody>
          <a:bodyPr wrap="square" rtlCol="0">
            <a:spAutoFit/>
          </a:bodyPr>
          <a:lstStyle/>
          <a:p>
            <a:r>
              <a:rPr lang="en-GB" sz="1600" b="1" dirty="0"/>
              <a:t>3GPP 38.322</a:t>
            </a:r>
            <a:endParaRPr lang="en-IN" sz="1600" b="1" dirty="0"/>
          </a:p>
        </p:txBody>
      </p:sp>
    </p:spTree>
    <p:extLst>
      <p:ext uri="{BB962C8B-B14F-4D97-AF65-F5344CB8AC3E}">
        <p14:creationId xmlns:p14="http://schemas.microsoft.com/office/powerpoint/2010/main" val="281665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radio interface&#10;&#10;Description automatically generated">
            <a:extLst>
              <a:ext uri="{FF2B5EF4-FFF2-40B4-BE49-F238E27FC236}">
                <a16:creationId xmlns:a16="http://schemas.microsoft.com/office/drawing/2014/main" id="{07B8915F-86AC-F9A6-7DDC-6A15182E6E08}"/>
              </a:ext>
            </a:extLst>
          </p:cNvPr>
          <p:cNvPicPr>
            <a:picLocks noChangeAspect="1"/>
          </p:cNvPicPr>
          <p:nvPr/>
        </p:nvPicPr>
        <p:blipFill>
          <a:blip r:embed="rId2"/>
          <a:stretch>
            <a:fillRect/>
          </a:stretch>
        </p:blipFill>
        <p:spPr>
          <a:xfrm>
            <a:off x="1004231" y="794304"/>
            <a:ext cx="10071838" cy="4536867"/>
          </a:xfrm>
          <a:prstGeom prst="rect">
            <a:avLst/>
          </a:prstGeom>
        </p:spPr>
      </p:pic>
      <p:sp>
        <p:nvSpPr>
          <p:cNvPr id="4" name="Footer Placeholder 3">
            <a:extLst>
              <a:ext uri="{FF2B5EF4-FFF2-40B4-BE49-F238E27FC236}">
                <a16:creationId xmlns:a16="http://schemas.microsoft.com/office/drawing/2014/main" id="{636B52F4-2229-1618-FDA0-6709F0D546AF}"/>
              </a:ext>
            </a:extLst>
          </p:cNvPr>
          <p:cNvSpPr>
            <a:spLocks noGrp="1"/>
          </p:cNvSpPr>
          <p:nvPr>
            <p:ph type="ftr" sz="quarter" idx="11"/>
          </p:nvPr>
        </p:nvSpPr>
        <p:spPr>
          <a:xfrm>
            <a:off x="4164515" y="6356351"/>
            <a:ext cx="8038820" cy="508426"/>
          </a:xfrm>
        </p:spPr>
        <p:txBody>
          <a:bodyPr/>
          <a:lstStyle/>
          <a:p>
            <a:r>
              <a:rPr lang="en-US"/>
              <a:t>5G Batch 4</a:t>
            </a:r>
          </a:p>
        </p:txBody>
      </p:sp>
      <p:sp>
        <p:nvSpPr>
          <p:cNvPr id="6" name="TextBox 5">
            <a:extLst>
              <a:ext uri="{FF2B5EF4-FFF2-40B4-BE49-F238E27FC236}">
                <a16:creationId xmlns:a16="http://schemas.microsoft.com/office/drawing/2014/main" id="{DA051BDF-5C7E-EA4A-C637-E76534B0775C}"/>
              </a:ext>
            </a:extLst>
          </p:cNvPr>
          <p:cNvSpPr txBox="1"/>
          <p:nvPr/>
        </p:nvSpPr>
        <p:spPr>
          <a:xfrm>
            <a:off x="4712569" y="5564875"/>
            <a:ext cx="34601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Fig 1.2 RLC Architecture</a:t>
            </a:r>
          </a:p>
        </p:txBody>
      </p:sp>
      <p:sp>
        <p:nvSpPr>
          <p:cNvPr id="2" name="Date Placeholder 1">
            <a:extLst>
              <a:ext uri="{FF2B5EF4-FFF2-40B4-BE49-F238E27FC236}">
                <a16:creationId xmlns:a16="http://schemas.microsoft.com/office/drawing/2014/main" id="{2EBC5B7F-17F6-EB79-D081-DD19B8200275}"/>
              </a:ext>
            </a:extLst>
          </p:cNvPr>
          <p:cNvSpPr>
            <a:spLocks noGrp="1"/>
          </p:cNvSpPr>
          <p:nvPr>
            <p:ph type="dt" sz="half" idx="10"/>
          </p:nvPr>
        </p:nvSpPr>
        <p:spPr/>
        <p:txBody>
          <a:bodyPr/>
          <a:lstStyle/>
          <a:p>
            <a:fld id="{5B63F13E-7789-4562-ADC5-AAEA6E8379AC}" type="datetime1">
              <a:rPr lang="en-US" smtClean="0"/>
              <a:t>8/9/2024</a:t>
            </a:fld>
            <a:endParaRPr lang="en-US"/>
          </a:p>
        </p:txBody>
      </p:sp>
      <p:sp>
        <p:nvSpPr>
          <p:cNvPr id="7" name="TextBox 6">
            <a:extLst>
              <a:ext uri="{FF2B5EF4-FFF2-40B4-BE49-F238E27FC236}">
                <a16:creationId xmlns:a16="http://schemas.microsoft.com/office/drawing/2014/main" id="{1C47F98C-972E-83C1-ABBB-B40EB86A09A0}"/>
              </a:ext>
            </a:extLst>
          </p:cNvPr>
          <p:cNvSpPr txBox="1"/>
          <p:nvPr/>
        </p:nvSpPr>
        <p:spPr>
          <a:xfrm>
            <a:off x="9601200" y="295275"/>
            <a:ext cx="2200275" cy="338554"/>
          </a:xfrm>
          <a:prstGeom prst="rect">
            <a:avLst/>
          </a:prstGeom>
          <a:noFill/>
        </p:spPr>
        <p:txBody>
          <a:bodyPr wrap="square" rtlCol="0">
            <a:spAutoFit/>
          </a:bodyPr>
          <a:lstStyle/>
          <a:p>
            <a:r>
              <a:rPr lang="en-GB" sz="1600" b="1" dirty="0"/>
              <a:t>3GPP 38.322</a:t>
            </a:r>
            <a:endParaRPr lang="en-IN" sz="1600" b="1" dirty="0"/>
          </a:p>
        </p:txBody>
      </p:sp>
    </p:spTree>
    <p:extLst>
      <p:ext uri="{BB962C8B-B14F-4D97-AF65-F5344CB8AC3E}">
        <p14:creationId xmlns:p14="http://schemas.microsoft.com/office/powerpoint/2010/main" val="413086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1056-1B21-A211-680B-593C0C71F275}"/>
              </a:ext>
            </a:extLst>
          </p:cNvPr>
          <p:cNvSpPr>
            <a:spLocks noGrp="1"/>
          </p:cNvSpPr>
          <p:nvPr>
            <p:ph type="title"/>
          </p:nvPr>
        </p:nvSpPr>
        <p:spPr>
          <a:xfrm>
            <a:off x="609639" y="237181"/>
            <a:ext cx="9805061" cy="1296144"/>
          </a:xfrm>
        </p:spPr>
        <p:txBody>
          <a:bodyPr/>
          <a:lstStyle/>
          <a:p>
            <a:r>
              <a:rPr lang="en-US">
                <a:latin typeface="Segoe UI"/>
                <a:cs typeface="Times New Roman"/>
              </a:rPr>
              <a:t>Functions and Services of RLC</a:t>
            </a:r>
          </a:p>
        </p:txBody>
      </p:sp>
      <p:sp>
        <p:nvSpPr>
          <p:cNvPr id="4" name="Text Placeholder 3">
            <a:extLst>
              <a:ext uri="{FF2B5EF4-FFF2-40B4-BE49-F238E27FC236}">
                <a16:creationId xmlns:a16="http://schemas.microsoft.com/office/drawing/2014/main" id="{9648C6C3-B11E-FEA1-24FB-2C1AFD07350E}"/>
              </a:ext>
            </a:extLst>
          </p:cNvPr>
          <p:cNvSpPr>
            <a:spLocks noGrp="1"/>
          </p:cNvSpPr>
          <p:nvPr>
            <p:ph type="body" sz="quarter" idx="13"/>
          </p:nvPr>
        </p:nvSpPr>
        <p:spPr>
          <a:xfrm>
            <a:off x="907733" y="1711510"/>
            <a:ext cx="4332947" cy="4486746"/>
          </a:xfrm>
        </p:spPr>
        <p:txBody>
          <a:bodyPr vert="horz" lIns="0" tIns="60949" rIns="0" bIns="60949" rtlCol="0" anchor="t">
            <a:noAutofit/>
          </a:bodyPr>
          <a:lstStyle/>
          <a:p>
            <a:r>
              <a:rPr lang="en-US" b="1">
                <a:latin typeface="Segoe UI"/>
                <a:ea typeface="+mj-lt"/>
                <a:cs typeface="+mj-lt"/>
              </a:rPr>
              <a:t>Functions:</a:t>
            </a:r>
          </a:p>
          <a:p>
            <a:pPr marL="285750" indent="-285750">
              <a:buFont typeface="Arial"/>
              <a:buChar char="•"/>
            </a:pPr>
            <a:r>
              <a:rPr lang="en-US">
                <a:latin typeface="Segoe UI"/>
                <a:ea typeface="+mj-lt"/>
                <a:cs typeface="+mj-lt"/>
              </a:rPr>
              <a:t>transfer of upper layer PDUs</a:t>
            </a:r>
            <a:endParaRPr lang="en-US">
              <a:latin typeface="Segoe UI"/>
              <a:cs typeface="Segoe UI"/>
            </a:endParaRPr>
          </a:p>
          <a:p>
            <a:pPr marL="285750" indent="-285750">
              <a:buFont typeface="Arial"/>
              <a:buChar char="•"/>
            </a:pPr>
            <a:r>
              <a:rPr lang="en-US">
                <a:latin typeface="Segoe UI"/>
                <a:ea typeface="+mj-lt"/>
                <a:cs typeface="+mj-lt"/>
              </a:rPr>
              <a:t>error correction through ARQ (only for AM data transfer)</a:t>
            </a:r>
            <a:endParaRPr lang="en-US">
              <a:latin typeface="Segoe UI"/>
              <a:cs typeface="Segoe UI"/>
            </a:endParaRPr>
          </a:p>
          <a:p>
            <a:pPr marL="285750" indent="-285750">
              <a:buFont typeface="Arial"/>
              <a:buChar char="•"/>
            </a:pPr>
            <a:r>
              <a:rPr lang="en-US">
                <a:latin typeface="Segoe UI"/>
                <a:ea typeface="+mj-lt"/>
                <a:cs typeface="+mj-lt"/>
              </a:rPr>
              <a:t>segmentation and reassembly of RLC SDUs (only for UM and AM data transfer)</a:t>
            </a:r>
            <a:endParaRPr lang="en-US">
              <a:latin typeface="Segoe UI"/>
              <a:cs typeface="Segoe UI"/>
            </a:endParaRPr>
          </a:p>
          <a:p>
            <a:pPr marL="285750" indent="-285750">
              <a:buFont typeface="Arial"/>
              <a:buChar char="•"/>
            </a:pPr>
            <a:r>
              <a:rPr lang="en-US">
                <a:latin typeface="Segoe UI"/>
                <a:ea typeface="+mj-lt"/>
                <a:cs typeface="+mj-lt"/>
              </a:rPr>
              <a:t>re-segmentation of RLC SDU segments (only for AM data transfer)</a:t>
            </a:r>
            <a:endParaRPr lang="en-US">
              <a:latin typeface="Segoe UI"/>
              <a:cs typeface="Segoe UI"/>
            </a:endParaRPr>
          </a:p>
          <a:p>
            <a:pPr marL="285750" indent="-285750">
              <a:buFont typeface="Arial"/>
              <a:buChar char="•"/>
            </a:pPr>
            <a:r>
              <a:rPr lang="en-US">
                <a:latin typeface="Segoe UI"/>
                <a:ea typeface="+mj-lt"/>
                <a:cs typeface="+mj-lt"/>
              </a:rPr>
              <a:t>duplicate detection (only for AM data transfer)</a:t>
            </a:r>
            <a:endParaRPr lang="en-US">
              <a:latin typeface="Segoe UI"/>
              <a:cs typeface="Segoe UI"/>
            </a:endParaRPr>
          </a:p>
          <a:p>
            <a:pPr marL="285750" indent="-285750">
              <a:buFont typeface="Arial"/>
              <a:buChar char="•"/>
            </a:pPr>
            <a:r>
              <a:rPr lang="en-US">
                <a:latin typeface="Segoe UI"/>
                <a:ea typeface="+mj-lt"/>
                <a:cs typeface="+mj-lt"/>
              </a:rPr>
              <a:t>RLC SDU discard (only for UM and AM data transfer)</a:t>
            </a:r>
            <a:endParaRPr lang="en-US">
              <a:latin typeface="Segoe UI"/>
              <a:cs typeface="Segoe UI"/>
            </a:endParaRPr>
          </a:p>
          <a:p>
            <a:pPr marL="285750" indent="-285750">
              <a:buFont typeface="Arial"/>
              <a:buChar char="•"/>
            </a:pPr>
            <a:r>
              <a:rPr lang="en-US">
                <a:latin typeface="Segoe UI"/>
                <a:ea typeface="+mj-lt"/>
                <a:cs typeface="+mj-lt"/>
              </a:rPr>
              <a:t>RLC re-establishment;</a:t>
            </a:r>
            <a:endParaRPr lang="en-US">
              <a:latin typeface="Segoe UI"/>
              <a:cs typeface="Times New Roman"/>
            </a:endParaRPr>
          </a:p>
          <a:p>
            <a:pPr marL="285750" indent="-285750">
              <a:buFont typeface="Arial"/>
              <a:buChar char="•"/>
            </a:pPr>
            <a:r>
              <a:rPr lang="en-US">
                <a:latin typeface="Segoe UI"/>
                <a:cs typeface="Calibri"/>
              </a:rPr>
              <a:t>Protocol error detection (only for AM data transfer).</a:t>
            </a:r>
            <a:endParaRPr lang="en-US">
              <a:latin typeface="Segoe UI"/>
              <a:cs typeface="Segoe UI"/>
            </a:endParaRPr>
          </a:p>
          <a:p>
            <a:endParaRPr lang="en-US">
              <a:latin typeface="Segoe UI"/>
              <a:cs typeface="Calibri"/>
            </a:endParaRPr>
          </a:p>
          <a:p>
            <a:endParaRPr lang="en-US">
              <a:latin typeface="Segoe UI"/>
              <a:cs typeface="Calibri"/>
            </a:endParaRPr>
          </a:p>
        </p:txBody>
      </p:sp>
      <p:sp>
        <p:nvSpPr>
          <p:cNvPr id="5" name="TextBox 4">
            <a:extLst>
              <a:ext uri="{FF2B5EF4-FFF2-40B4-BE49-F238E27FC236}">
                <a16:creationId xmlns:a16="http://schemas.microsoft.com/office/drawing/2014/main" id="{F92F8078-335C-C6F1-1D3D-03B1F2F81A8A}"/>
              </a:ext>
            </a:extLst>
          </p:cNvPr>
          <p:cNvSpPr txBox="1"/>
          <p:nvPr/>
        </p:nvSpPr>
        <p:spPr>
          <a:xfrm>
            <a:off x="5919853" y="1716290"/>
            <a:ext cx="515389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Segoe UI"/>
                <a:cs typeface="Segoe UI"/>
              </a:rPr>
              <a:t>Services provided to upper layers</a:t>
            </a:r>
          </a:p>
          <a:p>
            <a:r>
              <a:rPr lang="en-US" sz="1600">
                <a:latin typeface="Segoe UI"/>
                <a:cs typeface="Arial"/>
              </a:rPr>
              <a:t>•   TM data transfer</a:t>
            </a:r>
            <a:endParaRPr lang="en-US" sz="1600" b="1" u="sng">
              <a:latin typeface="Segoe UI"/>
              <a:cs typeface="Segoe UI"/>
            </a:endParaRPr>
          </a:p>
          <a:p>
            <a:r>
              <a:rPr lang="en-US" sz="1600">
                <a:latin typeface="Segoe UI"/>
                <a:cs typeface="Arial"/>
              </a:rPr>
              <a:t>•   UM data transfer</a:t>
            </a:r>
            <a:endParaRPr lang="en-US" sz="1600">
              <a:latin typeface="Segoe UI"/>
              <a:cs typeface="Segoe UI"/>
            </a:endParaRPr>
          </a:p>
          <a:p>
            <a:pPr marL="171450" indent="-171450">
              <a:buFont typeface="Arial"/>
              <a:buChar char="•"/>
            </a:pPr>
            <a:r>
              <a:rPr lang="en-US" sz="1600">
                <a:latin typeface="Segoe UI"/>
                <a:cs typeface="Arial"/>
              </a:rPr>
              <a:t> AM data transfer, including an indication of    </a:t>
            </a:r>
            <a:br>
              <a:rPr lang="en-US" sz="1600">
                <a:latin typeface="Segoe UI"/>
                <a:cs typeface="Arial"/>
              </a:rPr>
            </a:br>
            <a:r>
              <a:rPr lang="en-US" sz="1600">
                <a:latin typeface="Segoe UI"/>
                <a:cs typeface="Arial"/>
              </a:rPr>
              <a:t> successful delivery of upper layers PDUs.</a:t>
            </a:r>
            <a:endParaRPr lang="en-US" sz="1600">
              <a:latin typeface="Segoe UI"/>
              <a:cs typeface="Segoe UI"/>
            </a:endParaRPr>
          </a:p>
          <a:p>
            <a:endParaRPr lang="en-US" sz="1600">
              <a:latin typeface="Segoe UI"/>
              <a:cs typeface="Arial"/>
            </a:endParaRPr>
          </a:p>
          <a:p>
            <a:endParaRPr lang="en-US" sz="1600">
              <a:latin typeface="Segoe UI"/>
              <a:cs typeface="Arial"/>
            </a:endParaRPr>
          </a:p>
          <a:p>
            <a:endParaRPr lang="en-US" sz="1600">
              <a:latin typeface="Segoe UI"/>
              <a:cs typeface="Arial"/>
            </a:endParaRPr>
          </a:p>
          <a:p>
            <a:r>
              <a:rPr lang="en-US" sz="1600" b="1">
                <a:latin typeface="Segoe UI"/>
                <a:cs typeface="Segoe UI"/>
              </a:rPr>
              <a:t>Services provided from lower layers</a:t>
            </a:r>
          </a:p>
          <a:p>
            <a:pPr marL="171450" indent="-171450">
              <a:buFont typeface="Arial"/>
              <a:buChar char="•"/>
            </a:pPr>
            <a:r>
              <a:rPr lang="en-US" sz="1600">
                <a:latin typeface="Segoe UI"/>
                <a:cs typeface="Segoe UI"/>
              </a:rPr>
              <a:t>Data transfer</a:t>
            </a:r>
          </a:p>
          <a:p>
            <a:pPr marL="171450" indent="-171450">
              <a:buFont typeface="Arial"/>
              <a:buChar char="•"/>
            </a:pPr>
            <a:r>
              <a:rPr lang="en-US" sz="1600">
                <a:latin typeface="Segoe UI"/>
                <a:cs typeface="Segoe UI"/>
              </a:rPr>
              <a:t>Notification of a transmission opportunity, together with the total size of the RLC PDU(s) to be transmitted in the transmission opportunity</a:t>
            </a:r>
          </a:p>
          <a:p>
            <a:r>
              <a:rPr lang="en-US" sz="1600" b="1">
                <a:cs typeface="Segoe UI"/>
              </a:rPr>
              <a:t>                                             </a:t>
            </a:r>
          </a:p>
          <a:p>
            <a:endParaRPr lang="en-US" sz="1600" b="1">
              <a:cs typeface="Segoe UI"/>
            </a:endParaRPr>
          </a:p>
          <a:p>
            <a:endParaRPr lang="en-US" sz="1600" b="1">
              <a:cs typeface="Segoe UI"/>
            </a:endParaRPr>
          </a:p>
          <a:p>
            <a:endParaRPr lang="en-US" sz="1400">
              <a:solidFill>
                <a:srgbClr val="202124"/>
              </a:solidFill>
              <a:ea typeface="+mn-lt"/>
              <a:cs typeface="+mn-lt"/>
            </a:endParaRPr>
          </a:p>
        </p:txBody>
      </p:sp>
      <p:sp>
        <p:nvSpPr>
          <p:cNvPr id="6" name="Footer Placeholder 5">
            <a:extLst>
              <a:ext uri="{FF2B5EF4-FFF2-40B4-BE49-F238E27FC236}">
                <a16:creationId xmlns:a16="http://schemas.microsoft.com/office/drawing/2014/main" id="{345BB6E3-37B8-F0E1-3C7A-B3AB9D1E94F3}"/>
              </a:ext>
            </a:extLst>
          </p:cNvPr>
          <p:cNvSpPr>
            <a:spLocks noGrp="1"/>
          </p:cNvSpPr>
          <p:nvPr>
            <p:ph type="ftr" sz="quarter" idx="11"/>
          </p:nvPr>
        </p:nvSpPr>
        <p:spPr>
          <a:xfrm>
            <a:off x="4645922" y="6489417"/>
            <a:ext cx="7424258" cy="365125"/>
          </a:xfrm>
        </p:spPr>
        <p:txBody>
          <a:bodyPr/>
          <a:lstStyle/>
          <a:p>
            <a:r>
              <a:rPr lang="en-US"/>
              <a:t>5G Batch 4</a:t>
            </a:r>
          </a:p>
        </p:txBody>
      </p:sp>
      <p:sp>
        <p:nvSpPr>
          <p:cNvPr id="7" name="Date Placeholder 6">
            <a:extLst>
              <a:ext uri="{FF2B5EF4-FFF2-40B4-BE49-F238E27FC236}">
                <a16:creationId xmlns:a16="http://schemas.microsoft.com/office/drawing/2014/main" id="{45FEFDBB-E718-E9EB-0EF3-DE52343BBC3F}"/>
              </a:ext>
            </a:extLst>
          </p:cNvPr>
          <p:cNvSpPr>
            <a:spLocks noGrp="1"/>
          </p:cNvSpPr>
          <p:nvPr>
            <p:ph type="dt" sz="half" idx="10"/>
          </p:nvPr>
        </p:nvSpPr>
        <p:spPr/>
        <p:txBody>
          <a:bodyPr/>
          <a:lstStyle/>
          <a:p>
            <a:fld id="{0FB106B9-5674-4903-AAF6-DB487F7A40B4}" type="datetime1">
              <a:rPr lang="en-US" smtClean="0"/>
              <a:t>8/9/2024</a:t>
            </a:fld>
            <a:endParaRPr lang="en-US" dirty="0"/>
          </a:p>
        </p:txBody>
      </p:sp>
      <p:sp>
        <p:nvSpPr>
          <p:cNvPr id="8" name="TextBox 7">
            <a:extLst>
              <a:ext uri="{FF2B5EF4-FFF2-40B4-BE49-F238E27FC236}">
                <a16:creationId xmlns:a16="http://schemas.microsoft.com/office/drawing/2014/main" id="{7A58E7D8-386D-34E8-C672-58A51AD5DD73}"/>
              </a:ext>
            </a:extLst>
          </p:cNvPr>
          <p:cNvSpPr txBox="1"/>
          <p:nvPr/>
        </p:nvSpPr>
        <p:spPr>
          <a:xfrm>
            <a:off x="10036175" y="237181"/>
            <a:ext cx="2152650" cy="276999"/>
          </a:xfrm>
          <a:prstGeom prst="rect">
            <a:avLst/>
          </a:prstGeom>
          <a:noFill/>
        </p:spPr>
        <p:txBody>
          <a:bodyPr wrap="square" rtlCol="0">
            <a:spAutoFit/>
          </a:bodyPr>
          <a:lstStyle/>
          <a:p>
            <a:r>
              <a:rPr lang="en-GB" sz="1200" b="1" dirty="0"/>
              <a:t>4.3, 4.4 of 3GPP 38.322</a:t>
            </a:r>
            <a:endParaRPr lang="en-IN" sz="1200" b="1" dirty="0"/>
          </a:p>
        </p:txBody>
      </p:sp>
      <p:sp>
        <p:nvSpPr>
          <p:cNvPr id="9" name="Slide Number Placeholder 8">
            <a:extLst>
              <a:ext uri="{FF2B5EF4-FFF2-40B4-BE49-F238E27FC236}">
                <a16:creationId xmlns:a16="http://schemas.microsoft.com/office/drawing/2014/main" id="{02ABED99-94BB-897E-4BBF-C32ED4B042A0}"/>
              </a:ext>
            </a:extLst>
          </p:cNvPr>
          <p:cNvSpPr>
            <a:spLocks noGrp="1"/>
          </p:cNvSpPr>
          <p:nvPr>
            <p:ph type="sldNum" sz="quarter" idx="12"/>
          </p:nvPr>
        </p:nvSpPr>
        <p:spPr/>
        <p:txBody>
          <a:bodyPr/>
          <a:lstStyle/>
          <a:p>
            <a:fld id="{96E69268-9C8B-4EBF-A9EE-DC5DC2D48DC3}" type="slidenum">
              <a:rPr lang="en-US" smtClean="0"/>
              <a:pPr/>
              <a:t>8</a:t>
            </a:fld>
            <a:endParaRPr lang="en-US"/>
          </a:p>
        </p:txBody>
      </p:sp>
    </p:spTree>
    <p:extLst>
      <p:ext uri="{BB962C8B-B14F-4D97-AF65-F5344CB8AC3E}">
        <p14:creationId xmlns:p14="http://schemas.microsoft.com/office/powerpoint/2010/main" val="303237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RLC Modes of Operation</a:t>
            </a:r>
            <a:endParaRPr lang="en-PH" sz="1600" b="0">
              <a:solidFill>
                <a:srgbClr val="000000"/>
              </a:solidFill>
              <a:cs typeface="Segoe UI"/>
            </a:endParaRP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598247" y="1695836"/>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14" name="Slide Number Placeholder 13">
            <a:extLst>
              <a:ext uri="{FF2B5EF4-FFF2-40B4-BE49-F238E27FC236}">
                <a16:creationId xmlns:a16="http://schemas.microsoft.com/office/drawing/2014/main" id="{A77299EF-CB8B-0487-9D0B-51573DF9F1DA}"/>
              </a:ext>
            </a:extLst>
          </p:cNvPr>
          <p:cNvSpPr>
            <a:spLocks noGrp="1"/>
          </p:cNvSpPr>
          <p:nvPr>
            <p:ph type="sldNum" sz="quarter" idx="12"/>
          </p:nvPr>
        </p:nvSpPr>
        <p:spPr/>
        <p:txBody>
          <a:bodyPr/>
          <a:lstStyle/>
          <a:p>
            <a:r>
              <a:rPr lang="en-US">
                <a:cs typeface="Segoe UI"/>
              </a:rPr>
              <a:t>9</a:t>
            </a:r>
          </a:p>
        </p:txBody>
      </p:sp>
      <p:sp>
        <p:nvSpPr>
          <p:cNvPr id="4" name="Footer Placeholder 3">
            <a:extLst>
              <a:ext uri="{FF2B5EF4-FFF2-40B4-BE49-F238E27FC236}">
                <a16:creationId xmlns:a16="http://schemas.microsoft.com/office/drawing/2014/main" id="{3157CFB3-0BBA-6E11-6DD1-6F73244D0539}"/>
              </a:ext>
            </a:extLst>
          </p:cNvPr>
          <p:cNvSpPr>
            <a:spLocks noGrp="1"/>
          </p:cNvSpPr>
          <p:nvPr>
            <p:ph type="ftr" sz="quarter" idx="11"/>
          </p:nvPr>
        </p:nvSpPr>
        <p:spPr/>
        <p:txBody>
          <a:bodyPr/>
          <a:lstStyle/>
          <a:p>
            <a:r>
              <a:rPr lang="en-US"/>
              <a:t>5G Batch 4</a:t>
            </a:r>
          </a:p>
        </p:txBody>
      </p:sp>
      <p:sp>
        <p:nvSpPr>
          <p:cNvPr id="5" name="Date Placeholder 4">
            <a:extLst>
              <a:ext uri="{FF2B5EF4-FFF2-40B4-BE49-F238E27FC236}">
                <a16:creationId xmlns:a16="http://schemas.microsoft.com/office/drawing/2014/main" id="{FF1C82C3-606C-C716-BA33-AA84600A3618}"/>
              </a:ext>
            </a:extLst>
          </p:cNvPr>
          <p:cNvSpPr>
            <a:spLocks noGrp="1"/>
          </p:cNvSpPr>
          <p:nvPr>
            <p:ph type="dt" sz="half" idx="10"/>
          </p:nvPr>
        </p:nvSpPr>
        <p:spPr/>
        <p:txBody>
          <a:bodyPr/>
          <a:lstStyle/>
          <a:p>
            <a:fld id="{1FB715E2-D5C3-4171-AAE8-C3C3BB0BA6D4}" type="datetime1">
              <a:rPr lang="en-US" smtClean="0"/>
              <a:t>8/9/2024</a:t>
            </a:fld>
            <a:endParaRPr lang="en-US"/>
          </a:p>
        </p:txBody>
      </p:sp>
    </p:spTree>
    <p:extLst>
      <p:ext uri="{BB962C8B-B14F-4D97-AF65-F5344CB8AC3E}">
        <p14:creationId xmlns:p14="http://schemas.microsoft.com/office/powerpoint/2010/main" val="341530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theme/theme1.xml><?xml version="1.0" encoding="utf-8"?>
<a:theme xmlns:a="http://schemas.openxmlformats.org/drawingml/2006/main" name="Office Theme">
  <a:themeElements>
    <a:clrScheme name="SlideModel - Year in Review">
      <a:dk1>
        <a:sysClr val="windowText" lastClr="000000"/>
      </a:dk1>
      <a:lt1>
        <a:sysClr val="window" lastClr="FFFFFF"/>
      </a:lt1>
      <a:dk2>
        <a:srgbClr val="1F497D"/>
      </a:dk2>
      <a:lt2>
        <a:srgbClr val="EEECE1"/>
      </a:lt2>
      <a:accent1>
        <a:srgbClr val="003459"/>
      </a:accent1>
      <a:accent2>
        <a:srgbClr val="007EA7"/>
      </a:accent2>
      <a:accent3>
        <a:srgbClr val="094D92"/>
      </a:accent3>
      <a:accent4>
        <a:srgbClr val="00A8E8"/>
      </a:accent4>
      <a:accent5>
        <a:srgbClr val="95E06C"/>
      </a:accent5>
      <a:accent6>
        <a:srgbClr val="9FB1BC"/>
      </a:accent6>
      <a:hlink>
        <a:srgbClr val="0000FF"/>
      </a:hlink>
      <a:folHlink>
        <a:srgbClr val="800080"/>
      </a:folHlink>
    </a:clrScheme>
    <a:fontScheme name="Slide Model Fon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1807</Words>
  <Application>Microsoft Office PowerPoint</Application>
  <PresentationFormat>Custom</PresentationFormat>
  <Paragraphs>295</Paragraphs>
  <Slides>24</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1</vt:i4>
      </vt:variant>
      <vt:variant>
        <vt:lpstr>Slide Titles</vt:lpstr>
      </vt:variant>
      <vt:variant>
        <vt:i4>24</vt:i4>
      </vt:variant>
    </vt:vector>
  </HeadingPairs>
  <TitlesOfParts>
    <vt:vector size="34" baseType="lpstr">
      <vt:lpstr>Arial</vt:lpstr>
      <vt:lpstr>Arial,Sans-Serif</vt:lpstr>
      <vt:lpstr>Calibri</vt:lpstr>
      <vt:lpstr>Consolas</vt:lpstr>
      <vt:lpstr>Courier New</vt:lpstr>
      <vt:lpstr>Roboto</vt:lpstr>
      <vt:lpstr>Segoe UI</vt:lpstr>
      <vt:lpstr>Times New Roman</vt:lpstr>
      <vt:lpstr>Office Theme</vt:lpstr>
      <vt:lpstr>file:///C:\Users\rajes\Desktop\Project%201%20ARQ%20Testing%20in%20RLC.docx</vt:lpstr>
      <vt:lpstr>Project 1: </vt:lpstr>
      <vt:lpstr>Table of Contents</vt:lpstr>
      <vt:lpstr>Group Members</vt:lpstr>
      <vt:lpstr>Introduction to RLC</vt:lpstr>
      <vt:lpstr>PowerPoint Presentation</vt:lpstr>
      <vt:lpstr>PowerPoint Presentation</vt:lpstr>
      <vt:lpstr>PowerPoint Presentation</vt:lpstr>
      <vt:lpstr>Functions and Services of RLC</vt:lpstr>
      <vt:lpstr>RLC Modes of Operation</vt:lpstr>
      <vt:lpstr>Radio Link Control Modes</vt:lpstr>
      <vt:lpstr>ARQ Process in RLC</vt:lpstr>
      <vt:lpstr>PowerPoint Presentation</vt:lpstr>
      <vt:lpstr>ARQ Process</vt:lpstr>
      <vt:lpstr>PowerPoint Presentation</vt:lpstr>
      <vt:lpstr>PowerPoint Presentation</vt:lpstr>
      <vt:lpstr>Code</vt:lpstr>
      <vt:lpstr> Code </vt:lpstr>
      <vt:lpstr>Output</vt:lpstr>
      <vt:lpstr>Output</vt:lpstr>
      <vt:lpstr>Code Explanation</vt:lpstr>
      <vt:lpstr>Mode (AM) with Automatic Repeat reQuest (ARQ) process. It demonstrates how segmentation of data, transmission of Protocol Data Units (PDUs), and handling of acknowledgments (ACKs) and negative acknowledgments (NACKs) work within the RLC layer, specifically in the context of ns-3, a network simulator. Key Components and Workflow RLC_PDU Class: Represents a Protocol Data Unit (PDU) in the RLC layer. Contains a sequence number (sequenceNumber) and the actual data (data). RLC_AM Class: Simulates the RLC Acknowledged Mode, including the ARQ mechanism. Key data structures: transmissionBuffer: A queue that holds PDUs waiting to be transmitted. sentPDUs: A map that stores sent PDUs, keyed by their sequence number. receivedACKs: A map that tracks which PDUs have been acknowledged. retransmissionCount: A map that tracks the number of times each PDU has been retransmitted. Key Functions in RLC_AM: segmentAndQueueData: Segments a large data string into smaller PDUs and queues them for transmission. transmitPDUs: Transmits PDUs from the transmissionBuffer and stores them in sentPDUs for tracking. receiveACK: Marks a PDU as acknowledged when an ACK is received. receiveNACK: Handles a NACK by potentially retransmitting the corresponding PDU if it hasn’t already reached the maximum retransmission limit. sendPDU: Sends a PDU and initializes its status in the tracking structures. retransmitPDU: Retransmits a PDU if it hasn't exceeded the allowed number of retransmissions.   </vt:lpstr>
      <vt:lpstr>How the Program Works  Segmentation and Queuing: The segmentAndQueueData function takes a string message and divides it into smaller segments (each of size 5 in this example), creating a RLC_PDU for each segment. These PDUs are then added to the transmissionBuffer. 2. Transmission: The transmitPDUs function sends each PDU in the transmissionBuffer. Each PDU is recorded in the sentPDUs map, and its acknowledgment status is initially set to false. 3. Acknowledgment Handling: When an ACK is received (receiveACK function), the corresponding PDU is marked as acknowledged. When a NACK is received (receiveNACK function), the system checks if the PDU needs to be retransmitted based on whether it has already been acknowledged and the number of retransmissions that have occurred. 4. Retransmission: If a PDU receives a NACK and hasn't been acknowledged or exceeded the maximum retransmissions, it is retransmitted using the retransmitPDU function.  </vt:lpstr>
      <vt:lpstr>Running the Program  When you run the main function:  The program segments the input string and transmits the PDUs. It simulates the reception of ACKs and NACKs. If necessary, PDUs are retransmitted based on the NACKs received. The final state includes some PDUs successfully acknowledged and others retransmitted.  This example provides a good conceptual understanding of how the RLC AM with ARQ operates, focusing on key principles like segmentation, transmission, acknowledgment, and retransmission. It’s a simplified model but gives insight into the real-world mechanisms of data transmission in mobile networks.  </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In Review Presentation Template</dc:title>
  <dc:creator>Julian</dc:creator>
  <cp:lastModifiedBy>Rajeshwari Bangre</cp:lastModifiedBy>
  <cp:revision>130</cp:revision>
  <dcterms:created xsi:type="dcterms:W3CDTF">2013-09-12T13:05:01Z</dcterms:created>
  <dcterms:modified xsi:type="dcterms:W3CDTF">2024-08-09T15:27:50Z</dcterms:modified>
</cp:coreProperties>
</file>