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83" r:id="rId2"/>
    <p:sldId id="282" r:id="rId3"/>
    <p:sldId id="295" r:id="rId4"/>
    <p:sldId id="311" r:id="rId5"/>
    <p:sldId id="296" r:id="rId6"/>
    <p:sldId id="298" r:id="rId7"/>
    <p:sldId id="301" r:id="rId8"/>
    <p:sldId id="299" r:id="rId9"/>
    <p:sldId id="302" r:id="rId10"/>
    <p:sldId id="316" r:id="rId11"/>
    <p:sldId id="307" r:id="rId12"/>
    <p:sldId id="308" r:id="rId13"/>
    <p:sldId id="314" r:id="rId14"/>
    <p:sldId id="315" r:id="rId15"/>
    <p:sldId id="312" r:id="rId16"/>
    <p:sldId id="310" r:id="rId17"/>
    <p:sldId id="327" r:id="rId18"/>
    <p:sldId id="305" r:id="rId19"/>
    <p:sldId id="309" r:id="rId20"/>
    <p:sldId id="306" r:id="rId21"/>
    <p:sldId id="318" r:id="rId22"/>
    <p:sldId id="320" r:id="rId23"/>
    <p:sldId id="329" r:id="rId24"/>
    <p:sldId id="330" r:id="rId25"/>
    <p:sldId id="291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 2" id="{37D2BECA-2908-459A-91DE-3945B37B825E}">
          <p14:sldIdLst>
            <p14:sldId id="283"/>
          </p14:sldIdLst>
        </p14:section>
        <p14:section name="Table of Content" id="{9C8020DE-553A-46EE-A718-A13C5A71B1A3}">
          <p14:sldIdLst>
            <p14:sldId id="282"/>
          </p14:sldIdLst>
        </p14:section>
        <p14:section name="Group Members" id="{1A6E82A5-CEE7-4211-AC27-6C3EB10961A1}">
          <p14:sldIdLst>
            <p14:sldId id="295"/>
          </p14:sldIdLst>
        </p14:section>
        <p14:section name="MAC Introduction" id="{33E25961-D2A2-4D55-A8CC-05D6D55FA419}">
          <p14:sldIdLst>
            <p14:sldId id="311"/>
            <p14:sldId id="296"/>
          </p14:sldIdLst>
        </p14:section>
        <p14:section name="MAC Functions" id="{3FB91979-C71D-4BF9-9B55-105429B2142C}">
          <p14:sldIdLst>
            <p14:sldId id="298"/>
            <p14:sldId id="301"/>
            <p14:sldId id="299"/>
          </p14:sldIdLst>
        </p14:section>
        <p14:section name="Random Access Procedure" id="{0B73D00A-3813-46FE-AC89-2EB29010134A}">
          <p14:sldIdLst>
            <p14:sldId id="302"/>
            <p14:sldId id="316"/>
            <p14:sldId id="307"/>
            <p14:sldId id="308"/>
          </p14:sldIdLst>
        </p14:section>
        <p14:section name="Types of RAC" id="{D14F9C2E-7686-4910-B57F-A1953CFB0A40}">
          <p14:sldIdLst>
            <p14:sldId id="314"/>
            <p14:sldId id="315"/>
            <p14:sldId id="312"/>
          </p14:sldIdLst>
        </p14:section>
        <p14:section name="Code" id="{16B7F140-E317-433D-82C8-B3FCBF78AB48}">
          <p14:sldIdLst>
            <p14:sldId id="310"/>
            <p14:sldId id="327"/>
          </p14:sldIdLst>
        </p14:section>
        <p14:section name="Code Output" id="{C1C348A9-EBDA-404F-B3D1-AFA41A3C6A32}">
          <p14:sldIdLst>
            <p14:sldId id="305"/>
            <p14:sldId id="309"/>
          </p14:sldIdLst>
        </p14:section>
        <p14:section name="Code Explanation" id="{A43D751F-9361-4867-91E3-972F77D4F292}">
          <p14:sldIdLst>
            <p14:sldId id="306"/>
            <p14:sldId id="318"/>
            <p14:sldId id="320"/>
            <p14:sldId id="329"/>
            <p14:sldId id="330"/>
          </p14:sldIdLst>
        </p14:section>
        <p14:section name="The End" id="{AF4E78BE-5835-4A18-B75F-7428A454FB45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E06C"/>
    <a:srgbClr val="087081"/>
    <a:srgbClr val="8B1410"/>
    <a:srgbClr val="E23D75"/>
    <a:srgbClr val="9CB332"/>
    <a:srgbClr val="FA950F"/>
    <a:srgbClr val="2568A8"/>
    <a:srgbClr val="069F96"/>
    <a:srgbClr val="7D8CF7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2C9FF-1CA6-4014-BB08-D0AFE4DFE214}" v="109" dt="2024-08-09T12:41:39.814"/>
    <p1510:client id="{2208982A-B839-4673-8584-506227CBE690}" v="1" dt="2024-08-09T11:42:19.229"/>
    <p1510:client id="{37334499-C932-FCC2-99AD-F4142749AFCC}" v="17" dt="2024-08-09T13:19:21.888"/>
    <p1510:client id="{3FFAC4B1-A582-B7B7-FA00-8B8742B689B6}" v="181" dt="2024-08-09T11:32:31.387"/>
    <p1510:client id="{431C71F7-87F6-4B38-B796-B4F632B12E0B}" v="478" dt="2024-08-09T13:43:19.981"/>
    <p1510:client id="{483EA08C-675E-41F8-9197-93A465EA413A}" v="141" dt="2024-08-10T07:31:41.216"/>
    <p1510:client id="{49A1A7C0-DBA1-40B6-A865-7B9406DD56A2}" v="204" dt="2024-08-09T11:51:13.040"/>
    <p1510:client id="{6E559F55-E9C0-4707-8A21-650D51196F8D}" v="7" dt="2024-08-10T03:47:23.536"/>
    <p1510:client id="{74CDF716-7492-32E1-8192-C09052113C12}" v="32" dt="2024-08-09T11:58:27.206"/>
    <p1510:client id="{7E76F3E6-2D59-484D-98D3-3EE0EB1E3610}" v="130" dt="2024-08-10T05:13:19.197"/>
    <p1510:client id="{83664E8B-D4DA-402D-99DC-AAAD48703E4A}" v="4" dt="2024-08-09T12:13:25.637"/>
    <p1510:client id="{8873AB55-60B9-4F90-B665-80B1088EDF6F}" v="443" dt="2024-08-09T15:00:22.950"/>
    <p1510:client id="{94E62F59-7712-4FC9-89D5-43BF06BFB91B}" v="80" dt="2024-08-10T06:03:27.403"/>
    <p1510:client id="{97406017-4E69-42B6-A951-FF816A894011}" v="13" dt="2024-08-10T06:08:01.957"/>
    <p1510:client id="{A4469330-CB0C-5A40-DB11-5203E529041D}" v="725" dt="2024-08-09T15:29:51.148"/>
    <p1510:client id="{A8FBE0CD-E30A-2918-F755-CE0B75B23323}" v="260" dt="2024-08-10T07:54:20.058"/>
    <p1510:client id="{B3FC923F-CAF3-40B7-A9A7-C8A3F2257CF8}" v="260" dt="2024-08-09T13:10:36.270"/>
    <p1510:client id="{C12D6B79-E449-4DA3-9379-E4BF51375661}" v="136" dt="2024-08-10T04:03:08.793"/>
    <p1510:client id="{C29693F2-BF52-45B3-A86F-A2175B379E15}" v="688" dt="2024-08-09T13:53:46.149"/>
    <p1510:client id="{CFF8C02F-75B5-4C93-A36D-D5601C27397B}" v="250" dt="2024-08-10T04:58:54.639"/>
    <p1510:client id="{D2054AA8-5D08-44A2-AD12-CA1909B5B482}" v="411" dt="2024-08-09T11:31:26.349"/>
    <p1510:client id="{F41E2869-1418-4041-8E88-3C0637AD0500}" v="466" dt="2024-08-10T05:15:21.726"/>
    <p1510:client id="{F8C40606-C1D5-4DAD-BCD8-116A4415BA94}" v="22" dt="2024-08-10T05:55:43.361"/>
    <p1510:client id="{FB271A42-1357-4C5D-96E4-1C3078482F9B}" v="3" dt="2024-08-09T18:04:06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https://pixabay.com/photos/building-city-business-office-4803602/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4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EA0AC7-7970-1082-43AE-85FA47EF40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01994" y="0"/>
            <a:ext cx="6901724" cy="6858000"/>
          </a:xfrm>
          <a:custGeom>
            <a:avLst/>
            <a:gdLst>
              <a:gd name="connsiteX0" fmla="*/ 0 w 6901724"/>
              <a:gd name="connsiteY0" fmla="*/ 0 h 6858000"/>
              <a:gd name="connsiteX1" fmla="*/ 4486071 w 6901724"/>
              <a:gd name="connsiteY1" fmla="*/ 0 h 6858000"/>
              <a:gd name="connsiteX2" fmla="*/ 4544216 w 6901724"/>
              <a:gd name="connsiteY2" fmla="*/ 33433 h 6858000"/>
              <a:gd name="connsiteX3" fmla="*/ 6901724 w 6901724"/>
              <a:gd name="connsiteY3" fmla="*/ 4221088 h 6858000"/>
              <a:gd name="connsiteX4" fmla="*/ 6192835 w 6901724"/>
              <a:gd name="connsiteY4" fmla="*/ 6760125 h 6858000"/>
              <a:gd name="connsiteX5" fmla="*/ 6130088 w 6901724"/>
              <a:gd name="connsiteY5" fmla="*/ 6858000 h 6858000"/>
              <a:gd name="connsiteX6" fmla="*/ 1645795 w 6901724"/>
              <a:gd name="connsiteY6" fmla="*/ 6858000 h 6858000"/>
              <a:gd name="connsiteX7" fmla="*/ 1709793 w 6901724"/>
              <a:gd name="connsiteY7" fmla="*/ 6760125 h 6858000"/>
              <a:gd name="connsiteX8" fmla="*/ 2418682 w 6901724"/>
              <a:gd name="connsiteY8" fmla="*/ 4221088 h 6858000"/>
              <a:gd name="connsiteX9" fmla="*/ 136440 w 6901724"/>
              <a:gd name="connsiteY9" fmla="*/ 801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01724" h="6858000">
                <a:moveTo>
                  <a:pt x="0" y="0"/>
                </a:moveTo>
                <a:lnTo>
                  <a:pt x="4486071" y="0"/>
                </a:lnTo>
                <a:lnTo>
                  <a:pt x="4544216" y="33433"/>
                </a:lnTo>
                <a:cubicBezTo>
                  <a:pt x="5957598" y="892224"/>
                  <a:pt x="6901724" y="2446400"/>
                  <a:pt x="6901724" y="4221088"/>
                </a:cubicBezTo>
                <a:cubicBezTo>
                  <a:pt x="6901724" y="5150687"/>
                  <a:pt x="6642678" y="6019782"/>
                  <a:pt x="6192835" y="6760125"/>
                </a:cubicBezTo>
                <a:lnTo>
                  <a:pt x="6130088" y="6858000"/>
                </a:lnTo>
                <a:lnTo>
                  <a:pt x="1645795" y="6858000"/>
                </a:lnTo>
                <a:lnTo>
                  <a:pt x="1709793" y="6760125"/>
                </a:lnTo>
                <a:cubicBezTo>
                  <a:pt x="2159636" y="6019783"/>
                  <a:pt x="2418682" y="5150687"/>
                  <a:pt x="2418682" y="4221088"/>
                </a:cubicBezTo>
                <a:cubicBezTo>
                  <a:pt x="2418682" y="2478091"/>
                  <a:pt x="1507974" y="947801"/>
                  <a:pt x="136440" y="8010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2" y="1664100"/>
            <a:ext cx="4908906" cy="2160240"/>
          </a:xfrm>
        </p:spPr>
        <p:txBody>
          <a:bodyPr anchor="b">
            <a:noAutofit/>
          </a:bodyPr>
          <a:lstStyle>
            <a:lvl1pPr algn="l">
              <a:defRPr lang="en-US" sz="5400" b="1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0" y="3993125"/>
            <a:ext cx="4908905" cy="764440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499F-B682-407E-9DF4-261A50006D0F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5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6E8E-B427-4CBD-A03B-4C3DA7BE2C41}" type="datetime1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5F4B-4AF0-448B-A714-7139AF20E190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4321" y="1662272"/>
            <a:ext cx="4471980" cy="1872208"/>
          </a:xfrm>
        </p:spPr>
        <p:txBody>
          <a:bodyPr anchor="b"/>
          <a:lstStyle>
            <a:lvl1pPr algn="l">
              <a:lnSpc>
                <a:spcPct val="90000"/>
              </a:lnSpc>
              <a:defRPr sz="53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Insert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321" y="3789040"/>
            <a:ext cx="3859793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B2B8-3435-47C2-ABFB-C862889A89C1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EFB7D-603B-41A0-B2B8-86F1E6042D9E}" type="datetime1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08720"/>
            <a:ext cx="10093484" cy="1426169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FAFE-626B-4000-89B3-31C837FD7BA3}" type="datetime1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3859795" cy="1354161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870C-A16F-4B4E-9396-CB0E1B3E3604}" type="datetime1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847057-4BB7-E682-F0FE-222FDC0B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884" y="1628800"/>
            <a:ext cx="3127352" cy="980464"/>
          </a:xfrm>
        </p:spPr>
        <p:txBody>
          <a:bodyPr>
            <a:normAutofit/>
          </a:bodyPr>
          <a:lstStyle>
            <a:lvl1pPr marL="0" indent="0" algn="l">
              <a:buNone/>
              <a:defRPr lang="en-US" sz="16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55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484784"/>
            <a:ext cx="3859795" cy="1354161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D36E-75E1-4A13-B3BA-A075919222AE}" type="datetime1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847057-4BB7-E682-F0FE-222FDC0B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140" y="2848949"/>
            <a:ext cx="3859795" cy="980464"/>
          </a:xfrm>
        </p:spPr>
        <p:txBody>
          <a:bodyPr>
            <a:normAutofit/>
          </a:bodyPr>
          <a:lstStyle>
            <a:lvl1pPr marL="0" indent="0" algn="l">
              <a:buNone/>
              <a:defRPr lang="en-US" sz="16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7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9154-96D9-4EB7-A867-D14C11492ED2}" type="datetime1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2CE4-CD0B-4C7E-BDD7-78CECE89E356}" type="datetime1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2B0E3F-8ED1-86CA-9CF7-6C302BAFB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94012" y="1916832"/>
            <a:ext cx="2844059" cy="1224136"/>
          </a:xfrm>
        </p:spPr>
        <p:txBody>
          <a:bodyPr>
            <a:noAutofit/>
          </a:bodyPr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35282F-E141-C68B-934D-62EE70EA5C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93963" y="3141340"/>
            <a:ext cx="7488237" cy="1368425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PH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3999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3B875-75EA-4F3B-9F41-E723DAE50C04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5G Batch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4" r:id="rId4"/>
    <p:sldLayoutId id="2147483666" r:id="rId5"/>
    <p:sldLayoutId id="2147483663" r:id="rId6"/>
    <p:sldLayoutId id="2147483664" r:id="rId7"/>
    <p:sldLayoutId id="2147483655" r:id="rId8"/>
    <p:sldLayoutId id="2147483665" r:id="rId9"/>
    <p:sldLayoutId id="2147483660" r:id="rId10"/>
  </p:sldLayoutIdLst>
  <p:hf hdr="0"/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file:///C:\Users\rajes\Desktop\Project%202%20random%20access%20procedure%20in%20MAC.docx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65ED9D9-DEF5-FC66-47BC-A80D0175116C}"/>
              </a:ext>
            </a:extLst>
          </p:cNvPr>
          <p:cNvSpPr/>
          <p:nvPr/>
        </p:nvSpPr>
        <p:spPr>
          <a:xfrm flipV="1">
            <a:off x="7476469" y="2832242"/>
            <a:ext cx="4726260" cy="4025758"/>
          </a:xfrm>
          <a:custGeom>
            <a:avLst/>
            <a:gdLst>
              <a:gd name="connsiteX0" fmla="*/ 301847 w 4726260"/>
              <a:gd name="connsiteY0" fmla="*/ 0 h 4025758"/>
              <a:gd name="connsiteX1" fmla="*/ 4726260 w 4726260"/>
              <a:gd name="connsiteY1" fmla="*/ 0 h 4025758"/>
              <a:gd name="connsiteX2" fmla="*/ 4726260 w 4726260"/>
              <a:gd name="connsiteY2" fmla="*/ 3219553 h 4025758"/>
              <a:gd name="connsiteX3" fmla="*/ 4535753 w 4726260"/>
              <a:gd name="connsiteY3" fmla="*/ 3392698 h 4025758"/>
              <a:gd name="connsiteX4" fmla="*/ 2772308 w 4726260"/>
              <a:gd name="connsiteY4" fmla="*/ 4025758 h 4025758"/>
              <a:gd name="connsiteX5" fmla="*/ 0 w 4726260"/>
              <a:gd name="connsiteY5" fmla="*/ 1253450 h 4025758"/>
              <a:gd name="connsiteX6" fmla="*/ 217862 w 4726260"/>
              <a:gd name="connsiteY6" fmla="*/ 174343 h 402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6260" h="4025758">
                <a:moveTo>
                  <a:pt x="301847" y="0"/>
                </a:moveTo>
                <a:lnTo>
                  <a:pt x="4726260" y="0"/>
                </a:lnTo>
                <a:lnTo>
                  <a:pt x="4726260" y="3219553"/>
                </a:lnTo>
                <a:lnTo>
                  <a:pt x="4535753" y="3392698"/>
                </a:lnTo>
                <a:cubicBezTo>
                  <a:pt x="4056535" y="3788184"/>
                  <a:pt x="3442166" y="4025758"/>
                  <a:pt x="2772308" y="4025758"/>
                </a:cubicBezTo>
                <a:cubicBezTo>
                  <a:pt x="1241205" y="4025758"/>
                  <a:pt x="0" y="2784553"/>
                  <a:pt x="0" y="1253450"/>
                </a:cubicBezTo>
                <a:cubicBezTo>
                  <a:pt x="0" y="870674"/>
                  <a:pt x="77576" y="506017"/>
                  <a:pt x="217862" y="1743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F8D3449-AAE2-A98C-D435-86FA9D7AB889}"/>
              </a:ext>
            </a:extLst>
          </p:cNvPr>
          <p:cNvSpPr/>
          <p:nvPr/>
        </p:nvSpPr>
        <p:spPr>
          <a:xfrm rot="998452">
            <a:off x="9634350" y="3642045"/>
            <a:ext cx="2141272" cy="391408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41E4C6-0D31-6676-D786-543CB2DEECD2}"/>
              </a:ext>
            </a:extLst>
          </p:cNvPr>
          <p:cNvSpPr/>
          <p:nvPr/>
        </p:nvSpPr>
        <p:spPr>
          <a:xfrm>
            <a:off x="1" y="-14"/>
            <a:ext cx="6900862" cy="6858014"/>
          </a:xfrm>
          <a:custGeom>
            <a:avLst/>
            <a:gdLst>
              <a:gd name="connsiteX0" fmla="*/ 0 w 6820675"/>
              <a:gd name="connsiteY0" fmla="*/ 0 h 6858014"/>
              <a:gd name="connsiteX1" fmla="*/ 4404996 w 6820675"/>
              <a:gd name="connsiteY1" fmla="*/ 0 h 6858014"/>
              <a:gd name="connsiteX2" fmla="*/ 4463168 w 6820675"/>
              <a:gd name="connsiteY2" fmla="*/ 33448 h 6858014"/>
              <a:gd name="connsiteX3" fmla="*/ 6820675 w 6820675"/>
              <a:gd name="connsiteY3" fmla="*/ 4221103 h 6858014"/>
              <a:gd name="connsiteX4" fmla="*/ 6111786 w 6820675"/>
              <a:gd name="connsiteY4" fmla="*/ 6760140 h 6858014"/>
              <a:gd name="connsiteX5" fmla="*/ 6049040 w 6820675"/>
              <a:gd name="connsiteY5" fmla="*/ 6858014 h 6858014"/>
              <a:gd name="connsiteX6" fmla="*/ 0 w 6820675"/>
              <a:gd name="connsiteY6" fmla="*/ 6858014 h 68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0675" h="6858014">
                <a:moveTo>
                  <a:pt x="0" y="0"/>
                </a:moveTo>
                <a:lnTo>
                  <a:pt x="4404996" y="0"/>
                </a:lnTo>
                <a:lnTo>
                  <a:pt x="4463168" y="33448"/>
                </a:lnTo>
                <a:cubicBezTo>
                  <a:pt x="5876549" y="892239"/>
                  <a:pt x="6820675" y="2446415"/>
                  <a:pt x="6820675" y="4221103"/>
                </a:cubicBezTo>
                <a:cubicBezTo>
                  <a:pt x="6820675" y="5150702"/>
                  <a:pt x="6561629" y="6019797"/>
                  <a:pt x="6111786" y="6760140"/>
                </a:cubicBezTo>
                <a:lnTo>
                  <a:pt x="6049040" y="6858014"/>
                </a:lnTo>
                <a:lnTo>
                  <a:pt x="0" y="6858014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rgbClr val="09547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E0D44F5-6370-AD13-DBFB-C87284D25703}"/>
              </a:ext>
            </a:extLst>
          </p:cNvPr>
          <p:cNvSpPr/>
          <p:nvPr/>
        </p:nvSpPr>
        <p:spPr>
          <a:xfrm rot="20658537">
            <a:off x="5901995" y="329130"/>
            <a:ext cx="2141272" cy="6369724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06B6FE45-DF76-C073-7E85-9A2615567D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250" r="19250"/>
          <a:stretch/>
        </p:blipFill>
        <p:spPr>
          <a:xfrm>
            <a:off x="4367325" y="11317"/>
            <a:ext cx="6901724" cy="6858000"/>
          </a:xfrm>
        </p:spPr>
      </p:pic>
      <p:sp>
        <p:nvSpPr>
          <p:cNvPr id="33" name="Title 32">
            <a:extLst>
              <a:ext uri="{FF2B5EF4-FFF2-40B4-BE49-F238E27FC236}">
                <a16:creationId xmlns:a16="http://schemas.microsoft.com/office/drawing/2014/main" id="{A06126B8-63B1-ACB5-9EB1-FDB8650DB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2" y="1705043"/>
            <a:ext cx="7008661" cy="2948398"/>
          </a:xfrm>
        </p:spPr>
        <p:txBody>
          <a:bodyPr/>
          <a:lstStyle/>
          <a:p>
            <a:r>
              <a:rPr lang="en-PH"/>
              <a:t>Project 2: </a:t>
            </a:r>
            <a:br>
              <a:rPr lang="en-PH"/>
            </a:br>
            <a:r>
              <a:rPr lang="en-PH">
                <a:cs typeface="Segoe UI"/>
              </a:rPr>
              <a:t>Random Access Procedure in MAC</a:t>
            </a:r>
          </a:p>
        </p:txBody>
      </p:sp>
    </p:spTree>
    <p:extLst>
      <p:ext uri="{BB962C8B-B14F-4D97-AF65-F5344CB8AC3E}">
        <p14:creationId xmlns:p14="http://schemas.microsoft.com/office/powerpoint/2010/main" val="232069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6" decel="8000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7" grpId="0" animBg="1"/>
      <p:bldP spid="19" grpId="0" animBg="1"/>
      <p:bldP spid="40" grpId="0" animBg="1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6581-DD83-DB52-3817-DF38DC1D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94" y="198551"/>
            <a:ext cx="10474207" cy="96121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  <a:ea typeface="+mj-lt"/>
                <a:cs typeface="+mj-lt"/>
              </a:rPr>
              <a:t>Phases of the Random Access Procedure</a:t>
            </a:r>
            <a:endParaRPr lang="en-US" sz="3600">
              <a:solidFill>
                <a:schemeClr val="tx1"/>
              </a:solidFill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F188B-FAA1-CB8F-C43D-8F445176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068" y="1158433"/>
            <a:ext cx="11429155" cy="5246496"/>
          </a:xfrm>
        </p:spPr>
        <p:txBody>
          <a:bodyPr vert="horz" lIns="0" tIns="60949" rIns="0" bIns="60949" rtlCol="0" anchor="t">
            <a:noAutofit/>
          </a:bodyPr>
          <a:lstStyle/>
          <a:p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The procedure typically involves four key steps:</a:t>
            </a:r>
            <a:endParaRPr lang="en-US" sz="1600">
              <a:solidFill>
                <a:schemeClr val="tx1"/>
              </a:solidFill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chemeClr val="tx1"/>
                </a:solidFill>
                <a:ea typeface="+mj-lt"/>
                <a:cs typeface="+mj-lt"/>
              </a:rPr>
              <a:t>Random Access Preamble Transmission</a:t>
            </a:r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:</a:t>
            </a:r>
            <a:endParaRPr lang="en-US" sz="1600">
              <a:solidFill>
                <a:schemeClr val="tx1"/>
              </a:solidFill>
              <a:cs typeface="Segoe UI"/>
            </a:endParaRPr>
          </a:p>
          <a:p>
            <a:pPr marL="894715" lvl="1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The UE selects a preamble, either randomly from a pool (CBRA) or based on network assignment (CFRA), and transmits it on the Physical Random Access Channel (PRACH). The preamble is a short signal that does not carry data but is used to request access.</a:t>
            </a:r>
            <a:endParaRPr lang="en-US" sz="1600">
              <a:solidFill>
                <a:schemeClr val="tx1"/>
              </a:solidFill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chemeClr val="tx1"/>
                </a:solidFill>
                <a:ea typeface="+mj-lt"/>
                <a:cs typeface="+mj-lt"/>
              </a:rPr>
              <a:t>Random Access Response (RAR)</a:t>
            </a:r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:</a:t>
            </a:r>
            <a:endParaRPr lang="en-US" sz="1600">
              <a:solidFill>
                <a:schemeClr val="tx1"/>
              </a:solidFill>
              <a:cs typeface="Segoe UI"/>
            </a:endParaRPr>
          </a:p>
          <a:p>
            <a:pPr marL="894715" lvl="1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The network detects the preamble and responds with a Random Access Response message on the Physical Downlink Control Channel (PDCCH). This response includes timing advance information, a temporary identifier (Random Access-Radio Network Temporary Identifier, RA-RNTI), and uplink grant information, allowing the UE to send a message to the network.</a:t>
            </a:r>
            <a:endParaRPr lang="en-US" sz="1600">
              <a:solidFill>
                <a:schemeClr val="tx1"/>
              </a:solidFill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chemeClr val="tx1"/>
                </a:solidFill>
                <a:ea typeface="+mj-lt"/>
                <a:cs typeface="+mj-lt"/>
              </a:rPr>
              <a:t>Scheduled Transmission</a:t>
            </a:r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:</a:t>
            </a:r>
            <a:endParaRPr lang="en-US" sz="1600">
              <a:solidFill>
                <a:schemeClr val="tx1"/>
              </a:solidFill>
              <a:cs typeface="Segoe UI"/>
            </a:endParaRPr>
          </a:p>
          <a:p>
            <a:pPr marL="894715" lvl="1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The UE uses the granted resources to send a message, often referred to as the </a:t>
            </a:r>
            <a:r>
              <a:rPr lang="en-US" sz="1600" b="1">
                <a:solidFill>
                  <a:schemeClr val="tx1"/>
                </a:solidFill>
                <a:ea typeface="+mj-lt"/>
                <a:cs typeface="+mj-lt"/>
              </a:rPr>
              <a:t>RRC Connection Request</a:t>
            </a:r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 in the context of initial access, or a </a:t>
            </a:r>
            <a:r>
              <a:rPr lang="en-US" sz="1600" b="1">
                <a:solidFill>
                  <a:schemeClr val="tx1"/>
                </a:solidFill>
                <a:ea typeface="+mj-lt"/>
                <a:cs typeface="+mj-lt"/>
              </a:rPr>
              <a:t>RRC Re-establishment Request</a:t>
            </a:r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 if re-establishing a connection. This message is sent on the Physical Uplink Shared Channel (PUSCH) and includes information that helps the network identify the UE.</a:t>
            </a:r>
            <a:endParaRPr lang="en-US" sz="1600">
              <a:solidFill>
                <a:schemeClr val="tx1"/>
              </a:solidFill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chemeClr val="tx1"/>
                </a:solidFill>
                <a:ea typeface="+mj-lt"/>
                <a:cs typeface="+mj-lt"/>
              </a:rPr>
              <a:t>Contention Resolution</a:t>
            </a:r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:</a:t>
            </a:r>
            <a:endParaRPr lang="en-US" sz="1600">
              <a:solidFill>
                <a:schemeClr val="tx1"/>
              </a:solidFill>
              <a:cs typeface="Segoe UI"/>
            </a:endParaRPr>
          </a:p>
          <a:p>
            <a:pPr marL="894715" lvl="1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For CBRA, if multiple UEs have sent the same preamble, they may both receive the same RAR, leading to a contention scenario. The network sends a contention resolution message, which the UE uses to determine if it has successfully accessed the network. If successful, the UE proceeds with communication; otherwise, it will attempt the Random Access Procedure again.</a:t>
            </a:r>
            <a:endParaRPr lang="en-US" sz="1600">
              <a:solidFill>
                <a:schemeClr val="tx1"/>
              </a:solidFill>
              <a:cs typeface="Segoe UI"/>
            </a:endParaRPr>
          </a:p>
          <a:p>
            <a:endParaRPr lang="en-US" sz="1600">
              <a:solidFill>
                <a:schemeClr val="tx1"/>
              </a:solidFill>
              <a:cs typeface="Segoe UI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3F697DF-9D23-A2C8-E6A2-4747E87A7DA0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C4FB07-5F4C-B604-09C9-32AC340F8A40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89220-793D-EB9A-8AF3-56DD72897176}"/>
              </a:ext>
            </a:extLst>
          </p:cNvPr>
          <p:cNvSpPr txBox="1"/>
          <p:nvPr/>
        </p:nvSpPr>
        <p:spPr>
          <a:xfrm>
            <a:off x="10000412" y="202819"/>
            <a:ext cx="1985240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cs typeface="Segoe UI"/>
              </a:rPr>
              <a:t>5.1 of 3GPP 38.321</a:t>
            </a:r>
          </a:p>
          <a:p>
            <a:pPr algn="l"/>
            <a:endParaRPr lang="en-US" b="1" dirty="0">
              <a:cs typeface="Segoe UI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3792EC9-ADEB-F7F0-25E6-823A24E9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CF4F-7C19-4995-AE82-F3DBAD5BD60E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84E5F29-C1B9-B0CC-441D-2D5D42E0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5G Batch 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FE6B5B7-3B41-6339-1BED-EAAF332E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6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F188B-FAA1-CB8F-C43D-8F445176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321" y="1347635"/>
            <a:ext cx="11126788" cy="4364552"/>
          </a:xfrm>
        </p:spPr>
        <p:txBody>
          <a:bodyPr>
            <a:normAutofit/>
          </a:bodyPr>
          <a:lstStyle/>
          <a:p>
            <a:endParaRPr lang="en-US">
              <a:ea typeface="+mj-lt"/>
              <a:cs typeface="+mj-lt"/>
            </a:endParaRPr>
          </a:p>
          <a:p>
            <a:endParaRPr lang="en-US">
              <a:cs typeface="Segoe UI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3F697DF-9D23-A2C8-E6A2-4747E87A7DA0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C4FB07-5F4C-B604-09C9-32AC340F8A40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A4C87-5B61-9818-A64F-A28A02203EF8}"/>
              </a:ext>
            </a:extLst>
          </p:cNvPr>
          <p:cNvSpPr txBox="1"/>
          <p:nvPr/>
        </p:nvSpPr>
        <p:spPr>
          <a:xfrm>
            <a:off x="9730040" y="243214"/>
            <a:ext cx="225072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ea typeface="+mn-lt"/>
                <a:cs typeface="+mn-lt"/>
              </a:rPr>
              <a:t> 4.2.2 of 3GPP 38.321</a:t>
            </a:r>
          </a:p>
          <a:p>
            <a:r>
              <a:rPr lang="en-US" sz="1500" b="1" dirty="0">
                <a:cs typeface="Segoe UI"/>
              </a:rPr>
              <a:t> 4.5 of 3GPP 38.321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7EC025-A8BC-FC85-FE48-77BB0AE2B9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" r="539" b="-934"/>
          <a:stretch/>
        </p:blipFill>
        <p:spPr>
          <a:xfrm>
            <a:off x="1210686" y="247768"/>
            <a:ext cx="8266839" cy="580281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7A8F8D76-3DD1-AC27-ED5F-A2CD45CF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260" y="6058998"/>
            <a:ext cx="3778034" cy="35069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Segoe UI"/>
              </a:rPr>
              <a:t>Fig 2.1 R</a:t>
            </a:r>
            <a:r>
              <a:rPr lang="en-US" sz="1600" cap="none" dirty="0">
                <a:solidFill>
                  <a:schemeClr val="tx1"/>
                </a:solidFill>
                <a:cs typeface="Segoe UI"/>
              </a:rPr>
              <a:t>andom</a:t>
            </a:r>
            <a:r>
              <a:rPr lang="en-US" sz="1600" dirty="0">
                <a:solidFill>
                  <a:schemeClr val="tx1"/>
                </a:solidFill>
                <a:cs typeface="Segoe UI"/>
              </a:rPr>
              <a:t> A</a:t>
            </a:r>
            <a:r>
              <a:rPr lang="en-US" sz="1600" cap="none" dirty="0">
                <a:solidFill>
                  <a:schemeClr val="tx1"/>
                </a:solidFill>
                <a:cs typeface="Segoe UI"/>
              </a:rPr>
              <a:t>ccess</a:t>
            </a:r>
            <a:r>
              <a:rPr lang="en-US" sz="1600" dirty="0">
                <a:solidFill>
                  <a:schemeClr val="tx1"/>
                </a:solidFill>
                <a:cs typeface="Segoe UI"/>
              </a:rPr>
              <a:t> p</a:t>
            </a:r>
            <a:r>
              <a:rPr lang="en-US" sz="1600" cap="none" dirty="0">
                <a:solidFill>
                  <a:schemeClr val="tx1"/>
                </a:solidFill>
                <a:cs typeface="Segoe UI"/>
              </a:rPr>
              <a:t>rocedure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08452-60CB-0CC1-E57A-0BDFD04D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390B-DE94-46EE-AC06-FF62674A01EC}" type="datetime1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F674E-2C77-48DA-B78C-D264B3F3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D94874-4096-0A0A-9A47-7DF4E90B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F188B-FAA1-CB8F-C43D-8F445176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220" y="220195"/>
            <a:ext cx="11564472" cy="840119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cs typeface="Segoe UI"/>
              </a:rPr>
              <a:t>Random Access Procedure</a:t>
            </a:r>
          </a:p>
          <a:p>
            <a:endParaRPr lang="en-US" sz="3600" b="1">
              <a:solidFill>
                <a:schemeClr val="tx1"/>
              </a:solidFill>
              <a:cs typeface="Segoe UI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3F697DF-9D23-A2C8-E6A2-4747E87A7DA0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C4FB07-5F4C-B604-09C9-32AC340F8A40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1BC953A-19EC-B5ED-E3F2-7E816293FA90}"/>
              </a:ext>
            </a:extLst>
          </p:cNvPr>
          <p:cNvSpPr txBox="1">
            <a:spLocks/>
          </p:cNvSpPr>
          <p:nvPr/>
        </p:nvSpPr>
        <p:spPr>
          <a:xfrm>
            <a:off x="686019" y="991873"/>
            <a:ext cx="10810444" cy="4699840"/>
          </a:xfrm>
          <a:prstGeom prst="rect">
            <a:avLst/>
          </a:prstGeom>
        </p:spPr>
        <p:txBody>
          <a:bodyPr vert="horz" lIns="0" tIns="60949" rIns="0" bIns="60949" rtlCol="0" anchor="t">
            <a:norm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Segoe UI"/>
                <a:cs typeface="Segoe UI"/>
              </a:rPr>
              <a:t>Why and when random access is used?</a:t>
            </a:r>
          </a:p>
          <a:p>
            <a:endParaRPr lang="en-US" sz="2000" b="1" dirty="0">
              <a:solidFill>
                <a:schemeClr val="tx1"/>
              </a:solidFill>
              <a:latin typeface="Segoe UI"/>
              <a:cs typeface="Segoe UI"/>
            </a:endParaRP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/>
                <a:cs typeface="Segoe UI"/>
              </a:rPr>
              <a:t>Initial access from RRC_IDLE </a:t>
            </a: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/>
                <a:cs typeface="Segoe UI"/>
              </a:rPr>
              <a:t>RRC Connection Re-establishment procedure </a:t>
            </a: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/>
                <a:cs typeface="Segoe UI"/>
              </a:rPr>
              <a:t>DL or UL data arrival during RRC_CONNECTED when UL synchronization status is "non-</a:t>
            </a:r>
            <a:r>
              <a:rPr lang="en-US" sz="1600" dirty="0" err="1">
                <a:solidFill>
                  <a:schemeClr val="tx1"/>
                </a:solidFill>
                <a:latin typeface="Segoe UI"/>
                <a:cs typeface="Segoe UI"/>
              </a:rPr>
              <a:t>synchronised</a:t>
            </a:r>
            <a:r>
              <a:rPr lang="en-US" sz="1600" dirty="0">
                <a:solidFill>
                  <a:schemeClr val="tx1"/>
                </a:solidFill>
                <a:latin typeface="Segoe UI"/>
                <a:cs typeface="Segoe UI"/>
              </a:rPr>
              <a:t>"</a:t>
            </a: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/>
                <a:cs typeface="Segoe UI"/>
              </a:rPr>
              <a:t>Loss of UL Synchronization</a:t>
            </a: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/>
                <a:cs typeface="Segoe UI"/>
              </a:rPr>
              <a:t>SR failure</a:t>
            </a: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/>
                <a:cs typeface="Segoe UI"/>
              </a:rPr>
              <a:t>Request by RRC upon synchronous reconfiguration </a:t>
            </a: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/>
                <a:cs typeface="Segoe UI"/>
              </a:rPr>
              <a:t>Transition from RRC_INACTIVE </a:t>
            </a: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/>
                <a:cs typeface="Segoe UI"/>
              </a:rPr>
              <a:t>Request for Other SI </a:t>
            </a: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/>
                <a:cs typeface="Segoe UI"/>
              </a:rPr>
              <a:t>Beam failure recovery </a:t>
            </a: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tx1"/>
                </a:solidFill>
                <a:latin typeface="Segoe UI"/>
                <a:cs typeface="Segoe UI"/>
              </a:rPr>
              <a:t>Time alignment at </a:t>
            </a:r>
            <a:r>
              <a:rPr lang="en-US" sz="1600" dirty="0" err="1">
                <a:solidFill>
                  <a:schemeClr val="tx1"/>
                </a:solidFill>
                <a:latin typeface="Segoe UI"/>
                <a:cs typeface="Segoe UI"/>
              </a:rPr>
              <a:t>scell</a:t>
            </a:r>
            <a:r>
              <a:rPr lang="en-US" sz="1600" dirty="0">
                <a:solidFill>
                  <a:schemeClr val="tx1"/>
                </a:solidFill>
                <a:latin typeface="Segoe UI"/>
                <a:cs typeface="Segoe UI"/>
              </a:rPr>
              <a:t> addition</a:t>
            </a:r>
          </a:p>
          <a:p>
            <a:endParaRPr lang="en-US" sz="1600" dirty="0">
              <a:solidFill>
                <a:schemeClr val="tx1"/>
              </a:solidFill>
              <a:latin typeface="Segoe UI"/>
              <a:cs typeface="Calibri"/>
            </a:endParaRPr>
          </a:p>
        </p:txBody>
      </p:sp>
      <p:pic>
        <p:nvPicPr>
          <p:cNvPr id="9" name="Picture 8" descr="A diagram of a random access&#10;&#10;Description automatically generated">
            <a:extLst>
              <a:ext uri="{FF2B5EF4-FFF2-40B4-BE49-F238E27FC236}">
                <a16:creationId xmlns:a16="http://schemas.microsoft.com/office/drawing/2014/main" id="{89AF09BC-4C64-5554-672A-A12ACBB5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618" y="2655937"/>
            <a:ext cx="5542231" cy="32452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17A0B0-89AF-D153-3540-6A37DE0A018B}"/>
              </a:ext>
            </a:extLst>
          </p:cNvPr>
          <p:cNvSpPr txBox="1"/>
          <p:nvPr/>
        </p:nvSpPr>
        <p:spPr>
          <a:xfrm>
            <a:off x="6211504" y="5901535"/>
            <a:ext cx="451623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Segoe UI"/>
              </a:rPr>
              <a:t>Fig 2.2Types of Random Access Procedure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ECE9E-DA31-9739-0FC3-FC7028338339}"/>
              </a:ext>
            </a:extLst>
          </p:cNvPr>
          <p:cNvSpPr txBox="1"/>
          <p:nvPr/>
        </p:nvSpPr>
        <p:spPr>
          <a:xfrm>
            <a:off x="9257904" y="218622"/>
            <a:ext cx="27432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ea typeface="+mn-lt"/>
                <a:cs typeface="+mn-lt"/>
              </a:rPr>
              <a:t>5.1 of 3GPP 38.321</a:t>
            </a:r>
            <a:endParaRPr lang="en-US" sz="1500" b="1" dirty="0">
              <a:cs typeface="Segoe UI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B083C19-E490-925F-87BB-4392ACE1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6268-04D5-443A-8BB7-F19C648266BA}" type="datetime1">
              <a:rPr lang="en-US" smtClean="0"/>
              <a:t>8/12/2024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AE581D9-BDA1-6618-E63A-D8543F9F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226765E-0083-1EA2-7327-27178B6A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F048-FC99-98AF-700A-01080914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32" y="328159"/>
            <a:ext cx="4471980" cy="460916"/>
          </a:xfrm>
        </p:spPr>
        <p:txBody>
          <a:bodyPr>
            <a:normAutofit fontScale="90000"/>
          </a:bodyPr>
          <a:lstStyle/>
          <a:p>
            <a:r>
              <a:rPr lang="en-GB">
                <a:cs typeface="Segoe UI"/>
              </a:rPr>
              <a:t>C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FE135-EA22-DB30-9534-3ABF4C4440F1}"/>
              </a:ext>
            </a:extLst>
          </p:cNvPr>
          <p:cNvSpPr txBox="1"/>
          <p:nvPr/>
        </p:nvSpPr>
        <p:spPr>
          <a:xfrm>
            <a:off x="420718" y="1128047"/>
            <a:ext cx="109932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ea typeface="+mn-lt"/>
                <a:cs typeface="+mn-lt"/>
              </a:rPr>
              <a:t>There are two types of Random Access Procedures:</a:t>
            </a:r>
            <a:br>
              <a:rPr lang="en-GB" sz="1600" dirty="0">
                <a:ea typeface="+mn-lt"/>
                <a:cs typeface="+mn-lt"/>
              </a:rPr>
            </a:br>
            <a:endParaRPr lang="en-US" sz="1600" dirty="0">
              <a:cs typeface="Segoe UI"/>
            </a:endParaRPr>
          </a:p>
          <a:p>
            <a:r>
              <a:rPr lang="en-GB" sz="1600" b="1" dirty="0">
                <a:ea typeface="+mn-lt"/>
                <a:cs typeface="+mn-lt"/>
              </a:rPr>
              <a:t>Contention-Based Random Access (CBRA)</a:t>
            </a:r>
            <a:r>
              <a:rPr lang="en-GB" sz="1600" dirty="0">
                <a:ea typeface="+mn-lt"/>
                <a:cs typeface="+mn-lt"/>
              </a:rPr>
              <a:t>: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58F89-7ECE-17E8-579D-51BF2D0A181A}"/>
              </a:ext>
            </a:extLst>
          </p:cNvPr>
          <p:cNvSpPr txBox="1"/>
          <p:nvPr/>
        </p:nvSpPr>
        <p:spPr>
          <a:xfrm>
            <a:off x="549430" y="2014001"/>
            <a:ext cx="11171307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The UE selects a random access preamble from a shared pool, risking contention with other UEs.</a:t>
            </a:r>
            <a:endParaRPr lang="en-GB" sz="1600" dirty="0"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There is a chance that multiple UEs will choose the same preamble, leading to potential contention.</a:t>
            </a:r>
          </a:p>
          <a:p>
            <a:pPr marL="342900" indent="-342900"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The Random Access Response (MSG2) provides uplink resource allocation for MSG3, and UEs choosing the same preamble will receive identical MSG2 content.</a:t>
            </a:r>
          </a:p>
          <a:p>
            <a:pPr marL="342900" indent="-342900"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UEs transmitting MSG3 using the same MSG2 will use the same set of resource blocks and symbols.</a:t>
            </a:r>
          </a:p>
          <a:p>
            <a:pPr marL="342900" indent="-342900"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Contention Resolution is handled differently based on the type of message: </a:t>
            </a:r>
            <a:br>
              <a:rPr lang="en-GB" sz="1600" dirty="0">
                <a:ea typeface="+mn-lt"/>
                <a:cs typeface="+mn-lt"/>
              </a:rPr>
            </a:br>
            <a:r>
              <a:rPr lang="en-GB" sz="1600" dirty="0">
                <a:ea typeface="+mn-lt"/>
                <a:cs typeface="+mn-lt"/>
              </a:rPr>
              <a:t>  For CCCH messages, it uses a MAC Control Element in MSG4. </a:t>
            </a:r>
            <a:br>
              <a:rPr lang="en-GB" sz="1600" dirty="0">
                <a:ea typeface="+mn-lt"/>
                <a:cs typeface="+mn-lt"/>
              </a:rPr>
            </a:br>
            <a:r>
              <a:rPr lang="en-GB" sz="1600" dirty="0">
                <a:ea typeface="+mn-lt"/>
                <a:cs typeface="+mn-lt"/>
              </a:rPr>
              <a:t>  For DCCH or DTCH data, it relies on C-RNTI for addressing and resolution.</a:t>
            </a:r>
            <a:endParaRPr lang="en-GB" dirty="0"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The Base Station decodes one MSG3, identifies the successful UE, and informs it through MSG4, while other UEs must retry with a different preamble.</a:t>
            </a:r>
          </a:p>
          <a:p>
            <a:pPr marL="342900" indent="-342900">
              <a:buFont typeface="Arial"/>
              <a:buChar char="•"/>
            </a:pPr>
            <a:endParaRPr lang="en-GB" sz="1600" dirty="0"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B6F141-C1C8-F457-0D59-CF2711229027}"/>
              </a:ext>
            </a:extLst>
          </p:cNvPr>
          <p:cNvSpPr txBox="1"/>
          <p:nvPr/>
        </p:nvSpPr>
        <p:spPr>
          <a:xfrm>
            <a:off x="459064" y="4691106"/>
            <a:ext cx="48148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dirty="0">
                <a:ea typeface="+mn-lt"/>
                <a:cs typeface="+mn-lt"/>
              </a:rPr>
              <a:t>Contention-Free Random Access (CFRA)</a:t>
            </a:r>
            <a:r>
              <a:rPr lang="en-GB" sz="1600" dirty="0">
                <a:ea typeface="+mn-lt"/>
                <a:cs typeface="+mn-lt"/>
              </a:rPr>
              <a:t>: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A78245-33AF-94F8-AD3D-AB7288DDB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220" y="281610"/>
            <a:ext cx="11564472" cy="840119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cs typeface="Segoe UI"/>
              </a:rPr>
              <a:t>Types of Random Access Procedure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DFD25F-6FC4-9B66-6F21-F7E3D7844B45}"/>
              </a:ext>
            </a:extLst>
          </p:cNvPr>
          <p:cNvSpPr txBox="1"/>
          <p:nvPr/>
        </p:nvSpPr>
        <p:spPr>
          <a:xfrm>
            <a:off x="553558" y="5128670"/>
            <a:ext cx="1100448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The Base Station assigns a dedicated random access preamble to the UE, eliminating the risk of contention.</a:t>
            </a:r>
          </a:p>
          <a:p>
            <a:pPr marL="342900" indent="-342900"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Since the preamble is uniquely allocated, there is no possibility of contention.</a:t>
            </a:r>
            <a:endParaRPr lang="en-GB" sz="1600" dirty="0"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GB" sz="1600" dirty="0">
                <a:ea typeface="+mn-lt"/>
                <a:cs typeface="+mn-lt"/>
              </a:rPr>
              <a:t>The Random Access Response (MSG2) provides specific uplink resource allocation for MSG3 based on the dedicated preamble.</a:t>
            </a:r>
            <a:endParaRPr lang="en-GB" dirty="0"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8767C-4245-6B74-42BC-41C1848AABDE}"/>
              </a:ext>
            </a:extLst>
          </p:cNvPr>
          <p:cNvSpPr txBox="1"/>
          <p:nvPr/>
        </p:nvSpPr>
        <p:spPr>
          <a:xfrm>
            <a:off x="8745697" y="279982"/>
            <a:ext cx="324651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ea typeface="+mn-lt"/>
                <a:cs typeface="+mn-lt"/>
              </a:rPr>
              <a:t>3GPP 38.221, 38.212, 38.213</a:t>
            </a:r>
          </a:p>
          <a:p>
            <a:r>
              <a:rPr lang="en-US" sz="1500" b="1" dirty="0">
                <a:ea typeface="+mn-lt"/>
                <a:cs typeface="+mn-lt"/>
              </a:rPr>
              <a:t>3GPP 38.101-1, 2, 38.521-1</a:t>
            </a:r>
            <a:endParaRPr lang="en-US" b="1">
              <a:cs typeface="Segoe U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F4B8F-783E-0BAF-5882-A63A9800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67F6-0530-4BEA-BC48-DD044EF5E719}" type="datetime1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9B5D8-D1DA-748E-044D-2DE09360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19122A-6E8D-87B0-3B10-D1E0FBB0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93E3712-06B5-45D2-4A4F-67FED827F891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AFF9A1-075F-41A5-B3F9-DAEA7B5E59C2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72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3F697DF-9D23-A2C8-E6A2-4747E87A7DA0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C4FB07-5F4C-B604-09C9-32AC340F8A40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E79D7F67-05BB-BFAD-713B-06E0FC4CB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8" y="246300"/>
            <a:ext cx="4270784" cy="5116632"/>
          </a:xfrm>
          <a:prstGeom prst="rect">
            <a:avLst/>
          </a:prstGeom>
        </p:spPr>
      </p:pic>
      <p:pic>
        <p:nvPicPr>
          <p:cNvPr id="2" name="Picture 1" descr="A diagram of a network&#10;&#10;Description automatically generated">
            <a:extLst>
              <a:ext uri="{FF2B5EF4-FFF2-40B4-BE49-F238E27FC236}">
                <a16:creationId xmlns:a16="http://schemas.microsoft.com/office/drawing/2014/main" id="{63905E50-934A-E059-5CA5-42A6ACD55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09" y="248432"/>
            <a:ext cx="4647915" cy="5112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A3232-7354-DA0A-7DCE-CB0929E75E3D}"/>
              </a:ext>
            </a:extLst>
          </p:cNvPr>
          <p:cNvSpPr txBox="1"/>
          <p:nvPr/>
        </p:nvSpPr>
        <p:spPr>
          <a:xfrm>
            <a:off x="1640016" y="5598684"/>
            <a:ext cx="33153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cs typeface="Segoe UI"/>
              </a:rPr>
              <a:t>Fig 3.1 CBRA procedure</a:t>
            </a:r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96B9E-65A2-79EC-CC89-D16C16FB31DC}"/>
              </a:ext>
            </a:extLst>
          </p:cNvPr>
          <p:cNvSpPr txBox="1"/>
          <p:nvPr/>
        </p:nvSpPr>
        <p:spPr>
          <a:xfrm>
            <a:off x="7186181" y="5598684"/>
            <a:ext cx="320531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cs typeface="Segoe UI"/>
              </a:rPr>
              <a:t>Fig 3.2 CFRA procedure</a:t>
            </a:r>
            <a:endParaRPr lang="en-US" sz="160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79EC08A-8C0F-C496-29E9-ADFACC2F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FB51-25F8-49E2-AA8A-CC62A9D2F863}" type="datetime1">
              <a:rPr lang="en-US" smtClean="0"/>
              <a:t>8/12/2024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DF2EB8-98B0-C337-D6F0-EA9F91E4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94D1C4-8558-9345-6AF1-9781A737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3F697DF-9D23-A2C8-E6A2-4747E87A7DA0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C4FB07-5F4C-B604-09C9-32AC340F8A40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Picture 3" descr="A blue and white list with white text&#10;&#10;Description automatically generated">
            <a:extLst>
              <a:ext uri="{FF2B5EF4-FFF2-40B4-BE49-F238E27FC236}">
                <a16:creationId xmlns:a16="http://schemas.microsoft.com/office/drawing/2014/main" id="{C3F349AC-227E-0639-479A-79FEC7EA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39" y="326700"/>
            <a:ext cx="5495105" cy="5117265"/>
          </a:xfrm>
          <a:prstGeom prst="rect">
            <a:avLst/>
          </a:prstGeom>
        </p:spPr>
      </p:pic>
      <p:pic>
        <p:nvPicPr>
          <p:cNvPr id="6" name="Picture 5" descr="A table with blue and white text&#10;&#10;Description automatically generated">
            <a:extLst>
              <a:ext uri="{FF2B5EF4-FFF2-40B4-BE49-F238E27FC236}">
                <a16:creationId xmlns:a16="http://schemas.microsoft.com/office/drawing/2014/main" id="{8CBAB0FC-EA0C-79FD-E1D6-BA833F84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11" y="321576"/>
            <a:ext cx="5544660" cy="51172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D7674E-22E1-DB99-F0FB-52F1F7DFB8E2}"/>
              </a:ext>
            </a:extLst>
          </p:cNvPr>
          <p:cNvSpPr txBox="1"/>
          <p:nvPr/>
        </p:nvSpPr>
        <p:spPr>
          <a:xfrm>
            <a:off x="1216216" y="5554989"/>
            <a:ext cx="416319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cs typeface="Segoe UI"/>
              </a:rPr>
              <a:t>Table 3.1 CBRA vs CFRA comparison</a:t>
            </a:r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E48FC-64A7-E4F3-94D9-176E670FCE79}"/>
              </a:ext>
            </a:extLst>
          </p:cNvPr>
          <p:cNvSpPr txBox="1"/>
          <p:nvPr/>
        </p:nvSpPr>
        <p:spPr>
          <a:xfrm>
            <a:off x="6687136" y="5516347"/>
            <a:ext cx="47922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cs typeface="Segoe UI"/>
              </a:rPr>
              <a:t>Table 3.2 RACH Trigger Scenarios in NSA vs SA</a:t>
            </a:r>
            <a:endParaRPr lang="en-US" sz="160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F82CE23-4DE5-5AF3-1F28-15E3EA66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0FBD-BC20-40AD-8B79-7468AAFA957A}" type="datetime1">
              <a:rPr lang="en-US" smtClean="0"/>
              <a:t>8/12/2024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30E3F96-F014-C408-8BBE-43D907EE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1CE8B02-F8C2-6A5D-F447-FFA04D63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9CA6B711-D889-A266-F318-7D01F0C81F86}"/>
              </a:ext>
            </a:extLst>
          </p:cNvPr>
          <p:cNvSpPr/>
          <p:nvPr/>
        </p:nvSpPr>
        <p:spPr>
          <a:xfrm rot="19700458">
            <a:off x="2549850" y="-917489"/>
            <a:ext cx="2141272" cy="5283464"/>
          </a:xfrm>
          <a:prstGeom prst="ellipse">
            <a:avLst/>
          </a:prstGeom>
          <a:solidFill>
            <a:schemeClr val="tx1">
              <a:alpha val="46000"/>
            </a:scheme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161CDF2-092E-D1BF-DAFB-E33866878FF7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BE62EA-65DA-961F-B787-2160F1B0B87D}"/>
              </a:ext>
            </a:extLst>
          </p:cNvPr>
          <p:cNvSpPr/>
          <p:nvPr/>
        </p:nvSpPr>
        <p:spPr>
          <a:xfrm>
            <a:off x="-13906" y="-14"/>
            <a:ext cx="4944285" cy="6858014"/>
          </a:xfrm>
          <a:custGeom>
            <a:avLst/>
            <a:gdLst>
              <a:gd name="connsiteX0" fmla="*/ 0 w 4944285"/>
              <a:gd name="connsiteY0" fmla="*/ 0 h 6858014"/>
              <a:gd name="connsiteX1" fmla="*/ 2500206 w 4944285"/>
              <a:gd name="connsiteY1" fmla="*/ 0 h 6858014"/>
              <a:gd name="connsiteX2" fmla="*/ 2559062 w 4944285"/>
              <a:gd name="connsiteY2" fmla="*/ 33448 h 6858014"/>
              <a:gd name="connsiteX3" fmla="*/ 4944285 w 4944285"/>
              <a:gd name="connsiteY3" fmla="*/ 4221103 h 6858014"/>
              <a:gd name="connsiteX4" fmla="*/ 4227062 w 4944285"/>
              <a:gd name="connsiteY4" fmla="*/ 6760140 h 6858014"/>
              <a:gd name="connsiteX5" fmla="*/ 4163579 w 4944285"/>
              <a:gd name="connsiteY5" fmla="*/ 6858014 h 6858014"/>
              <a:gd name="connsiteX6" fmla="*/ 0 w 4944285"/>
              <a:gd name="connsiteY6" fmla="*/ 6858014 h 68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4285" h="6858014">
                <a:moveTo>
                  <a:pt x="0" y="0"/>
                </a:moveTo>
                <a:lnTo>
                  <a:pt x="2500206" y="0"/>
                </a:lnTo>
                <a:lnTo>
                  <a:pt x="2559062" y="33448"/>
                </a:lnTo>
                <a:cubicBezTo>
                  <a:pt x="3989060" y="892239"/>
                  <a:pt x="4944285" y="2446415"/>
                  <a:pt x="4944285" y="4221103"/>
                </a:cubicBezTo>
                <a:cubicBezTo>
                  <a:pt x="4944285" y="5150702"/>
                  <a:pt x="4682194" y="6019797"/>
                  <a:pt x="4227062" y="6760140"/>
                </a:cubicBezTo>
                <a:lnTo>
                  <a:pt x="4163579" y="6858014"/>
                </a:lnTo>
                <a:lnTo>
                  <a:pt x="0" y="6858014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rgbClr val="09547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DAFDAD-22CF-CF22-DAB8-E080240F771E}"/>
              </a:ext>
            </a:extLst>
          </p:cNvPr>
          <p:cNvSpPr/>
          <p:nvPr/>
        </p:nvSpPr>
        <p:spPr>
          <a:xfrm>
            <a:off x="3142084" y="5067396"/>
            <a:ext cx="2586105" cy="1790604"/>
          </a:xfrm>
          <a:custGeom>
            <a:avLst/>
            <a:gdLst>
              <a:gd name="connsiteX0" fmla="*/ 1800200 w 3600400"/>
              <a:gd name="connsiteY0" fmla="*/ 0 h 2492896"/>
              <a:gd name="connsiteX1" fmla="*/ 3600400 w 3600400"/>
              <a:gd name="connsiteY1" fmla="*/ 1800200 h 2492896"/>
              <a:gd name="connsiteX2" fmla="*/ 3519467 w 3600400"/>
              <a:gd name="connsiteY2" fmla="*/ 2335525 h 2492896"/>
              <a:gd name="connsiteX3" fmla="*/ 3461868 w 3600400"/>
              <a:gd name="connsiteY3" fmla="*/ 2492896 h 2492896"/>
              <a:gd name="connsiteX4" fmla="*/ 138532 w 3600400"/>
              <a:gd name="connsiteY4" fmla="*/ 2492896 h 2492896"/>
              <a:gd name="connsiteX5" fmla="*/ 80934 w 3600400"/>
              <a:gd name="connsiteY5" fmla="*/ 2335525 h 2492896"/>
              <a:gd name="connsiteX6" fmla="*/ 0 w 3600400"/>
              <a:gd name="connsiteY6" fmla="*/ 1800200 h 2492896"/>
              <a:gd name="connsiteX7" fmla="*/ 1800200 w 3600400"/>
              <a:gd name="connsiteY7" fmla="*/ 0 h 249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0400" h="2492896">
                <a:moveTo>
                  <a:pt x="1800200" y="0"/>
                </a:moveTo>
                <a:cubicBezTo>
                  <a:pt x="2794423" y="0"/>
                  <a:pt x="3600400" y="805977"/>
                  <a:pt x="3600400" y="1800200"/>
                </a:cubicBezTo>
                <a:cubicBezTo>
                  <a:pt x="3600400" y="1986617"/>
                  <a:pt x="3572065" y="2166416"/>
                  <a:pt x="3519467" y="2335525"/>
                </a:cubicBezTo>
                <a:lnTo>
                  <a:pt x="3461868" y="2492896"/>
                </a:lnTo>
                <a:lnTo>
                  <a:pt x="138532" y="2492896"/>
                </a:lnTo>
                <a:lnTo>
                  <a:pt x="80934" y="2335525"/>
                </a:lnTo>
                <a:cubicBezTo>
                  <a:pt x="28335" y="2166416"/>
                  <a:pt x="0" y="1986617"/>
                  <a:pt x="0" y="1800200"/>
                </a:cubicBezTo>
                <a:cubicBezTo>
                  <a:pt x="0" y="805977"/>
                  <a:pt x="805977" y="0"/>
                  <a:pt x="1800200" y="0"/>
                </a:cubicBezTo>
                <a:close/>
              </a:path>
            </a:pathLst>
          </a:cu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7A92D1F-936F-19CC-D43B-9610D882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52" y="2737033"/>
            <a:ext cx="4594892" cy="2117867"/>
          </a:xfrm>
        </p:spPr>
        <p:txBody>
          <a:bodyPr>
            <a:normAutofit/>
          </a:bodyPr>
          <a:lstStyle/>
          <a:p>
            <a:r>
              <a:rPr lang="en-PH">
                <a:cs typeface="Segoe UI"/>
              </a:rPr>
              <a:t>Code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712D5E-A3DB-8013-D8CA-CCD96DC5C1E2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6B9F-A452-1A0F-C694-DB07673C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6696-7370-4E91-920D-59A745D57980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54CAE-D82F-24A1-D0A8-496B9BA5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F0EDF-84B1-236F-4E98-70742102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7" grpId="0" animBg="1"/>
      <p:bldP spid="12" grpId="0" animBg="1"/>
      <p:bldP spid="15" grpId="0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3151AB-112A-1F5A-FAAA-A2C1351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CFFE5-B9E6-44BB-9A6D-4E2700CF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B2E6-F77D-449E-831D-2F522497EF9C}" type="datetime1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19499-740B-8747-B248-B5CC4301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103061B-2759-6779-3430-8E193D257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246110"/>
              </p:ext>
            </p:extLst>
          </p:nvPr>
        </p:nvGraphicFramePr>
        <p:xfrm>
          <a:off x="5316692" y="2667000"/>
          <a:ext cx="1555439" cy="1347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792417" progId="Word.Document.12">
                  <p:link updateAutomatic="1"/>
                </p:oleObj>
              </mc:Choice>
              <mc:Fallback>
                <p:oleObj name="Document" showAsIcon="1" r:id="rId2" imgW="914400" imgH="792417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16692" y="2667000"/>
                        <a:ext cx="1555439" cy="1347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11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9CA6B711-D889-A266-F318-7D01F0C81F86}"/>
              </a:ext>
            </a:extLst>
          </p:cNvPr>
          <p:cNvSpPr/>
          <p:nvPr/>
        </p:nvSpPr>
        <p:spPr>
          <a:xfrm rot="19700458">
            <a:off x="2549850" y="-917489"/>
            <a:ext cx="2141272" cy="5283464"/>
          </a:xfrm>
          <a:prstGeom prst="ellipse">
            <a:avLst/>
          </a:prstGeom>
          <a:solidFill>
            <a:schemeClr val="tx1">
              <a:alpha val="46000"/>
            </a:scheme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161CDF2-092E-D1BF-DAFB-E33866878FF7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BE62EA-65DA-961F-B787-2160F1B0B87D}"/>
              </a:ext>
            </a:extLst>
          </p:cNvPr>
          <p:cNvSpPr/>
          <p:nvPr/>
        </p:nvSpPr>
        <p:spPr>
          <a:xfrm>
            <a:off x="-13906" y="-14"/>
            <a:ext cx="4944285" cy="6858014"/>
          </a:xfrm>
          <a:custGeom>
            <a:avLst/>
            <a:gdLst>
              <a:gd name="connsiteX0" fmla="*/ 0 w 4944285"/>
              <a:gd name="connsiteY0" fmla="*/ 0 h 6858014"/>
              <a:gd name="connsiteX1" fmla="*/ 2500206 w 4944285"/>
              <a:gd name="connsiteY1" fmla="*/ 0 h 6858014"/>
              <a:gd name="connsiteX2" fmla="*/ 2559062 w 4944285"/>
              <a:gd name="connsiteY2" fmla="*/ 33448 h 6858014"/>
              <a:gd name="connsiteX3" fmla="*/ 4944285 w 4944285"/>
              <a:gd name="connsiteY3" fmla="*/ 4221103 h 6858014"/>
              <a:gd name="connsiteX4" fmla="*/ 4227062 w 4944285"/>
              <a:gd name="connsiteY4" fmla="*/ 6760140 h 6858014"/>
              <a:gd name="connsiteX5" fmla="*/ 4163579 w 4944285"/>
              <a:gd name="connsiteY5" fmla="*/ 6858014 h 6858014"/>
              <a:gd name="connsiteX6" fmla="*/ 0 w 4944285"/>
              <a:gd name="connsiteY6" fmla="*/ 6858014 h 68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4285" h="6858014">
                <a:moveTo>
                  <a:pt x="0" y="0"/>
                </a:moveTo>
                <a:lnTo>
                  <a:pt x="2500206" y="0"/>
                </a:lnTo>
                <a:lnTo>
                  <a:pt x="2559062" y="33448"/>
                </a:lnTo>
                <a:cubicBezTo>
                  <a:pt x="3989060" y="892239"/>
                  <a:pt x="4944285" y="2446415"/>
                  <a:pt x="4944285" y="4221103"/>
                </a:cubicBezTo>
                <a:cubicBezTo>
                  <a:pt x="4944285" y="5150702"/>
                  <a:pt x="4682194" y="6019797"/>
                  <a:pt x="4227062" y="6760140"/>
                </a:cubicBezTo>
                <a:lnTo>
                  <a:pt x="4163579" y="6858014"/>
                </a:lnTo>
                <a:lnTo>
                  <a:pt x="0" y="6858014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rgbClr val="09547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DAFDAD-22CF-CF22-DAB8-E080240F771E}"/>
              </a:ext>
            </a:extLst>
          </p:cNvPr>
          <p:cNvSpPr/>
          <p:nvPr/>
        </p:nvSpPr>
        <p:spPr>
          <a:xfrm>
            <a:off x="3142084" y="5067396"/>
            <a:ext cx="2586105" cy="1790604"/>
          </a:xfrm>
          <a:custGeom>
            <a:avLst/>
            <a:gdLst>
              <a:gd name="connsiteX0" fmla="*/ 1800200 w 3600400"/>
              <a:gd name="connsiteY0" fmla="*/ 0 h 2492896"/>
              <a:gd name="connsiteX1" fmla="*/ 3600400 w 3600400"/>
              <a:gd name="connsiteY1" fmla="*/ 1800200 h 2492896"/>
              <a:gd name="connsiteX2" fmla="*/ 3519467 w 3600400"/>
              <a:gd name="connsiteY2" fmla="*/ 2335525 h 2492896"/>
              <a:gd name="connsiteX3" fmla="*/ 3461868 w 3600400"/>
              <a:gd name="connsiteY3" fmla="*/ 2492896 h 2492896"/>
              <a:gd name="connsiteX4" fmla="*/ 138532 w 3600400"/>
              <a:gd name="connsiteY4" fmla="*/ 2492896 h 2492896"/>
              <a:gd name="connsiteX5" fmla="*/ 80934 w 3600400"/>
              <a:gd name="connsiteY5" fmla="*/ 2335525 h 2492896"/>
              <a:gd name="connsiteX6" fmla="*/ 0 w 3600400"/>
              <a:gd name="connsiteY6" fmla="*/ 1800200 h 2492896"/>
              <a:gd name="connsiteX7" fmla="*/ 1800200 w 3600400"/>
              <a:gd name="connsiteY7" fmla="*/ 0 h 249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0400" h="2492896">
                <a:moveTo>
                  <a:pt x="1800200" y="0"/>
                </a:moveTo>
                <a:cubicBezTo>
                  <a:pt x="2794423" y="0"/>
                  <a:pt x="3600400" y="805977"/>
                  <a:pt x="3600400" y="1800200"/>
                </a:cubicBezTo>
                <a:cubicBezTo>
                  <a:pt x="3600400" y="1986617"/>
                  <a:pt x="3572065" y="2166416"/>
                  <a:pt x="3519467" y="2335525"/>
                </a:cubicBezTo>
                <a:lnTo>
                  <a:pt x="3461868" y="2492896"/>
                </a:lnTo>
                <a:lnTo>
                  <a:pt x="138532" y="2492896"/>
                </a:lnTo>
                <a:lnTo>
                  <a:pt x="80934" y="2335525"/>
                </a:lnTo>
                <a:cubicBezTo>
                  <a:pt x="28335" y="2166416"/>
                  <a:pt x="0" y="1986617"/>
                  <a:pt x="0" y="1800200"/>
                </a:cubicBezTo>
                <a:cubicBezTo>
                  <a:pt x="0" y="805977"/>
                  <a:pt x="805977" y="0"/>
                  <a:pt x="1800200" y="0"/>
                </a:cubicBezTo>
                <a:close/>
              </a:path>
            </a:pathLst>
          </a:cu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7A92D1F-936F-19CC-D43B-9610D882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46" y="2737033"/>
            <a:ext cx="4594892" cy="2117867"/>
          </a:xfrm>
        </p:spPr>
        <p:txBody>
          <a:bodyPr>
            <a:normAutofit/>
          </a:bodyPr>
          <a:lstStyle/>
          <a:p>
            <a:r>
              <a:rPr lang="en-PH">
                <a:cs typeface="Segoe UI"/>
              </a:rPr>
              <a:t>Code Output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712D5E-A3DB-8013-D8CA-CCD96DC5C1E2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1CB8-BD4A-CA07-1B66-DB00D494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173D-0950-4225-945A-C6129429C0C3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250E-36E3-197C-8D90-A51BC91A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08BAE-AAF5-1497-9FBA-0C3AD918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7" grpId="0" animBg="1"/>
      <p:bldP spid="12" grpId="0" animBg="1"/>
      <p:bldP spid="15" grpId="0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3F697DF-9D23-A2C8-E6A2-4747E87A7DA0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C4FB07-5F4C-B604-09C9-32AC340F8A40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Picture 3" descr="A close-up of a computer code&#10;&#10;Description automatically generated">
            <a:extLst>
              <a:ext uri="{FF2B5EF4-FFF2-40B4-BE49-F238E27FC236}">
                <a16:creationId xmlns:a16="http://schemas.microsoft.com/office/drawing/2014/main" id="{97BC4957-B3F6-B910-AAEC-463CE9DE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44" y="4221111"/>
            <a:ext cx="11883536" cy="1840884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08534C-F0C1-440F-8EBA-F646BBE7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0C066-319B-42EC-A090-471B1F4624F8}" type="datetime1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F711F-46CE-AF1A-7B97-FA096730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8DF61-5CA7-A0E0-6950-790A584C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96C55-FCB1-08C7-2186-A106AB7CD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6"/>
          <a:stretch/>
        </p:blipFill>
        <p:spPr>
          <a:xfrm>
            <a:off x="2535810" y="1282446"/>
            <a:ext cx="6796726" cy="19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5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9CA6B711-D889-A266-F318-7D01F0C81F86}"/>
              </a:ext>
            </a:extLst>
          </p:cNvPr>
          <p:cNvSpPr/>
          <p:nvPr/>
        </p:nvSpPr>
        <p:spPr>
          <a:xfrm rot="19700458">
            <a:off x="2549850" y="-917489"/>
            <a:ext cx="2141272" cy="5283464"/>
          </a:xfrm>
          <a:prstGeom prst="ellipse">
            <a:avLst/>
          </a:prstGeom>
          <a:solidFill>
            <a:schemeClr val="tx1">
              <a:alpha val="46000"/>
            </a:scheme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161CDF2-092E-D1BF-DAFB-E33866878FF7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BE62EA-65DA-961F-B787-2160F1B0B87D}"/>
              </a:ext>
            </a:extLst>
          </p:cNvPr>
          <p:cNvSpPr/>
          <p:nvPr/>
        </p:nvSpPr>
        <p:spPr>
          <a:xfrm>
            <a:off x="-13906" y="-14"/>
            <a:ext cx="4944285" cy="6858014"/>
          </a:xfrm>
          <a:custGeom>
            <a:avLst/>
            <a:gdLst>
              <a:gd name="connsiteX0" fmla="*/ 0 w 4944285"/>
              <a:gd name="connsiteY0" fmla="*/ 0 h 6858014"/>
              <a:gd name="connsiteX1" fmla="*/ 2500206 w 4944285"/>
              <a:gd name="connsiteY1" fmla="*/ 0 h 6858014"/>
              <a:gd name="connsiteX2" fmla="*/ 2559062 w 4944285"/>
              <a:gd name="connsiteY2" fmla="*/ 33448 h 6858014"/>
              <a:gd name="connsiteX3" fmla="*/ 4944285 w 4944285"/>
              <a:gd name="connsiteY3" fmla="*/ 4221103 h 6858014"/>
              <a:gd name="connsiteX4" fmla="*/ 4227062 w 4944285"/>
              <a:gd name="connsiteY4" fmla="*/ 6760140 h 6858014"/>
              <a:gd name="connsiteX5" fmla="*/ 4163579 w 4944285"/>
              <a:gd name="connsiteY5" fmla="*/ 6858014 h 6858014"/>
              <a:gd name="connsiteX6" fmla="*/ 0 w 4944285"/>
              <a:gd name="connsiteY6" fmla="*/ 6858014 h 68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4285" h="6858014">
                <a:moveTo>
                  <a:pt x="0" y="0"/>
                </a:moveTo>
                <a:lnTo>
                  <a:pt x="2500206" y="0"/>
                </a:lnTo>
                <a:lnTo>
                  <a:pt x="2559062" y="33448"/>
                </a:lnTo>
                <a:cubicBezTo>
                  <a:pt x="3989060" y="892239"/>
                  <a:pt x="4944285" y="2446415"/>
                  <a:pt x="4944285" y="4221103"/>
                </a:cubicBezTo>
                <a:cubicBezTo>
                  <a:pt x="4944285" y="5150702"/>
                  <a:pt x="4682194" y="6019797"/>
                  <a:pt x="4227062" y="6760140"/>
                </a:cubicBezTo>
                <a:lnTo>
                  <a:pt x="4163579" y="6858014"/>
                </a:lnTo>
                <a:lnTo>
                  <a:pt x="0" y="6858014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rgbClr val="09547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DAFDAD-22CF-CF22-DAB8-E080240F771E}"/>
              </a:ext>
            </a:extLst>
          </p:cNvPr>
          <p:cNvSpPr/>
          <p:nvPr/>
        </p:nvSpPr>
        <p:spPr>
          <a:xfrm>
            <a:off x="3142084" y="5067396"/>
            <a:ext cx="2586105" cy="1790604"/>
          </a:xfrm>
          <a:custGeom>
            <a:avLst/>
            <a:gdLst>
              <a:gd name="connsiteX0" fmla="*/ 1800200 w 3600400"/>
              <a:gd name="connsiteY0" fmla="*/ 0 h 2492896"/>
              <a:gd name="connsiteX1" fmla="*/ 3600400 w 3600400"/>
              <a:gd name="connsiteY1" fmla="*/ 1800200 h 2492896"/>
              <a:gd name="connsiteX2" fmla="*/ 3519467 w 3600400"/>
              <a:gd name="connsiteY2" fmla="*/ 2335525 h 2492896"/>
              <a:gd name="connsiteX3" fmla="*/ 3461868 w 3600400"/>
              <a:gd name="connsiteY3" fmla="*/ 2492896 h 2492896"/>
              <a:gd name="connsiteX4" fmla="*/ 138532 w 3600400"/>
              <a:gd name="connsiteY4" fmla="*/ 2492896 h 2492896"/>
              <a:gd name="connsiteX5" fmla="*/ 80934 w 3600400"/>
              <a:gd name="connsiteY5" fmla="*/ 2335525 h 2492896"/>
              <a:gd name="connsiteX6" fmla="*/ 0 w 3600400"/>
              <a:gd name="connsiteY6" fmla="*/ 1800200 h 2492896"/>
              <a:gd name="connsiteX7" fmla="*/ 1800200 w 3600400"/>
              <a:gd name="connsiteY7" fmla="*/ 0 h 249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0400" h="2492896">
                <a:moveTo>
                  <a:pt x="1800200" y="0"/>
                </a:moveTo>
                <a:cubicBezTo>
                  <a:pt x="2794423" y="0"/>
                  <a:pt x="3600400" y="805977"/>
                  <a:pt x="3600400" y="1800200"/>
                </a:cubicBezTo>
                <a:cubicBezTo>
                  <a:pt x="3600400" y="1986617"/>
                  <a:pt x="3572065" y="2166416"/>
                  <a:pt x="3519467" y="2335525"/>
                </a:cubicBezTo>
                <a:lnTo>
                  <a:pt x="3461868" y="2492896"/>
                </a:lnTo>
                <a:lnTo>
                  <a:pt x="138532" y="2492896"/>
                </a:lnTo>
                <a:lnTo>
                  <a:pt x="80934" y="2335525"/>
                </a:lnTo>
                <a:cubicBezTo>
                  <a:pt x="28335" y="2166416"/>
                  <a:pt x="0" y="1986617"/>
                  <a:pt x="0" y="1800200"/>
                </a:cubicBezTo>
                <a:cubicBezTo>
                  <a:pt x="0" y="805977"/>
                  <a:pt x="805977" y="0"/>
                  <a:pt x="1800200" y="0"/>
                </a:cubicBezTo>
                <a:close/>
              </a:path>
            </a:pathLst>
          </a:cu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7A92D1F-936F-19CC-D43B-9610D882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07" y="1948875"/>
            <a:ext cx="4471980" cy="1872208"/>
          </a:xfrm>
        </p:spPr>
        <p:txBody>
          <a:bodyPr/>
          <a:lstStyle/>
          <a:p>
            <a:r>
              <a:rPr lang="en-PH"/>
              <a:t>Table of contents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B6DC5-B044-F935-5903-991016B0E61D}"/>
              </a:ext>
            </a:extLst>
          </p:cNvPr>
          <p:cNvSpPr txBox="1"/>
          <p:nvPr/>
        </p:nvSpPr>
        <p:spPr>
          <a:xfrm>
            <a:off x="4008623" y="604898"/>
            <a:ext cx="92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1F03B0-0E3D-9E94-BE7D-7700FC298E9C}"/>
              </a:ext>
            </a:extLst>
          </p:cNvPr>
          <p:cNvSpPr txBox="1"/>
          <p:nvPr/>
        </p:nvSpPr>
        <p:spPr>
          <a:xfrm>
            <a:off x="4700899" y="2154993"/>
            <a:ext cx="92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1CF8FB-DB88-9433-786C-6C27AB80BCCE}"/>
              </a:ext>
            </a:extLst>
          </p:cNvPr>
          <p:cNvSpPr txBox="1"/>
          <p:nvPr/>
        </p:nvSpPr>
        <p:spPr>
          <a:xfrm>
            <a:off x="5037614" y="3927626"/>
            <a:ext cx="92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827922-E5E8-96A5-49FB-2D577F819690}"/>
              </a:ext>
            </a:extLst>
          </p:cNvPr>
          <p:cNvSpPr txBox="1"/>
          <p:nvPr/>
        </p:nvSpPr>
        <p:spPr>
          <a:xfrm>
            <a:off x="7411197" y="1600206"/>
            <a:ext cx="92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60AE7A-76F1-72C9-A29D-82AB870AD8D7}"/>
              </a:ext>
            </a:extLst>
          </p:cNvPr>
          <p:cNvSpPr txBox="1"/>
          <p:nvPr/>
        </p:nvSpPr>
        <p:spPr>
          <a:xfrm>
            <a:off x="8103473" y="3105107"/>
            <a:ext cx="92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BFEC0C-D4FF-5C1C-3E67-A71FAE4114B6}"/>
              </a:ext>
            </a:extLst>
          </p:cNvPr>
          <p:cNvSpPr txBox="1"/>
          <p:nvPr/>
        </p:nvSpPr>
        <p:spPr>
          <a:xfrm>
            <a:off x="8440188" y="4763128"/>
            <a:ext cx="92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>
                <a:solidFill>
                  <a:schemeClr val="accent1"/>
                </a:solidFill>
              </a:rPr>
              <a:t>06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88124F-22C4-7783-BDF4-122DBF2DE9FD}"/>
              </a:ext>
            </a:extLst>
          </p:cNvPr>
          <p:cNvSpPr txBox="1"/>
          <p:nvPr/>
        </p:nvSpPr>
        <p:spPr>
          <a:xfrm>
            <a:off x="4700899" y="670180"/>
            <a:ext cx="2444480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2000" b="1">
                <a:cs typeface="Segoe UI"/>
              </a:rPr>
              <a:t>MAC </a:t>
            </a:r>
          </a:p>
          <a:p>
            <a:r>
              <a:rPr lang="en-PH" sz="1600">
                <a:cs typeface="Segoe UI"/>
              </a:rPr>
              <a:t>Introduction to MAC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A5BEC4-A2A5-92D3-CC77-D3128B4FAC96}"/>
              </a:ext>
            </a:extLst>
          </p:cNvPr>
          <p:cNvSpPr txBox="1"/>
          <p:nvPr/>
        </p:nvSpPr>
        <p:spPr>
          <a:xfrm>
            <a:off x="5428815" y="2222446"/>
            <a:ext cx="244448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2000" b="1"/>
              <a:t>MAC Architecture</a:t>
            </a:r>
          </a:p>
          <a:p>
            <a:endParaRPr lang="en-PH" sz="2000" b="1">
              <a:cs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00F115-DF84-F0D0-A873-9C2CE6F139D7}"/>
              </a:ext>
            </a:extLst>
          </p:cNvPr>
          <p:cNvSpPr txBox="1"/>
          <p:nvPr/>
        </p:nvSpPr>
        <p:spPr>
          <a:xfrm>
            <a:off x="5753867" y="4017356"/>
            <a:ext cx="244448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2000" b="1">
                <a:cs typeface="Segoe UI"/>
              </a:rPr>
              <a:t>Random Access Procedure</a:t>
            </a:r>
            <a:endParaRPr lang="en-PH" sz="2000" b="1"/>
          </a:p>
          <a:p>
            <a:endParaRPr lang="en-PH" sz="1600">
              <a:cs typeface="Segoe U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FD4722-D737-9AE4-E806-60BAFA6036CF}"/>
              </a:ext>
            </a:extLst>
          </p:cNvPr>
          <p:cNvSpPr txBox="1"/>
          <p:nvPr/>
        </p:nvSpPr>
        <p:spPr>
          <a:xfrm>
            <a:off x="8273050" y="1659528"/>
            <a:ext cx="244448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2000" b="1">
                <a:cs typeface="Segoe UI"/>
              </a:rPr>
              <a:t>Code</a:t>
            </a:r>
            <a:endParaRPr lang="en-PH" sz="2000" b="1"/>
          </a:p>
          <a:p>
            <a:endParaRPr lang="en-PH" sz="1600">
              <a:cs typeface="Segoe U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A84A8C-54FC-2843-2CE5-41A12DFE65F5}"/>
              </a:ext>
            </a:extLst>
          </p:cNvPr>
          <p:cNvSpPr txBox="1"/>
          <p:nvPr/>
        </p:nvSpPr>
        <p:spPr>
          <a:xfrm>
            <a:off x="9028774" y="3152139"/>
            <a:ext cx="244448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2000" b="1">
                <a:cs typeface="Segoe UI"/>
              </a:rPr>
              <a:t>Output</a:t>
            </a:r>
          </a:p>
          <a:p>
            <a:endParaRPr lang="en-PH" sz="1600">
              <a:cs typeface="Segoe U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61DA5B-1FC1-EAE9-6596-218D363C1343}"/>
              </a:ext>
            </a:extLst>
          </p:cNvPr>
          <p:cNvSpPr txBox="1"/>
          <p:nvPr/>
        </p:nvSpPr>
        <p:spPr>
          <a:xfrm>
            <a:off x="9362861" y="4768231"/>
            <a:ext cx="231082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2000" b="1">
                <a:cs typeface="Segoe UI"/>
              </a:rPr>
              <a:t>Conclusion</a:t>
            </a:r>
            <a:endParaRPr lang="en-PH" sz="2000" b="1"/>
          </a:p>
          <a:p>
            <a:endParaRPr lang="en-PH" sz="1600">
              <a:cs typeface="Segoe UI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41F7D4-CA4E-7822-0269-9A311FDF34A1}"/>
              </a:ext>
            </a:extLst>
          </p:cNvPr>
          <p:cNvCxnSpPr/>
          <p:nvPr/>
        </p:nvCxnSpPr>
        <p:spPr>
          <a:xfrm>
            <a:off x="4726260" y="1916832"/>
            <a:ext cx="23471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D1A9B9-9EA7-9A98-D370-FBA557836F13}"/>
              </a:ext>
            </a:extLst>
          </p:cNvPr>
          <p:cNvCxnSpPr/>
          <p:nvPr/>
        </p:nvCxnSpPr>
        <p:spPr>
          <a:xfrm>
            <a:off x="5086301" y="3534480"/>
            <a:ext cx="23471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660263-EE3B-7619-EB04-F86253FD459C}"/>
              </a:ext>
            </a:extLst>
          </p:cNvPr>
          <p:cNvCxnSpPr/>
          <p:nvPr/>
        </p:nvCxnSpPr>
        <p:spPr>
          <a:xfrm>
            <a:off x="8335393" y="2826415"/>
            <a:ext cx="23471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35987D-317E-E308-151C-75FE382B6333}"/>
              </a:ext>
            </a:extLst>
          </p:cNvPr>
          <p:cNvCxnSpPr/>
          <p:nvPr/>
        </p:nvCxnSpPr>
        <p:spPr>
          <a:xfrm>
            <a:off x="8896526" y="4573957"/>
            <a:ext cx="234711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8712D5E-A3DB-8013-D8CA-CCD96DC5C1E2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0A250-D097-5599-8661-78267216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4DA0-B6E8-4C27-8293-69FC4FE4A765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FBC4B-7ABF-900C-4574-6B78258C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5G Batch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EF1C-09BD-ECE3-1A8D-C98C6035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0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4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4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4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4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4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37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37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37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7" grpId="0" animBg="1"/>
      <p:bldP spid="12" grpId="0" animBg="1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9CA6B711-D889-A266-F318-7D01F0C81F86}"/>
              </a:ext>
            </a:extLst>
          </p:cNvPr>
          <p:cNvSpPr/>
          <p:nvPr/>
        </p:nvSpPr>
        <p:spPr>
          <a:xfrm rot="19700458">
            <a:off x="2549850" y="-917489"/>
            <a:ext cx="2141272" cy="5283464"/>
          </a:xfrm>
          <a:prstGeom prst="ellipse">
            <a:avLst/>
          </a:prstGeom>
          <a:solidFill>
            <a:schemeClr val="tx1">
              <a:alpha val="46000"/>
            </a:scheme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161CDF2-092E-D1BF-DAFB-E33866878FF7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BE62EA-65DA-961F-B787-2160F1B0B87D}"/>
              </a:ext>
            </a:extLst>
          </p:cNvPr>
          <p:cNvSpPr/>
          <p:nvPr/>
        </p:nvSpPr>
        <p:spPr>
          <a:xfrm>
            <a:off x="-13906" y="-14"/>
            <a:ext cx="4944285" cy="6858014"/>
          </a:xfrm>
          <a:custGeom>
            <a:avLst/>
            <a:gdLst>
              <a:gd name="connsiteX0" fmla="*/ 0 w 4944285"/>
              <a:gd name="connsiteY0" fmla="*/ 0 h 6858014"/>
              <a:gd name="connsiteX1" fmla="*/ 2500206 w 4944285"/>
              <a:gd name="connsiteY1" fmla="*/ 0 h 6858014"/>
              <a:gd name="connsiteX2" fmla="*/ 2559062 w 4944285"/>
              <a:gd name="connsiteY2" fmla="*/ 33448 h 6858014"/>
              <a:gd name="connsiteX3" fmla="*/ 4944285 w 4944285"/>
              <a:gd name="connsiteY3" fmla="*/ 4221103 h 6858014"/>
              <a:gd name="connsiteX4" fmla="*/ 4227062 w 4944285"/>
              <a:gd name="connsiteY4" fmla="*/ 6760140 h 6858014"/>
              <a:gd name="connsiteX5" fmla="*/ 4163579 w 4944285"/>
              <a:gd name="connsiteY5" fmla="*/ 6858014 h 6858014"/>
              <a:gd name="connsiteX6" fmla="*/ 0 w 4944285"/>
              <a:gd name="connsiteY6" fmla="*/ 6858014 h 68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4285" h="6858014">
                <a:moveTo>
                  <a:pt x="0" y="0"/>
                </a:moveTo>
                <a:lnTo>
                  <a:pt x="2500206" y="0"/>
                </a:lnTo>
                <a:lnTo>
                  <a:pt x="2559062" y="33448"/>
                </a:lnTo>
                <a:cubicBezTo>
                  <a:pt x="3989060" y="892239"/>
                  <a:pt x="4944285" y="2446415"/>
                  <a:pt x="4944285" y="4221103"/>
                </a:cubicBezTo>
                <a:cubicBezTo>
                  <a:pt x="4944285" y="5150702"/>
                  <a:pt x="4682194" y="6019797"/>
                  <a:pt x="4227062" y="6760140"/>
                </a:cubicBezTo>
                <a:lnTo>
                  <a:pt x="4163579" y="6858014"/>
                </a:lnTo>
                <a:lnTo>
                  <a:pt x="0" y="6858014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rgbClr val="09547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DAFDAD-22CF-CF22-DAB8-E080240F771E}"/>
              </a:ext>
            </a:extLst>
          </p:cNvPr>
          <p:cNvSpPr/>
          <p:nvPr/>
        </p:nvSpPr>
        <p:spPr>
          <a:xfrm>
            <a:off x="3142084" y="5067396"/>
            <a:ext cx="2586105" cy="1790604"/>
          </a:xfrm>
          <a:custGeom>
            <a:avLst/>
            <a:gdLst>
              <a:gd name="connsiteX0" fmla="*/ 1800200 w 3600400"/>
              <a:gd name="connsiteY0" fmla="*/ 0 h 2492896"/>
              <a:gd name="connsiteX1" fmla="*/ 3600400 w 3600400"/>
              <a:gd name="connsiteY1" fmla="*/ 1800200 h 2492896"/>
              <a:gd name="connsiteX2" fmla="*/ 3519467 w 3600400"/>
              <a:gd name="connsiteY2" fmla="*/ 2335525 h 2492896"/>
              <a:gd name="connsiteX3" fmla="*/ 3461868 w 3600400"/>
              <a:gd name="connsiteY3" fmla="*/ 2492896 h 2492896"/>
              <a:gd name="connsiteX4" fmla="*/ 138532 w 3600400"/>
              <a:gd name="connsiteY4" fmla="*/ 2492896 h 2492896"/>
              <a:gd name="connsiteX5" fmla="*/ 80934 w 3600400"/>
              <a:gd name="connsiteY5" fmla="*/ 2335525 h 2492896"/>
              <a:gd name="connsiteX6" fmla="*/ 0 w 3600400"/>
              <a:gd name="connsiteY6" fmla="*/ 1800200 h 2492896"/>
              <a:gd name="connsiteX7" fmla="*/ 1800200 w 3600400"/>
              <a:gd name="connsiteY7" fmla="*/ 0 h 249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0400" h="2492896">
                <a:moveTo>
                  <a:pt x="1800200" y="0"/>
                </a:moveTo>
                <a:cubicBezTo>
                  <a:pt x="2794423" y="0"/>
                  <a:pt x="3600400" y="805977"/>
                  <a:pt x="3600400" y="1800200"/>
                </a:cubicBezTo>
                <a:cubicBezTo>
                  <a:pt x="3600400" y="1986617"/>
                  <a:pt x="3572065" y="2166416"/>
                  <a:pt x="3519467" y="2335525"/>
                </a:cubicBezTo>
                <a:lnTo>
                  <a:pt x="3461868" y="2492896"/>
                </a:lnTo>
                <a:lnTo>
                  <a:pt x="138532" y="2492896"/>
                </a:lnTo>
                <a:lnTo>
                  <a:pt x="80934" y="2335525"/>
                </a:lnTo>
                <a:cubicBezTo>
                  <a:pt x="28335" y="2166416"/>
                  <a:pt x="0" y="1986617"/>
                  <a:pt x="0" y="1800200"/>
                </a:cubicBezTo>
                <a:cubicBezTo>
                  <a:pt x="0" y="805977"/>
                  <a:pt x="805977" y="0"/>
                  <a:pt x="1800200" y="0"/>
                </a:cubicBezTo>
                <a:close/>
              </a:path>
            </a:pathLst>
          </a:cu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7A92D1F-936F-19CC-D43B-9610D882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46" y="2737033"/>
            <a:ext cx="4594892" cy="2117867"/>
          </a:xfrm>
        </p:spPr>
        <p:txBody>
          <a:bodyPr>
            <a:normAutofit fontScale="90000"/>
          </a:bodyPr>
          <a:lstStyle/>
          <a:p>
            <a:r>
              <a:rPr lang="en-PH">
                <a:cs typeface="Segoe UI"/>
              </a:rPr>
              <a:t>Code Explanation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712D5E-A3DB-8013-D8CA-CCD96DC5C1E2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9F6F2-EBE1-2490-A1DF-E84D5E31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2E2A-0414-4B73-B940-B730C96413F9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BCCB-668D-29CB-CEDA-33B5CA7A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1A85E-660A-CAAB-5BF5-B0A8849B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1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7" grpId="0" animBg="1"/>
      <p:bldP spid="12" grpId="0" animBg="1"/>
      <p:bldP spid="15" grpId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F188B-FAA1-CB8F-C43D-8F445176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660" y="220196"/>
            <a:ext cx="11381271" cy="5916653"/>
          </a:xfrm>
        </p:spPr>
        <p:txBody>
          <a:bodyPr vert="horz" lIns="0" tIns="60949" rIns="0" bIns="60949" rtlCol="0" anchor="t"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This code is a simple example of a simulation using the ns-3 network simulator. It demonstrates how to set up a basic LTE network with one user equipment (UE) node and one </a:t>
            </a:r>
            <a:r>
              <a:rPr lang="en-GB" sz="1600" dirty="0" err="1">
                <a:solidFill>
                  <a:schemeClr val="tx1"/>
                </a:solidFill>
              </a:rPr>
              <a:t>eNodeB</a:t>
            </a:r>
            <a:r>
              <a:rPr lang="en-GB" sz="1600" dirty="0">
                <a:solidFill>
                  <a:schemeClr val="tx1"/>
                </a:solidFill>
              </a:rPr>
              <a:t> (base station) node, and it simulates the LTE Random Access Procedure. Here's a breakdown of the code: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1. Include Necessary Modules</a:t>
            </a:r>
          </a:p>
          <a:p>
            <a:r>
              <a:rPr lang="en-US" sz="1400" dirty="0">
                <a:solidFill>
                  <a:schemeClr val="tx1"/>
                </a:solidFill>
                <a:cs typeface="Segoe UI"/>
              </a:rPr>
              <a:t>#include "ns3/core-</a:t>
            </a:r>
            <a:r>
              <a:rPr lang="en-US" sz="1400" dirty="0" err="1">
                <a:solidFill>
                  <a:schemeClr val="tx1"/>
                </a:solidFill>
                <a:cs typeface="Segoe UI"/>
              </a:rPr>
              <a:t>module.h</a:t>
            </a:r>
            <a:r>
              <a:rPr lang="en-US" sz="1400" dirty="0">
                <a:solidFill>
                  <a:schemeClr val="tx1"/>
                </a:solidFill>
                <a:cs typeface="Segoe UI"/>
              </a:rPr>
              <a:t>"</a:t>
            </a:r>
          </a:p>
          <a:p>
            <a:r>
              <a:rPr lang="en-US" sz="1400" dirty="0">
                <a:solidFill>
                  <a:schemeClr val="tx1"/>
                </a:solidFill>
                <a:cs typeface="Segoe UI"/>
              </a:rPr>
              <a:t>#include "ns3/network-</a:t>
            </a:r>
            <a:r>
              <a:rPr lang="en-US" sz="1400" dirty="0" err="1">
                <a:solidFill>
                  <a:schemeClr val="tx1"/>
                </a:solidFill>
                <a:cs typeface="Segoe UI"/>
              </a:rPr>
              <a:t>module.h</a:t>
            </a:r>
            <a:r>
              <a:rPr lang="en-US" sz="1400" dirty="0">
                <a:solidFill>
                  <a:schemeClr val="tx1"/>
                </a:solidFill>
                <a:cs typeface="Segoe UI"/>
              </a:rPr>
              <a:t>"</a:t>
            </a:r>
          </a:p>
          <a:p>
            <a:r>
              <a:rPr lang="en-US" sz="1400" dirty="0">
                <a:solidFill>
                  <a:schemeClr val="tx1"/>
                </a:solidFill>
                <a:cs typeface="Segoe UI"/>
              </a:rPr>
              <a:t>#include "ns3/internet-</a:t>
            </a:r>
            <a:r>
              <a:rPr lang="en-US" sz="1400" dirty="0" err="1">
                <a:solidFill>
                  <a:schemeClr val="tx1"/>
                </a:solidFill>
                <a:cs typeface="Segoe UI"/>
              </a:rPr>
              <a:t>module.h</a:t>
            </a:r>
            <a:r>
              <a:rPr lang="en-US" sz="1400" dirty="0">
                <a:solidFill>
                  <a:schemeClr val="tx1"/>
                </a:solidFill>
                <a:cs typeface="Segoe UI"/>
              </a:rPr>
              <a:t>"</a:t>
            </a:r>
          </a:p>
          <a:p>
            <a:r>
              <a:rPr lang="en-US" sz="1400" dirty="0">
                <a:solidFill>
                  <a:schemeClr val="tx1"/>
                </a:solidFill>
                <a:cs typeface="Segoe UI"/>
              </a:rPr>
              <a:t>#include "ns3/mobility-</a:t>
            </a:r>
            <a:r>
              <a:rPr lang="en-US" sz="1400" dirty="0" err="1">
                <a:solidFill>
                  <a:schemeClr val="tx1"/>
                </a:solidFill>
                <a:cs typeface="Segoe UI"/>
              </a:rPr>
              <a:t>module.h</a:t>
            </a:r>
            <a:r>
              <a:rPr lang="en-US" sz="1400" dirty="0">
                <a:solidFill>
                  <a:schemeClr val="tx1"/>
                </a:solidFill>
                <a:cs typeface="Segoe UI"/>
              </a:rPr>
              <a:t>"</a:t>
            </a:r>
          </a:p>
          <a:p>
            <a:r>
              <a:rPr lang="en-US" sz="1400" dirty="0">
                <a:solidFill>
                  <a:schemeClr val="tx1"/>
                </a:solidFill>
                <a:cs typeface="Segoe UI"/>
              </a:rPr>
              <a:t>#include "ns3/</a:t>
            </a:r>
            <a:r>
              <a:rPr lang="en-US" sz="1400" dirty="0" err="1">
                <a:solidFill>
                  <a:schemeClr val="tx1"/>
                </a:solidFill>
                <a:cs typeface="Segoe UI"/>
              </a:rPr>
              <a:t>lte-module.h</a:t>
            </a:r>
            <a:r>
              <a:rPr lang="en-US" sz="1400" dirty="0">
                <a:solidFill>
                  <a:schemeClr val="tx1"/>
                </a:solidFill>
                <a:cs typeface="Segoe UI"/>
              </a:rPr>
              <a:t>"</a:t>
            </a:r>
          </a:p>
          <a:p>
            <a:r>
              <a:rPr lang="en-US" sz="1400" dirty="0">
                <a:solidFill>
                  <a:schemeClr val="tx1"/>
                </a:solidFill>
                <a:cs typeface="Segoe UI"/>
              </a:rPr>
              <a:t>#include "ns3/applications-</a:t>
            </a:r>
            <a:r>
              <a:rPr lang="en-US" sz="1400" dirty="0" err="1">
                <a:solidFill>
                  <a:schemeClr val="tx1"/>
                </a:solidFill>
                <a:cs typeface="Segoe UI"/>
              </a:rPr>
              <a:t>module.h</a:t>
            </a:r>
            <a:r>
              <a:rPr lang="en-US" sz="1400" dirty="0">
                <a:solidFill>
                  <a:schemeClr val="tx1"/>
                </a:solidFill>
                <a:cs typeface="Segoe UI"/>
              </a:rPr>
              <a:t>"</a:t>
            </a:r>
          </a:p>
          <a:p>
            <a:r>
              <a:rPr lang="en-GB" sz="1600" dirty="0">
                <a:solidFill>
                  <a:schemeClr val="tx1"/>
                </a:solidFill>
              </a:rPr>
              <a:t>These headers include the various ns-3 modules needed for the simulation. They provide essential classes and functions for core simulation operations, network devices, internet stack, mobility models, LTE networks, and applications.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2. Define the ‘</a:t>
            </a:r>
            <a:r>
              <a:rPr lang="en-GB" sz="1600" b="1" dirty="0" err="1">
                <a:solidFill>
                  <a:schemeClr val="tx1"/>
                </a:solidFill>
              </a:rPr>
              <a:t>RandomAccessProcedure</a:t>
            </a:r>
            <a:r>
              <a:rPr lang="en-GB" sz="1600" b="1" dirty="0">
                <a:solidFill>
                  <a:schemeClr val="tx1"/>
                </a:solidFill>
              </a:rPr>
              <a:t>’ Class</a:t>
            </a:r>
          </a:p>
          <a:p>
            <a:r>
              <a:rPr lang="en-GB" sz="1400" dirty="0">
                <a:solidFill>
                  <a:schemeClr val="tx1"/>
                </a:solidFill>
              </a:rPr>
              <a:t>class </a:t>
            </a:r>
            <a:r>
              <a:rPr lang="en-GB" sz="1400" dirty="0" err="1">
                <a:solidFill>
                  <a:schemeClr val="tx1"/>
                </a:solidFill>
              </a:rPr>
              <a:t>RandomAccessProcedure</a:t>
            </a:r>
            <a:r>
              <a:rPr lang="en-GB" sz="1400" dirty="0">
                <a:solidFill>
                  <a:schemeClr val="tx1"/>
                </a:solidFill>
              </a:rPr>
              <a:t> : public Application</a:t>
            </a:r>
          </a:p>
          <a:p>
            <a:r>
              <a:rPr lang="en-GB" sz="1400" dirty="0">
                <a:solidFill>
                  <a:schemeClr val="tx1"/>
                </a:solidFill>
              </a:rPr>
              <a:t>{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...</a:t>
            </a:r>
          </a:p>
          <a:p>
            <a:r>
              <a:rPr lang="en-GB" sz="1400" dirty="0">
                <a:solidFill>
                  <a:schemeClr val="tx1"/>
                </a:solidFill>
              </a:rPr>
              <a:t>};</a:t>
            </a:r>
          </a:p>
          <a:p>
            <a:r>
              <a:rPr lang="en-GB" sz="1600" dirty="0">
                <a:solidFill>
                  <a:schemeClr val="tx1"/>
                </a:solidFill>
              </a:rPr>
              <a:t>This class inherits from the ‘Application’ class in ns-3 and simulates the steps of the LTE Random Access Procedure.</a:t>
            </a:r>
          </a:p>
          <a:p>
            <a:endParaRPr lang="en-GB" sz="16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3F697DF-9D23-A2C8-E6A2-4747E87A7DA0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C4FB07-5F4C-B604-09C9-32AC340F8A40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956C48-8D12-6A5F-ACC9-41C2C32F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15DA-2082-42E1-A8DD-3C052ECBA7A9}" type="datetime1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06CE1-108B-8A1E-082F-2006F6C8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0AACF-BA3D-700E-A14F-12CEC607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6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F188B-FAA1-CB8F-C43D-8F445176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51" y="477510"/>
            <a:ext cx="11255508" cy="5640486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chemeClr val="tx1"/>
                </a:solidFill>
              </a:rPr>
              <a:t>Constructor and Destructor</a:t>
            </a:r>
          </a:p>
          <a:p>
            <a:r>
              <a:rPr lang="en-US" sz="1400" dirty="0">
                <a:solidFill>
                  <a:schemeClr val="tx1"/>
                </a:solidFill>
                <a:cs typeface="Segoe UI"/>
              </a:rPr>
              <a:t>public:</a:t>
            </a:r>
          </a:p>
          <a:p>
            <a:r>
              <a:rPr lang="en-US" sz="1400" dirty="0">
                <a:solidFill>
                  <a:schemeClr val="tx1"/>
                </a:solidFill>
                <a:cs typeface="Segoe UI"/>
              </a:rPr>
              <a:t>  </a:t>
            </a:r>
            <a:r>
              <a:rPr lang="en-US" sz="1400" dirty="0" err="1">
                <a:solidFill>
                  <a:schemeClr val="tx1"/>
                </a:solidFill>
                <a:cs typeface="Segoe UI"/>
              </a:rPr>
              <a:t>RandomAccessProcedure</a:t>
            </a:r>
            <a:r>
              <a:rPr lang="en-US" sz="1400" dirty="0">
                <a:solidFill>
                  <a:schemeClr val="tx1"/>
                </a:solidFill>
                <a:cs typeface="Segoe UI"/>
              </a:rPr>
              <a:t>() {}</a:t>
            </a:r>
          </a:p>
          <a:p>
            <a:r>
              <a:rPr lang="en-US" sz="1400" dirty="0">
                <a:solidFill>
                  <a:schemeClr val="tx1"/>
                </a:solidFill>
                <a:cs typeface="Segoe UI"/>
              </a:rPr>
              <a:t>  virtual ~</a:t>
            </a:r>
            <a:r>
              <a:rPr lang="en-US" sz="1400" dirty="0" err="1">
                <a:solidFill>
                  <a:schemeClr val="tx1"/>
                </a:solidFill>
                <a:cs typeface="Segoe UI"/>
              </a:rPr>
              <a:t>RandomAccessProcedure</a:t>
            </a:r>
            <a:r>
              <a:rPr lang="en-US" sz="1400" dirty="0">
                <a:solidFill>
                  <a:schemeClr val="tx1"/>
                </a:solidFill>
                <a:cs typeface="Segoe UI"/>
              </a:rPr>
              <a:t>() {}</a:t>
            </a:r>
          </a:p>
          <a:p>
            <a:r>
              <a:rPr lang="en-GB" sz="1600" dirty="0">
                <a:solidFill>
                  <a:schemeClr val="tx1"/>
                </a:solidFill>
              </a:rPr>
              <a:t>The constructor and destructor are straightforward and don't do anything special.</a:t>
            </a:r>
          </a:p>
          <a:p>
            <a:endParaRPr lang="en-US" sz="1600" dirty="0">
              <a:solidFill>
                <a:schemeClr val="tx1"/>
              </a:solidFill>
              <a:cs typeface="Segoe UI"/>
            </a:endParaRPr>
          </a:p>
          <a:p>
            <a:r>
              <a:rPr lang="en-US" sz="1600" b="1" dirty="0">
                <a:solidFill>
                  <a:schemeClr val="tx1"/>
                </a:solidFill>
                <a:cs typeface="Segoe UI"/>
              </a:rPr>
              <a:t>Start and Stop Application</a:t>
            </a:r>
          </a:p>
          <a:p>
            <a:r>
              <a:rPr lang="en-US" sz="1400" dirty="0">
                <a:solidFill>
                  <a:schemeClr val="tx1"/>
                </a:solidFill>
                <a:cs typeface="Segoe UI"/>
              </a:rPr>
              <a:t>protected:</a:t>
            </a:r>
          </a:p>
          <a:p>
            <a:r>
              <a:rPr lang="en-US" sz="1400" dirty="0">
                <a:solidFill>
                  <a:schemeClr val="tx1"/>
                </a:solidFill>
                <a:cs typeface="Segoe UI"/>
              </a:rPr>
              <a:t>  virtual void </a:t>
            </a:r>
            <a:r>
              <a:rPr lang="en-US" sz="1400" dirty="0" err="1">
                <a:solidFill>
                  <a:schemeClr val="tx1"/>
                </a:solidFill>
                <a:cs typeface="Segoe UI"/>
              </a:rPr>
              <a:t>StartApplication</a:t>
            </a:r>
            <a:r>
              <a:rPr lang="en-US" sz="1400" dirty="0">
                <a:solidFill>
                  <a:schemeClr val="tx1"/>
                </a:solidFill>
                <a:cs typeface="Segoe UI"/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  <a:cs typeface="Segoe UI"/>
              </a:rPr>
              <a:t>  {</a:t>
            </a:r>
          </a:p>
          <a:p>
            <a:r>
              <a:rPr lang="en-US" sz="1400" dirty="0">
                <a:solidFill>
                  <a:schemeClr val="tx1"/>
                </a:solidFill>
                <a:cs typeface="Segoe UI"/>
              </a:rPr>
              <a:t>    Simulator::Schedule(Seconds(0.0), &amp;</a:t>
            </a:r>
            <a:r>
              <a:rPr lang="en-US" sz="1400" dirty="0" err="1">
                <a:solidFill>
                  <a:schemeClr val="tx1"/>
                </a:solidFill>
                <a:cs typeface="Segoe UI"/>
              </a:rPr>
              <a:t>RandomAccessProcedure</a:t>
            </a:r>
            <a:r>
              <a:rPr lang="en-US" sz="1400" dirty="0">
                <a:solidFill>
                  <a:schemeClr val="tx1"/>
                </a:solidFill>
                <a:cs typeface="Segoe UI"/>
              </a:rPr>
              <a:t>::Msg1Preamble, this);</a:t>
            </a:r>
          </a:p>
          <a:p>
            <a:r>
              <a:rPr lang="en-US" sz="1400" dirty="0">
                <a:solidFill>
                  <a:schemeClr val="tx1"/>
                </a:solidFill>
                <a:cs typeface="Segoe UI"/>
              </a:rPr>
              <a:t>  }</a:t>
            </a:r>
          </a:p>
          <a:p>
            <a:endParaRPr lang="en-US" sz="1400" dirty="0">
              <a:solidFill>
                <a:schemeClr val="tx1"/>
              </a:solidFill>
              <a:cs typeface="Segoe UI"/>
            </a:endParaRPr>
          </a:p>
          <a:p>
            <a:r>
              <a:rPr lang="en-US" sz="1400" dirty="0">
                <a:solidFill>
                  <a:schemeClr val="tx1"/>
                </a:solidFill>
                <a:cs typeface="Segoe UI"/>
              </a:rPr>
              <a:t>  virtual void </a:t>
            </a:r>
            <a:r>
              <a:rPr lang="en-US" sz="1400" dirty="0" err="1">
                <a:solidFill>
                  <a:schemeClr val="tx1"/>
                </a:solidFill>
                <a:cs typeface="Segoe UI"/>
              </a:rPr>
              <a:t>StopApplication</a:t>
            </a:r>
            <a:r>
              <a:rPr lang="en-US" sz="1400" dirty="0">
                <a:solidFill>
                  <a:schemeClr val="tx1"/>
                </a:solidFill>
                <a:cs typeface="Segoe UI"/>
              </a:rPr>
              <a:t>() {}</a:t>
            </a:r>
          </a:p>
          <a:p>
            <a:endParaRPr lang="en-US" sz="1400" dirty="0">
              <a:solidFill>
                <a:schemeClr val="tx1"/>
              </a:solidFill>
              <a:cs typeface="Segoe 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StartApplication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method is called when the application starts. It schedules the first message of the Random Access Procedure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‘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Msg1Preamble’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be executed immediately.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StopApplication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method is called when the application stops. It's empty here but could be used to clean up resources. </a:t>
            </a:r>
          </a:p>
          <a:p>
            <a:endParaRPr lang="en-US" sz="16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3F697DF-9D23-A2C8-E6A2-4747E87A7DA0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C4FB07-5F4C-B604-09C9-32AC340F8A40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C81C17-0EAB-4B85-C819-E2992C56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79FD-CF8E-49A4-9189-7A884D8DBB6E}" type="datetime1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076B0-EA9C-319E-B7A4-26762AB4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CF37F-11BE-A3B8-6E7C-36DB22C0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0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3F697DF-9D23-A2C8-E6A2-4747E87A7DA0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C4FB07-5F4C-B604-09C9-32AC340F8A40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C81C17-0EAB-4B85-C819-E2992C56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79FD-CF8E-49A4-9189-7A884D8DBB6E}" type="datetime1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076B0-EA9C-319E-B7A4-26762AB4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CF37F-11BE-A3B8-6E7C-36DB22C0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668ADC-05EA-99D7-767A-FAD7E7FC8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4388" y="352345"/>
            <a:ext cx="10804561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void Msg1Preamble()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std::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&lt;&lt; "Msg1: Preamble" &lt;&lt; std::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Simulator::Schedule(Seconds(1.0), &amp;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RandomAccessProcedure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::Msg2RandomAccessResponse, this);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void Msg2RandomAccessResponse()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std::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&lt;&lt; "Msg2: Random Access Response" &lt;&lt; std::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Simulator::Schedule(Seconds(1.0), &amp;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RandomAccessProcedure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::Msg3RrcSetupRequest, this);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void Msg3RrcSetupRequest()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std::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&lt;&lt; "Msg3: RRC Setup Request" &lt;&lt; std::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Simulator::Schedule(Seconds(1.0), &amp;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RandomAccessProcedure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::Msg4RrcSetup, this);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void Msg4RrcSetup()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std::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&lt;&lt; "Msg4: RRC Setup" &lt;&lt; std::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std::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&lt;&lt; "Random Access Procedure completed successfully." &lt;&lt; std::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methods simulate the steps of the LTE Random Access Procedure: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Msg1Preamble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Logs "Msg1: Preamble" and schedules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Msg2RandomAccessResponse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after 1 second.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Msg2RandomAccessResponse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Logs "Msg2: Random Access Response" and schedules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Msg3RrcSetupRequest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after 1 second.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Msg3RrcSetupRequest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Logs "Msg3: RRC Setup Request" and schedules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Msg4RrcSetup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after 1 second.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Msg4RrcSetup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Logs "Msg4: RRC Setup" and indicates the completion of the Random Access Procedure.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7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3F697DF-9D23-A2C8-E6A2-4747E87A7DA0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C4FB07-5F4C-B604-09C9-32AC340F8A40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C81C17-0EAB-4B85-C819-E2992C56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79FD-CF8E-49A4-9189-7A884D8DBB6E}" type="datetime1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076B0-EA9C-319E-B7A4-26762AB4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CF37F-11BE-A3B8-6E7C-36DB22C0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213F66-D7B0-4A25-A313-504C55759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2918" y="413266"/>
            <a:ext cx="1133861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`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lang="en-US" altLang="en-US" sz="1600" b="1" dirty="0">
                <a:solidFill>
                  <a:schemeClr val="tx1"/>
                </a:solidFill>
                <a:latin typeface="Arial Unicode MS"/>
              </a:rPr>
              <a:t>`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Simulation Setup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 Creation: 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nodes are created, one for the UE (`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ueNodes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`) and one for the </a:t>
            </a:r>
            <a:r>
              <a:rPr kumimoji="0" lang="en-GB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eNodeB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(`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enbNodes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Mobility Model: 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constant position mobility model is assigned to both nodes, meaning they do not move during the simulation.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Stack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internet protocol stack is installed on the UE.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LTE Modules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LTE devices are created for the </a:t>
            </a:r>
            <a:r>
              <a:rPr kumimoji="0" lang="en-GB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eNodeB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UE, and the UE is assigned an IP address.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Attach UE to </a:t>
            </a:r>
            <a:r>
              <a:rPr kumimoji="0" lang="en-GB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eNodeB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UE is attached to the </a:t>
            </a:r>
            <a:r>
              <a:rPr kumimoji="0" lang="en-GB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eNodeB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establishing a connection.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Application Setup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 `</a:t>
            </a:r>
            <a:r>
              <a:rPr kumimoji="0" lang="en-GB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RandomAccessProcedure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application is created and added to the UE node. It is scheduled to start after 1 second.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Simulation Execution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simulation is run for 5 seconds (`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Simulator::Stop(Seconds(5.0))`</a:t>
            </a: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during which the Random Access Procedure is executed.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code essentially simulates the Random Access Procedure of LTE, which is a key part of how a UE connects to an LTE network.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0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095474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AF364BE1-1821-F401-9533-03A63BB851EA}"/>
              </a:ext>
            </a:extLst>
          </p:cNvPr>
          <p:cNvSpPr/>
          <p:nvPr/>
        </p:nvSpPr>
        <p:spPr>
          <a:xfrm rot="3036541">
            <a:off x="7979214" y="1210729"/>
            <a:ext cx="2141272" cy="5283464"/>
          </a:xfrm>
          <a:prstGeom prst="ellipse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AE735C8-E1B9-C360-A76F-5E799DC38186}"/>
              </a:ext>
            </a:extLst>
          </p:cNvPr>
          <p:cNvSpPr/>
          <p:nvPr/>
        </p:nvSpPr>
        <p:spPr>
          <a:xfrm>
            <a:off x="7224168" y="2550913"/>
            <a:ext cx="4964658" cy="4322338"/>
          </a:xfrm>
          <a:custGeom>
            <a:avLst/>
            <a:gdLst>
              <a:gd name="connsiteX0" fmla="*/ 4032448 w 4964658"/>
              <a:gd name="connsiteY0" fmla="*/ 0 h 4322338"/>
              <a:gd name="connsiteX1" fmla="*/ 4845127 w 4964658"/>
              <a:gd name="connsiteY1" fmla="*/ 81925 h 4322338"/>
              <a:gd name="connsiteX2" fmla="*/ 4964658 w 4964658"/>
              <a:gd name="connsiteY2" fmla="*/ 109513 h 4322338"/>
              <a:gd name="connsiteX3" fmla="*/ 4964658 w 4964658"/>
              <a:gd name="connsiteY3" fmla="*/ 4322338 h 4322338"/>
              <a:gd name="connsiteX4" fmla="*/ 11512 w 4964658"/>
              <a:gd name="connsiteY4" fmla="*/ 4322338 h 4322338"/>
              <a:gd name="connsiteX5" fmla="*/ 5247 w 4964658"/>
              <a:gd name="connsiteY5" fmla="*/ 4239958 h 4322338"/>
              <a:gd name="connsiteX6" fmla="*/ 0 w 4964658"/>
              <a:gd name="connsiteY6" fmla="*/ 4032448 h 4322338"/>
              <a:gd name="connsiteX7" fmla="*/ 4032448 w 4964658"/>
              <a:gd name="connsiteY7" fmla="*/ 0 h 432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4658" h="4322338">
                <a:moveTo>
                  <a:pt x="4032448" y="0"/>
                </a:moveTo>
                <a:cubicBezTo>
                  <a:pt x="4310831" y="0"/>
                  <a:pt x="4582624" y="28209"/>
                  <a:pt x="4845127" y="81925"/>
                </a:cubicBezTo>
                <a:lnTo>
                  <a:pt x="4964658" y="109513"/>
                </a:lnTo>
                <a:lnTo>
                  <a:pt x="4964658" y="4322338"/>
                </a:lnTo>
                <a:lnTo>
                  <a:pt x="11512" y="4322338"/>
                </a:lnTo>
                <a:lnTo>
                  <a:pt x="5247" y="4239958"/>
                </a:lnTo>
                <a:cubicBezTo>
                  <a:pt x="1763" y="4171228"/>
                  <a:pt x="0" y="4102044"/>
                  <a:pt x="0" y="4032448"/>
                </a:cubicBezTo>
                <a:cubicBezTo>
                  <a:pt x="0" y="1805388"/>
                  <a:pt x="1805388" y="0"/>
                  <a:pt x="403244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rgbClr val="09547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161B35A-A976-1116-3E78-933217C6DEBD}"/>
              </a:ext>
            </a:extLst>
          </p:cNvPr>
          <p:cNvSpPr/>
          <p:nvPr/>
        </p:nvSpPr>
        <p:spPr>
          <a:xfrm>
            <a:off x="6234135" y="5345288"/>
            <a:ext cx="2206782" cy="1527963"/>
          </a:xfrm>
          <a:custGeom>
            <a:avLst/>
            <a:gdLst>
              <a:gd name="connsiteX0" fmla="*/ 1800200 w 3600400"/>
              <a:gd name="connsiteY0" fmla="*/ 0 h 2492896"/>
              <a:gd name="connsiteX1" fmla="*/ 3600400 w 3600400"/>
              <a:gd name="connsiteY1" fmla="*/ 1800200 h 2492896"/>
              <a:gd name="connsiteX2" fmla="*/ 3519467 w 3600400"/>
              <a:gd name="connsiteY2" fmla="*/ 2335525 h 2492896"/>
              <a:gd name="connsiteX3" fmla="*/ 3461868 w 3600400"/>
              <a:gd name="connsiteY3" fmla="*/ 2492896 h 2492896"/>
              <a:gd name="connsiteX4" fmla="*/ 138532 w 3600400"/>
              <a:gd name="connsiteY4" fmla="*/ 2492896 h 2492896"/>
              <a:gd name="connsiteX5" fmla="*/ 80934 w 3600400"/>
              <a:gd name="connsiteY5" fmla="*/ 2335525 h 2492896"/>
              <a:gd name="connsiteX6" fmla="*/ 0 w 3600400"/>
              <a:gd name="connsiteY6" fmla="*/ 1800200 h 2492896"/>
              <a:gd name="connsiteX7" fmla="*/ 1800200 w 3600400"/>
              <a:gd name="connsiteY7" fmla="*/ 0 h 249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0400" h="2492896">
                <a:moveTo>
                  <a:pt x="1800200" y="0"/>
                </a:moveTo>
                <a:cubicBezTo>
                  <a:pt x="2794423" y="0"/>
                  <a:pt x="3600400" y="805977"/>
                  <a:pt x="3600400" y="1800200"/>
                </a:cubicBezTo>
                <a:cubicBezTo>
                  <a:pt x="3600400" y="1986617"/>
                  <a:pt x="3572065" y="2166416"/>
                  <a:pt x="3519467" y="2335525"/>
                </a:cubicBezTo>
                <a:lnTo>
                  <a:pt x="3461868" y="2492896"/>
                </a:lnTo>
                <a:lnTo>
                  <a:pt x="138532" y="2492896"/>
                </a:lnTo>
                <a:lnTo>
                  <a:pt x="80934" y="2335525"/>
                </a:lnTo>
                <a:cubicBezTo>
                  <a:pt x="28335" y="2166416"/>
                  <a:pt x="0" y="1986617"/>
                  <a:pt x="0" y="1800200"/>
                </a:cubicBezTo>
                <a:cubicBezTo>
                  <a:pt x="0" y="805977"/>
                  <a:pt x="805977" y="0"/>
                  <a:pt x="1800200" y="0"/>
                </a:cubicBezTo>
                <a:close/>
              </a:path>
            </a:pathLst>
          </a:cu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DE66A18-0671-FA2F-7EC2-1D33EFBA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012" y="2326265"/>
            <a:ext cx="7719589" cy="1940643"/>
          </a:xfrm>
        </p:spPr>
        <p:txBody>
          <a:bodyPr/>
          <a:lstStyle/>
          <a:p>
            <a:r>
              <a:rPr lang="en-PH">
                <a:cs typeface="Segoe UI"/>
              </a:rPr>
              <a:t>Thank You!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8F720361-ED15-2015-3BE2-82731D5DDD54}"/>
              </a:ext>
            </a:extLst>
          </p:cNvPr>
          <p:cNvSpPr/>
          <p:nvPr/>
        </p:nvSpPr>
        <p:spPr>
          <a:xfrm>
            <a:off x="-1167197" y="-460754"/>
            <a:ext cx="3353053" cy="3353053"/>
          </a:xfrm>
          <a:prstGeom prst="arc">
            <a:avLst>
              <a:gd name="adj1" fmla="val 18764724"/>
              <a:gd name="adj2" fmla="val 6508845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B9E73EF-4611-26B6-D1B0-B6EC73278916}"/>
              </a:ext>
            </a:extLst>
          </p:cNvPr>
          <p:cNvSpPr/>
          <p:nvPr/>
        </p:nvSpPr>
        <p:spPr>
          <a:xfrm>
            <a:off x="-770654" y="-64211"/>
            <a:ext cx="2559966" cy="2559966"/>
          </a:xfrm>
          <a:prstGeom prst="arc">
            <a:avLst>
              <a:gd name="adj1" fmla="val 20137400"/>
              <a:gd name="adj2" fmla="val 6821909"/>
            </a:avLst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AB8BC5E8-9DAD-95D8-352C-4371020B1923}"/>
              </a:ext>
            </a:extLst>
          </p:cNvPr>
          <p:cNvSpPr/>
          <p:nvPr/>
        </p:nvSpPr>
        <p:spPr>
          <a:xfrm>
            <a:off x="-447055" y="259388"/>
            <a:ext cx="1912768" cy="1912768"/>
          </a:xfrm>
          <a:prstGeom prst="arc">
            <a:avLst>
              <a:gd name="adj1" fmla="val 14181735"/>
              <a:gd name="adj2" fmla="val 736351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39C8E25-8165-F0E9-CCF7-C1A816CA9A66}"/>
              </a:ext>
            </a:extLst>
          </p:cNvPr>
          <p:cNvSpPr/>
          <p:nvPr/>
        </p:nvSpPr>
        <p:spPr>
          <a:xfrm>
            <a:off x="11486295" y="5914902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rgbClr val="95E0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9A76AF-1D64-A766-377D-303D0A77EA4D}"/>
              </a:ext>
            </a:extLst>
          </p:cNvPr>
          <p:cNvSpPr/>
          <p:nvPr/>
        </p:nvSpPr>
        <p:spPr>
          <a:xfrm>
            <a:off x="10918948" y="6135476"/>
            <a:ext cx="404492" cy="404492"/>
          </a:xfrm>
          <a:prstGeom prst="ellipse">
            <a:avLst/>
          </a:prstGeom>
          <a:solidFill>
            <a:srgbClr val="95E0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6E835-0B74-3BDB-A948-EA9DCD6193E5}"/>
              </a:ext>
            </a:extLst>
          </p:cNvPr>
          <p:cNvSpPr txBox="1"/>
          <p:nvPr/>
        </p:nvSpPr>
        <p:spPr>
          <a:xfrm>
            <a:off x="116691" y="4619971"/>
            <a:ext cx="33418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  <a:cs typeface="Segoe UI"/>
              </a:rPr>
              <a:t>From Team 4:</a:t>
            </a:r>
          </a:p>
          <a:p>
            <a:r>
              <a:rPr lang="en-PH" sz="1600" b="1" dirty="0">
                <a:solidFill>
                  <a:srgbClr val="95E06C"/>
                </a:solidFill>
                <a:cs typeface="Segoe UI"/>
              </a:rPr>
              <a:t>Rajeshwari</a:t>
            </a:r>
            <a:endParaRPr lang="en-US" sz="1600" dirty="0">
              <a:cs typeface="Segoe UI"/>
            </a:endParaRPr>
          </a:p>
          <a:p>
            <a:r>
              <a:rPr lang="en-PH" sz="1600" b="1" dirty="0" err="1">
                <a:solidFill>
                  <a:srgbClr val="95E06C"/>
                </a:solidFill>
                <a:cs typeface="Segoe UI"/>
              </a:rPr>
              <a:t>Swetav</a:t>
            </a:r>
            <a:endParaRPr lang="en-US" sz="1600" dirty="0">
              <a:cs typeface="Segoe UI"/>
            </a:endParaRPr>
          </a:p>
          <a:p>
            <a:r>
              <a:rPr lang="en-PH" sz="1600" b="1" dirty="0">
                <a:solidFill>
                  <a:srgbClr val="95E06C"/>
                </a:solidFill>
                <a:cs typeface="Segoe UI"/>
              </a:rPr>
              <a:t>Sujata</a:t>
            </a:r>
            <a:endParaRPr lang="en-US" sz="1600" dirty="0">
              <a:cs typeface="Segoe UI"/>
            </a:endParaRPr>
          </a:p>
          <a:p>
            <a:r>
              <a:rPr lang="en-PH" sz="1600" b="1" dirty="0">
                <a:solidFill>
                  <a:srgbClr val="95E06C"/>
                </a:solidFill>
                <a:cs typeface="Segoe UI"/>
              </a:rPr>
              <a:t>Pavan</a:t>
            </a:r>
            <a:endParaRPr lang="en-PH" sz="1600" dirty="0">
              <a:cs typeface="Segoe UI"/>
            </a:endParaRPr>
          </a:p>
          <a:p>
            <a:r>
              <a:rPr lang="en-PH" sz="1600" b="1" dirty="0">
                <a:solidFill>
                  <a:srgbClr val="95E06C"/>
                </a:solidFill>
                <a:cs typeface="Segoe UI"/>
              </a:rPr>
              <a:t>Prasad</a:t>
            </a:r>
            <a:endParaRPr lang="en-US" sz="1600" dirty="0">
              <a:cs typeface="Segoe UI"/>
            </a:endParaRPr>
          </a:p>
          <a:p>
            <a:r>
              <a:rPr lang="en-PH" sz="1600" b="1" dirty="0">
                <a:solidFill>
                  <a:srgbClr val="95E06C"/>
                </a:solidFill>
                <a:cs typeface="Segoe UI"/>
              </a:rPr>
              <a:t>Shashwat</a:t>
            </a:r>
            <a:endParaRPr lang="en-US" sz="1600" dirty="0">
              <a:cs typeface="Segoe UI"/>
            </a:endParaRPr>
          </a:p>
          <a:p>
            <a:r>
              <a:rPr lang="en-PH" sz="1600" b="1" dirty="0">
                <a:solidFill>
                  <a:srgbClr val="95E06C"/>
                </a:solidFill>
                <a:cs typeface="Segoe UI"/>
              </a:rPr>
              <a:t>Bhuvaneshwari</a:t>
            </a:r>
            <a:endParaRPr lang="en-US" sz="1600" dirty="0">
              <a:cs typeface="Segoe UI"/>
            </a:endParaRPr>
          </a:p>
          <a:p>
            <a:pPr algn="l"/>
            <a:endParaRPr lang="en-US" sz="1600" dirty="0">
              <a:cs typeface="Segoe U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C5806-FE51-A1BD-EEB1-3B18D0D8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99CE-B1D5-43E3-A4C9-46D7A7E9DE0D}" type="datetime1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38A29-46D8-7469-AFB8-1D895AB0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E90A8-85D3-F079-2A03-0EEBA1E6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8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6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8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  <p:bldP spid="22" grpId="0" animBg="1"/>
      <p:bldP spid="9" grpId="0"/>
      <p:bldP spid="12" grpId="0" animBg="1"/>
      <p:bldP spid="13" grpId="0" animBg="1"/>
      <p:bldP spid="14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9CA6B711-D889-A266-F318-7D01F0C81F86}"/>
              </a:ext>
            </a:extLst>
          </p:cNvPr>
          <p:cNvSpPr/>
          <p:nvPr/>
        </p:nvSpPr>
        <p:spPr>
          <a:xfrm rot="19700458">
            <a:off x="2549850" y="-917489"/>
            <a:ext cx="2141272" cy="5283464"/>
          </a:xfrm>
          <a:prstGeom prst="ellipse">
            <a:avLst/>
          </a:prstGeom>
          <a:solidFill>
            <a:schemeClr val="tx1">
              <a:alpha val="46000"/>
            </a:scheme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161CDF2-092E-D1BF-DAFB-E33866878FF7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BE62EA-65DA-961F-B787-2160F1B0B87D}"/>
              </a:ext>
            </a:extLst>
          </p:cNvPr>
          <p:cNvSpPr/>
          <p:nvPr/>
        </p:nvSpPr>
        <p:spPr>
          <a:xfrm>
            <a:off x="-13906" y="10222"/>
            <a:ext cx="4944285" cy="6858014"/>
          </a:xfrm>
          <a:custGeom>
            <a:avLst/>
            <a:gdLst>
              <a:gd name="connsiteX0" fmla="*/ 0 w 4944285"/>
              <a:gd name="connsiteY0" fmla="*/ 0 h 6858014"/>
              <a:gd name="connsiteX1" fmla="*/ 2500206 w 4944285"/>
              <a:gd name="connsiteY1" fmla="*/ 0 h 6858014"/>
              <a:gd name="connsiteX2" fmla="*/ 2559062 w 4944285"/>
              <a:gd name="connsiteY2" fmla="*/ 33448 h 6858014"/>
              <a:gd name="connsiteX3" fmla="*/ 4944285 w 4944285"/>
              <a:gd name="connsiteY3" fmla="*/ 4221103 h 6858014"/>
              <a:gd name="connsiteX4" fmla="*/ 4227062 w 4944285"/>
              <a:gd name="connsiteY4" fmla="*/ 6760140 h 6858014"/>
              <a:gd name="connsiteX5" fmla="*/ 4163579 w 4944285"/>
              <a:gd name="connsiteY5" fmla="*/ 6858014 h 6858014"/>
              <a:gd name="connsiteX6" fmla="*/ 0 w 4944285"/>
              <a:gd name="connsiteY6" fmla="*/ 6858014 h 68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4285" h="6858014">
                <a:moveTo>
                  <a:pt x="0" y="0"/>
                </a:moveTo>
                <a:lnTo>
                  <a:pt x="2500206" y="0"/>
                </a:lnTo>
                <a:lnTo>
                  <a:pt x="2559062" y="33448"/>
                </a:lnTo>
                <a:cubicBezTo>
                  <a:pt x="3989060" y="892239"/>
                  <a:pt x="4944285" y="2446415"/>
                  <a:pt x="4944285" y="4221103"/>
                </a:cubicBezTo>
                <a:cubicBezTo>
                  <a:pt x="4944285" y="5150702"/>
                  <a:pt x="4682194" y="6019797"/>
                  <a:pt x="4227062" y="6760140"/>
                </a:cubicBezTo>
                <a:lnTo>
                  <a:pt x="4163579" y="6858014"/>
                </a:lnTo>
                <a:lnTo>
                  <a:pt x="0" y="6858014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rgbClr val="09547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DAFDAD-22CF-CF22-DAB8-E080240F771E}"/>
              </a:ext>
            </a:extLst>
          </p:cNvPr>
          <p:cNvSpPr/>
          <p:nvPr/>
        </p:nvSpPr>
        <p:spPr>
          <a:xfrm>
            <a:off x="3142084" y="5067396"/>
            <a:ext cx="2586105" cy="1790604"/>
          </a:xfrm>
          <a:custGeom>
            <a:avLst/>
            <a:gdLst>
              <a:gd name="connsiteX0" fmla="*/ 1800200 w 3600400"/>
              <a:gd name="connsiteY0" fmla="*/ 0 h 2492896"/>
              <a:gd name="connsiteX1" fmla="*/ 3600400 w 3600400"/>
              <a:gd name="connsiteY1" fmla="*/ 1800200 h 2492896"/>
              <a:gd name="connsiteX2" fmla="*/ 3519467 w 3600400"/>
              <a:gd name="connsiteY2" fmla="*/ 2335525 h 2492896"/>
              <a:gd name="connsiteX3" fmla="*/ 3461868 w 3600400"/>
              <a:gd name="connsiteY3" fmla="*/ 2492896 h 2492896"/>
              <a:gd name="connsiteX4" fmla="*/ 138532 w 3600400"/>
              <a:gd name="connsiteY4" fmla="*/ 2492896 h 2492896"/>
              <a:gd name="connsiteX5" fmla="*/ 80934 w 3600400"/>
              <a:gd name="connsiteY5" fmla="*/ 2335525 h 2492896"/>
              <a:gd name="connsiteX6" fmla="*/ 0 w 3600400"/>
              <a:gd name="connsiteY6" fmla="*/ 1800200 h 2492896"/>
              <a:gd name="connsiteX7" fmla="*/ 1800200 w 3600400"/>
              <a:gd name="connsiteY7" fmla="*/ 0 h 249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0400" h="2492896">
                <a:moveTo>
                  <a:pt x="1800200" y="0"/>
                </a:moveTo>
                <a:cubicBezTo>
                  <a:pt x="2794423" y="0"/>
                  <a:pt x="3600400" y="805977"/>
                  <a:pt x="3600400" y="1800200"/>
                </a:cubicBezTo>
                <a:cubicBezTo>
                  <a:pt x="3600400" y="1986617"/>
                  <a:pt x="3572065" y="2166416"/>
                  <a:pt x="3519467" y="2335525"/>
                </a:cubicBezTo>
                <a:lnTo>
                  <a:pt x="3461868" y="2492896"/>
                </a:lnTo>
                <a:lnTo>
                  <a:pt x="138532" y="2492896"/>
                </a:lnTo>
                <a:lnTo>
                  <a:pt x="80934" y="2335525"/>
                </a:lnTo>
                <a:cubicBezTo>
                  <a:pt x="28335" y="2166416"/>
                  <a:pt x="0" y="1986617"/>
                  <a:pt x="0" y="1800200"/>
                </a:cubicBezTo>
                <a:cubicBezTo>
                  <a:pt x="0" y="805977"/>
                  <a:pt x="805977" y="0"/>
                  <a:pt x="1800200" y="0"/>
                </a:cubicBezTo>
                <a:close/>
              </a:path>
            </a:pathLst>
          </a:cu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7A92D1F-936F-19CC-D43B-9610D882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07" y="2829156"/>
            <a:ext cx="4471980" cy="1872208"/>
          </a:xfrm>
        </p:spPr>
        <p:txBody>
          <a:bodyPr/>
          <a:lstStyle/>
          <a:p>
            <a:r>
              <a:rPr lang="en-PH">
                <a:cs typeface="Segoe UI"/>
              </a:rPr>
              <a:t>Group members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712D5E-A3DB-8013-D8CA-CCD96DC5C1E2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CB3C3-50A3-E548-E0F5-7FBCDE7A6945}"/>
              </a:ext>
            </a:extLst>
          </p:cNvPr>
          <p:cNvSpPr txBox="1"/>
          <p:nvPr/>
        </p:nvSpPr>
        <p:spPr>
          <a:xfrm>
            <a:off x="8101479" y="2829938"/>
            <a:ext cx="244448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b="1" dirty="0">
                <a:solidFill>
                  <a:srgbClr val="087081"/>
                </a:solidFill>
                <a:cs typeface="Segoe UI"/>
              </a:rPr>
              <a:t>Rajeshwari</a:t>
            </a:r>
            <a:endParaRPr lang="en-US" dirty="0">
              <a:solidFill>
                <a:srgbClr val="087081"/>
              </a:solidFill>
              <a:cs typeface="Segoe UI"/>
            </a:endParaRPr>
          </a:p>
          <a:p>
            <a:r>
              <a:rPr lang="en-PH" b="1" dirty="0" err="1">
                <a:solidFill>
                  <a:srgbClr val="087081"/>
                </a:solidFill>
                <a:cs typeface="Segoe UI"/>
              </a:rPr>
              <a:t>Swetav</a:t>
            </a:r>
            <a:endParaRPr lang="en-US" dirty="0" err="1">
              <a:solidFill>
                <a:srgbClr val="087081"/>
              </a:solidFill>
              <a:cs typeface="Segoe UI"/>
            </a:endParaRPr>
          </a:p>
          <a:p>
            <a:r>
              <a:rPr lang="en-PH" b="1" dirty="0">
                <a:solidFill>
                  <a:srgbClr val="087081"/>
                </a:solidFill>
                <a:cs typeface="Segoe UI"/>
              </a:rPr>
              <a:t>Sujata</a:t>
            </a:r>
            <a:endParaRPr lang="en-US" dirty="0">
              <a:solidFill>
                <a:srgbClr val="087081"/>
              </a:solidFill>
              <a:cs typeface="Segoe UI"/>
            </a:endParaRPr>
          </a:p>
          <a:p>
            <a:r>
              <a:rPr lang="en-PH" b="1" dirty="0">
                <a:solidFill>
                  <a:srgbClr val="087081"/>
                </a:solidFill>
                <a:cs typeface="Segoe UI"/>
              </a:rPr>
              <a:t>Pavan</a:t>
            </a:r>
            <a:endParaRPr lang="en-PH" dirty="0">
              <a:solidFill>
                <a:srgbClr val="087081"/>
              </a:solidFill>
              <a:cs typeface="Segoe UI"/>
            </a:endParaRPr>
          </a:p>
          <a:p>
            <a:r>
              <a:rPr lang="en-PH" b="1" dirty="0">
                <a:solidFill>
                  <a:srgbClr val="087081"/>
                </a:solidFill>
                <a:cs typeface="Segoe UI"/>
              </a:rPr>
              <a:t>Prasad</a:t>
            </a:r>
            <a:endParaRPr lang="en-US" dirty="0">
              <a:solidFill>
                <a:srgbClr val="087081"/>
              </a:solidFill>
              <a:cs typeface="Segoe UI"/>
            </a:endParaRPr>
          </a:p>
          <a:p>
            <a:r>
              <a:rPr lang="en-PH" b="1" dirty="0">
                <a:solidFill>
                  <a:srgbClr val="087081"/>
                </a:solidFill>
                <a:cs typeface="Segoe UI"/>
              </a:rPr>
              <a:t>Shashwat</a:t>
            </a:r>
            <a:endParaRPr lang="en-US" dirty="0">
              <a:solidFill>
                <a:srgbClr val="087081"/>
              </a:solidFill>
              <a:cs typeface="Segoe UI"/>
            </a:endParaRPr>
          </a:p>
          <a:p>
            <a:r>
              <a:rPr lang="en-PH" b="1" dirty="0">
                <a:solidFill>
                  <a:srgbClr val="087081"/>
                </a:solidFill>
                <a:cs typeface="Segoe UI"/>
              </a:rPr>
              <a:t>Bhuvaneshwari</a:t>
            </a:r>
            <a:endParaRPr lang="en-US" dirty="0">
              <a:solidFill>
                <a:srgbClr val="087081"/>
              </a:solidFill>
              <a:cs typeface="Segoe UI"/>
            </a:endParaRPr>
          </a:p>
          <a:p>
            <a:pPr algn="ctr"/>
            <a:endParaRPr lang="en-PH" b="1" dirty="0">
              <a:solidFill>
                <a:srgbClr val="087081"/>
              </a:solidFill>
              <a:cs typeface="Segoe UI"/>
            </a:endParaRPr>
          </a:p>
        </p:txBody>
      </p:sp>
      <p:pic>
        <p:nvPicPr>
          <p:cNvPr id="8" name="Graphic 7" descr="Meeting with solid fill">
            <a:extLst>
              <a:ext uri="{FF2B5EF4-FFF2-40B4-BE49-F238E27FC236}">
                <a16:creationId xmlns:a16="http://schemas.microsoft.com/office/drawing/2014/main" id="{7D7FAABD-8209-E287-4F89-5EED88BA7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3181" y="1914171"/>
            <a:ext cx="915015" cy="914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AACE-5ACB-04E5-3947-406FD207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2FFD-E9CF-4B85-AB96-0EFB1BF8C406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05186-C897-A48E-EC70-6CAB1F6E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00DA9-EDED-1E9D-11BB-F63D1420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7" grpId="0" animBg="1"/>
      <p:bldP spid="12" grpId="0" animBg="1"/>
      <p:bldP spid="15" grpId="0"/>
      <p:bldP spid="40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9CA6B711-D889-A266-F318-7D01F0C81F86}"/>
              </a:ext>
            </a:extLst>
          </p:cNvPr>
          <p:cNvSpPr/>
          <p:nvPr/>
        </p:nvSpPr>
        <p:spPr>
          <a:xfrm rot="19700458">
            <a:off x="2549850" y="-917489"/>
            <a:ext cx="2141272" cy="5283464"/>
          </a:xfrm>
          <a:prstGeom prst="ellipse">
            <a:avLst/>
          </a:prstGeom>
          <a:solidFill>
            <a:schemeClr val="tx1">
              <a:alpha val="46000"/>
            </a:scheme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161CDF2-092E-D1BF-DAFB-E33866878FF7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BE62EA-65DA-961F-B787-2160F1B0B87D}"/>
              </a:ext>
            </a:extLst>
          </p:cNvPr>
          <p:cNvSpPr/>
          <p:nvPr/>
        </p:nvSpPr>
        <p:spPr>
          <a:xfrm>
            <a:off x="-13906" y="-14"/>
            <a:ext cx="4944285" cy="6858014"/>
          </a:xfrm>
          <a:custGeom>
            <a:avLst/>
            <a:gdLst>
              <a:gd name="connsiteX0" fmla="*/ 0 w 4944285"/>
              <a:gd name="connsiteY0" fmla="*/ 0 h 6858014"/>
              <a:gd name="connsiteX1" fmla="*/ 2500206 w 4944285"/>
              <a:gd name="connsiteY1" fmla="*/ 0 h 6858014"/>
              <a:gd name="connsiteX2" fmla="*/ 2559062 w 4944285"/>
              <a:gd name="connsiteY2" fmla="*/ 33448 h 6858014"/>
              <a:gd name="connsiteX3" fmla="*/ 4944285 w 4944285"/>
              <a:gd name="connsiteY3" fmla="*/ 4221103 h 6858014"/>
              <a:gd name="connsiteX4" fmla="*/ 4227062 w 4944285"/>
              <a:gd name="connsiteY4" fmla="*/ 6760140 h 6858014"/>
              <a:gd name="connsiteX5" fmla="*/ 4163579 w 4944285"/>
              <a:gd name="connsiteY5" fmla="*/ 6858014 h 6858014"/>
              <a:gd name="connsiteX6" fmla="*/ 0 w 4944285"/>
              <a:gd name="connsiteY6" fmla="*/ 6858014 h 68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4285" h="6858014">
                <a:moveTo>
                  <a:pt x="0" y="0"/>
                </a:moveTo>
                <a:lnTo>
                  <a:pt x="2500206" y="0"/>
                </a:lnTo>
                <a:lnTo>
                  <a:pt x="2559062" y="33448"/>
                </a:lnTo>
                <a:cubicBezTo>
                  <a:pt x="3989060" y="892239"/>
                  <a:pt x="4944285" y="2446415"/>
                  <a:pt x="4944285" y="4221103"/>
                </a:cubicBezTo>
                <a:cubicBezTo>
                  <a:pt x="4944285" y="5150702"/>
                  <a:pt x="4682194" y="6019797"/>
                  <a:pt x="4227062" y="6760140"/>
                </a:cubicBezTo>
                <a:lnTo>
                  <a:pt x="4163579" y="6858014"/>
                </a:lnTo>
                <a:lnTo>
                  <a:pt x="0" y="6858014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rgbClr val="09547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DAFDAD-22CF-CF22-DAB8-E080240F771E}"/>
              </a:ext>
            </a:extLst>
          </p:cNvPr>
          <p:cNvSpPr/>
          <p:nvPr/>
        </p:nvSpPr>
        <p:spPr>
          <a:xfrm>
            <a:off x="3142084" y="5067396"/>
            <a:ext cx="2586105" cy="1790604"/>
          </a:xfrm>
          <a:custGeom>
            <a:avLst/>
            <a:gdLst>
              <a:gd name="connsiteX0" fmla="*/ 1800200 w 3600400"/>
              <a:gd name="connsiteY0" fmla="*/ 0 h 2492896"/>
              <a:gd name="connsiteX1" fmla="*/ 3600400 w 3600400"/>
              <a:gd name="connsiteY1" fmla="*/ 1800200 h 2492896"/>
              <a:gd name="connsiteX2" fmla="*/ 3519467 w 3600400"/>
              <a:gd name="connsiteY2" fmla="*/ 2335525 h 2492896"/>
              <a:gd name="connsiteX3" fmla="*/ 3461868 w 3600400"/>
              <a:gd name="connsiteY3" fmla="*/ 2492896 h 2492896"/>
              <a:gd name="connsiteX4" fmla="*/ 138532 w 3600400"/>
              <a:gd name="connsiteY4" fmla="*/ 2492896 h 2492896"/>
              <a:gd name="connsiteX5" fmla="*/ 80934 w 3600400"/>
              <a:gd name="connsiteY5" fmla="*/ 2335525 h 2492896"/>
              <a:gd name="connsiteX6" fmla="*/ 0 w 3600400"/>
              <a:gd name="connsiteY6" fmla="*/ 1800200 h 2492896"/>
              <a:gd name="connsiteX7" fmla="*/ 1800200 w 3600400"/>
              <a:gd name="connsiteY7" fmla="*/ 0 h 249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0400" h="2492896">
                <a:moveTo>
                  <a:pt x="1800200" y="0"/>
                </a:moveTo>
                <a:cubicBezTo>
                  <a:pt x="2794423" y="0"/>
                  <a:pt x="3600400" y="805977"/>
                  <a:pt x="3600400" y="1800200"/>
                </a:cubicBezTo>
                <a:cubicBezTo>
                  <a:pt x="3600400" y="1986617"/>
                  <a:pt x="3572065" y="2166416"/>
                  <a:pt x="3519467" y="2335525"/>
                </a:cubicBezTo>
                <a:lnTo>
                  <a:pt x="3461868" y="2492896"/>
                </a:lnTo>
                <a:lnTo>
                  <a:pt x="138532" y="2492896"/>
                </a:lnTo>
                <a:lnTo>
                  <a:pt x="80934" y="2335525"/>
                </a:lnTo>
                <a:cubicBezTo>
                  <a:pt x="28335" y="2166416"/>
                  <a:pt x="0" y="1986617"/>
                  <a:pt x="0" y="1800200"/>
                </a:cubicBezTo>
                <a:cubicBezTo>
                  <a:pt x="0" y="805977"/>
                  <a:pt x="805977" y="0"/>
                  <a:pt x="1800200" y="0"/>
                </a:cubicBezTo>
                <a:close/>
              </a:path>
            </a:pathLst>
          </a:cu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7A92D1F-936F-19CC-D43B-9610D882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07" y="1948875"/>
            <a:ext cx="4471980" cy="1872208"/>
          </a:xfrm>
        </p:spPr>
        <p:txBody>
          <a:bodyPr/>
          <a:lstStyle/>
          <a:p>
            <a:r>
              <a:rPr lang="en-PH">
                <a:cs typeface="Segoe UI"/>
              </a:rPr>
              <a:t>Mac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712D5E-A3DB-8013-D8CA-CCD96DC5C1E2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A8807-D0CA-5B31-6A56-2C85717266E4}"/>
              </a:ext>
            </a:extLst>
          </p:cNvPr>
          <p:cNvSpPr txBox="1"/>
          <p:nvPr/>
        </p:nvSpPr>
        <p:spPr>
          <a:xfrm>
            <a:off x="511630" y="3822813"/>
            <a:ext cx="435986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2000" b="1">
                <a:solidFill>
                  <a:schemeClr val="bg1"/>
                </a:solidFill>
                <a:cs typeface="Segoe UI"/>
              </a:rPr>
              <a:t>Introduction to MAC Layer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9EA8-1B17-5214-F0F0-9EF20442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0AB9-3A71-4C88-871F-D608619C4AF3}" type="datetime1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BFAC9-F64C-4512-3D18-77CE6C75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C8872E-8907-9A4B-FF3C-31B9EF85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7" grpId="0" animBg="1"/>
      <p:bldP spid="12" grpId="0" animBg="1"/>
      <p:bldP spid="15" grpId="0"/>
      <p:bldP spid="40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7526-B4E1-5E25-2B45-64AE9FCA9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21" y="655388"/>
            <a:ext cx="4471980" cy="106670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Segoe UI"/>
              </a:rPr>
              <a:t>MAC L</a:t>
            </a:r>
            <a:r>
              <a:rPr lang="en-US" sz="5400" cap="none">
                <a:solidFill>
                  <a:schemeClr val="tx1"/>
                </a:solidFill>
                <a:cs typeface="Segoe UI"/>
              </a:rPr>
              <a:t>ayer</a:t>
            </a:r>
            <a:endParaRPr lang="en-US" sz="4400" cap="none">
              <a:solidFill>
                <a:schemeClr val="tx1"/>
              </a:solidFill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6EE0E-6B3E-D564-CD87-32B22221E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321" y="1831210"/>
            <a:ext cx="10810444" cy="4699840"/>
          </a:xfrm>
        </p:spPr>
        <p:txBody>
          <a:bodyPr vert="horz" lIns="0" tIns="60949" rIns="0" bIns="60949" rtlCol="0" anchor="t">
            <a:normAutofit/>
          </a:bodyPr>
          <a:lstStyle/>
          <a:p>
            <a:pPr marL="285750" indent="-285750"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j-lt"/>
                <a:cs typeface="Calibri"/>
              </a:rPr>
              <a:t>The Medium Access Control (MAC) layer is a fundamental component of the data link layer (Layer 2) in the OSI (Open Systems Interconnection) model, particularly in mobile communication systems like LTE (Long-Term Evolution), 5G NR (New Radio), and earlier technologies like UMTS (Universal Mobile Telecommunications System).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285750" indent="-285750"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The MAC layer is responsible for managing how data is transmitted over the shared wireless medium, ensuring that multiple users can access the network efficiently and fairly.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Segoe UI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The MAC (Media Access Control) layer is a sublayer of the Data Link layer in the OSI model.</a:t>
            </a:r>
          </a:p>
          <a:p>
            <a:pPr marL="285750" indent="-285750"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ea typeface="+mj-lt"/>
              <a:cs typeface="+mj-lt"/>
            </a:endParaRPr>
          </a:p>
          <a:p>
            <a:pPr marL="285750" indent="-285750"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It is responsible for controlling how devices on a network gain access to the medium and permission to transmit data.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Segoe UI"/>
            </a:endParaRPr>
          </a:p>
          <a:p>
            <a:pPr marL="285750" indent="-285750"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Segoe UI"/>
            </a:endParaRPr>
          </a:p>
          <a:p>
            <a:pPr marL="285750" indent="-285750"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Segoe UI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A7B0C7F-A79D-995D-4AE4-8B94F9EE58AF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943A24-6F62-B89D-263F-708AD515EEA1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A2753-563F-F856-3DF7-628636CEBBE5}"/>
              </a:ext>
            </a:extLst>
          </p:cNvPr>
          <p:cNvSpPr txBox="1"/>
          <p:nvPr/>
        </p:nvSpPr>
        <p:spPr>
          <a:xfrm>
            <a:off x="9713515" y="306082"/>
            <a:ext cx="2743200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ea typeface="+mn-lt"/>
                <a:cs typeface="+mn-lt"/>
              </a:rPr>
              <a:t>3GPP 38.321,38.331</a:t>
            </a:r>
            <a:endParaRPr lang="en-US" sz="1500" b="1" dirty="0">
              <a:cs typeface="Segoe UI"/>
            </a:endParaRPr>
          </a:p>
          <a:p>
            <a:pPr algn="l"/>
            <a:endParaRPr lang="en-US" b="1" dirty="0">
              <a:cs typeface="Segoe UI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79D8DD1-7B3D-CFC1-E316-FACC4629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2C70-3CDE-40FE-9E21-EAE42E49B7F6}" type="datetime1">
              <a:rPr lang="en-US" smtClean="0"/>
              <a:t>8/12/2024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1F86EBA-DBE5-104C-88FE-43668EE3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57C3296-8616-0272-8909-D5CD2D4A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9CA6B711-D889-A266-F318-7D01F0C81F86}"/>
              </a:ext>
            </a:extLst>
          </p:cNvPr>
          <p:cNvSpPr/>
          <p:nvPr/>
        </p:nvSpPr>
        <p:spPr>
          <a:xfrm rot="19700458">
            <a:off x="2554552" y="-901520"/>
            <a:ext cx="2217862" cy="5239713"/>
          </a:xfrm>
          <a:prstGeom prst="ellipse">
            <a:avLst/>
          </a:prstGeom>
          <a:solidFill>
            <a:schemeClr val="tx1">
              <a:alpha val="46000"/>
            </a:scheme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161CDF2-092E-D1BF-DAFB-E33866878FF7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BE62EA-65DA-961F-B787-2160F1B0B87D}"/>
              </a:ext>
            </a:extLst>
          </p:cNvPr>
          <p:cNvSpPr/>
          <p:nvPr/>
        </p:nvSpPr>
        <p:spPr>
          <a:xfrm>
            <a:off x="7977" y="32799"/>
            <a:ext cx="4944285" cy="6858014"/>
          </a:xfrm>
          <a:custGeom>
            <a:avLst/>
            <a:gdLst>
              <a:gd name="connsiteX0" fmla="*/ 0 w 4944285"/>
              <a:gd name="connsiteY0" fmla="*/ 0 h 6858014"/>
              <a:gd name="connsiteX1" fmla="*/ 2500206 w 4944285"/>
              <a:gd name="connsiteY1" fmla="*/ 0 h 6858014"/>
              <a:gd name="connsiteX2" fmla="*/ 2559062 w 4944285"/>
              <a:gd name="connsiteY2" fmla="*/ 33448 h 6858014"/>
              <a:gd name="connsiteX3" fmla="*/ 4944285 w 4944285"/>
              <a:gd name="connsiteY3" fmla="*/ 4221103 h 6858014"/>
              <a:gd name="connsiteX4" fmla="*/ 4227062 w 4944285"/>
              <a:gd name="connsiteY4" fmla="*/ 6760140 h 6858014"/>
              <a:gd name="connsiteX5" fmla="*/ 4163579 w 4944285"/>
              <a:gd name="connsiteY5" fmla="*/ 6858014 h 6858014"/>
              <a:gd name="connsiteX6" fmla="*/ 0 w 4944285"/>
              <a:gd name="connsiteY6" fmla="*/ 6858014 h 68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4285" h="6858014">
                <a:moveTo>
                  <a:pt x="0" y="0"/>
                </a:moveTo>
                <a:lnTo>
                  <a:pt x="2500206" y="0"/>
                </a:lnTo>
                <a:lnTo>
                  <a:pt x="2559062" y="33448"/>
                </a:lnTo>
                <a:cubicBezTo>
                  <a:pt x="3989060" y="892239"/>
                  <a:pt x="4944285" y="2446415"/>
                  <a:pt x="4944285" y="4221103"/>
                </a:cubicBezTo>
                <a:cubicBezTo>
                  <a:pt x="4944285" y="5150702"/>
                  <a:pt x="4682194" y="6019797"/>
                  <a:pt x="4227062" y="6760140"/>
                </a:cubicBezTo>
                <a:lnTo>
                  <a:pt x="4163579" y="6858014"/>
                </a:lnTo>
                <a:lnTo>
                  <a:pt x="0" y="6858014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rgbClr val="09547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DAFDAD-22CF-CF22-DAB8-E080240F771E}"/>
              </a:ext>
            </a:extLst>
          </p:cNvPr>
          <p:cNvSpPr/>
          <p:nvPr/>
        </p:nvSpPr>
        <p:spPr>
          <a:xfrm>
            <a:off x="3142084" y="5067396"/>
            <a:ext cx="2586105" cy="1790604"/>
          </a:xfrm>
          <a:custGeom>
            <a:avLst/>
            <a:gdLst>
              <a:gd name="connsiteX0" fmla="*/ 1800200 w 3600400"/>
              <a:gd name="connsiteY0" fmla="*/ 0 h 2492896"/>
              <a:gd name="connsiteX1" fmla="*/ 3600400 w 3600400"/>
              <a:gd name="connsiteY1" fmla="*/ 1800200 h 2492896"/>
              <a:gd name="connsiteX2" fmla="*/ 3519467 w 3600400"/>
              <a:gd name="connsiteY2" fmla="*/ 2335525 h 2492896"/>
              <a:gd name="connsiteX3" fmla="*/ 3461868 w 3600400"/>
              <a:gd name="connsiteY3" fmla="*/ 2492896 h 2492896"/>
              <a:gd name="connsiteX4" fmla="*/ 138532 w 3600400"/>
              <a:gd name="connsiteY4" fmla="*/ 2492896 h 2492896"/>
              <a:gd name="connsiteX5" fmla="*/ 80934 w 3600400"/>
              <a:gd name="connsiteY5" fmla="*/ 2335525 h 2492896"/>
              <a:gd name="connsiteX6" fmla="*/ 0 w 3600400"/>
              <a:gd name="connsiteY6" fmla="*/ 1800200 h 2492896"/>
              <a:gd name="connsiteX7" fmla="*/ 1800200 w 3600400"/>
              <a:gd name="connsiteY7" fmla="*/ 0 h 249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0400" h="2492896">
                <a:moveTo>
                  <a:pt x="1800200" y="0"/>
                </a:moveTo>
                <a:cubicBezTo>
                  <a:pt x="2794423" y="0"/>
                  <a:pt x="3600400" y="805977"/>
                  <a:pt x="3600400" y="1800200"/>
                </a:cubicBezTo>
                <a:cubicBezTo>
                  <a:pt x="3600400" y="1986617"/>
                  <a:pt x="3572065" y="2166416"/>
                  <a:pt x="3519467" y="2335525"/>
                </a:cubicBezTo>
                <a:lnTo>
                  <a:pt x="3461868" y="2492896"/>
                </a:lnTo>
                <a:lnTo>
                  <a:pt x="138532" y="2492896"/>
                </a:lnTo>
                <a:lnTo>
                  <a:pt x="80934" y="2335525"/>
                </a:lnTo>
                <a:cubicBezTo>
                  <a:pt x="28335" y="2166416"/>
                  <a:pt x="0" y="1986617"/>
                  <a:pt x="0" y="1800200"/>
                </a:cubicBezTo>
                <a:cubicBezTo>
                  <a:pt x="0" y="805977"/>
                  <a:pt x="805977" y="0"/>
                  <a:pt x="1800200" y="0"/>
                </a:cubicBezTo>
                <a:close/>
              </a:path>
            </a:pathLst>
          </a:cu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7A92D1F-936F-19CC-D43B-9610D882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52" y="2737033"/>
            <a:ext cx="4471980" cy="1872208"/>
          </a:xfrm>
        </p:spPr>
        <p:txBody>
          <a:bodyPr>
            <a:normAutofit fontScale="90000"/>
          </a:bodyPr>
          <a:lstStyle/>
          <a:p>
            <a:r>
              <a:rPr lang="en-PH">
                <a:cs typeface="Segoe UI"/>
              </a:rPr>
              <a:t>Mac Architecture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712D5E-A3DB-8013-D8CA-CCD96DC5C1E2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DC7A-06A0-5374-D76B-27B8B9C6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FA0-8F22-4720-AA0C-06D7F8729A2B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4B22F-5F0E-53CD-A597-D49B74C6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50D4A-519C-55A2-F5F7-D7E0DC04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7" grpId="0" animBg="1"/>
      <p:bldP spid="12" grpId="0" animBg="1"/>
      <p:bldP spid="15" grpId="0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F8357-54D1-7EFD-E9C1-DBE235C64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1431" y="5688911"/>
            <a:ext cx="2964378" cy="616367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  <a:cs typeface="Segoe UI"/>
              </a:rPr>
              <a:t>Fig 1.1 MAC Layer Architecture</a:t>
            </a:r>
          </a:p>
        </p:txBody>
      </p:sp>
      <p:pic>
        <p:nvPicPr>
          <p:cNvPr id="2" name="Picture 1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704C04C2-6FCA-C67A-3B22-677F204D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1" y="476662"/>
            <a:ext cx="8216162" cy="5213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8F3940-210B-8CC0-C1DB-AF581A499149}"/>
              </a:ext>
            </a:extLst>
          </p:cNvPr>
          <p:cNvSpPr txBox="1"/>
          <p:nvPr/>
        </p:nvSpPr>
        <p:spPr>
          <a:xfrm>
            <a:off x="9777081" y="235489"/>
            <a:ext cx="20380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ea typeface="+mn-lt"/>
                <a:cs typeface="+mn-lt"/>
              </a:rPr>
              <a:t>4.2.2 of 3GPP 38.321</a:t>
            </a:r>
            <a:endParaRPr lang="en-US" sz="1500" b="1" dirty="0">
              <a:cs typeface="Segoe UI"/>
            </a:endParaRPr>
          </a:p>
          <a:p>
            <a:endParaRPr lang="en-US" b="1" dirty="0">
              <a:cs typeface="Segoe U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6F515-E0DF-53A3-2C9A-970F049D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0346-0CAE-479F-816E-B5450C7CF430}" type="datetime1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47A1E-A967-A4CB-17FC-61592ED4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5G Batch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E3A04-8FE9-A785-8B1C-9DF1A055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3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7526-B4E1-5E25-2B45-64AE9FCA9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3" y="616194"/>
            <a:ext cx="10602393" cy="784866"/>
          </a:xfrm>
        </p:spPr>
        <p:txBody>
          <a:bodyPr vert="horz" lIns="0" tIns="60949" rIns="0" bIns="60949" rtlCol="0" anchor="b">
            <a:noAutofit/>
          </a:bodyPr>
          <a:lstStyle/>
          <a:p>
            <a:r>
              <a:rPr lang="en-US" sz="4000">
                <a:solidFill>
                  <a:schemeClr val="tx1"/>
                </a:solidFill>
                <a:cs typeface="Segoe UI"/>
              </a:rPr>
              <a:t>FUNCTIONS AND SERVICES OF MAC LAYER</a:t>
            </a:r>
            <a:endParaRPr lang="en-US" sz="4000" cap="none">
              <a:solidFill>
                <a:schemeClr val="tx1"/>
              </a:solidFill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6EE0E-6B3E-D564-CD87-32B22221E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745" y="1837694"/>
            <a:ext cx="5338331" cy="469984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PH" sz="1600" b="1" dirty="0">
                <a:solidFill>
                  <a:schemeClr val="accent2"/>
                </a:solidFill>
                <a:cs typeface="Segoe UI"/>
              </a:rPr>
              <a:t>   </a:t>
            </a:r>
            <a:r>
              <a:rPr lang="en-PH" sz="1600" b="1" dirty="0">
                <a:solidFill>
                  <a:schemeClr val="tx1"/>
                </a:solidFill>
                <a:cs typeface="Segoe UI"/>
              </a:rPr>
              <a:t>Functions</a:t>
            </a:r>
            <a:endParaRPr lang="en-GB" sz="1600" dirty="0">
              <a:solidFill>
                <a:schemeClr val="tx1"/>
              </a:solidFill>
              <a:cs typeface="Segoe UI"/>
            </a:endParaRP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endParaRPr lang="en-GB" sz="1600" dirty="0">
              <a:solidFill>
                <a:schemeClr val="tx1"/>
              </a:solidFill>
              <a:cs typeface="Segoe UI"/>
            </a:endParaRP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GB" sz="1600" dirty="0">
                <a:solidFill>
                  <a:schemeClr val="tx1"/>
                </a:solidFill>
                <a:cs typeface="Segoe UI"/>
              </a:rPr>
              <a:t>Mapping between logical channels and transport channels</a:t>
            </a: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GB" sz="1600" dirty="0">
                <a:solidFill>
                  <a:schemeClr val="tx1"/>
                </a:solidFill>
                <a:cs typeface="Segoe UI"/>
              </a:rPr>
              <a:t>Multiplexing of MAC SDUs</a:t>
            </a: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GB" sz="1600" dirty="0">
                <a:solidFill>
                  <a:schemeClr val="tx1"/>
                </a:solidFill>
                <a:cs typeface="Segoe UI"/>
              </a:rPr>
              <a:t>Demultiplexing of MAC SDUs</a:t>
            </a: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GB" sz="1600" dirty="0">
                <a:solidFill>
                  <a:schemeClr val="tx1"/>
                </a:solidFill>
                <a:cs typeface="Segoe UI"/>
              </a:rPr>
              <a:t>Scheduling information reporting</a:t>
            </a: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GB" sz="1600" dirty="0">
                <a:solidFill>
                  <a:schemeClr val="tx1"/>
                </a:solidFill>
                <a:cs typeface="Segoe UI"/>
              </a:rPr>
              <a:t>Error correction through HARQ</a:t>
            </a: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GB" sz="1600" dirty="0">
                <a:solidFill>
                  <a:schemeClr val="tx1"/>
                </a:solidFill>
                <a:cs typeface="Segoe UI"/>
              </a:rPr>
              <a:t>Logical channel prioritization</a:t>
            </a:r>
            <a:endParaRPr lang="en-US" sz="16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A7B0C7F-A79D-995D-4AE4-8B94F9EE58AF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943A24-6F62-B89D-263F-708AD515EEA1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3D360-A98C-C222-F820-79702A62CCEC}"/>
              </a:ext>
            </a:extLst>
          </p:cNvPr>
          <p:cNvSpPr txBox="1"/>
          <p:nvPr/>
        </p:nvSpPr>
        <p:spPr>
          <a:xfrm>
            <a:off x="7864309" y="1787345"/>
            <a:ext cx="1082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PH" sz="1600" b="1" u="sng" baseline="0" dirty="0">
                <a:latin typeface="Segoe UI"/>
              </a:rPr>
              <a:t>Services</a:t>
            </a:r>
            <a:endParaRPr lang="en-PH" sz="1600" b="1" u="sng" baseline="0" dirty="0">
              <a:latin typeface="Segoe UI"/>
              <a:cs typeface="Segoe U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1C370-5E9B-C128-D227-019E3097041F}"/>
              </a:ext>
            </a:extLst>
          </p:cNvPr>
          <p:cNvSpPr txBox="1"/>
          <p:nvPr/>
        </p:nvSpPr>
        <p:spPr>
          <a:xfrm>
            <a:off x="5636736" y="2436898"/>
            <a:ext cx="292370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dirty="0">
                <a:cs typeface="Segoe UI"/>
              </a:rPr>
              <a:t>Services provided to upper layers</a:t>
            </a:r>
            <a:endParaRPr lang="en-US" sz="1600" dirty="0">
              <a:cs typeface="Segoe UI"/>
            </a:endParaRPr>
          </a:p>
          <a:p>
            <a:endParaRPr lang="en-GB" sz="1600" dirty="0">
              <a:cs typeface="Segoe UI"/>
            </a:endParaRPr>
          </a:p>
          <a:p>
            <a:pPr marL="342900" indent="-342900">
              <a:buFont typeface="Arial,Sans-Serif"/>
              <a:buChar char="•"/>
            </a:pPr>
            <a:r>
              <a:rPr lang="en-GB" sz="1600" dirty="0">
                <a:cs typeface="Segoe UI"/>
              </a:rPr>
              <a:t>data transfer</a:t>
            </a:r>
          </a:p>
          <a:p>
            <a:pPr marL="342900" indent="-342900">
              <a:buFont typeface="Arial,Sans-Serif"/>
              <a:buChar char="•"/>
            </a:pPr>
            <a:r>
              <a:rPr lang="en-GB" sz="1600" dirty="0">
                <a:cs typeface="Segoe UI"/>
              </a:rPr>
              <a:t>radio resource allocation.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B70F8-F70E-442F-0305-9B8333C63941}"/>
              </a:ext>
            </a:extLst>
          </p:cNvPr>
          <p:cNvSpPr txBox="1"/>
          <p:nvPr/>
        </p:nvSpPr>
        <p:spPr>
          <a:xfrm>
            <a:off x="8512745" y="2433950"/>
            <a:ext cx="3454763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 dirty="0">
                <a:cs typeface="Segoe UI"/>
              </a:rPr>
              <a:t>Services expected from physical layer</a:t>
            </a:r>
            <a:endParaRPr lang="en-US" sz="1600" dirty="0">
              <a:cs typeface="Segoe UI"/>
            </a:endParaRPr>
          </a:p>
          <a:p>
            <a:endParaRPr lang="en-GB" sz="1600" dirty="0"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600" dirty="0">
                <a:cs typeface="Segoe UI"/>
              </a:rPr>
              <a:t>data transfer services</a:t>
            </a:r>
          </a:p>
          <a:p>
            <a:pPr marL="285750" indent="-285750">
              <a:buFont typeface="Arial,Sans-Serif"/>
              <a:buChar char="•"/>
            </a:pPr>
            <a:r>
              <a:rPr lang="en-GB" sz="1600" dirty="0">
                <a:cs typeface="Segoe UI"/>
              </a:rPr>
              <a:t>signalling of HARQ feedback</a:t>
            </a:r>
          </a:p>
          <a:p>
            <a:pPr marL="285750" indent="-285750">
              <a:buFont typeface="Arial,Sans-Serif"/>
              <a:buChar char="•"/>
            </a:pPr>
            <a:r>
              <a:rPr lang="en-GB" sz="1600" dirty="0">
                <a:cs typeface="Segoe UI"/>
              </a:rPr>
              <a:t>signalling of Scheduling Request</a:t>
            </a:r>
          </a:p>
          <a:p>
            <a:pPr marL="285750" indent="-285750">
              <a:buFont typeface="Arial,Sans-Serif"/>
              <a:buChar char="•"/>
            </a:pPr>
            <a:r>
              <a:rPr lang="en-GB" sz="1600" dirty="0">
                <a:cs typeface="Segoe UI"/>
              </a:rPr>
              <a:t>measurements (e.g. Channel Quality Indication (CQI))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68F97-BDD6-BCEE-1C3D-BF55E4AAF2E2}"/>
              </a:ext>
            </a:extLst>
          </p:cNvPr>
          <p:cNvSpPr txBox="1"/>
          <p:nvPr/>
        </p:nvSpPr>
        <p:spPr>
          <a:xfrm>
            <a:off x="9280147" y="272288"/>
            <a:ext cx="2679425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ea typeface="+mn-lt"/>
                <a:cs typeface="+mn-lt"/>
              </a:rPr>
              <a:t>4.3, </a:t>
            </a:r>
            <a:r>
              <a:rPr lang="en-US" sz="1500" b="1" dirty="0">
                <a:cs typeface="Segoe UI"/>
              </a:rPr>
              <a:t>4.4 of 3GPP 38.321</a:t>
            </a:r>
          </a:p>
          <a:p>
            <a:endParaRPr lang="en-US" b="1" dirty="0">
              <a:cs typeface="Segoe UI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38C2688-C8F2-0AD9-27A4-1385419F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A62-2621-42A7-90BB-4D3EFBCFD36E}" type="datetime1">
              <a:rPr lang="en-US" smtClean="0"/>
              <a:t>8/12/2024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3443AC4-7630-1A9D-7915-C55EDF8D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452AB91-226A-53B3-C0CA-5E81F379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7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9CA6B711-D889-A266-F318-7D01F0C81F86}"/>
              </a:ext>
            </a:extLst>
          </p:cNvPr>
          <p:cNvSpPr/>
          <p:nvPr/>
        </p:nvSpPr>
        <p:spPr>
          <a:xfrm rot="19700458">
            <a:off x="2549850" y="-917489"/>
            <a:ext cx="2141272" cy="5283464"/>
          </a:xfrm>
          <a:prstGeom prst="ellipse">
            <a:avLst/>
          </a:prstGeom>
          <a:solidFill>
            <a:schemeClr val="tx1">
              <a:alpha val="46000"/>
            </a:schemeClr>
          </a:solidFill>
          <a:ln>
            <a:noFill/>
          </a:ln>
          <a:effectLst>
            <a:softEdge rad="4953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161CDF2-092E-D1BF-DAFB-E33866878FF7}"/>
              </a:ext>
            </a:extLst>
          </p:cNvPr>
          <p:cNvSpPr/>
          <p:nvPr/>
        </p:nvSpPr>
        <p:spPr>
          <a:xfrm>
            <a:off x="11500199" y="5899651"/>
            <a:ext cx="702530" cy="958349"/>
          </a:xfrm>
          <a:custGeom>
            <a:avLst/>
            <a:gdLst>
              <a:gd name="connsiteX0" fmla="*/ 918552 w 932456"/>
              <a:gd name="connsiteY0" fmla="*/ 0 h 1272000"/>
              <a:gd name="connsiteX1" fmla="*/ 932456 w 932456"/>
              <a:gd name="connsiteY1" fmla="*/ 702 h 1272000"/>
              <a:gd name="connsiteX2" fmla="*/ 932456 w 932456"/>
              <a:gd name="connsiteY2" fmla="*/ 1272000 h 1272000"/>
              <a:gd name="connsiteX3" fmla="*/ 70686 w 932456"/>
              <a:gd name="connsiteY3" fmla="*/ 1272000 h 1272000"/>
              <a:gd name="connsiteX4" fmla="*/ 41297 w 932456"/>
              <a:gd name="connsiteY4" fmla="*/ 1191702 h 1272000"/>
              <a:gd name="connsiteX5" fmla="*/ 0 w 932456"/>
              <a:gd name="connsiteY5" fmla="*/ 918552 h 1272000"/>
              <a:gd name="connsiteX6" fmla="*/ 918552 w 932456"/>
              <a:gd name="connsiteY6" fmla="*/ 0 h 12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456" h="1272000">
                <a:moveTo>
                  <a:pt x="918552" y="0"/>
                </a:moveTo>
                <a:lnTo>
                  <a:pt x="932456" y="702"/>
                </a:lnTo>
                <a:lnTo>
                  <a:pt x="932456" y="1272000"/>
                </a:lnTo>
                <a:lnTo>
                  <a:pt x="70686" y="1272000"/>
                </a:lnTo>
                <a:lnTo>
                  <a:pt x="41297" y="1191702"/>
                </a:lnTo>
                <a:cubicBezTo>
                  <a:pt x="14458" y="1105414"/>
                  <a:pt x="0" y="1013671"/>
                  <a:pt x="0" y="918552"/>
                </a:cubicBezTo>
                <a:cubicBezTo>
                  <a:pt x="0" y="411250"/>
                  <a:pt x="411250" y="0"/>
                  <a:pt x="9185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BE62EA-65DA-961F-B787-2160F1B0B87D}"/>
              </a:ext>
            </a:extLst>
          </p:cNvPr>
          <p:cNvSpPr/>
          <p:nvPr/>
        </p:nvSpPr>
        <p:spPr>
          <a:xfrm>
            <a:off x="-13906" y="-14"/>
            <a:ext cx="4944285" cy="6858014"/>
          </a:xfrm>
          <a:custGeom>
            <a:avLst/>
            <a:gdLst>
              <a:gd name="connsiteX0" fmla="*/ 0 w 4944285"/>
              <a:gd name="connsiteY0" fmla="*/ 0 h 6858014"/>
              <a:gd name="connsiteX1" fmla="*/ 2500206 w 4944285"/>
              <a:gd name="connsiteY1" fmla="*/ 0 h 6858014"/>
              <a:gd name="connsiteX2" fmla="*/ 2559062 w 4944285"/>
              <a:gd name="connsiteY2" fmla="*/ 33448 h 6858014"/>
              <a:gd name="connsiteX3" fmla="*/ 4944285 w 4944285"/>
              <a:gd name="connsiteY3" fmla="*/ 4221103 h 6858014"/>
              <a:gd name="connsiteX4" fmla="*/ 4227062 w 4944285"/>
              <a:gd name="connsiteY4" fmla="*/ 6760140 h 6858014"/>
              <a:gd name="connsiteX5" fmla="*/ 4163579 w 4944285"/>
              <a:gd name="connsiteY5" fmla="*/ 6858014 h 6858014"/>
              <a:gd name="connsiteX6" fmla="*/ 0 w 4944285"/>
              <a:gd name="connsiteY6" fmla="*/ 6858014 h 68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4285" h="6858014">
                <a:moveTo>
                  <a:pt x="0" y="0"/>
                </a:moveTo>
                <a:lnTo>
                  <a:pt x="2500206" y="0"/>
                </a:lnTo>
                <a:lnTo>
                  <a:pt x="2559062" y="33448"/>
                </a:lnTo>
                <a:cubicBezTo>
                  <a:pt x="3989060" y="892239"/>
                  <a:pt x="4944285" y="2446415"/>
                  <a:pt x="4944285" y="4221103"/>
                </a:cubicBezTo>
                <a:cubicBezTo>
                  <a:pt x="4944285" y="5150702"/>
                  <a:pt x="4682194" y="6019797"/>
                  <a:pt x="4227062" y="6760140"/>
                </a:cubicBezTo>
                <a:lnTo>
                  <a:pt x="4163579" y="6858014"/>
                </a:lnTo>
                <a:lnTo>
                  <a:pt x="0" y="6858014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rgbClr val="09547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DAFDAD-22CF-CF22-DAB8-E080240F771E}"/>
              </a:ext>
            </a:extLst>
          </p:cNvPr>
          <p:cNvSpPr/>
          <p:nvPr/>
        </p:nvSpPr>
        <p:spPr>
          <a:xfrm>
            <a:off x="3142084" y="5067396"/>
            <a:ext cx="2586105" cy="1790604"/>
          </a:xfrm>
          <a:custGeom>
            <a:avLst/>
            <a:gdLst>
              <a:gd name="connsiteX0" fmla="*/ 1800200 w 3600400"/>
              <a:gd name="connsiteY0" fmla="*/ 0 h 2492896"/>
              <a:gd name="connsiteX1" fmla="*/ 3600400 w 3600400"/>
              <a:gd name="connsiteY1" fmla="*/ 1800200 h 2492896"/>
              <a:gd name="connsiteX2" fmla="*/ 3519467 w 3600400"/>
              <a:gd name="connsiteY2" fmla="*/ 2335525 h 2492896"/>
              <a:gd name="connsiteX3" fmla="*/ 3461868 w 3600400"/>
              <a:gd name="connsiteY3" fmla="*/ 2492896 h 2492896"/>
              <a:gd name="connsiteX4" fmla="*/ 138532 w 3600400"/>
              <a:gd name="connsiteY4" fmla="*/ 2492896 h 2492896"/>
              <a:gd name="connsiteX5" fmla="*/ 80934 w 3600400"/>
              <a:gd name="connsiteY5" fmla="*/ 2335525 h 2492896"/>
              <a:gd name="connsiteX6" fmla="*/ 0 w 3600400"/>
              <a:gd name="connsiteY6" fmla="*/ 1800200 h 2492896"/>
              <a:gd name="connsiteX7" fmla="*/ 1800200 w 3600400"/>
              <a:gd name="connsiteY7" fmla="*/ 0 h 249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0400" h="2492896">
                <a:moveTo>
                  <a:pt x="1800200" y="0"/>
                </a:moveTo>
                <a:cubicBezTo>
                  <a:pt x="2794423" y="0"/>
                  <a:pt x="3600400" y="805977"/>
                  <a:pt x="3600400" y="1800200"/>
                </a:cubicBezTo>
                <a:cubicBezTo>
                  <a:pt x="3600400" y="1986617"/>
                  <a:pt x="3572065" y="2166416"/>
                  <a:pt x="3519467" y="2335525"/>
                </a:cubicBezTo>
                <a:lnTo>
                  <a:pt x="3461868" y="2492896"/>
                </a:lnTo>
                <a:lnTo>
                  <a:pt x="138532" y="2492896"/>
                </a:lnTo>
                <a:lnTo>
                  <a:pt x="80934" y="2335525"/>
                </a:lnTo>
                <a:cubicBezTo>
                  <a:pt x="28335" y="2166416"/>
                  <a:pt x="0" y="1986617"/>
                  <a:pt x="0" y="1800200"/>
                </a:cubicBezTo>
                <a:cubicBezTo>
                  <a:pt x="0" y="805977"/>
                  <a:pt x="805977" y="0"/>
                  <a:pt x="1800200" y="0"/>
                </a:cubicBezTo>
                <a:close/>
              </a:path>
            </a:pathLst>
          </a:custGeom>
          <a:solidFill>
            <a:schemeClr val="accent4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7A92D1F-936F-19CC-D43B-9610D882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52" y="2737033"/>
            <a:ext cx="4594892" cy="2117867"/>
          </a:xfrm>
        </p:spPr>
        <p:txBody>
          <a:bodyPr>
            <a:normAutofit fontScale="90000"/>
          </a:bodyPr>
          <a:lstStyle/>
          <a:p>
            <a:r>
              <a:rPr lang="en-PH">
                <a:cs typeface="Segoe UI"/>
              </a:rPr>
              <a:t>Random Access Procedure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712D5E-A3DB-8013-D8CA-CCD96DC5C1E2}"/>
              </a:ext>
            </a:extLst>
          </p:cNvPr>
          <p:cNvSpPr/>
          <p:nvPr/>
        </p:nvSpPr>
        <p:spPr>
          <a:xfrm>
            <a:off x="11082564" y="5859749"/>
            <a:ext cx="404492" cy="4044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CABF6-FF39-E2FC-F7BF-7544FAE6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4F54-D85A-41DC-9C81-4532792083B5}" type="datetime1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A065-BC3E-1AC5-8124-1ACDF964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5G Batch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D5A4-BC10-E998-F8B6-A743D603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3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7" grpId="0" animBg="1"/>
      <p:bldP spid="12" grpId="0" animBg="1"/>
      <p:bldP spid="15" grpId="0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lideModel - Business Case Study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69F96"/>
      </a:accent1>
      <a:accent2>
        <a:srgbClr val="2568A8"/>
      </a:accent2>
      <a:accent3>
        <a:srgbClr val="FA950F"/>
      </a:accent3>
      <a:accent4>
        <a:srgbClr val="9CB332"/>
      </a:accent4>
      <a:accent5>
        <a:srgbClr val="E23D75"/>
      </a:accent5>
      <a:accent6>
        <a:srgbClr val="C9C9C9"/>
      </a:accent6>
      <a:hlink>
        <a:srgbClr val="0000FF"/>
      </a:hlink>
      <a:folHlink>
        <a:srgbClr val="800080"/>
      </a:folHlink>
    </a:clrScheme>
    <a:fontScheme name="Slide Model Fon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1793</Words>
  <Application>Microsoft Office PowerPoint</Application>
  <PresentationFormat>Custom</PresentationFormat>
  <Paragraphs>269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Unicode MS</vt:lpstr>
      <vt:lpstr>Arial,Sans-Serif</vt:lpstr>
      <vt:lpstr>Calibri</vt:lpstr>
      <vt:lpstr>Segoe UI</vt:lpstr>
      <vt:lpstr>Office Theme</vt:lpstr>
      <vt:lpstr>C:\Users\rajes\Desktop\Project 2 random access procedure in MAC.docx</vt:lpstr>
      <vt:lpstr>Project 2:  Random Access Procedure in MAC</vt:lpstr>
      <vt:lpstr>Table of contents</vt:lpstr>
      <vt:lpstr>Group members</vt:lpstr>
      <vt:lpstr>Mac</vt:lpstr>
      <vt:lpstr>MAC Layer</vt:lpstr>
      <vt:lpstr>Mac Architecture</vt:lpstr>
      <vt:lpstr>PowerPoint Presentation</vt:lpstr>
      <vt:lpstr>FUNCTIONS AND SERVICES OF MAC LAYER</vt:lpstr>
      <vt:lpstr>Random Access Procedure</vt:lpstr>
      <vt:lpstr>Phases of the Random Access Procedure</vt:lpstr>
      <vt:lpstr>Fig 2.1 Random Access procedure</vt:lpstr>
      <vt:lpstr>PowerPoint Presentation</vt:lpstr>
      <vt:lpstr>C</vt:lpstr>
      <vt:lpstr>PowerPoint Presentation</vt:lpstr>
      <vt:lpstr>PowerPoint Presentation</vt:lpstr>
      <vt:lpstr>Code</vt:lpstr>
      <vt:lpstr>PowerPoint Presentation</vt:lpstr>
      <vt:lpstr>Code Output</vt:lpstr>
      <vt:lpstr>PowerPoint Presentation</vt:lpstr>
      <vt:lpstr>Code Explanation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 Study PowerPoint Template</dc:title>
  <dc:creator>Julian</dc:creator>
  <cp:lastModifiedBy>Rajeshwari Bangre</cp:lastModifiedBy>
  <cp:revision>184</cp:revision>
  <dcterms:created xsi:type="dcterms:W3CDTF">2013-09-12T13:05:01Z</dcterms:created>
  <dcterms:modified xsi:type="dcterms:W3CDTF">2024-08-12T07:04:47Z</dcterms:modified>
</cp:coreProperties>
</file>