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82" r:id="rId2"/>
    <p:sldId id="284" r:id="rId3"/>
    <p:sldId id="310" r:id="rId4"/>
    <p:sldId id="331" r:id="rId5"/>
    <p:sldId id="285" r:id="rId6"/>
    <p:sldId id="301" r:id="rId7"/>
    <p:sldId id="316" r:id="rId8"/>
    <p:sldId id="302" r:id="rId9"/>
    <p:sldId id="312" r:id="rId10"/>
    <p:sldId id="304" r:id="rId11"/>
    <p:sldId id="313" r:id="rId12"/>
    <p:sldId id="330" r:id="rId13"/>
    <p:sldId id="298" r:id="rId14"/>
    <p:sldId id="297" r:id="rId15"/>
    <p:sldId id="296" r:id="rId16"/>
    <p:sldId id="317" r:id="rId17"/>
    <p:sldId id="308" r:id="rId18"/>
    <p:sldId id="318" r:id="rId19"/>
    <p:sldId id="309" r:id="rId20"/>
    <p:sldId id="329"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1" id="{AF305FE0-C6C7-421C-ACDA-898A92F25DA0}">
          <p14:sldIdLst>
            <p14:sldId id="282"/>
          </p14:sldIdLst>
        </p14:section>
        <p14:section name="Table of content" id="{EB2631AF-D297-449B-9465-6B461BB2F0A0}">
          <p14:sldIdLst>
            <p14:sldId id="284"/>
          </p14:sldIdLst>
        </p14:section>
        <p14:section name="Group Members" id="{ED71A10D-DB68-4FD2-9576-31AB0F5A0765}">
          <p14:sldIdLst>
            <p14:sldId id="310"/>
            <p14:sldId id="331"/>
          </p14:sldIdLst>
        </p14:section>
        <p14:section name="RLC Introduction " id="{54EFF9C1-BEBA-4462-8E41-E8A566936153}">
          <p14:sldIdLst>
            <p14:sldId id="285"/>
            <p14:sldId id="301"/>
            <p14:sldId id="316"/>
            <p14:sldId id="302"/>
          </p14:sldIdLst>
        </p14:section>
        <p14:section name="RLC Modes" id="{5883EE05-C93D-4717-9FB8-6A6892EE7724}">
          <p14:sldIdLst>
            <p14:sldId id="312"/>
            <p14:sldId id="304"/>
          </p14:sldIdLst>
        </p14:section>
        <p14:section name="ARQ process in RLC" id="{9B66A77C-6213-4E15-AFCA-F67C9D1ED543}">
          <p14:sldIdLst>
            <p14:sldId id="313"/>
            <p14:sldId id="330"/>
            <p14:sldId id="298"/>
            <p14:sldId id="297"/>
            <p14:sldId id="296"/>
          </p14:sldIdLst>
        </p14:section>
        <p14:section name="Code" id="{666410D3-1E31-4C72-AC86-13D844F52456}">
          <p14:sldIdLst>
            <p14:sldId id="317"/>
            <p14:sldId id="308"/>
          </p14:sldIdLst>
        </p14:section>
        <p14:section name="Output" id="{5514C5C9-3C7C-4B4E-BA49-33419EFDCA36}">
          <p14:sldIdLst>
            <p14:sldId id="318"/>
            <p14:sldId id="309"/>
          </p14:sldIdLst>
        </p14:section>
        <p14:section name="Code explanation " id="{83C5268D-0337-45DE-A54C-A57AC797E96D}">
          <p14:sldIdLst/>
        </p14:section>
        <p14:section name="The End" id="{C92CFDD9-7625-42C1-B288-680B2C980020}">
          <p14:sldIdLst>
            <p14:sldId id="329"/>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E9EDE9-E581-018D-CCA3-77E2D6561F7E}" name="Rajeshwari Bangre" initials="RB" userId="c1e7a510f2f47ff5"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jeshwari Bangre" initials="RB" lastIdx="1" clrIdx="0">
    <p:extLst>
      <p:ext uri="{19B8F6BF-5375-455C-9EA6-DF929625EA0E}">
        <p15:presenceInfo xmlns:p15="http://schemas.microsoft.com/office/powerpoint/2012/main" userId="c1e7a510f2f47f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06C"/>
    <a:srgbClr val="FFFFFF"/>
    <a:srgbClr val="9FB1BC"/>
    <a:srgbClr val="EFF2F1"/>
    <a:srgbClr val="6B9AC4"/>
    <a:srgbClr val="00A8E8"/>
    <a:srgbClr val="094D92"/>
    <a:srgbClr val="007EA7"/>
    <a:srgbClr val="003459"/>
    <a:srgbClr val="7D8C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74BDB-945C-49E1-AC8D-6732A78862D6}" v="23" dt="2024-08-09T06:56:47.094"/>
    <p1510:client id="{284F3996-7237-0624-97BC-CB2B1BAED1BA}" v="206" dt="2024-08-09T10:24:50.843"/>
    <p1510:client id="{2BE14082-B7A5-8CE4-AA66-64537530E42F}" v="56" dt="2024-08-10T05:46:45.682"/>
    <p1510:client id="{3AA1651B-A710-472E-B655-6265C1EE581E}" v="33" dt="2024-08-09T06:51:51.274"/>
    <p1510:client id="{40E7741F-4C33-4C83-AD6F-E2FA71DA65DF}" v="67" dt="2024-08-09T06:50:26.526"/>
    <p1510:client id="{49BDBC56-EE74-4263-B59C-8435E0F15EFB}" v="144" dt="2024-08-09T12:31:41.982"/>
    <p1510:client id="{4DBB8C28-3FCF-44B5-9F79-3FB033170160}" v="397" dt="2024-08-09T08:47:48.898"/>
    <p1510:client id="{4F247D77-9AA1-4BFF-B97B-1EC6257F09A7}" v="519" dt="2024-08-09T08:49:22.301"/>
    <p1510:client id="{55187732-395B-4539-BB8E-97D582AB2D67}" v="55" dt="2024-08-09T06:20:21.575"/>
    <p1510:client id="{593E0B60-C9FD-DED9-7579-05BD765722A0}" v="263" dt="2024-08-10T07:28:29.608"/>
    <p1510:client id="{679D0AA9-897D-BD52-BAA4-71A5DFFE52CF}" v="22" dt="2024-08-10T07:22:13.057"/>
    <p1510:client id="{6B1F4DCC-6C7F-4AAF-A04A-7F0D4DA13342}" v="7" dt="2024-08-09T06:15:27.267"/>
    <p1510:client id="{73AB5E6F-368C-4554-B394-5ED9FAB8914A}" v="126" dt="2024-08-09T09:12:50.350"/>
    <p1510:client id="{775FA1EA-4FD3-4FFE-F7BA-01817686D3B4}" v="633" dt="2024-08-09T10:33:12.374"/>
    <p1510:client id="{78C4D658-6D6F-80F7-F170-EA8B791B6FB8}" v="4" dt="2024-08-09T14:21:32.930"/>
    <p1510:client id="{7D7A762C-1201-4F7B-A68E-814A08808D6E}" v="9" dt="2024-08-09T08:51:46.844"/>
    <p1510:client id="{80362641-0041-46B5-6DF2-E2EADBA36A7F}" v="48" dt="2024-08-10T07:43:31.537"/>
    <p1510:client id="{89091A56-506A-466E-BF1B-2A1DF47CEBA4}" v="104" dt="2024-08-09T12:43:01.445"/>
    <p1510:client id="{8ED4FE7C-10E2-48B8-A82E-60B5212234BD}" v="1" dt="2024-08-09T12:44:40.753"/>
    <p1510:client id="{A29A6B87-0048-499E-037B-4C26FD33B97F}" v="130" dt="2024-08-10T06:31:56.597"/>
    <p1510:client id="{AA1768CB-D13C-42D8-9D90-1396E8CEE498}" v="28" dt="2024-08-09T10:57:06.890"/>
    <p1510:client id="{B2A1F0D0-C29F-D545-722C-9BD12BA01CA9}" v="4" dt="2024-08-09T12:41:33.781"/>
    <p1510:client id="{B455820B-8DC6-4532-9731-A5EC22987B44}" v="483" dt="2024-08-09T11:29:10.613"/>
    <p1510:client id="{BF885DAC-ECDF-4ED1-BB51-E24BDF83D66C}" v="64" dt="2024-08-09T11:13:48.375"/>
    <p1510:client id="{C89390FA-9FFF-7BD2-0AC2-D300CEC12190}" v="43" dt="2024-08-09T08:43:56.506"/>
    <p1510:client id="{C9A61F69-B6E3-D602-9176-369CE0A31456}" v="81" dt="2024-08-09T14:39:25.238"/>
    <p1510:client id="{CCDAD640-7B2B-AF81-20D2-796AD19272E2}" v="590" dt="2024-08-09T14:53:24.965"/>
    <p1510:client id="{E0C92318-B0FC-4E69-97E8-0E0C4121728E}" v="4" dt="2024-08-09T06:50:56.304"/>
    <p1510:client id="{E2EB5F66-33EB-47B5-A698-D915B360D7FB}" v="3" dt="2024-08-09T08:57:39.217"/>
    <p1510:client id="{F4CF14D7-CACE-4B1F-84B5-A2E81392E807}" v="171" dt="2024-08-09T08:34:51.121"/>
    <p1510:client id="{FB17BC3A-7216-414E-BB5B-BF4704EC98A1}" v="250" dt="2024-08-09T12:16:44.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104B13-F776-CCC1-A6FA-55AFB32581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3GPP 38.322</a:t>
            </a:r>
            <a:endParaRPr lang="en-IN"/>
          </a:p>
        </p:txBody>
      </p:sp>
      <p:sp>
        <p:nvSpPr>
          <p:cNvPr id="3" name="Date Placeholder 2">
            <a:extLst>
              <a:ext uri="{FF2B5EF4-FFF2-40B4-BE49-F238E27FC236}">
                <a16:creationId xmlns:a16="http://schemas.microsoft.com/office/drawing/2014/main" id="{76C44597-D148-6D3D-FF0E-91C91BE787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1E0057-6662-443C-9860-0276483EE2C4}" type="datetimeFigureOut">
              <a:rPr lang="en-IN" smtClean="0"/>
              <a:t>13-08-2024</a:t>
            </a:fld>
            <a:endParaRPr lang="en-IN"/>
          </a:p>
        </p:txBody>
      </p:sp>
      <p:sp>
        <p:nvSpPr>
          <p:cNvPr id="4" name="Footer Placeholder 3">
            <a:extLst>
              <a:ext uri="{FF2B5EF4-FFF2-40B4-BE49-F238E27FC236}">
                <a16:creationId xmlns:a16="http://schemas.microsoft.com/office/drawing/2014/main" id="{0CF787D1-D674-A877-4596-D6B9B6DE76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A47BD46-FAF3-D1A6-8407-4389B22C81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ECF3FA-F368-46E5-AA49-759038E5592E}" type="slidenum">
              <a:rPr lang="en-IN" smtClean="0"/>
              <a:t>‹#›</a:t>
            </a:fld>
            <a:endParaRPr lang="en-IN"/>
          </a:p>
        </p:txBody>
      </p:sp>
    </p:spTree>
    <p:extLst>
      <p:ext uri="{BB962C8B-B14F-4D97-AF65-F5344CB8AC3E}">
        <p14:creationId xmlns:p14="http://schemas.microsoft.com/office/powerpoint/2010/main" val="8546656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3GPP 38.322</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https://pixabay.com/illustrations/ai-generated-business-office-team-8134654/</a:t>
            </a:r>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02286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3312592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https://pixabay.com/photos/teamwork-cooperation-brainstorming-3213924/</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25005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52337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395713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24807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105553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347027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https://pixabay.com/photos/architecture-building-ceiling-1850055/</a:t>
            </a:r>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26280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34497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70C935D-B4F4-C8C5-20FD-4EBD7EDE3797}"/>
              </a:ext>
            </a:extLst>
          </p:cNvPr>
          <p:cNvSpPr>
            <a:spLocks noGrp="1"/>
          </p:cNvSpPr>
          <p:nvPr>
            <p:ph type="pic" sz="quarter" idx="15"/>
          </p:nvPr>
        </p:nvSpPr>
        <p:spPr>
          <a:xfrm>
            <a:off x="-1" y="-1"/>
            <a:ext cx="5590357" cy="6858000"/>
          </a:xfrm>
          <a:custGeom>
            <a:avLst/>
            <a:gdLst>
              <a:gd name="connsiteX0" fmla="*/ 1 w 5590357"/>
              <a:gd name="connsiteY0" fmla="*/ 6476511 h 6858000"/>
              <a:gd name="connsiteX1" fmla="*/ 3070074 w 5590357"/>
              <a:gd name="connsiteY1" fmla="*/ 6476511 h 6858000"/>
              <a:gd name="connsiteX2" fmla="*/ 3070074 w 5590357"/>
              <a:gd name="connsiteY2" fmla="*/ 6858000 h 6858000"/>
              <a:gd name="connsiteX3" fmla="*/ 1 w 5590357"/>
              <a:gd name="connsiteY3" fmla="*/ 6858000 h 6858000"/>
              <a:gd name="connsiteX4" fmla="*/ 0 w 5590357"/>
              <a:gd name="connsiteY4" fmla="*/ 5379761 h 6858000"/>
              <a:gd name="connsiteX5" fmla="*/ 5590357 w 5590357"/>
              <a:gd name="connsiteY5" fmla="*/ 5379761 h 6858000"/>
              <a:gd name="connsiteX6" fmla="*/ 5590357 w 5590357"/>
              <a:gd name="connsiteY6" fmla="*/ 6379054 h 6858000"/>
              <a:gd name="connsiteX7" fmla="*/ 0 w 5590357"/>
              <a:gd name="connsiteY7" fmla="*/ 6379054 h 6858000"/>
              <a:gd name="connsiteX8" fmla="*/ 0 w 5590357"/>
              <a:gd name="connsiteY8" fmla="*/ 4303808 h 6858000"/>
              <a:gd name="connsiteX9" fmla="*/ 4222203 w 5590357"/>
              <a:gd name="connsiteY9" fmla="*/ 4303808 h 6858000"/>
              <a:gd name="connsiteX10" fmla="*/ 4222203 w 5590357"/>
              <a:gd name="connsiteY10" fmla="*/ 5303101 h 6858000"/>
              <a:gd name="connsiteX11" fmla="*/ 0 w 5590357"/>
              <a:gd name="connsiteY11" fmla="*/ 5303101 h 6858000"/>
              <a:gd name="connsiteX12" fmla="*/ 1 w 5590357"/>
              <a:gd name="connsiteY12" fmla="*/ 3227856 h 6858000"/>
              <a:gd name="connsiteX13" fmla="*/ 4798269 w 5590357"/>
              <a:gd name="connsiteY13" fmla="*/ 3227856 h 6858000"/>
              <a:gd name="connsiteX14" fmla="*/ 4798269 w 5590357"/>
              <a:gd name="connsiteY14" fmla="*/ 4227149 h 6858000"/>
              <a:gd name="connsiteX15" fmla="*/ 1 w 5590357"/>
              <a:gd name="connsiteY15" fmla="*/ 4227149 h 6858000"/>
              <a:gd name="connsiteX16" fmla="*/ 1 w 5590357"/>
              <a:gd name="connsiteY16" fmla="*/ 2151904 h 6858000"/>
              <a:gd name="connsiteX17" fmla="*/ 3574131 w 5590357"/>
              <a:gd name="connsiteY17" fmla="*/ 2151904 h 6858000"/>
              <a:gd name="connsiteX18" fmla="*/ 3574131 w 5590357"/>
              <a:gd name="connsiteY18" fmla="*/ 3151197 h 6858000"/>
              <a:gd name="connsiteX19" fmla="*/ 1 w 5590357"/>
              <a:gd name="connsiteY19" fmla="*/ 3151197 h 6858000"/>
              <a:gd name="connsiteX20" fmla="*/ 1 w 5590357"/>
              <a:gd name="connsiteY20" fmla="*/ 1075952 h 6858000"/>
              <a:gd name="connsiteX21" fmla="*/ 3934173 w 5590357"/>
              <a:gd name="connsiteY21" fmla="*/ 1075952 h 6858000"/>
              <a:gd name="connsiteX22" fmla="*/ 3934173 w 5590357"/>
              <a:gd name="connsiteY22" fmla="*/ 2075245 h 6858000"/>
              <a:gd name="connsiteX23" fmla="*/ 1 w 5590357"/>
              <a:gd name="connsiteY23" fmla="*/ 2075245 h 6858000"/>
              <a:gd name="connsiteX24" fmla="*/ 1 w 5590357"/>
              <a:gd name="connsiteY24" fmla="*/ 0 h 6858000"/>
              <a:gd name="connsiteX25" fmla="*/ 3070076 w 5590357"/>
              <a:gd name="connsiteY25" fmla="*/ 0 h 6858000"/>
              <a:gd name="connsiteX26" fmla="*/ 3070076 w 5590357"/>
              <a:gd name="connsiteY26" fmla="*/ 999293 h 6858000"/>
              <a:gd name="connsiteX27" fmla="*/ 1 w 5590357"/>
              <a:gd name="connsiteY27" fmla="*/ 9992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90357" h="6858000">
                <a:moveTo>
                  <a:pt x="1" y="6476511"/>
                </a:moveTo>
                <a:lnTo>
                  <a:pt x="3070074" y="6476511"/>
                </a:lnTo>
                <a:lnTo>
                  <a:pt x="3070074" y="6858000"/>
                </a:lnTo>
                <a:lnTo>
                  <a:pt x="1" y="6858000"/>
                </a:lnTo>
                <a:close/>
                <a:moveTo>
                  <a:pt x="0" y="5379761"/>
                </a:moveTo>
                <a:lnTo>
                  <a:pt x="5590357" y="5379761"/>
                </a:lnTo>
                <a:lnTo>
                  <a:pt x="5590357" y="6379054"/>
                </a:lnTo>
                <a:lnTo>
                  <a:pt x="0" y="6379054"/>
                </a:lnTo>
                <a:close/>
                <a:moveTo>
                  <a:pt x="0" y="4303808"/>
                </a:moveTo>
                <a:lnTo>
                  <a:pt x="4222203" y="4303808"/>
                </a:lnTo>
                <a:lnTo>
                  <a:pt x="4222203" y="5303101"/>
                </a:lnTo>
                <a:lnTo>
                  <a:pt x="0" y="5303101"/>
                </a:lnTo>
                <a:close/>
                <a:moveTo>
                  <a:pt x="1" y="3227856"/>
                </a:moveTo>
                <a:lnTo>
                  <a:pt x="4798269" y="3227856"/>
                </a:lnTo>
                <a:lnTo>
                  <a:pt x="4798269" y="4227149"/>
                </a:lnTo>
                <a:lnTo>
                  <a:pt x="1" y="4227149"/>
                </a:lnTo>
                <a:close/>
                <a:moveTo>
                  <a:pt x="1" y="2151904"/>
                </a:moveTo>
                <a:lnTo>
                  <a:pt x="3574131" y="2151904"/>
                </a:lnTo>
                <a:lnTo>
                  <a:pt x="3574131" y="3151197"/>
                </a:lnTo>
                <a:lnTo>
                  <a:pt x="1" y="3151197"/>
                </a:lnTo>
                <a:close/>
                <a:moveTo>
                  <a:pt x="1" y="1075952"/>
                </a:moveTo>
                <a:lnTo>
                  <a:pt x="3934173" y="1075952"/>
                </a:lnTo>
                <a:lnTo>
                  <a:pt x="3934173" y="2075245"/>
                </a:lnTo>
                <a:lnTo>
                  <a:pt x="1" y="2075245"/>
                </a:lnTo>
                <a:close/>
                <a:moveTo>
                  <a:pt x="1" y="0"/>
                </a:moveTo>
                <a:lnTo>
                  <a:pt x="3070076" y="0"/>
                </a:lnTo>
                <a:lnTo>
                  <a:pt x="3070076" y="999293"/>
                </a:lnTo>
                <a:lnTo>
                  <a:pt x="1" y="999293"/>
                </a:lnTo>
                <a:close/>
              </a:path>
            </a:pathLst>
          </a:custGeom>
        </p:spPr>
        <p:txBody>
          <a:bodyPr wrap="square">
            <a:noAutofit/>
          </a:bodyPr>
          <a:lstStyle/>
          <a:p>
            <a:endParaRPr lang="en-PH"/>
          </a:p>
        </p:txBody>
      </p:sp>
      <p:sp>
        <p:nvSpPr>
          <p:cNvPr id="4" name="Date Placeholder 3"/>
          <p:cNvSpPr>
            <a:spLocks noGrp="1"/>
          </p:cNvSpPr>
          <p:nvPr>
            <p:ph type="dt" sz="half" idx="10"/>
          </p:nvPr>
        </p:nvSpPr>
        <p:spPr/>
        <p:txBody>
          <a:bodyPr/>
          <a:lstStyle/>
          <a:p>
            <a:fld id="{F0ED26F8-1FD8-40EF-887F-9D6049CDDCEF}" type="datetime1">
              <a:rPr lang="en-US" smtClean="0"/>
              <a:t>8/13/2024</a:t>
            </a:fld>
            <a:endParaRPr lang="en-US"/>
          </a:p>
        </p:txBody>
      </p:sp>
      <p:sp>
        <p:nvSpPr>
          <p:cNvPr id="5" name="Footer Placeholder 4"/>
          <p:cNvSpPr>
            <a:spLocks noGrp="1"/>
          </p:cNvSpPr>
          <p:nvPr>
            <p:ph type="ftr" sz="quarter" idx="11"/>
          </p:nvPr>
        </p:nvSpPr>
        <p:spPr/>
        <p:txBody>
          <a:bodyPr/>
          <a:lstStyle/>
          <a:p>
            <a:r>
              <a:rPr lang="en-GB"/>
              <a:t>ARQ Testing in RLC Group 4</a:t>
            </a:r>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Title 1">
            <a:extLst>
              <a:ext uri="{FF2B5EF4-FFF2-40B4-BE49-F238E27FC236}">
                <a16:creationId xmlns:a16="http://schemas.microsoft.com/office/drawing/2014/main" id="{71DB416B-5B88-F421-9061-1105D0B77DE5}"/>
              </a:ext>
            </a:extLst>
          </p:cNvPr>
          <p:cNvSpPr>
            <a:spLocks noGrp="1"/>
          </p:cNvSpPr>
          <p:nvPr>
            <p:ph type="title" hasCustomPrompt="1"/>
          </p:nvPr>
        </p:nvSpPr>
        <p:spPr>
          <a:xfrm>
            <a:off x="6238429" y="2065387"/>
            <a:ext cx="4116818" cy="1362075"/>
          </a:xfrm>
        </p:spPr>
        <p:txBody>
          <a:bodyPr anchor="t">
            <a:normAutofit/>
          </a:bodyPr>
          <a:lstStyle>
            <a:lvl1pPr algn="l">
              <a:defRPr sz="4800" b="1" cap="all">
                <a:solidFill>
                  <a:schemeClr val="bg1"/>
                </a:solidFill>
              </a:defRPr>
            </a:lvl1pPr>
          </a:lstStyle>
          <a:p>
            <a:r>
              <a:rPr lang="en-US"/>
              <a:t>SECTION HEADER</a:t>
            </a:r>
          </a:p>
        </p:txBody>
      </p:sp>
      <p:sp>
        <p:nvSpPr>
          <p:cNvPr id="8" name="Text Placeholder 2">
            <a:extLst>
              <a:ext uri="{FF2B5EF4-FFF2-40B4-BE49-F238E27FC236}">
                <a16:creationId xmlns:a16="http://schemas.microsoft.com/office/drawing/2014/main" id="{EE445519-72D4-E8CE-DE3E-FBC5F260723D}"/>
              </a:ext>
            </a:extLst>
          </p:cNvPr>
          <p:cNvSpPr>
            <a:spLocks noGrp="1"/>
          </p:cNvSpPr>
          <p:nvPr>
            <p:ph type="body" idx="1"/>
          </p:nvPr>
        </p:nvSpPr>
        <p:spPr>
          <a:xfrm>
            <a:off x="6238429" y="1340768"/>
            <a:ext cx="4116818" cy="680524"/>
          </a:xfrm>
        </p:spPr>
        <p:txBody>
          <a:bodyPr anchor="b">
            <a:normAutofit/>
          </a:bodyPr>
          <a:lstStyle>
            <a:lvl1pPr marL="0" indent="0">
              <a:buNone/>
              <a:defRPr sz="2400">
                <a:solidFill>
                  <a:schemeClr val="accent5"/>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9" name="Text Placeholder 11">
            <a:extLst>
              <a:ext uri="{FF2B5EF4-FFF2-40B4-BE49-F238E27FC236}">
                <a16:creationId xmlns:a16="http://schemas.microsoft.com/office/drawing/2014/main" id="{27AA8972-0387-E2E0-AD59-7E450840B8E9}"/>
              </a:ext>
            </a:extLst>
          </p:cNvPr>
          <p:cNvSpPr>
            <a:spLocks noGrp="1"/>
          </p:cNvSpPr>
          <p:nvPr>
            <p:ph type="body" sz="quarter" idx="14" hasCustomPrompt="1"/>
          </p:nvPr>
        </p:nvSpPr>
        <p:spPr>
          <a:xfrm>
            <a:off x="6238428" y="4293096"/>
            <a:ext cx="3168352" cy="764440"/>
          </a:xfrm>
        </p:spPr>
        <p:txBody>
          <a:bodyPr anchor="ctr">
            <a:noAutofit/>
          </a:bodyPr>
          <a:lstStyle>
            <a:lvl1pPr marL="0" indent="0">
              <a:buNone/>
              <a:defRPr sz="1800">
                <a:solidFill>
                  <a:schemeClr val="bg1"/>
                </a:solidFill>
              </a:defRPr>
            </a:lvl1pPr>
            <a:lvl2pPr marL="609494" indent="0">
              <a:buNone/>
              <a:defRPr sz="1800"/>
            </a:lvl2pPr>
            <a:lvl3pPr marL="1218986" indent="0">
              <a:buNone/>
              <a:defRPr sz="1800"/>
            </a:lvl3pPr>
            <a:lvl4pPr marL="1828480" indent="0">
              <a:buNone/>
              <a:defRPr sz="1800"/>
            </a:lvl4pPr>
            <a:lvl5pPr marL="2437973" indent="0">
              <a:buNone/>
              <a:defRPr sz="1800"/>
            </a:lvl5pPr>
          </a:lstStyle>
          <a:p>
            <a:pPr lvl="0"/>
            <a:r>
              <a:rPr lang="en-US"/>
              <a:t>Insert your desired text here.</a:t>
            </a:r>
            <a:endParaRPr lang="en-PH"/>
          </a:p>
        </p:txBody>
      </p:sp>
    </p:spTree>
    <p:extLst>
      <p:ext uri="{BB962C8B-B14F-4D97-AF65-F5344CB8AC3E}">
        <p14:creationId xmlns:p14="http://schemas.microsoft.com/office/powerpoint/2010/main" val="336156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9AC718D-BAA3-202F-B65D-C3CF8D63BFAC}"/>
              </a:ext>
            </a:extLst>
          </p:cNvPr>
          <p:cNvSpPr>
            <a:spLocks noGrp="1"/>
          </p:cNvSpPr>
          <p:nvPr>
            <p:ph type="pic" sz="quarter" idx="13"/>
          </p:nvPr>
        </p:nvSpPr>
        <p:spPr>
          <a:xfrm>
            <a:off x="6748463" y="1277938"/>
            <a:ext cx="2317750" cy="2173287"/>
          </a:xfrm>
        </p:spPr>
        <p:txBody>
          <a:bodyPr anchor="ctr">
            <a:normAutofit/>
          </a:bodyPr>
          <a:lstStyle>
            <a:lvl1pPr marL="0" indent="0" algn="ctr">
              <a:buNone/>
              <a:defRPr sz="2000"/>
            </a:lvl1pPr>
          </a:lstStyle>
          <a:p>
            <a:endParaRPr lang="en-PH"/>
          </a:p>
        </p:txBody>
      </p:sp>
      <p:sp>
        <p:nvSpPr>
          <p:cNvPr id="8" name="Picture Placeholder 6">
            <a:extLst>
              <a:ext uri="{FF2B5EF4-FFF2-40B4-BE49-F238E27FC236}">
                <a16:creationId xmlns:a16="http://schemas.microsoft.com/office/drawing/2014/main" id="{A69433D3-3464-B086-483C-3E79F20E25D0}"/>
              </a:ext>
            </a:extLst>
          </p:cNvPr>
          <p:cNvSpPr>
            <a:spLocks noGrp="1"/>
          </p:cNvSpPr>
          <p:nvPr>
            <p:ph type="pic" sz="quarter" idx="14"/>
          </p:nvPr>
        </p:nvSpPr>
        <p:spPr>
          <a:xfrm>
            <a:off x="6748463" y="3626675"/>
            <a:ext cx="2317750" cy="2173287"/>
          </a:xfrm>
        </p:spPr>
        <p:txBody>
          <a:bodyPr anchor="ctr">
            <a:normAutofit/>
          </a:bodyPr>
          <a:lstStyle>
            <a:lvl1pPr marL="0" indent="0" algn="ctr">
              <a:buNone/>
              <a:defRPr sz="2000"/>
            </a:lvl1pPr>
          </a:lstStyle>
          <a:p>
            <a:endParaRPr lang="en-PH"/>
          </a:p>
        </p:txBody>
      </p:sp>
      <p:sp>
        <p:nvSpPr>
          <p:cNvPr id="9" name="Picture Placeholder 6">
            <a:extLst>
              <a:ext uri="{FF2B5EF4-FFF2-40B4-BE49-F238E27FC236}">
                <a16:creationId xmlns:a16="http://schemas.microsoft.com/office/drawing/2014/main" id="{7FF2F6D9-F1CE-F1F8-85FC-BEB920CF2646}"/>
              </a:ext>
            </a:extLst>
          </p:cNvPr>
          <p:cNvSpPr>
            <a:spLocks noGrp="1"/>
          </p:cNvSpPr>
          <p:nvPr>
            <p:ph type="pic" sz="quarter" idx="15"/>
          </p:nvPr>
        </p:nvSpPr>
        <p:spPr>
          <a:xfrm>
            <a:off x="9253532" y="1834327"/>
            <a:ext cx="2317750" cy="2173287"/>
          </a:xfrm>
        </p:spPr>
        <p:txBody>
          <a:bodyPr anchor="ctr">
            <a:normAutofit/>
          </a:bodyPr>
          <a:lstStyle>
            <a:lvl1pPr marL="0" indent="0" algn="ctr">
              <a:buNone/>
              <a:defRPr sz="2000"/>
            </a:lvl1pPr>
          </a:lstStyle>
          <a:p>
            <a:endParaRPr lang="en-PH"/>
          </a:p>
        </p:txBody>
      </p:sp>
      <p:sp>
        <p:nvSpPr>
          <p:cNvPr id="10" name="Picture Placeholder 6">
            <a:extLst>
              <a:ext uri="{FF2B5EF4-FFF2-40B4-BE49-F238E27FC236}">
                <a16:creationId xmlns:a16="http://schemas.microsoft.com/office/drawing/2014/main" id="{EE14DE0A-0CEB-508A-F8A0-6260336B63A2}"/>
              </a:ext>
            </a:extLst>
          </p:cNvPr>
          <p:cNvSpPr>
            <a:spLocks noGrp="1"/>
          </p:cNvSpPr>
          <p:nvPr>
            <p:ph type="pic" sz="quarter" idx="16"/>
          </p:nvPr>
        </p:nvSpPr>
        <p:spPr>
          <a:xfrm>
            <a:off x="9253532" y="4183064"/>
            <a:ext cx="2317750" cy="2173287"/>
          </a:xfrm>
        </p:spPr>
        <p:txBody>
          <a:bodyPr anchor="ctr">
            <a:normAutofit/>
          </a:bodyPr>
          <a:lstStyle>
            <a:lvl1pPr marL="0" indent="0" algn="ctr">
              <a:buNone/>
              <a:defRPr sz="2000"/>
            </a:lvl1pPr>
          </a:lstStyle>
          <a:p>
            <a:endParaRPr lang="en-PH"/>
          </a:p>
        </p:txBody>
      </p:sp>
      <p:sp>
        <p:nvSpPr>
          <p:cNvPr id="2" name="Title 1"/>
          <p:cNvSpPr>
            <a:spLocks noGrp="1"/>
          </p:cNvSpPr>
          <p:nvPr>
            <p:ph type="title"/>
          </p:nvPr>
        </p:nvSpPr>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C10A1EA0-7F62-4E4C-847E-4F03C84715FF}"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574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623651-9332-4EEC-AAB4-C9CEF1E7D3D9}"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7" name="Picture Placeholder 6">
            <a:extLst>
              <a:ext uri="{FF2B5EF4-FFF2-40B4-BE49-F238E27FC236}">
                <a16:creationId xmlns:a16="http://schemas.microsoft.com/office/drawing/2014/main" id="{140D3C7B-AD08-8C09-D435-CDB61DA61995}"/>
              </a:ext>
            </a:extLst>
          </p:cNvPr>
          <p:cNvSpPr>
            <a:spLocks noGrp="1"/>
          </p:cNvSpPr>
          <p:nvPr>
            <p:ph type="pic" sz="quarter" idx="13"/>
          </p:nvPr>
        </p:nvSpPr>
        <p:spPr>
          <a:xfrm>
            <a:off x="0" y="0"/>
            <a:ext cx="12188825" cy="2708275"/>
          </a:xfrm>
        </p:spPr>
        <p:txBody>
          <a:bodyPr/>
          <a:lstStyle/>
          <a:p>
            <a:endParaRPr lang="en-PH"/>
          </a:p>
        </p:txBody>
      </p:sp>
      <p:sp>
        <p:nvSpPr>
          <p:cNvPr id="8" name="Frame 7">
            <a:extLst>
              <a:ext uri="{FF2B5EF4-FFF2-40B4-BE49-F238E27FC236}">
                <a16:creationId xmlns:a16="http://schemas.microsoft.com/office/drawing/2014/main" id="{32B40E26-995C-0ECF-F916-A3FB9AA05D65}"/>
              </a:ext>
            </a:extLst>
          </p:cNvPr>
          <p:cNvSpPr/>
          <p:nvPr userDrawn="1"/>
        </p:nvSpPr>
        <p:spPr>
          <a:xfrm>
            <a:off x="609440" y="1844824"/>
            <a:ext cx="3252723" cy="3456384"/>
          </a:xfrm>
          <a:prstGeom prst="frame">
            <a:avLst>
              <a:gd name="adj1" fmla="val 499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 name="Title 1"/>
          <p:cNvSpPr>
            <a:spLocks noGrp="1"/>
          </p:cNvSpPr>
          <p:nvPr>
            <p:ph type="title"/>
          </p:nvPr>
        </p:nvSpPr>
        <p:spPr>
          <a:xfrm>
            <a:off x="897471" y="2924944"/>
            <a:ext cx="2676659" cy="2087909"/>
          </a:xfrm>
        </p:spPr>
        <p:txBody>
          <a:bodyPr>
            <a:noAutofit/>
          </a:bodyPr>
          <a:lstStyle>
            <a:lvl1pPr>
              <a:defRPr sz="3600" b="1">
                <a:solidFill>
                  <a:schemeClr val="accent1"/>
                </a:solidFill>
              </a:defRPr>
            </a:lvl1pPr>
          </a:lstStyle>
          <a:p>
            <a:r>
              <a:rPr lang="en-US"/>
              <a:t>Click to edit Master title style</a:t>
            </a:r>
          </a:p>
        </p:txBody>
      </p:sp>
    </p:spTree>
    <p:extLst>
      <p:ext uri="{BB962C8B-B14F-4D97-AF65-F5344CB8AC3E}">
        <p14:creationId xmlns:p14="http://schemas.microsoft.com/office/powerpoint/2010/main" val="1414219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12D44-AF9C-442C-9EA7-DDB6918643A1}" type="datetime1">
              <a:rPr lang="en-US" smtClean="0"/>
              <a:t>8/13/2024</a:t>
            </a:fld>
            <a:endParaRPr lang="en-US"/>
          </a:p>
        </p:txBody>
      </p:sp>
      <p:sp>
        <p:nvSpPr>
          <p:cNvPr id="3" name="Footer Placeholder 2"/>
          <p:cNvSpPr>
            <a:spLocks noGrp="1"/>
          </p:cNvSpPr>
          <p:nvPr>
            <p:ph type="ftr" sz="quarter" idx="11"/>
          </p:nvPr>
        </p:nvSpPr>
        <p:spPr/>
        <p:txBody>
          <a:bodyPr/>
          <a:lstStyle/>
          <a:p>
            <a:r>
              <a:rPr lang="en-GB"/>
              <a:t>ARQ Testing in RLC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8CE162-946B-48FD-ADB8-0A663A233430}"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pic>
        <p:nvPicPr>
          <p:cNvPr id="1026" name="Picture 2" descr="E:\cloud\drive\websites\slidemodel\logo\sebastian\slidemodel-logo-trans.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98491" y="3164751"/>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46E5737-882B-E25B-00FF-EE14D5635E22}"/>
              </a:ext>
            </a:extLst>
          </p:cNvPr>
          <p:cNvSpPr>
            <a:spLocks noGrp="1"/>
          </p:cNvSpPr>
          <p:nvPr>
            <p:ph type="pic" sz="quarter" idx="13"/>
          </p:nvPr>
        </p:nvSpPr>
        <p:spPr>
          <a:xfrm>
            <a:off x="0" y="0"/>
            <a:ext cx="7030513" cy="3096514"/>
          </a:xfrm>
          <a:custGeom>
            <a:avLst/>
            <a:gdLst>
              <a:gd name="connsiteX0" fmla="*/ 5967398 w 7030513"/>
              <a:gd name="connsiteY0" fmla="*/ 1 h 3096514"/>
              <a:gd name="connsiteX1" fmla="*/ 7030513 w 7030513"/>
              <a:gd name="connsiteY1" fmla="*/ 1 h 3096514"/>
              <a:gd name="connsiteX2" fmla="*/ 7030513 w 7030513"/>
              <a:gd name="connsiteY2" fmla="*/ 1082019 h 3096514"/>
              <a:gd name="connsiteX3" fmla="*/ 5967398 w 7030513"/>
              <a:gd name="connsiteY3" fmla="*/ 1082019 h 3096514"/>
              <a:gd name="connsiteX4" fmla="*/ 4775947 w 7030513"/>
              <a:gd name="connsiteY4" fmla="*/ 1 h 3096514"/>
              <a:gd name="connsiteX5" fmla="*/ 5839062 w 7030513"/>
              <a:gd name="connsiteY5" fmla="*/ 1 h 3096514"/>
              <a:gd name="connsiteX6" fmla="*/ 5839062 w 7030513"/>
              <a:gd name="connsiteY6" fmla="*/ 2777240 h 3096514"/>
              <a:gd name="connsiteX7" fmla="*/ 4775947 w 7030513"/>
              <a:gd name="connsiteY7" fmla="*/ 2777240 h 3096514"/>
              <a:gd name="connsiteX8" fmla="*/ 3579424 w 7030513"/>
              <a:gd name="connsiteY8" fmla="*/ 1 h 3096514"/>
              <a:gd name="connsiteX9" fmla="*/ 4642539 w 7030513"/>
              <a:gd name="connsiteY9" fmla="*/ 1 h 3096514"/>
              <a:gd name="connsiteX10" fmla="*/ 4642539 w 7030513"/>
              <a:gd name="connsiteY10" fmla="*/ 1868656 h 3096514"/>
              <a:gd name="connsiteX11" fmla="*/ 3579424 w 7030513"/>
              <a:gd name="connsiteY11" fmla="*/ 1868656 h 3096514"/>
              <a:gd name="connsiteX12" fmla="*/ 0 w 7030513"/>
              <a:gd name="connsiteY12" fmla="*/ 1 h 3096514"/>
              <a:gd name="connsiteX13" fmla="*/ 1063115 w 7030513"/>
              <a:gd name="connsiteY13" fmla="*/ 1 h 3096514"/>
              <a:gd name="connsiteX14" fmla="*/ 1063115 w 7030513"/>
              <a:gd name="connsiteY14" fmla="*/ 2621299 h 3096514"/>
              <a:gd name="connsiteX15" fmla="*/ 0 w 7030513"/>
              <a:gd name="connsiteY15" fmla="*/ 2621299 h 3096514"/>
              <a:gd name="connsiteX16" fmla="*/ 2382902 w 7030513"/>
              <a:gd name="connsiteY16" fmla="*/ 0 h 3096514"/>
              <a:gd name="connsiteX17" fmla="*/ 3446017 w 7030513"/>
              <a:gd name="connsiteY17" fmla="*/ 0 h 3096514"/>
              <a:gd name="connsiteX18" fmla="*/ 3446017 w 7030513"/>
              <a:gd name="connsiteY18" fmla="*/ 2387394 h 3096514"/>
              <a:gd name="connsiteX19" fmla="*/ 2382902 w 7030513"/>
              <a:gd name="connsiteY19" fmla="*/ 2387394 h 3096514"/>
              <a:gd name="connsiteX20" fmla="*/ 1191451 w 7030513"/>
              <a:gd name="connsiteY20" fmla="*/ 0 h 3096514"/>
              <a:gd name="connsiteX21" fmla="*/ 2254566 w 7030513"/>
              <a:gd name="connsiteY21" fmla="*/ 0 h 3096514"/>
              <a:gd name="connsiteX22" fmla="*/ 2254566 w 7030513"/>
              <a:gd name="connsiteY22" fmla="*/ 3096514 h 3096514"/>
              <a:gd name="connsiteX23" fmla="*/ 1191451 w 7030513"/>
              <a:gd name="connsiteY23" fmla="*/ 3096514 h 309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30513" h="3096514">
                <a:moveTo>
                  <a:pt x="5967398" y="1"/>
                </a:moveTo>
                <a:lnTo>
                  <a:pt x="7030513" y="1"/>
                </a:lnTo>
                <a:lnTo>
                  <a:pt x="7030513" y="1082019"/>
                </a:lnTo>
                <a:lnTo>
                  <a:pt x="5967398" y="1082019"/>
                </a:lnTo>
                <a:close/>
                <a:moveTo>
                  <a:pt x="4775947" y="1"/>
                </a:moveTo>
                <a:lnTo>
                  <a:pt x="5839062" y="1"/>
                </a:lnTo>
                <a:lnTo>
                  <a:pt x="5839062" y="2777240"/>
                </a:lnTo>
                <a:lnTo>
                  <a:pt x="4775947" y="2777240"/>
                </a:lnTo>
                <a:close/>
                <a:moveTo>
                  <a:pt x="3579424" y="1"/>
                </a:moveTo>
                <a:lnTo>
                  <a:pt x="4642539" y="1"/>
                </a:lnTo>
                <a:lnTo>
                  <a:pt x="4642539" y="1868656"/>
                </a:lnTo>
                <a:lnTo>
                  <a:pt x="3579424" y="1868656"/>
                </a:lnTo>
                <a:close/>
                <a:moveTo>
                  <a:pt x="0" y="1"/>
                </a:moveTo>
                <a:lnTo>
                  <a:pt x="1063115" y="1"/>
                </a:lnTo>
                <a:lnTo>
                  <a:pt x="1063115" y="2621299"/>
                </a:lnTo>
                <a:lnTo>
                  <a:pt x="0" y="2621299"/>
                </a:lnTo>
                <a:close/>
                <a:moveTo>
                  <a:pt x="2382902" y="0"/>
                </a:moveTo>
                <a:lnTo>
                  <a:pt x="3446017" y="0"/>
                </a:lnTo>
                <a:lnTo>
                  <a:pt x="3446017" y="2387394"/>
                </a:lnTo>
                <a:lnTo>
                  <a:pt x="2382902" y="2387394"/>
                </a:lnTo>
                <a:close/>
                <a:moveTo>
                  <a:pt x="1191451" y="0"/>
                </a:moveTo>
                <a:lnTo>
                  <a:pt x="2254566" y="0"/>
                </a:lnTo>
                <a:lnTo>
                  <a:pt x="2254566" y="3096514"/>
                </a:lnTo>
                <a:lnTo>
                  <a:pt x="1191451" y="3096514"/>
                </a:lnTo>
                <a:close/>
              </a:path>
            </a:pathLst>
          </a:custGeom>
        </p:spPr>
        <p:txBody>
          <a:bodyPr wrap="square">
            <a:noAutofit/>
          </a:bodyPr>
          <a:lstStyle/>
          <a:p>
            <a:endParaRPr lang="en-PH"/>
          </a:p>
        </p:txBody>
      </p:sp>
      <p:sp>
        <p:nvSpPr>
          <p:cNvPr id="2" name="Title 1"/>
          <p:cNvSpPr>
            <a:spLocks noGrp="1"/>
          </p:cNvSpPr>
          <p:nvPr>
            <p:ph type="ctrTitle"/>
          </p:nvPr>
        </p:nvSpPr>
        <p:spPr>
          <a:xfrm>
            <a:off x="609440" y="2636913"/>
            <a:ext cx="4836899" cy="1800200"/>
          </a:xfrm>
        </p:spPr>
        <p:txBody>
          <a:bodyPr anchor="b">
            <a:normAutofit/>
          </a:bodyPr>
          <a:lstStyle>
            <a:lvl1pPr>
              <a:defRPr sz="44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609441" y="4478532"/>
            <a:ext cx="4836898" cy="504056"/>
          </a:xfrm>
        </p:spPr>
        <p:txBody>
          <a:bodyPr>
            <a:normAutofit/>
          </a:bodyPr>
          <a:lstStyle>
            <a:lvl1pPr marL="0" indent="0" algn="l">
              <a:buNone/>
              <a:defRPr sz="2400">
                <a:solidFill>
                  <a:schemeClr val="bg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3B074C-06DC-43C4-9A9D-2D16F833C04D}" type="datetime1">
              <a:rPr lang="en-US" smtClean="0"/>
              <a:t>8/13/2024</a:t>
            </a:fld>
            <a:endParaRPr lang="en-US"/>
          </a:p>
        </p:txBody>
      </p:sp>
      <p:sp>
        <p:nvSpPr>
          <p:cNvPr id="5" name="Footer Placeholder 4"/>
          <p:cNvSpPr>
            <a:spLocks noGrp="1"/>
          </p:cNvSpPr>
          <p:nvPr>
            <p:ph type="ftr" sz="quarter" idx="11"/>
          </p:nvPr>
        </p:nvSpPr>
        <p:spPr/>
        <p:txBody>
          <a:bodyPr/>
          <a:lstStyle/>
          <a:p>
            <a:r>
              <a:rPr lang="en-GB"/>
              <a:t>ARQ Testing in RLC Group 4</a:t>
            </a:r>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39" y="1100857"/>
            <a:ext cx="3859795" cy="1296144"/>
          </a:xfrm>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BA6E3C3F-99B7-420D-BB08-DA2BD5F47CD1}"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4" name="Text Placeholder 13">
            <a:extLst>
              <a:ext uri="{FF2B5EF4-FFF2-40B4-BE49-F238E27FC236}">
                <a16:creationId xmlns:a16="http://schemas.microsoft.com/office/drawing/2014/main" id="{90999D18-7EB7-F6D4-BF6B-D9FAFA7C2461}"/>
              </a:ext>
            </a:extLst>
          </p:cNvPr>
          <p:cNvSpPr>
            <a:spLocks noGrp="1"/>
          </p:cNvSpPr>
          <p:nvPr>
            <p:ph type="body" sz="quarter" idx="13" hasCustomPrompt="1"/>
          </p:nvPr>
        </p:nvSpPr>
        <p:spPr>
          <a:xfrm>
            <a:off x="609441" y="2564904"/>
            <a:ext cx="3859795" cy="1295400"/>
          </a:xfrm>
        </p:spPr>
        <p:txBody>
          <a:bodyPr>
            <a:noAutofit/>
          </a:bodyPr>
          <a:lstStyle>
            <a:lvl1pPr marL="0" indent="0">
              <a:buNone/>
              <a:defRPr sz="1600"/>
            </a:lvl1pPr>
            <a:lvl2pPr marL="609494" indent="0">
              <a:buNone/>
              <a:defRPr sz="1600"/>
            </a:lvl2pPr>
            <a:lvl3pPr marL="1218986" indent="0">
              <a:buNone/>
              <a:defRPr sz="1600"/>
            </a:lvl3pPr>
            <a:lvl4pPr marL="1828480" indent="0">
              <a:buNone/>
              <a:defRPr sz="1600"/>
            </a:lvl4pPr>
            <a:lvl5pPr marL="2437973" indent="0">
              <a:buNone/>
              <a:defRPr sz="1600"/>
            </a:lvl5pPr>
          </a:lstStyle>
          <a:p>
            <a:pPr lvl="0"/>
            <a:r>
              <a:rPr lang="en-US"/>
              <a:t>Insert desired text here. This is a sample text.</a:t>
            </a:r>
            <a:endParaRPr lang="en-PH"/>
          </a:p>
        </p:txBody>
      </p:sp>
    </p:spTree>
    <p:extLst>
      <p:ext uri="{BB962C8B-B14F-4D97-AF65-F5344CB8AC3E}">
        <p14:creationId xmlns:p14="http://schemas.microsoft.com/office/powerpoint/2010/main" val="14298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C649777-F39A-F251-2C04-6EEB46F937EF}"/>
              </a:ext>
            </a:extLst>
          </p:cNvPr>
          <p:cNvSpPr>
            <a:spLocks noGrp="1"/>
          </p:cNvSpPr>
          <p:nvPr>
            <p:ph type="pic" sz="quarter" idx="14"/>
          </p:nvPr>
        </p:nvSpPr>
        <p:spPr>
          <a:xfrm>
            <a:off x="0" y="0"/>
            <a:ext cx="5661723" cy="6857993"/>
          </a:xfrm>
          <a:custGeom>
            <a:avLst/>
            <a:gdLst>
              <a:gd name="connsiteX0" fmla="*/ 0 w 5661723"/>
              <a:gd name="connsiteY0" fmla="*/ 0 h 6857993"/>
              <a:gd name="connsiteX1" fmla="*/ 5661723 w 5661723"/>
              <a:gd name="connsiteY1" fmla="*/ 0 h 6857993"/>
              <a:gd name="connsiteX2" fmla="*/ 5661723 w 5661723"/>
              <a:gd name="connsiteY2" fmla="*/ 1753326 h 6857993"/>
              <a:gd name="connsiteX3" fmla="*/ 608797 w 5661723"/>
              <a:gd name="connsiteY3" fmla="*/ 1753326 h 6857993"/>
              <a:gd name="connsiteX4" fmla="*/ 608797 w 5661723"/>
              <a:gd name="connsiteY4" fmla="*/ 4960212 h 6857993"/>
              <a:gd name="connsiteX5" fmla="*/ 5661723 w 5661723"/>
              <a:gd name="connsiteY5" fmla="*/ 4960212 h 6857993"/>
              <a:gd name="connsiteX6" fmla="*/ 5661723 w 5661723"/>
              <a:gd name="connsiteY6" fmla="*/ 6857993 h 6857993"/>
              <a:gd name="connsiteX7" fmla="*/ 0 w 5661723"/>
              <a:gd name="connsiteY7" fmla="*/ 6857993 h 6857993"/>
              <a:gd name="connsiteX8" fmla="*/ 0 w 5661723"/>
              <a:gd name="connsiteY8" fmla="*/ 4960212 h 6857993"/>
              <a:gd name="connsiteX9" fmla="*/ 1 w 5661723"/>
              <a:gd name="connsiteY9" fmla="*/ 4960212 h 6857993"/>
              <a:gd name="connsiteX10" fmla="*/ 1 w 5661723"/>
              <a:gd name="connsiteY10" fmla="*/ 1753326 h 6857993"/>
              <a:gd name="connsiteX11" fmla="*/ 0 w 5661723"/>
              <a:gd name="connsiteY11" fmla="*/ 1753326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61723" h="6857993">
                <a:moveTo>
                  <a:pt x="0" y="0"/>
                </a:moveTo>
                <a:lnTo>
                  <a:pt x="5661723" y="0"/>
                </a:lnTo>
                <a:lnTo>
                  <a:pt x="5661723" y="1753326"/>
                </a:lnTo>
                <a:lnTo>
                  <a:pt x="608797" y="1753326"/>
                </a:lnTo>
                <a:lnTo>
                  <a:pt x="608797" y="4960212"/>
                </a:lnTo>
                <a:lnTo>
                  <a:pt x="5661723" y="4960212"/>
                </a:lnTo>
                <a:lnTo>
                  <a:pt x="5661723" y="6857993"/>
                </a:lnTo>
                <a:lnTo>
                  <a:pt x="0" y="6857993"/>
                </a:lnTo>
                <a:lnTo>
                  <a:pt x="0" y="4960212"/>
                </a:lnTo>
                <a:lnTo>
                  <a:pt x="1" y="4960212"/>
                </a:lnTo>
                <a:lnTo>
                  <a:pt x="1" y="1753326"/>
                </a:lnTo>
                <a:lnTo>
                  <a:pt x="0" y="1753326"/>
                </a:lnTo>
                <a:close/>
              </a:path>
            </a:pathLst>
          </a:custGeom>
        </p:spPr>
        <p:txBody>
          <a:bodyPr wrap="square">
            <a:noAutofit/>
          </a:bodyPr>
          <a:lstStyle>
            <a:lvl1pPr marL="0" indent="0" algn="ctr">
              <a:buNone/>
              <a:defRPr sz="2400"/>
            </a:lvl1pPr>
          </a:lstStyle>
          <a:p>
            <a:endParaRPr lang="en-PH"/>
          </a:p>
        </p:txBody>
      </p:sp>
      <p:sp>
        <p:nvSpPr>
          <p:cNvPr id="2" name="Title 1"/>
          <p:cNvSpPr>
            <a:spLocks noGrp="1"/>
          </p:cNvSpPr>
          <p:nvPr>
            <p:ph type="title"/>
          </p:nvPr>
        </p:nvSpPr>
        <p:spPr>
          <a:xfrm>
            <a:off x="1198066" y="2132856"/>
            <a:ext cx="3859795" cy="1296144"/>
          </a:xfrm>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70194086-AD90-4EA4-A1F6-5FC9CF66804A}"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4" name="Text Placeholder 13">
            <a:extLst>
              <a:ext uri="{FF2B5EF4-FFF2-40B4-BE49-F238E27FC236}">
                <a16:creationId xmlns:a16="http://schemas.microsoft.com/office/drawing/2014/main" id="{90999D18-7EB7-F6D4-BF6B-D9FAFA7C2461}"/>
              </a:ext>
            </a:extLst>
          </p:cNvPr>
          <p:cNvSpPr>
            <a:spLocks noGrp="1"/>
          </p:cNvSpPr>
          <p:nvPr>
            <p:ph type="body" sz="quarter" idx="13" hasCustomPrompt="1"/>
          </p:nvPr>
        </p:nvSpPr>
        <p:spPr>
          <a:xfrm>
            <a:off x="1197868" y="3284984"/>
            <a:ext cx="3859212" cy="1295400"/>
          </a:xfrm>
        </p:spPr>
        <p:txBody>
          <a:bodyPr>
            <a:noAutofit/>
          </a:bodyPr>
          <a:lstStyle>
            <a:lvl1pPr marL="0" indent="0">
              <a:buNone/>
              <a:defRPr sz="1600"/>
            </a:lvl1pPr>
            <a:lvl2pPr marL="609494" indent="0">
              <a:buNone/>
              <a:defRPr sz="1600"/>
            </a:lvl2pPr>
            <a:lvl3pPr marL="1218986" indent="0">
              <a:buNone/>
              <a:defRPr sz="1600"/>
            </a:lvl3pPr>
            <a:lvl4pPr marL="1828480" indent="0">
              <a:buNone/>
              <a:defRPr sz="1600"/>
            </a:lvl4pPr>
            <a:lvl5pPr marL="2437973" indent="0">
              <a:buNone/>
              <a:defRPr sz="1600"/>
            </a:lvl5pPr>
          </a:lstStyle>
          <a:p>
            <a:pPr lvl="0"/>
            <a:r>
              <a:rPr lang="en-US"/>
              <a:t>Insert desired text here. This is a sample text.</a:t>
            </a:r>
            <a:endParaRPr lang="en-PH"/>
          </a:p>
        </p:txBody>
      </p:sp>
    </p:spTree>
    <p:extLst>
      <p:ext uri="{BB962C8B-B14F-4D97-AF65-F5344CB8AC3E}">
        <p14:creationId xmlns:p14="http://schemas.microsoft.com/office/powerpoint/2010/main" val="406617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620688"/>
            <a:ext cx="3859213" cy="1080120"/>
          </a:xfrm>
        </p:spPr>
        <p:txBody>
          <a:bodyPr>
            <a:noAutofit/>
          </a:bodyPr>
          <a:lstStyle>
            <a:lvl1pPr>
              <a:defRPr sz="3600" b="1">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23FD9DB5-6383-43DC-B93F-457FDFDB05D1}"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6" name="Text Placeholder 13">
            <a:extLst>
              <a:ext uri="{FF2B5EF4-FFF2-40B4-BE49-F238E27FC236}">
                <a16:creationId xmlns:a16="http://schemas.microsoft.com/office/drawing/2014/main" id="{7E2BD01D-C599-063C-9F8D-490F1BA942EC}"/>
              </a:ext>
            </a:extLst>
          </p:cNvPr>
          <p:cNvSpPr>
            <a:spLocks noGrp="1"/>
          </p:cNvSpPr>
          <p:nvPr>
            <p:ph type="body" sz="quarter" idx="13" hasCustomPrompt="1"/>
          </p:nvPr>
        </p:nvSpPr>
        <p:spPr>
          <a:xfrm>
            <a:off x="5446340" y="620688"/>
            <a:ext cx="3859212" cy="1080120"/>
          </a:xfrm>
        </p:spPr>
        <p:txBody>
          <a:bodyPr>
            <a:noAutofit/>
          </a:bodyPr>
          <a:lstStyle>
            <a:lvl1pPr marL="0" indent="0">
              <a:buNone/>
              <a:defRPr sz="1600"/>
            </a:lvl1pPr>
            <a:lvl2pPr marL="609494" indent="0">
              <a:buNone/>
              <a:defRPr sz="1600"/>
            </a:lvl2pPr>
            <a:lvl3pPr marL="1218986" indent="0">
              <a:buNone/>
              <a:defRPr sz="1600"/>
            </a:lvl3pPr>
            <a:lvl4pPr marL="1828480" indent="0">
              <a:buNone/>
              <a:defRPr sz="1600"/>
            </a:lvl4pPr>
            <a:lvl5pPr marL="2437973" indent="0">
              <a:buNone/>
              <a:defRPr sz="1600"/>
            </a:lvl5pPr>
          </a:lstStyle>
          <a:p>
            <a:pPr lvl="0"/>
            <a:r>
              <a:rPr lang="en-US"/>
              <a:t>Insert desired text here. This is a sample text.</a:t>
            </a:r>
            <a:endParaRPr lang="en-PH"/>
          </a:p>
        </p:txBody>
      </p:sp>
    </p:spTree>
    <p:extLst>
      <p:ext uri="{BB962C8B-B14F-4D97-AF65-F5344CB8AC3E}">
        <p14:creationId xmlns:p14="http://schemas.microsoft.com/office/powerpoint/2010/main" val="334311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332656"/>
            <a:ext cx="3859213" cy="1080120"/>
          </a:xfrm>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F0900C27-9351-4BEC-9EA0-113B8DAB1451}"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4113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045009E-0869-435C-A780-C517A40692F7}"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205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1124744"/>
            <a:ext cx="4476859" cy="1656184"/>
          </a:xfrm>
        </p:spPr>
        <p:txBody>
          <a:bodyPr anchor="ct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E6C5B304-23C5-4BD3-8981-1A51B0F1B542}"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6" name="Text Placeholder 13">
            <a:extLst>
              <a:ext uri="{FF2B5EF4-FFF2-40B4-BE49-F238E27FC236}">
                <a16:creationId xmlns:a16="http://schemas.microsoft.com/office/drawing/2014/main" id="{6E30D1B6-212E-EAD6-3DD0-E8E7A22C08F7}"/>
              </a:ext>
            </a:extLst>
          </p:cNvPr>
          <p:cNvSpPr>
            <a:spLocks noGrp="1"/>
          </p:cNvSpPr>
          <p:nvPr>
            <p:ph type="body" sz="quarter" idx="13" hasCustomPrompt="1"/>
          </p:nvPr>
        </p:nvSpPr>
        <p:spPr>
          <a:xfrm>
            <a:off x="609441" y="3435278"/>
            <a:ext cx="3972802" cy="1080120"/>
          </a:xfrm>
        </p:spPr>
        <p:txBody>
          <a:bodyPr>
            <a:noAutofit/>
          </a:bodyPr>
          <a:lstStyle>
            <a:lvl1pPr marL="0" indent="0">
              <a:buNone/>
              <a:defRPr sz="1600"/>
            </a:lvl1pPr>
            <a:lvl2pPr marL="609494" indent="0">
              <a:buNone/>
              <a:defRPr sz="1600"/>
            </a:lvl2pPr>
            <a:lvl3pPr marL="1218986" indent="0">
              <a:buNone/>
              <a:defRPr sz="1600"/>
            </a:lvl3pPr>
            <a:lvl4pPr marL="1828480" indent="0">
              <a:buNone/>
              <a:defRPr sz="1600"/>
            </a:lvl4pPr>
            <a:lvl5pPr marL="2437973" indent="0">
              <a:buNone/>
              <a:defRPr sz="1600"/>
            </a:lvl5pPr>
          </a:lstStyle>
          <a:p>
            <a:pPr lvl="0"/>
            <a:r>
              <a:rPr lang="en-US"/>
              <a:t>Insert desired text here. This is a sample text.</a:t>
            </a:r>
            <a:endParaRPr lang="en-PH"/>
          </a:p>
        </p:txBody>
      </p:sp>
    </p:spTree>
    <p:extLst>
      <p:ext uri="{BB962C8B-B14F-4D97-AF65-F5344CB8AC3E}">
        <p14:creationId xmlns:p14="http://schemas.microsoft.com/office/powerpoint/2010/main" val="13628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3A52817-5265-83AB-5CD1-DFF252F4FEA5}"/>
              </a:ext>
            </a:extLst>
          </p:cNvPr>
          <p:cNvSpPr>
            <a:spLocks noGrp="1"/>
          </p:cNvSpPr>
          <p:nvPr>
            <p:ph type="pic" sz="quarter" idx="13"/>
          </p:nvPr>
        </p:nvSpPr>
        <p:spPr>
          <a:xfrm>
            <a:off x="1188442" y="5482254"/>
            <a:ext cx="650878" cy="650878"/>
          </a:xfrm>
          <a:custGeom>
            <a:avLst/>
            <a:gdLst>
              <a:gd name="connsiteX0" fmla="*/ 325439 w 650878"/>
              <a:gd name="connsiteY0" fmla="*/ 0 h 650878"/>
              <a:gd name="connsiteX1" fmla="*/ 650878 w 650878"/>
              <a:gd name="connsiteY1" fmla="*/ 325439 h 650878"/>
              <a:gd name="connsiteX2" fmla="*/ 325439 w 650878"/>
              <a:gd name="connsiteY2" fmla="*/ 650878 h 650878"/>
              <a:gd name="connsiteX3" fmla="*/ 0 w 650878"/>
              <a:gd name="connsiteY3" fmla="*/ 325439 h 650878"/>
              <a:gd name="connsiteX4" fmla="*/ 325439 w 650878"/>
              <a:gd name="connsiteY4" fmla="*/ 0 h 65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878" h="650878">
                <a:moveTo>
                  <a:pt x="325439" y="0"/>
                </a:moveTo>
                <a:cubicBezTo>
                  <a:pt x="505174" y="0"/>
                  <a:pt x="650878" y="145704"/>
                  <a:pt x="650878" y="325439"/>
                </a:cubicBezTo>
                <a:cubicBezTo>
                  <a:pt x="650878" y="505174"/>
                  <a:pt x="505174" y="650878"/>
                  <a:pt x="325439" y="650878"/>
                </a:cubicBezTo>
                <a:cubicBezTo>
                  <a:pt x="145704" y="650878"/>
                  <a:pt x="0" y="505174"/>
                  <a:pt x="0" y="325439"/>
                </a:cubicBezTo>
                <a:cubicBezTo>
                  <a:pt x="0" y="145704"/>
                  <a:pt x="145704" y="0"/>
                  <a:pt x="325439" y="0"/>
                </a:cubicBezTo>
                <a:close/>
              </a:path>
            </a:pathLst>
          </a:custGeom>
        </p:spPr>
        <p:txBody>
          <a:bodyPr wrap="square" anchor="ctr">
            <a:noAutofit/>
          </a:bodyPr>
          <a:lstStyle>
            <a:lvl1pPr marL="0" indent="0" algn="ctr">
              <a:buNone/>
              <a:defRPr sz="1200"/>
            </a:lvl1pPr>
          </a:lstStyle>
          <a:p>
            <a:endParaRPr lang="en-PH"/>
          </a:p>
        </p:txBody>
      </p:sp>
      <p:sp>
        <p:nvSpPr>
          <p:cNvPr id="9" name="Picture Placeholder 8">
            <a:extLst>
              <a:ext uri="{FF2B5EF4-FFF2-40B4-BE49-F238E27FC236}">
                <a16:creationId xmlns:a16="http://schemas.microsoft.com/office/drawing/2014/main" id="{9C054B93-DC6B-7D45-DFD0-20D79C211767}"/>
              </a:ext>
            </a:extLst>
          </p:cNvPr>
          <p:cNvSpPr>
            <a:spLocks noGrp="1"/>
          </p:cNvSpPr>
          <p:nvPr>
            <p:ph type="pic" sz="quarter" idx="14"/>
          </p:nvPr>
        </p:nvSpPr>
        <p:spPr>
          <a:xfrm>
            <a:off x="5118096" y="5482254"/>
            <a:ext cx="650878" cy="650878"/>
          </a:xfrm>
          <a:custGeom>
            <a:avLst/>
            <a:gdLst>
              <a:gd name="connsiteX0" fmla="*/ 325439 w 650878"/>
              <a:gd name="connsiteY0" fmla="*/ 0 h 650878"/>
              <a:gd name="connsiteX1" fmla="*/ 650878 w 650878"/>
              <a:gd name="connsiteY1" fmla="*/ 325439 h 650878"/>
              <a:gd name="connsiteX2" fmla="*/ 325439 w 650878"/>
              <a:gd name="connsiteY2" fmla="*/ 650878 h 650878"/>
              <a:gd name="connsiteX3" fmla="*/ 0 w 650878"/>
              <a:gd name="connsiteY3" fmla="*/ 325439 h 650878"/>
              <a:gd name="connsiteX4" fmla="*/ 325439 w 650878"/>
              <a:gd name="connsiteY4" fmla="*/ 0 h 65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878" h="650878">
                <a:moveTo>
                  <a:pt x="325439" y="0"/>
                </a:moveTo>
                <a:cubicBezTo>
                  <a:pt x="505174" y="0"/>
                  <a:pt x="650878" y="145704"/>
                  <a:pt x="650878" y="325439"/>
                </a:cubicBezTo>
                <a:cubicBezTo>
                  <a:pt x="650878" y="505174"/>
                  <a:pt x="505174" y="650878"/>
                  <a:pt x="325439" y="650878"/>
                </a:cubicBezTo>
                <a:cubicBezTo>
                  <a:pt x="145704" y="650878"/>
                  <a:pt x="0" y="505174"/>
                  <a:pt x="0" y="325439"/>
                </a:cubicBezTo>
                <a:cubicBezTo>
                  <a:pt x="0" y="145704"/>
                  <a:pt x="145704" y="0"/>
                  <a:pt x="325439" y="0"/>
                </a:cubicBezTo>
                <a:close/>
              </a:path>
            </a:pathLst>
          </a:custGeom>
        </p:spPr>
        <p:txBody>
          <a:bodyPr wrap="square" anchor="ctr">
            <a:noAutofit/>
          </a:bodyPr>
          <a:lstStyle>
            <a:lvl1pPr marL="0" indent="0" algn="ctr">
              <a:buNone/>
              <a:defRPr sz="1200"/>
            </a:lvl1pPr>
          </a:lstStyle>
          <a:p>
            <a:endParaRPr lang="en-PH"/>
          </a:p>
        </p:txBody>
      </p:sp>
      <p:sp>
        <p:nvSpPr>
          <p:cNvPr id="10" name="Picture Placeholder 9">
            <a:extLst>
              <a:ext uri="{FF2B5EF4-FFF2-40B4-BE49-F238E27FC236}">
                <a16:creationId xmlns:a16="http://schemas.microsoft.com/office/drawing/2014/main" id="{03157219-AA14-B741-9FFF-098CE6D6EAC0}"/>
              </a:ext>
            </a:extLst>
          </p:cNvPr>
          <p:cNvSpPr>
            <a:spLocks noGrp="1"/>
          </p:cNvSpPr>
          <p:nvPr>
            <p:ph type="pic" sz="quarter" idx="15"/>
          </p:nvPr>
        </p:nvSpPr>
        <p:spPr>
          <a:xfrm>
            <a:off x="8935450" y="5482254"/>
            <a:ext cx="650878" cy="650878"/>
          </a:xfrm>
          <a:custGeom>
            <a:avLst/>
            <a:gdLst>
              <a:gd name="connsiteX0" fmla="*/ 325439 w 650878"/>
              <a:gd name="connsiteY0" fmla="*/ 0 h 650878"/>
              <a:gd name="connsiteX1" fmla="*/ 650878 w 650878"/>
              <a:gd name="connsiteY1" fmla="*/ 325439 h 650878"/>
              <a:gd name="connsiteX2" fmla="*/ 325439 w 650878"/>
              <a:gd name="connsiteY2" fmla="*/ 650878 h 650878"/>
              <a:gd name="connsiteX3" fmla="*/ 0 w 650878"/>
              <a:gd name="connsiteY3" fmla="*/ 325439 h 650878"/>
              <a:gd name="connsiteX4" fmla="*/ 325439 w 650878"/>
              <a:gd name="connsiteY4" fmla="*/ 0 h 65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878" h="650878">
                <a:moveTo>
                  <a:pt x="325439" y="0"/>
                </a:moveTo>
                <a:cubicBezTo>
                  <a:pt x="505174" y="0"/>
                  <a:pt x="650878" y="145704"/>
                  <a:pt x="650878" y="325439"/>
                </a:cubicBezTo>
                <a:cubicBezTo>
                  <a:pt x="650878" y="505174"/>
                  <a:pt x="505174" y="650878"/>
                  <a:pt x="325439" y="650878"/>
                </a:cubicBezTo>
                <a:cubicBezTo>
                  <a:pt x="145704" y="650878"/>
                  <a:pt x="0" y="505174"/>
                  <a:pt x="0" y="325439"/>
                </a:cubicBezTo>
                <a:cubicBezTo>
                  <a:pt x="0" y="145704"/>
                  <a:pt x="145704" y="0"/>
                  <a:pt x="325439" y="0"/>
                </a:cubicBezTo>
                <a:close/>
              </a:path>
            </a:pathLst>
          </a:custGeom>
        </p:spPr>
        <p:txBody>
          <a:bodyPr wrap="square" anchor="ctr">
            <a:noAutofit/>
          </a:bodyPr>
          <a:lstStyle>
            <a:lvl1pPr marL="0" indent="0" algn="ctr">
              <a:buNone/>
              <a:defRPr sz="1200"/>
            </a:lvl1pPr>
          </a:lstStyle>
          <a:p>
            <a:endParaRPr lang="en-PH"/>
          </a:p>
        </p:txBody>
      </p:sp>
      <p:sp>
        <p:nvSpPr>
          <p:cNvPr id="2" name="Title 1"/>
          <p:cNvSpPr>
            <a:spLocks noGrp="1"/>
          </p:cNvSpPr>
          <p:nvPr>
            <p:ph type="title"/>
          </p:nvPr>
        </p:nvSpPr>
        <p:spPr/>
        <p:txBody>
          <a:bodyPr>
            <a:noAutofit/>
          </a:bodyPr>
          <a:lstStyle>
            <a:lvl1pPr>
              <a:defRPr sz="3600" b="1">
                <a:solidFill>
                  <a:schemeClr val="accent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29D3A4E7-8567-4956-8F0E-310FC023BA07}" type="datetime1">
              <a:rPr lang="en-US" smtClean="0"/>
              <a:t>8/13/2024</a:t>
            </a:fld>
            <a:endParaRPr lang="en-US"/>
          </a:p>
        </p:txBody>
      </p:sp>
      <p:sp>
        <p:nvSpPr>
          <p:cNvPr id="4" name="Footer Placeholder 3"/>
          <p:cNvSpPr>
            <a:spLocks noGrp="1"/>
          </p:cNvSpPr>
          <p:nvPr>
            <p:ph type="ftr" sz="quarter" idx="11"/>
          </p:nvPr>
        </p:nvSpPr>
        <p:spPr/>
        <p:txBody>
          <a:bodyPr/>
          <a:lstStyle/>
          <a:p>
            <a:r>
              <a:rPr lang="en-GB"/>
              <a:t>ARQ Testing in RLC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4817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91011951-E82A-4D82-8C0B-C2EE4429AC41}" type="datetime1">
              <a:rPr lang="en-US" smtClean="0"/>
              <a:t>8/13/2024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GB"/>
              <a:t>ARQ Testing in RLC Group 4</a:t>
            </a:r>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54" r:id="rId3"/>
    <p:sldLayoutId id="2147483665" r:id="rId4"/>
    <p:sldLayoutId id="2147483664" r:id="rId5"/>
    <p:sldLayoutId id="2147483667" r:id="rId6"/>
    <p:sldLayoutId id="2147483666" r:id="rId7"/>
    <p:sldLayoutId id="2147483670" r:id="rId8"/>
    <p:sldLayoutId id="2147483669" r:id="rId9"/>
    <p:sldLayoutId id="2147483668" r:id="rId10"/>
    <p:sldLayoutId id="2147483663" r:id="rId11"/>
    <p:sldLayoutId id="2147483655" r:id="rId12"/>
    <p:sldLayoutId id="2147483660" r:id="rId13"/>
  </p:sldLayoutIdLst>
  <p:hf hdr="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100000">
              <a:schemeClr val="accent4"/>
            </a:gs>
          </a:gsLst>
          <a:lin ang="13500000" scaled="1"/>
          <a:tileRect/>
        </a:gradFill>
        <a:effectLst/>
      </p:bgPr>
    </p:bg>
    <p:spTree>
      <p:nvGrpSpPr>
        <p:cNvPr id="1" name=""/>
        <p:cNvGrpSpPr/>
        <p:nvPr/>
      </p:nvGrpSpPr>
      <p:grpSpPr>
        <a:xfrm>
          <a:off x="0" y="0"/>
          <a:ext cx="0" cy="0"/>
          <a:chOff x="0" y="0"/>
          <a:chExt cx="0" cy="0"/>
        </a:xfrm>
      </p:grpSpPr>
      <p:sp>
        <p:nvSpPr>
          <p:cNvPr id="49" name="Rectangle: Single Corner Snipped 48">
            <a:extLst>
              <a:ext uri="{FF2B5EF4-FFF2-40B4-BE49-F238E27FC236}">
                <a16:creationId xmlns:a16="http://schemas.microsoft.com/office/drawing/2014/main" id="{AA72B98E-BE13-BD0A-EB48-41A0D471F573}"/>
              </a:ext>
            </a:extLst>
          </p:cNvPr>
          <p:cNvSpPr/>
          <p:nvPr/>
        </p:nvSpPr>
        <p:spPr>
          <a:xfrm flipH="1" flipV="1">
            <a:off x="7030513" y="0"/>
            <a:ext cx="5158312" cy="3789040"/>
          </a:xfrm>
          <a:prstGeom prst="snip1Rect">
            <a:avLst>
              <a:gd name="adj" fmla="val 1321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Rectangle 44">
            <a:extLst>
              <a:ext uri="{FF2B5EF4-FFF2-40B4-BE49-F238E27FC236}">
                <a16:creationId xmlns:a16="http://schemas.microsoft.com/office/drawing/2014/main" id="{0E136C4F-E268-9827-776D-8624BA461EEE}"/>
              </a:ext>
            </a:extLst>
          </p:cNvPr>
          <p:cNvSpPr/>
          <p:nvPr/>
        </p:nvSpPr>
        <p:spPr>
          <a:xfrm>
            <a:off x="7473755" y="5085184"/>
            <a:ext cx="332387" cy="177281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4" name="Picture Placeholder 43" descr="A city with many buildings and a body of water&#10;&#10;Description automatically generated">
            <a:extLst>
              <a:ext uri="{FF2B5EF4-FFF2-40B4-BE49-F238E27FC236}">
                <a16:creationId xmlns:a16="http://schemas.microsoft.com/office/drawing/2014/main" id="{055390E9-DDC6-D1E9-C552-A53E224999C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0992" b="30151"/>
          <a:stretch/>
        </p:blipFill>
        <p:spPr>
          <a:xfrm>
            <a:off x="0" y="0"/>
            <a:ext cx="7030513" cy="3096514"/>
          </a:xfrm>
        </p:spPr>
      </p:pic>
      <p:sp>
        <p:nvSpPr>
          <p:cNvPr id="9" name="Title 8">
            <a:extLst>
              <a:ext uri="{FF2B5EF4-FFF2-40B4-BE49-F238E27FC236}">
                <a16:creationId xmlns:a16="http://schemas.microsoft.com/office/drawing/2014/main" id="{8E24E2D8-9A42-F77E-CDBC-784729C52E99}"/>
              </a:ext>
            </a:extLst>
          </p:cNvPr>
          <p:cNvSpPr>
            <a:spLocks noGrp="1"/>
          </p:cNvSpPr>
          <p:nvPr>
            <p:ph type="ctrTitle"/>
          </p:nvPr>
        </p:nvSpPr>
        <p:spPr>
          <a:xfrm>
            <a:off x="609440" y="2636912"/>
            <a:ext cx="4836899" cy="2043659"/>
          </a:xfrm>
        </p:spPr>
        <p:txBody>
          <a:bodyPr/>
          <a:lstStyle/>
          <a:p>
            <a:r>
              <a:rPr lang="en-PH">
                <a:cs typeface="Segoe UI"/>
              </a:rPr>
              <a:t>Project 1: </a:t>
            </a:r>
            <a:endParaRPr lang="en-PH"/>
          </a:p>
        </p:txBody>
      </p:sp>
      <p:sp>
        <p:nvSpPr>
          <p:cNvPr id="10" name="Subtitle 9">
            <a:extLst>
              <a:ext uri="{FF2B5EF4-FFF2-40B4-BE49-F238E27FC236}">
                <a16:creationId xmlns:a16="http://schemas.microsoft.com/office/drawing/2014/main" id="{D8E5BFCC-B383-B270-8F18-3952A0082F2A}"/>
              </a:ext>
            </a:extLst>
          </p:cNvPr>
          <p:cNvSpPr>
            <a:spLocks noGrp="1"/>
          </p:cNvSpPr>
          <p:nvPr>
            <p:ph type="subTitle" idx="1"/>
          </p:nvPr>
        </p:nvSpPr>
        <p:spPr>
          <a:xfrm>
            <a:off x="609441" y="4669384"/>
            <a:ext cx="5071944" cy="660681"/>
          </a:xfrm>
        </p:spPr>
        <p:txBody>
          <a:bodyPr vert="horz" lIns="0" tIns="60949" rIns="0" bIns="60949" rtlCol="0" anchor="t">
            <a:normAutofit fontScale="92500" lnSpcReduction="20000"/>
          </a:bodyPr>
          <a:lstStyle/>
          <a:p>
            <a:r>
              <a:rPr lang="en-PH" b="1">
                <a:ea typeface="+mj-lt"/>
                <a:cs typeface="+mj-lt"/>
              </a:rPr>
              <a:t>ARQ Testing in RLC (Radio Link Control)</a:t>
            </a:r>
            <a:endParaRPr lang="en-US" b="1">
              <a:cs typeface="Segoe UI"/>
            </a:endParaRPr>
          </a:p>
          <a:p>
            <a:endParaRPr lang="en-PH" b="1">
              <a:cs typeface="Segoe UI"/>
            </a:endParaRPr>
          </a:p>
        </p:txBody>
      </p:sp>
      <p:sp>
        <p:nvSpPr>
          <p:cNvPr id="46" name="Rectangle 45">
            <a:extLst>
              <a:ext uri="{FF2B5EF4-FFF2-40B4-BE49-F238E27FC236}">
                <a16:creationId xmlns:a16="http://schemas.microsoft.com/office/drawing/2014/main" id="{BE95159D-C4E5-DDD8-E765-61FE30C66F0B}"/>
              </a:ext>
            </a:extLst>
          </p:cNvPr>
          <p:cNvSpPr/>
          <p:nvPr/>
        </p:nvSpPr>
        <p:spPr>
          <a:xfrm>
            <a:off x="7030513" y="4162822"/>
            <a:ext cx="332387" cy="177281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7" name="Rectangle 46">
            <a:extLst>
              <a:ext uri="{FF2B5EF4-FFF2-40B4-BE49-F238E27FC236}">
                <a16:creationId xmlns:a16="http://schemas.microsoft.com/office/drawing/2014/main" id="{CE74402E-6527-CB4A-C28A-6307841D133A}"/>
              </a:ext>
            </a:extLst>
          </p:cNvPr>
          <p:cNvSpPr/>
          <p:nvPr/>
        </p:nvSpPr>
        <p:spPr>
          <a:xfrm>
            <a:off x="10720987" y="922362"/>
            <a:ext cx="332387" cy="17728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Rectangle 47">
            <a:extLst>
              <a:ext uri="{FF2B5EF4-FFF2-40B4-BE49-F238E27FC236}">
                <a16:creationId xmlns:a16="http://schemas.microsoft.com/office/drawing/2014/main" id="{61632534-F676-A4AD-BAAB-D817EDB474E4}"/>
              </a:ext>
            </a:extLst>
          </p:cNvPr>
          <p:cNvSpPr/>
          <p:nvPr/>
        </p:nvSpPr>
        <p:spPr>
          <a:xfrm>
            <a:off x="10277745" y="0"/>
            <a:ext cx="332387" cy="17728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Footer Placeholder 5">
            <a:extLst>
              <a:ext uri="{FF2B5EF4-FFF2-40B4-BE49-F238E27FC236}">
                <a16:creationId xmlns:a16="http://schemas.microsoft.com/office/drawing/2014/main" id="{AA3F97A7-224F-9324-1C6D-6F363AC99872}"/>
              </a:ext>
            </a:extLst>
          </p:cNvPr>
          <p:cNvSpPr>
            <a:spLocks noGrp="1"/>
          </p:cNvSpPr>
          <p:nvPr>
            <p:ph type="ftr" sz="quarter" idx="11"/>
          </p:nvPr>
        </p:nvSpPr>
        <p:spPr/>
        <p:txBody>
          <a:bodyPr/>
          <a:lstStyle/>
          <a:p>
            <a:r>
              <a:rPr lang="en-GB"/>
              <a:t>ARQ Testing in RLC Group 4</a:t>
            </a:r>
            <a:endParaRPr lang="en-US" dirty="0"/>
          </a:p>
        </p:txBody>
      </p:sp>
    </p:spTree>
    <p:extLst>
      <p:ext uri="{BB962C8B-B14F-4D97-AF65-F5344CB8AC3E}">
        <p14:creationId xmlns:p14="http://schemas.microsoft.com/office/powerpoint/2010/main" val="102325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8000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decel="80000" fill="hold" grpId="0" nodeType="withEffect">
                                  <p:stCondLst>
                                    <p:cond delay="25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0-#ppt_h/2"/>
                                          </p:val>
                                        </p:tav>
                                        <p:tav tm="100000">
                                          <p:val>
                                            <p:strVal val="#ppt_y"/>
                                          </p:val>
                                        </p:tav>
                                      </p:tavLst>
                                    </p:anim>
                                  </p:childTnLst>
                                </p:cTn>
                              </p:par>
                              <p:par>
                                <p:cTn id="13" presetID="2" presetClass="entr" presetSubtype="1" decel="80000" fill="hold" grpId="0" nodeType="withEffect">
                                  <p:stCondLst>
                                    <p:cond delay="25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0-#ppt_h/2"/>
                                          </p:val>
                                        </p:tav>
                                        <p:tav tm="100000">
                                          <p:val>
                                            <p:strVal val="#ppt_y"/>
                                          </p:val>
                                        </p:tav>
                                      </p:tavLst>
                                    </p:anim>
                                  </p:childTnLst>
                                </p:cTn>
                              </p:par>
                              <p:par>
                                <p:cTn id="17" presetID="2" presetClass="entr" presetSubtype="1" decel="80000" fill="hold" grpId="0" nodeType="withEffect">
                                  <p:stCondLst>
                                    <p:cond delay="45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0-#ppt_h/2"/>
                                          </p:val>
                                        </p:tav>
                                        <p:tav tm="100000">
                                          <p:val>
                                            <p:strVal val="#ppt_y"/>
                                          </p:val>
                                        </p:tav>
                                      </p:tavLst>
                                    </p:anim>
                                  </p:childTnLst>
                                </p:cTn>
                              </p:par>
                              <p:par>
                                <p:cTn id="21" presetID="2" presetClass="entr" presetSubtype="4" decel="80000" fill="hold" grpId="0" nodeType="withEffect">
                                  <p:stCondLst>
                                    <p:cond delay="45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decel="80000" fill="hold" grpId="0" nodeType="withEffect">
                                  <p:stCondLst>
                                    <p:cond delay="75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par>
                                <p:cTn id="29" presetID="22" presetClass="entr" presetSubtype="4" fill="hold" grpId="0" nodeType="withEffect">
                                  <p:stCondLst>
                                    <p:cond delay="30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1" fill="hold" grpId="0" nodeType="withEffect">
                                  <p:stCondLst>
                                    <p:cond delay="30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up)">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5" grpId="0" animBg="1"/>
      <p:bldP spid="9" grpId="0"/>
      <p:bldP spid="10" grpId="0" build="p"/>
      <p:bldP spid="46" grpId="0" animBg="1"/>
      <p:bldP spid="47" grpId="0" animBg="1"/>
      <p:bldP spid="4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2ED0D-332A-6119-0B9F-1828A59777A7}"/>
              </a:ext>
            </a:extLst>
          </p:cNvPr>
          <p:cNvSpPr>
            <a:spLocks noGrp="1"/>
          </p:cNvSpPr>
          <p:nvPr>
            <p:ph type="title"/>
          </p:nvPr>
        </p:nvSpPr>
        <p:spPr>
          <a:xfrm>
            <a:off x="609442" y="285665"/>
            <a:ext cx="6145320" cy="711081"/>
          </a:xfrm>
        </p:spPr>
        <p:txBody>
          <a:bodyPr/>
          <a:lstStyle/>
          <a:p>
            <a:r>
              <a:rPr lang="en-US">
                <a:latin typeface="Segoe UI"/>
                <a:cs typeface="Segoe UI"/>
              </a:rPr>
              <a:t>Radio Link Control Modes</a:t>
            </a:r>
            <a:endParaRPr lang="en-US" b="0">
              <a:solidFill>
                <a:srgbClr val="000000"/>
              </a:solidFill>
              <a:latin typeface="Segoe UI"/>
              <a:cs typeface="Segoe UI"/>
            </a:endParaRPr>
          </a:p>
        </p:txBody>
      </p:sp>
      <p:sp>
        <p:nvSpPr>
          <p:cNvPr id="7" name="TextBox 6">
            <a:extLst>
              <a:ext uri="{FF2B5EF4-FFF2-40B4-BE49-F238E27FC236}">
                <a16:creationId xmlns:a16="http://schemas.microsoft.com/office/drawing/2014/main" id="{65B2C86D-87AA-9230-6EE5-DC7EBDD58C80}"/>
              </a:ext>
            </a:extLst>
          </p:cNvPr>
          <p:cNvSpPr txBox="1"/>
          <p:nvPr/>
        </p:nvSpPr>
        <p:spPr>
          <a:xfrm>
            <a:off x="461356" y="1188493"/>
            <a:ext cx="562698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cs typeface="Segoe UI"/>
              </a:rPr>
              <a:t>1.Transparent Mode (TM):</a:t>
            </a:r>
            <a:endParaRPr lang="en-US" sz="1600" dirty="0">
              <a:latin typeface="Times New Roman"/>
              <a:cs typeface="Segoe UI"/>
            </a:endParaRPr>
          </a:p>
          <a:p>
            <a:pPr marL="951865" lvl="1" indent="-342900">
              <a:buFont typeface="Courier New"/>
              <a:buChar char="o"/>
            </a:pPr>
            <a:r>
              <a:rPr lang="en-US" sz="1600" dirty="0">
                <a:latin typeface="Times New Roman"/>
                <a:cs typeface="Segoe UI"/>
              </a:rPr>
              <a:t>Do not require any error correction or </a:t>
            </a:r>
          </a:p>
          <a:p>
            <a:pPr marL="608965" lvl="1"/>
            <a:r>
              <a:rPr lang="en-US" sz="1600" dirty="0">
                <a:latin typeface="Times New Roman"/>
                <a:cs typeface="Segoe UI"/>
              </a:rPr>
              <a:t>      retransmission.</a:t>
            </a:r>
          </a:p>
          <a:p>
            <a:pPr marL="951865" lvl="1" indent="-342900">
              <a:buFont typeface="Courier New"/>
              <a:buChar char="o"/>
            </a:pPr>
            <a:r>
              <a:rPr lang="en-US" sz="1600" dirty="0">
                <a:latin typeface="Times New Roman"/>
                <a:cs typeface="Segoe UI"/>
              </a:rPr>
              <a:t>No RLC header is applied</a:t>
            </a:r>
          </a:p>
          <a:p>
            <a:pPr marL="951865" lvl="1" indent="-342900">
              <a:buFont typeface="Courier New"/>
              <a:buChar char="o"/>
            </a:pPr>
            <a:r>
              <a:rPr lang="en-US" sz="1600" dirty="0">
                <a:latin typeface="Times New Roman"/>
                <a:cs typeface="Segoe UI"/>
              </a:rPr>
              <a:t>Directly maps with RLC SDU to an RLC PDU </a:t>
            </a:r>
          </a:p>
          <a:p>
            <a:pPr marL="951865" lvl="1" indent="-342900">
              <a:buFont typeface="Courier New"/>
              <a:buChar char="o"/>
            </a:pPr>
            <a:r>
              <a:rPr lang="en-US" sz="1600" dirty="0">
                <a:latin typeface="Times New Roman"/>
                <a:cs typeface="Arial"/>
              </a:rPr>
              <a:t>Logical Channels: BCCH, DL/UL CCCH, and </a:t>
            </a:r>
            <a:endParaRPr lang="en-US" sz="1600" dirty="0">
              <a:latin typeface="Times New Roman"/>
              <a:cs typeface="Segoe UI"/>
            </a:endParaRPr>
          </a:p>
          <a:p>
            <a:pPr marL="608965" lvl="1"/>
            <a:r>
              <a:rPr lang="en-US" sz="1600" dirty="0">
                <a:latin typeface="Times New Roman"/>
                <a:cs typeface="Arial"/>
              </a:rPr>
              <a:t>   PCCH</a:t>
            </a:r>
            <a:endParaRPr lang="en-US" sz="1600" dirty="0">
              <a:latin typeface="Times New Roman"/>
              <a:cs typeface="Segoe UI"/>
            </a:endParaRPr>
          </a:p>
          <a:p>
            <a:pPr marL="951865" lvl="1" indent="-342900">
              <a:buFont typeface="Courier New"/>
              <a:buChar char="o"/>
            </a:pPr>
            <a:endParaRPr lang="en-US" sz="1600" dirty="0">
              <a:latin typeface="Times New Roman"/>
              <a:cs typeface="Segoe UI"/>
            </a:endParaRPr>
          </a:p>
          <a:p>
            <a:r>
              <a:rPr lang="en-US" sz="1600" b="1" dirty="0">
                <a:latin typeface="Times New Roman"/>
                <a:cs typeface="Segoe UI"/>
              </a:rPr>
              <a:t>2.Unacknowledged Mode (UM):</a:t>
            </a:r>
          </a:p>
          <a:p>
            <a:pPr marL="951865" lvl="1" indent="-342900">
              <a:buFont typeface="Courier New"/>
              <a:buChar char="o"/>
            </a:pPr>
            <a:r>
              <a:rPr lang="en-US" sz="1600" dirty="0">
                <a:latin typeface="Times New Roman"/>
                <a:cs typeface="Segoe UI"/>
              </a:rPr>
              <a:t>RLC header and sequence numbers added to </a:t>
            </a:r>
          </a:p>
          <a:p>
            <a:pPr marL="608965" lvl="1"/>
            <a:r>
              <a:rPr lang="en-US" sz="1600" dirty="0">
                <a:latin typeface="Times New Roman"/>
                <a:cs typeface="Segoe UI"/>
              </a:rPr>
              <a:t>      each PDU</a:t>
            </a:r>
          </a:p>
          <a:p>
            <a:pPr marL="951865" lvl="1" indent="-342900">
              <a:buFont typeface="Courier New"/>
              <a:buChar char="o"/>
            </a:pPr>
            <a:r>
              <a:rPr lang="en-US" sz="1600" dirty="0">
                <a:latin typeface="Times New Roman"/>
                <a:cs typeface="Segoe UI"/>
              </a:rPr>
              <a:t>supports segmentation, no retransmission.</a:t>
            </a:r>
          </a:p>
          <a:p>
            <a:pPr marL="951865" lvl="1" indent="-342900">
              <a:buFont typeface="Courier New"/>
              <a:buChar char="o"/>
            </a:pPr>
            <a:r>
              <a:rPr lang="en-US" sz="1600" dirty="0">
                <a:latin typeface="Times New Roman"/>
                <a:cs typeface="Arial"/>
              </a:rPr>
              <a:t>Logical Channels: DL/UL DTCH</a:t>
            </a:r>
            <a:endParaRPr lang="en-US" sz="1600" dirty="0">
              <a:latin typeface="Times New Roman"/>
              <a:cs typeface="Segoe UI"/>
            </a:endParaRPr>
          </a:p>
          <a:p>
            <a:pPr marL="951865" lvl="1" indent="-342900">
              <a:buFont typeface="Courier New"/>
              <a:buChar char="o"/>
            </a:pPr>
            <a:endParaRPr lang="en-US" sz="1600" dirty="0">
              <a:latin typeface="Times New Roman"/>
              <a:cs typeface="Segoe UI"/>
            </a:endParaRPr>
          </a:p>
          <a:p>
            <a:r>
              <a:rPr lang="en-US" sz="1600" b="1" dirty="0">
                <a:latin typeface="Times New Roman"/>
                <a:cs typeface="Segoe UI"/>
              </a:rPr>
              <a:t>3. Acknowledged Mode (AM):</a:t>
            </a:r>
          </a:p>
          <a:p>
            <a:pPr marL="951865" lvl="1" indent="-342900">
              <a:buFont typeface="Courier New"/>
              <a:buChar char="o"/>
            </a:pPr>
            <a:r>
              <a:rPr lang="en-US" sz="1600" dirty="0">
                <a:latin typeface="Times New Roman"/>
                <a:cs typeface="Segoe UI"/>
              </a:rPr>
              <a:t>Error correction with ARQ</a:t>
            </a:r>
          </a:p>
          <a:p>
            <a:pPr marL="951865" lvl="1" indent="-342900">
              <a:buFont typeface="Courier New"/>
              <a:buChar char="o"/>
            </a:pPr>
            <a:r>
              <a:rPr lang="en-US" sz="1600" dirty="0">
                <a:latin typeface="Times New Roman"/>
                <a:cs typeface="Segoe UI"/>
              </a:rPr>
              <a:t>supports segmentation and concatenation</a:t>
            </a:r>
          </a:p>
          <a:p>
            <a:pPr marL="951865" lvl="1" indent="-342900">
              <a:buFont typeface="Courier New"/>
              <a:buChar char="o"/>
            </a:pPr>
            <a:r>
              <a:rPr lang="en-US" sz="1600" dirty="0">
                <a:latin typeface="Times New Roman"/>
                <a:cs typeface="Segoe UI"/>
              </a:rPr>
              <a:t>acknowledgments and flow control</a:t>
            </a:r>
          </a:p>
          <a:p>
            <a:pPr marL="951865" lvl="1" indent="-342900">
              <a:buFont typeface="Courier New"/>
              <a:buChar char="o"/>
            </a:pPr>
            <a:r>
              <a:rPr lang="en-US" sz="1600" dirty="0">
                <a:latin typeface="Times New Roman"/>
                <a:cs typeface="Arial"/>
              </a:rPr>
              <a:t>Logical Channels: DL/UL DCCH or DL/UL DTCH</a:t>
            </a:r>
            <a:endParaRPr lang="en-US" sz="1600" dirty="0">
              <a:latin typeface="Times New Roman"/>
              <a:cs typeface="Segoe UI"/>
            </a:endParaRPr>
          </a:p>
          <a:p>
            <a:pPr marL="951865" lvl="1" indent="-342900">
              <a:buFont typeface="Courier New"/>
              <a:buChar char="o"/>
            </a:pPr>
            <a:endParaRPr lang="en-US" sz="1600" dirty="0">
              <a:latin typeface="Segoe UI"/>
              <a:cs typeface="Segoe UI"/>
            </a:endParaRPr>
          </a:p>
        </p:txBody>
      </p:sp>
      <p:pic>
        <p:nvPicPr>
          <p:cNvPr id="3" name="Picture 2" descr="A blue and white table with black text&#10;&#10;Description automatically generated">
            <a:extLst>
              <a:ext uri="{FF2B5EF4-FFF2-40B4-BE49-F238E27FC236}">
                <a16:creationId xmlns:a16="http://schemas.microsoft.com/office/drawing/2014/main" id="{FCEBD415-E688-D076-822A-10AE79C0D455}"/>
              </a:ext>
            </a:extLst>
          </p:cNvPr>
          <p:cNvPicPr>
            <a:picLocks noChangeAspect="1"/>
          </p:cNvPicPr>
          <p:nvPr/>
        </p:nvPicPr>
        <p:blipFill>
          <a:blip r:embed="rId2"/>
          <a:stretch>
            <a:fillRect/>
          </a:stretch>
        </p:blipFill>
        <p:spPr>
          <a:xfrm>
            <a:off x="6024474" y="1501903"/>
            <a:ext cx="5942052" cy="2619375"/>
          </a:xfrm>
          <a:prstGeom prst="rect">
            <a:avLst/>
          </a:prstGeom>
        </p:spPr>
      </p:pic>
      <p:sp>
        <p:nvSpPr>
          <p:cNvPr id="4" name="TextBox 3">
            <a:extLst>
              <a:ext uri="{FF2B5EF4-FFF2-40B4-BE49-F238E27FC236}">
                <a16:creationId xmlns:a16="http://schemas.microsoft.com/office/drawing/2014/main" id="{F07F7030-2619-6042-0E1C-BD5A50B66E6D}"/>
              </a:ext>
            </a:extLst>
          </p:cNvPr>
          <p:cNvSpPr txBox="1"/>
          <p:nvPr/>
        </p:nvSpPr>
        <p:spPr>
          <a:xfrm>
            <a:off x="7409054" y="4117783"/>
            <a:ext cx="36945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Segoe UI"/>
              </a:rPr>
              <a:t>Fig 2.2 RLC Modes and its functions</a:t>
            </a:r>
          </a:p>
        </p:txBody>
      </p:sp>
      <p:sp>
        <p:nvSpPr>
          <p:cNvPr id="9" name="TextBox 8">
            <a:extLst>
              <a:ext uri="{FF2B5EF4-FFF2-40B4-BE49-F238E27FC236}">
                <a16:creationId xmlns:a16="http://schemas.microsoft.com/office/drawing/2014/main" id="{E4C1CADC-28F0-8BF7-2760-9F5715E8946E}"/>
              </a:ext>
            </a:extLst>
          </p:cNvPr>
          <p:cNvSpPr txBox="1"/>
          <p:nvPr/>
        </p:nvSpPr>
        <p:spPr>
          <a:xfrm>
            <a:off x="8387170" y="285009"/>
            <a:ext cx="4071496" cy="307777"/>
          </a:xfrm>
          <a:prstGeom prst="rect">
            <a:avLst/>
          </a:prstGeom>
          <a:noFill/>
        </p:spPr>
        <p:txBody>
          <a:bodyPr wrap="square" lIns="91440" tIns="45720" rIns="91440" bIns="45720" rtlCol="0" anchor="t">
            <a:spAutoFit/>
          </a:bodyPr>
          <a:lstStyle/>
          <a:p>
            <a:r>
              <a:rPr lang="en-US" sz="1400" b="1">
                <a:solidFill>
                  <a:srgbClr val="202124"/>
                </a:solidFill>
                <a:latin typeface="Roboto"/>
                <a:ea typeface="+mn-lt"/>
                <a:cs typeface="+mn-lt"/>
              </a:rPr>
              <a:t>4.2.1.1, </a:t>
            </a:r>
            <a:r>
              <a:rPr lang="en-US" sz="1400" b="1">
                <a:solidFill>
                  <a:srgbClr val="202124"/>
                </a:solidFill>
                <a:latin typeface="Roboto"/>
                <a:ea typeface="Roboto"/>
                <a:cs typeface="Segoe UI"/>
              </a:rPr>
              <a:t>4.2.1.2, 4.2.1.3 of </a:t>
            </a:r>
            <a:r>
              <a:rPr lang="en-GB" sz="1400" b="1"/>
              <a:t>3GPP 38.322</a:t>
            </a:r>
            <a:endParaRPr lang="en-IN" sz="1400" b="1">
              <a:cs typeface="Segoe UI"/>
            </a:endParaRPr>
          </a:p>
        </p:txBody>
      </p:sp>
      <p:sp>
        <p:nvSpPr>
          <p:cNvPr id="11" name="Footer Placeholder 10">
            <a:extLst>
              <a:ext uri="{FF2B5EF4-FFF2-40B4-BE49-F238E27FC236}">
                <a16:creationId xmlns:a16="http://schemas.microsoft.com/office/drawing/2014/main" id="{BA4BA38A-E49D-5B91-73D9-41E2FA887293}"/>
              </a:ext>
            </a:extLst>
          </p:cNvPr>
          <p:cNvSpPr>
            <a:spLocks noGrp="1"/>
          </p:cNvSpPr>
          <p:nvPr>
            <p:ph type="ftr" sz="quarter" idx="11"/>
          </p:nvPr>
        </p:nvSpPr>
        <p:spPr/>
        <p:txBody>
          <a:bodyPr/>
          <a:lstStyle/>
          <a:p>
            <a:r>
              <a:rPr lang="en-GB"/>
              <a:t>ARQ Testing in RLC Group 4</a:t>
            </a:r>
            <a:endParaRPr lang="en-US"/>
          </a:p>
        </p:txBody>
      </p:sp>
      <p:sp>
        <p:nvSpPr>
          <p:cNvPr id="2" name="Date Placeholder 1">
            <a:extLst>
              <a:ext uri="{FF2B5EF4-FFF2-40B4-BE49-F238E27FC236}">
                <a16:creationId xmlns:a16="http://schemas.microsoft.com/office/drawing/2014/main" id="{0498235C-3231-1CE3-1C6F-F6460E70E2F3}"/>
              </a:ext>
            </a:extLst>
          </p:cNvPr>
          <p:cNvSpPr>
            <a:spLocks noGrp="1"/>
          </p:cNvSpPr>
          <p:nvPr>
            <p:ph type="dt" sz="half" idx="10"/>
          </p:nvPr>
        </p:nvSpPr>
        <p:spPr/>
        <p:txBody>
          <a:bodyPr/>
          <a:lstStyle/>
          <a:p>
            <a:fld id="{6E25DE55-6DC7-44EB-8A4F-F005BBA2BAB5}" type="datetime1">
              <a:rPr lang="en-US" smtClean="0"/>
              <a:t>8/13/2024</a:t>
            </a:fld>
            <a:endParaRPr lang="en-US"/>
          </a:p>
        </p:txBody>
      </p:sp>
      <p:sp>
        <p:nvSpPr>
          <p:cNvPr id="6" name="Slide Number Placeholder 5">
            <a:extLst>
              <a:ext uri="{FF2B5EF4-FFF2-40B4-BE49-F238E27FC236}">
                <a16:creationId xmlns:a16="http://schemas.microsoft.com/office/drawing/2014/main" id="{880BC158-6717-2CE6-6271-10412E586D7E}"/>
              </a:ext>
            </a:extLst>
          </p:cNvPr>
          <p:cNvSpPr>
            <a:spLocks noGrp="1"/>
          </p:cNvSpPr>
          <p:nvPr>
            <p:ph type="sldNum" sz="quarter" idx="12"/>
          </p:nvPr>
        </p:nvSpPr>
        <p:spPr/>
        <p:txBody>
          <a:bodyPr/>
          <a:lstStyle/>
          <a:p>
            <a:fld id="{96E69268-9C8B-4EBF-A9EE-DC5DC2D48DC3}" type="slidenum">
              <a:rPr lang="en-US" smtClean="0"/>
              <a:pPr/>
              <a:t>10</a:t>
            </a:fld>
            <a:endParaRPr lang="en-US"/>
          </a:p>
        </p:txBody>
      </p:sp>
    </p:spTree>
    <p:extLst>
      <p:ext uri="{BB962C8B-B14F-4D97-AF65-F5344CB8AC3E}">
        <p14:creationId xmlns:p14="http://schemas.microsoft.com/office/powerpoint/2010/main" val="320535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anim calcmode="lin" valueType="num">
                                      <p:cBhvr>
                                        <p:cTn id="1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anim calcmode="lin" valueType="num">
                                      <p:cBhvr>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anim calcmode="lin" valueType="num">
                                      <p:cBhvr>
                                        <p:cTn id="2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anim calcmode="lin" valueType="num">
                                      <p:cBhvr>
                                        <p:cTn id="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anim calcmode="lin" valueType="num">
                                      <p:cBhvr>
                                        <p:cTn id="38"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anim calcmode="lin" valueType="num">
                                      <p:cBhvr>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6" dur="500" fill="hold"/>
                                        <p:tgtEl>
                                          <p:spTgt spid="7">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Effect transition="in" filter="fade">
                                      <p:cBhvr>
                                        <p:cTn id="49" dur="500"/>
                                        <p:tgtEl>
                                          <p:spTgt spid="7">
                                            <p:txEl>
                                              <p:pRg st="9" end="9"/>
                                            </p:txEl>
                                          </p:spTgt>
                                        </p:tgtEl>
                                      </p:cBhvr>
                                    </p:animEffect>
                                    <p:anim calcmode="lin" valueType="num">
                                      <p:cBhvr>
                                        <p:cTn id="50"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1" dur="500" fill="hold"/>
                                        <p:tgtEl>
                                          <p:spTgt spid="7">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10" end="10"/>
                                            </p:txEl>
                                          </p:spTgt>
                                        </p:tgtEl>
                                        <p:attrNameLst>
                                          <p:attrName>style.visibility</p:attrName>
                                        </p:attrNameLst>
                                      </p:cBhvr>
                                      <p:to>
                                        <p:strVal val="visible"/>
                                      </p:to>
                                    </p:set>
                                    <p:animEffect transition="in" filter="fade">
                                      <p:cBhvr>
                                        <p:cTn id="54" dur="500"/>
                                        <p:tgtEl>
                                          <p:spTgt spid="7">
                                            <p:txEl>
                                              <p:pRg st="10" end="10"/>
                                            </p:txEl>
                                          </p:spTgt>
                                        </p:tgtEl>
                                      </p:cBhvr>
                                    </p:animEffect>
                                    <p:anim calcmode="lin" valueType="num">
                                      <p:cBhvr>
                                        <p:cTn id="5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6" dur="500" fill="hold"/>
                                        <p:tgtEl>
                                          <p:spTgt spid="7">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animEffect transition="in" filter="fade">
                                      <p:cBhvr>
                                        <p:cTn id="59" dur="500"/>
                                        <p:tgtEl>
                                          <p:spTgt spid="7">
                                            <p:txEl>
                                              <p:pRg st="11" end="11"/>
                                            </p:txEl>
                                          </p:spTgt>
                                        </p:tgtEl>
                                      </p:cBhvr>
                                    </p:animEffect>
                                    <p:anim calcmode="lin" valueType="num">
                                      <p:cBhvr>
                                        <p:cTn id="60"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61" dur="500" fill="hold"/>
                                        <p:tgtEl>
                                          <p:spTgt spid="7">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
                                            <p:txEl>
                                              <p:pRg st="12" end="12"/>
                                            </p:txEl>
                                          </p:spTgt>
                                        </p:tgtEl>
                                        <p:attrNameLst>
                                          <p:attrName>style.visibility</p:attrName>
                                        </p:attrNameLst>
                                      </p:cBhvr>
                                      <p:to>
                                        <p:strVal val="visible"/>
                                      </p:to>
                                    </p:set>
                                    <p:animEffect transition="in" filter="fade">
                                      <p:cBhvr>
                                        <p:cTn id="64" dur="500"/>
                                        <p:tgtEl>
                                          <p:spTgt spid="7">
                                            <p:txEl>
                                              <p:pRg st="12" end="12"/>
                                            </p:txEl>
                                          </p:spTgt>
                                        </p:tgtEl>
                                      </p:cBhvr>
                                    </p:animEffect>
                                    <p:anim calcmode="lin" valueType="num">
                                      <p:cBhvr>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66" dur="5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7">
                                            <p:txEl>
                                              <p:pRg st="14" end="14"/>
                                            </p:txEl>
                                          </p:spTgt>
                                        </p:tgtEl>
                                        <p:attrNameLst>
                                          <p:attrName>style.visibility</p:attrName>
                                        </p:attrNameLst>
                                      </p:cBhvr>
                                      <p:to>
                                        <p:strVal val="visible"/>
                                      </p:to>
                                    </p:set>
                                    <p:animEffect transition="in" filter="fade">
                                      <p:cBhvr>
                                        <p:cTn id="71" dur="500"/>
                                        <p:tgtEl>
                                          <p:spTgt spid="7">
                                            <p:txEl>
                                              <p:pRg st="14" end="14"/>
                                            </p:txEl>
                                          </p:spTgt>
                                        </p:tgtEl>
                                      </p:cBhvr>
                                    </p:animEffect>
                                    <p:anim calcmode="lin" valueType="num">
                                      <p:cBhvr>
                                        <p:cTn id="72"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73" dur="500" fill="hold"/>
                                        <p:tgtEl>
                                          <p:spTgt spid="7">
                                            <p:txEl>
                                              <p:pRg st="14" end="14"/>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7">
                                            <p:txEl>
                                              <p:pRg st="15" end="15"/>
                                            </p:txEl>
                                          </p:spTgt>
                                        </p:tgtEl>
                                        <p:attrNameLst>
                                          <p:attrName>style.visibility</p:attrName>
                                        </p:attrNameLst>
                                      </p:cBhvr>
                                      <p:to>
                                        <p:strVal val="visible"/>
                                      </p:to>
                                    </p:set>
                                    <p:animEffect transition="in" filter="fade">
                                      <p:cBhvr>
                                        <p:cTn id="76" dur="500"/>
                                        <p:tgtEl>
                                          <p:spTgt spid="7">
                                            <p:txEl>
                                              <p:pRg st="15" end="15"/>
                                            </p:txEl>
                                          </p:spTgt>
                                        </p:tgtEl>
                                      </p:cBhvr>
                                    </p:animEffect>
                                    <p:anim calcmode="lin" valueType="num">
                                      <p:cBhvr>
                                        <p:cTn id="77"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78" dur="500" fill="hold"/>
                                        <p:tgtEl>
                                          <p:spTgt spid="7">
                                            <p:txEl>
                                              <p:pRg st="15" end="15"/>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7">
                                            <p:txEl>
                                              <p:pRg st="16" end="16"/>
                                            </p:txEl>
                                          </p:spTgt>
                                        </p:tgtEl>
                                        <p:attrNameLst>
                                          <p:attrName>style.visibility</p:attrName>
                                        </p:attrNameLst>
                                      </p:cBhvr>
                                      <p:to>
                                        <p:strVal val="visible"/>
                                      </p:to>
                                    </p:set>
                                    <p:animEffect transition="in" filter="fade">
                                      <p:cBhvr>
                                        <p:cTn id="81" dur="500"/>
                                        <p:tgtEl>
                                          <p:spTgt spid="7">
                                            <p:txEl>
                                              <p:pRg st="16" end="16"/>
                                            </p:txEl>
                                          </p:spTgt>
                                        </p:tgtEl>
                                      </p:cBhvr>
                                    </p:animEffect>
                                    <p:anim calcmode="lin" valueType="num">
                                      <p:cBhvr>
                                        <p:cTn id="82"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83" dur="500" fill="hold"/>
                                        <p:tgtEl>
                                          <p:spTgt spid="7">
                                            <p:txEl>
                                              <p:pRg st="16" end="16"/>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7">
                                            <p:txEl>
                                              <p:pRg st="17" end="17"/>
                                            </p:txEl>
                                          </p:spTgt>
                                        </p:tgtEl>
                                        <p:attrNameLst>
                                          <p:attrName>style.visibility</p:attrName>
                                        </p:attrNameLst>
                                      </p:cBhvr>
                                      <p:to>
                                        <p:strVal val="visible"/>
                                      </p:to>
                                    </p:set>
                                    <p:animEffect transition="in" filter="fade">
                                      <p:cBhvr>
                                        <p:cTn id="86" dur="500"/>
                                        <p:tgtEl>
                                          <p:spTgt spid="7">
                                            <p:txEl>
                                              <p:pRg st="17" end="17"/>
                                            </p:txEl>
                                          </p:spTgt>
                                        </p:tgtEl>
                                      </p:cBhvr>
                                    </p:animEffect>
                                    <p:anim calcmode="lin" valueType="num">
                                      <p:cBhvr>
                                        <p:cTn id="87"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p:cTn id="88" dur="500" fill="hold"/>
                                        <p:tgtEl>
                                          <p:spTgt spid="7">
                                            <p:txEl>
                                              <p:pRg st="17" end="17"/>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7">
                                            <p:txEl>
                                              <p:pRg st="18" end="18"/>
                                            </p:txEl>
                                          </p:spTgt>
                                        </p:tgtEl>
                                        <p:attrNameLst>
                                          <p:attrName>style.visibility</p:attrName>
                                        </p:attrNameLst>
                                      </p:cBhvr>
                                      <p:to>
                                        <p:strVal val="visible"/>
                                      </p:to>
                                    </p:set>
                                    <p:animEffect transition="in" filter="fade">
                                      <p:cBhvr>
                                        <p:cTn id="91" dur="500"/>
                                        <p:tgtEl>
                                          <p:spTgt spid="7">
                                            <p:txEl>
                                              <p:pRg st="18" end="18"/>
                                            </p:txEl>
                                          </p:spTgt>
                                        </p:tgtEl>
                                      </p:cBhvr>
                                    </p:animEffect>
                                    <p:anim calcmode="lin" valueType="num">
                                      <p:cBhvr>
                                        <p:cTn id="92" dur="500" fill="hold"/>
                                        <p:tgtEl>
                                          <p:spTgt spid="7">
                                            <p:txEl>
                                              <p:pRg st="18" end="18"/>
                                            </p:txEl>
                                          </p:spTgt>
                                        </p:tgtEl>
                                        <p:attrNameLst>
                                          <p:attrName>ppt_x</p:attrName>
                                        </p:attrNameLst>
                                      </p:cBhvr>
                                      <p:tavLst>
                                        <p:tav tm="0">
                                          <p:val>
                                            <p:strVal val="#ppt_x"/>
                                          </p:val>
                                        </p:tav>
                                        <p:tav tm="100000">
                                          <p:val>
                                            <p:strVal val="#ppt_x"/>
                                          </p:val>
                                        </p:tav>
                                      </p:tavLst>
                                    </p:anim>
                                    <p:anim calcmode="lin" valueType="num">
                                      <p:cBhvr>
                                        <p:cTn id="93" dur="500" fill="hold"/>
                                        <p:tgtEl>
                                          <p:spTgt spid="7">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fade">
                                      <p:cBhvr>
                                        <p:cTn id="98" dur="500"/>
                                        <p:tgtEl>
                                          <p:spTgt spid="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fade">
                                      <p:cBhvr>
                                        <p:cTn id="10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a:t>ARQ Process in RLC</a:t>
            </a:r>
            <a:endParaRPr lang="en-PH">
              <a:solidFill>
                <a:srgbClr val="003459"/>
              </a:solidFill>
              <a:cs typeface="Segoe UI"/>
            </a:endParaRP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09440"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7" name="Footer Placeholder 6">
            <a:extLst>
              <a:ext uri="{FF2B5EF4-FFF2-40B4-BE49-F238E27FC236}">
                <a16:creationId xmlns:a16="http://schemas.microsoft.com/office/drawing/2014/main" id="{BC0B8C30-FD94-2BD9-3B79-35AD214CCCEC}"/>
              </a:ext>
            </a:extLst>
          </p:cNvPr>
          <p:cNvSpPr>
            <a:spLocks noGrp="1"/>
          </p:cNvSpPr>
          <p:nvPr>
            <p:ph type="ftr" sz="quarter" idx="11"/>
          </p:nvPr>
        </p:nvSpPr>
        <p:spPr/>
        <p:txBody>
          <a:bodyPr/>
          <a:lstStyle/>
          <a:p>
            <a:r>
              <a:rPr lang="en-GB"/>
              <a:t>ARQ Testing in RLC Group 4</a:t>
            </a:r>
            <a:endParaRPr lang="en-US"/>
          </a:p>
        </p:txBody>
      </p:sp>
      <p:sp>
        <p:nvSpPr>
          <p:cNvPr id="4" name="Date Placeholder 3">
            <a:extLst>
              <a:ext uri="{FF2B5EF4-FFF2-40B4-BE49-F238E27FC236}">
                <a16:creationId xmlns:a16="http://schemas.microsoft.com/office/drawing/2014/main" id="{64E228F1-0AE0-053F-CA70-A82453110EF5}"/>
              </a:ext>
            </a:extLst>
          </p:cNvPr>
          <p:cNvSpPr>
            <a:spLocks noGrp="1"/>
          </p:cNvSpPr>
          <p:nvPr>
            <p:ph type="dt" sz="half" idx="10"/>
          </p:nvPr>
        </p:nvSpPr>
        <p:spPr/>
        <p:txBody>
          <a:bodyPr/>
          <a:lstStyle/>
          <a:p>
            <a:fld id="{6716881F-7315-4DFC-9F25-692E91C0C14B}" type="datetime1">
              <a:rPr lang="en-US" smtClean="0"/>
              <a:t>8/13/2024</a:t>
            </a:fld>
            <a:endParaRPr lang="en-US"/>
          </a:p>
        </p:txBody>
      </p:sp>
      <p:sp>
        <p:nvSpPr>
          <p:cNvPr id="5" name="Slide Number Placeholder 4">
            <a:extLst>
              <a:ext uri="{FF2B5EF4-FFF2-40B4-BE49-F238E27FC236}">
                <a16:creationId xmlns:a16="http://schemas.microsoft.com/office/drawing/2014/main" id="{B6CB9A1C-EE1F-B04E-AE91-CD595EFD6929}"/>
              </a:ext>
            </a:extLst>
          </p:cNvPr>
          <p:cNvSpPr>
            <a:spLocks noGrp="1"/>
          </p:cNvSpPr>
          <p:nvPr>
            <p:ph type="sldNum" sz="quarter" idx="12"/>
          </p:nvPr>
        </p:nvSpPr>
        <p:spPr/>
        <p:txBody>
          <a:bodyPr/>
          <a:lstStyle/>
          <a:p>
            <a:fld id="{96E69268-9C8B-4EBF-A9EE-DC5DC2D48DC3}" type="slidenum">
              <a:rPr lang="en-US" smtClean="0"/>
              <a:pPr/>
              <a:t>11</a:t>
            </a:fld>
            <a:endParaRPr lang="en-US"/>
          </a:p>
        </p:txBody>
      </p:sp>
    </p:spTree>
    <p:extLst>
      <p:ext uri="{BB962C8B-B14F-4D97-AF65-F5344CB8AC3E}">
        <p14:creationId xmlns:p14="http://schemas.microsoft.com/office/powerpoint/2010/main" val="325894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E670FA9-6F83-BBC2-8B2F-B2274A0175D2}"/>
              </a:ext>
            </a:extLst>
          </p:cNvPr>
          <p:cNvSpPr txBox="1"/>
          <p:nvPr/>
        </p:nvSpPr>
        <p:spPr>
          <a:xfrm>
            <a:off x="4989136" y="6038224"/>
            <a:ext cx="3494987" cy="338554"/>
          </a:xfrm>
          <a:prstGeom prst="rect">
            <a:avLst/>
          </a:prstGeom>
          <a:noFill/>
        </p:spPr>
        <p:txBody>
          <a:bodyPr wrap="square">
            <a:spAutoFit/>
          </a:bodyPr>
          <a:lstStyle/>
          <a:p>
            <a:r>
              <a:rPr lang="en-US" sz="1600" b="1" dirty="0">
                <a:cs typeface="Segoe UI"/>
              </a:rPr>
              <a:t>Fig 3.1 ARQ Process</a:t>
            </a:r>
          </a:p>
        </p:txBody>
      </p:sp>
      <p:sp>
        <p:nvSpPr>
          <p:cNvPr id="3" name="Footer Placeholder 2">
            <a:extLst>
              <a:ext uri="{FF2B5EF4-FFF2-40B4-BE49-F238E27FC236}">
                <a16:creationId xmlns:a16="http://schemas.microsoft.com/office/drawing/2014/main" id="{F8D97BCF-3C6B-CF1C-5433-C6CBDB31760C}"/>
              </a:ext>
            </a:extLst>
          </p:cNvPr>
          <p:cNvSpPr>
            <a:spLocks noGrp="1"/>
          </p:cNvSpPr>
          <p:nvPr>
            <p:ph type="ftr" sz="quarter" idx="11"/>
          </p:nvPr>
        </p:nvSpPr>
        <p:spPr/>
        <p:txBody>
          <a:bodyPr/>
          <a:lstStyle/>
          <a:p>
            <a:r>
              <a:rPr lang="en-GB"/>
              <a:t>ARQ Testing in RLC Group 4</a:t>
            </a:r>
            <a:endParaRPr lang="en-US"/>
          </a:p>
        </p:txBody>
      </p:sp>
      <p:pic>
        <p:nvPicPr>
          <p:cNvPr id="5" name="Picture 4">
            <a:extLst>
              <a:ext uri="{FF2B5EF4-FFF2-40B4-BE49-F238E27FC236}">
                <a16:creationId xmlns:a16="http://schemas.microsoft.com/office/drawing/2014/main" id="{FE24F7ED-5A49-F81E-CF83-BEBE0BF7F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 y="650499"/>
            <a:ext cx="4868174" cy="4581378"/>
          </a:xfrm>
          <a:prstGeom prst="rect">
            <a:avLst/>
          </a:prstGeom>
        </p:spPr>
      </p:pic>
      <p:pic>
        <p:nvPicPr>
          <p:cNvPr id="9" name="Picture 8">
            <a:extLst>
              <a:ext uri="{FF2B5EF4-FFF2-40B4-BE49-F238E27FC236}">
                <a16:creationId xmlns:a16="http://schemas.microsoft.com/office/drawing/2014/main" id="{015C4CE3-1481-025D-690E-D20C912E7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527" y="0"/>
            <a:ext cx="5757595" cy="5969573"/>
          </a:xfrm>
          <a:prstGeom prst="rect">
            <a:avLst/>
          </a:prstGeom>
        </p:spPr>
      </p:pic>
      <p:sp>
        <p:nvSpPr>
          <p:cNvPr id="4" name="Date Placeholder 3">
            <a:extLst>
              <a:ext uri="{FF2B5EF4-FFF2-40B4-BE49-F238E27FC236}">
                <a16:creationId xmlns:a16="http://schemas.microsoft.com/office/drawing/2014/main" id="{654A5A89-6CD4-C3D6-D98E-4A83E71620CF}"/>
              </a:ext>
            </a:extLst>
          </p:cNvPr>
          <p:cNvSpPr>
            <a:spLocks noGrp="1"/>
          </p:cNvSpPr>
          <p:nvPr>
            <p:ph type="dt" sz="half" idx="10"/>
          </p:nvPr>
        </p:nvSpPr>
        <p:spPr/>
        <p:txBody>
          <a:bodyPr/>
          <a:lstStyle/>
          <a:p>
            <a:fld id="{BCFA9BDB-9D9B-4D0A-8F46-0C5BAC3E81E5}" type="datetime1">
              <a:rPr lang="en-US" smtClean="0"/>
              <a:t>8/13/2024</a:t>
            </a:fld>
            <a:endParaRPr lang="en-US"/>
          </a:p>
        </p:txBody>
      </p:sp>
      <p:sp>
        <p:nvSpPr>
          <p:cNvPr id="6" name="Slide Number Placeholder 5">
            <a:extLst>
              <a:ext uri="{FF2B5EF4-FFF2-40B4-BE49-F238E27FC236}">
                <a16:creationId xmlns:a16="http://schemas.microsoft.com/office/drawing/2014/main" id="{AB13C1C4-9E43-8F9B-82A6-A36AB9655593}"/>
              </a:ext>
            </a:extLst>
          </p:cNvPr>
          <p:cNvSpPr>
            <a:spLocks noGrp="1"/>
          </p:cNvSpPr>
          <p:nvPr>
            <p:ph type="sldNum" sz="quarter" idx="12"/>
          </p:nvPr>
        </p:nvSpPr>
        <p:spPr/>
        <p:txBody>
          <a:bodyPr/>
          <a:lstStyle/>
          <a:p>
            <a:fld id="{96E69268-9C8B-4EBF-A9EE-DC5DC2D48DC3}" type="slidenum">
              <a:rPr lang="en-US" smtClean="0"/>
              <a:pPr/>
              <a:t>12</a:t>
            </a:fld>
            <a:endParaRPr lang="en-US"/>
          </a:p>
        </p:txBody>
      </p:sp>
    </p:spTree>
    <p:extLst>
      <p:ext uri="{BB962C8B-B14F-4D97-AF65-F5344CB8AC3E}">
        <p14:creationId xmlns:p14="http://schemas.microsoft.com/office/powerpoint/2010/main" val="394037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AA53-004A-B041-F289-4C324A5C08E1}"/>
              </a:ext>
            </a:extLst>
          </p:cNvPr>
          <p:cNvSpPr>
            <a:spLocks noGrp="1"/>
          </p:cNvSpPr>
          <p:nvPr>
            <p:ph type="title"/>
          </p:nvPr>
        </p:nvSpPr>
        <p:spPr>
          <a:xfrm>
            <a:off x="598420" y="189322"/>
            <a:ext cx="3859213" cy="1080120"/>
          </a:xfrm>
        </p:spPr>
        <p:txBody>
          <a:bodyPr/>
          <a:lstStyle/>
          <a:p>
            <a:r>
              <a:rPr lang="en-US">
                <a:latin typeface="Segoe UI"/>
                <a:cs typeface="Times New Roman"/>
              </a:rPr>
              <a:t>ARQ Process</a:t>
            </a:r>
          </a:p>
        </p:txBody>
      </p:sp>
      <p:sp>
        <p:nvSpPr>
          <p:cNvPr id="3" name="TextBox 2">
            <a:extLst>
              <a:ext uri="{FF2B5EF4-FFF2-40B4-BE49-F238E27FC236}">
                <a16:creationId xmlns:a16="http://schemas.microsoft.com/office/drawing/2014/main" id="{E0EBFE50-BD8E-00D7-E698-0634BE292F3B}"/>
              </a:ext>
            </a:extLst>
          </p:cNvPr>
          <p:cNvSpPr txBox="1"/>
          <p:nvPr/>
        </p:nvSpPr>
        <p:spPr>
          <a:xfrm>
            <a:off x="547531" y="1254989"/>
            <a:ext cx="1164443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Segoe UI"/>
                <a:cs typeface="Times New Roman"/>
              </a:rPr>
              <a:t>ARQ is a protocol for error detection and correction in data communication systems. It ensures reliable data transmission by automatically requesting the retransmission of any corrupted or lost data packets</a:t>
            </a:r>
            <a:endParaRPr lang="en-US" sz="1600" dirty="0">
              <a:latin typeface="Segoe UI"/>
              <a:cs typeface="Segoe UI"/>
            </a:endParaRPr>
          </a:p>
          <a:p>
            <a:endParaRPr lang="en-US" sz="1600" dirty="0">
              <a:latin typeface="Segoe UI"/>
              <a:cs typeface="Times New Roman"/>
            </a:endParaRPr>
          </a:p>
          <a:p>
            <a:r>
              <a:rPr lang="en-US" sz="1600" b="1" dirty="0">
                <a:latin typeface="Segoe UI"/>
                <a:cs typeface="Times New Roman"/>
              </a:rPr>
              <a:t>How ARQ Works in RLC:</a:t>
            </a:r>
            <a:endParaRPr lang="en-US" sz="1600" dirty="0">
              <a:latin typeface="Segoe UI"/>
              <a:cs typeface="Segoe UI"/>
            </a:endParaRPr>
          </a:p>
          <a:p>
            <a:pPr marL="285750" indent="-285750">
              <a:buFont typeface="Arial"/>
              <a:buChar char="•"/>
            </a:pPr>
            <a:r>
              <a:rPr lang="en-US" sz="1600" b="1" dirty="0">
                <a:latin typeface="Segoe UI"/>
                <a:cs typeface="Times New Roman"/>
              </a:rPr>
              <a:t>Data Transmission</a:t>
            </a:r>
            <a:r>
              <a:rPr lang="en-US" sz="1600" dirty="0">
                <a:latin typeface="Segoe UI"/>
                <a:cs typeface="Times New Roman"/>
              </a:rPr>
              <a:t>:</a:t>
            </a:r>
            <a:endParaRPr lang="en-US" sz="1600" dirty="0">
              <a:latin typeface="Segoe UI"/>
              <a:cs typeface="Segoe UI"/>
            </a:endParaRPr>
          </a:p>
          <a:p>
            <a:pPr marL="894715" lvl="1" indent="-285750">
              <a:buFont typeface="Arial"/>
              <a:buChar char="•"/>
            </a:pPr>
            <a:r>
              <a:rPr lang="en-US" sz="1600" dirty="0">
                <a:latin typeface="Segoe UI"/>
                <a:cs typeface="Times New Roman"/>
              </a:rPr>
              <a:t>Data is sent from the transmitter to the receiver in the form of Protocol Data Units (PDUs).</a:t>
            </a:r>
            <a:endParaRPr lang="en-US" sz="1600" dirty="0">
              <a:latin typeface="Segoe UI"/>
              <a:cs typeface="Segoe UI"/>
            </a:endParaRPr>
          </a:p>
          <a:p>
            <a:pPr marL="894715" lvl="1" indent="-285750">
              <a:buFont typeface="Arial"/>
              <a:buChar char="•"/>
            </a:pPr>
            <a:r>
              <a:rPr lang="en-US" sz="1600" dirty="0">
                <a:latin typeface="Segoe UI"/>
                <a:cs typeface="Times New Roman"/>
              </a:rPr>
              <a:t>Each PDU contains a sequence number that allows the receiver to detect missing or out-of-order PDUs.</a:t>
            </a:r>
            <a:endParaRPr lang="en-US" sz="1600" dirty="0">
              <a:latin typeface="Segoe UI"/>
              <a:cs typeface="Segoe UI"/>
            </a:endParaRPr>
          </a:p>
          <a:p>
            <a:pPr marL="285750" indent="-285750">
              <a:buFont typeface="Arial"/>
              <a:buChar char="•"/>
            </a:pPr>
            <a:r>
              <a:rPr lang="en-US" sz="1600" b="1" dirty="0">
                <a:latin typeface="Segoe UI"/>
                <a:cs typeface="Times New Roman"/>
              </a:rPr>
              <a:t>Error Detection</a:t>
            </a:r>
            <a:r>
              <a:rPr lang="en-US" sz="1600" dirty="0">
                <a:latin typeface="Segoe UI"/>
                <a:cs typeface="Times New Roman"/>
              </a:rPr>
              <a:t>:</a:t>
            </a:r>
            <a:endParaRPr lang="en-US" sz="1600" dirty="0">
              <a:latin typeface="Segoe UI"/>
              <a:cs typeface="Segoe UI"/>
            </a:endParaRPr>
          </a:p>
          <a:p>
            <a:pPr marL="894715" lvl="1" indent="-285750">
              <a:buFont typeface="Arial"/>
              <a:buChar char="•"/>
            </a:pPr>
            <a:r>
              <a:rPr lang="en-US" sz="1600" dirty="0">
                <a:latin typeface="Segoe UI"/>
                <a:cs typeface="Times New Roman"/>
              </a:rPr>
              <a:t>The receiver checks each PDU for errors using mechanisms like Cyclic Redundancy Check (CRC).</a:t>
            </a:r>
            <a:endParaRPr lang="en-US" sz="1600" dirty="0">
              <a:latin typeface="Segoe UI"/>
              <a:cs typeface="Segoe UI"/>
            </a:endParaRPr>
          </a:p>
          <a:p>
            <a:pPr marL="894715" lvl="1" indent="-285750">
              <a:buFont typeface="Arial"/>
              <a:buChar char="•"/>
            </a:pPr>
            <a:r>
              <a:rPr lang="en-US" sz="1600" dirty="0">
                <a:latin typeface="Segoe UI"/>
                <a:cs typeface="Times New Roman"/>
              </a:rPr>
              <a:t>If a PDU is received correctly, the receiver sends an acknowledgment (ACK) back to the transmitter.</a:t>
            </a:r>
            <a:endParaRPr lang="en-US" sz="1600" dirty="0">
              <a:latin typeface="Segoe UI"/>
              <a:cs typeface="Segoe UI"/>
            </a:endParaRPr>
          </a:p>
          <a:p>
            <a:pPr marL="285750" indent="-285750">
              <a:buFont typeface="Arial"/>
              <a:buChar char="•"/>
            </a:pPr>
            <a:r>
              <a:rPr lang="en-US" sz="1600" b="1" dirty="0">
                <a:latin typeface="Segoe UI"/>
                <a:cs typeface="Times New Roman"/>
              </a:rPr>
              <a:t>Negative Acknowledgment (NACK)</a:t>
            </a:r>
            <a:r>
              <a:rPr lang="en-US" sz="1600" dirty="0">
                <a:latin typeface="Segoe UI"/>
                <a:cs typeface="Times New Roman"/>
              </a:rPr>
              <a:t>:</a:t>
            </a:r>
            <a:endParaRPr lang="en-US" sz="1600" dirty="0">
              <a:latin typeface="Segoe UI"/>
              <a:cs typeface="Segoe UI"/>
            </a:endParaRPr>
          </a:p>
          <a:p>
            <a:pPr marL="894715" lvl="1" indent="-285750">
              <a:buFont typeface="Arial"/>
              <a:buChar char="•"/>
            </a:pPr>
            <a:r>
              <a:rPr lang="en-US" sz="1600" dirty="0">
                <a:latin typeface="Segoe UI"/>
                <a:cs typeface="Times New Roman"/>
              </a:rPr>
              <a:t>If an error is detected or a PDU is missing, the receiver sends a Negative Acknowledgment (NACK) to the transmitter.</a:t>
            </a:r>
            <a:endParaRPr lang="en-US" sz="1600" dirty="0">
              <a:latin typeface="Segoe UI"/>
              <a:cs typeface="Segoe UI"/>
            </a:endParaRPr>
          </a:p>
          <a:p>
            <a:pPr marL="894715" lvl="1" indent="-285750">
              <a:buFont typeface="Arial"/>
              <a:buChar char="•"/>
            </a:pPr>
            <a:r>
              <a:rPr lang="en-US" sz="1600" dirty="0">
                <a:latin typeface="Segoe UI"/>
                <a:cs typeface="Times New Roman"/>
              </a:rPr>
              <a:t>The NACK indicates that specific PDUs need to be retransmitted.</a:t>
            </a:r>
            <a:endParaRPr lang="en-US" sz="1600" dirty="0">
              <a:latin typeface="Segoe UI"/>
              <a:cs typeface="Segoe UI"/>
            </a:endParaRPr>
          </a:p>
          <a:p>
            <a:pPr marL="285750" indent="-285750">
              <a:buFont typeface="Arial"/>
              <a:buChar char="•"/>
            </a:pPr>
            <a:r>
              <a:rPr lang="en-US" sz="1600" b="1" dirty="0">
                <a:latin typeface="Segoe UI"/>
                <a:cs typeface="Times New Roman"/>
              </a:rPr>
              <a:t>Retransmission</a:t>
            </a:r>
            <a:r>
              <a:rPr lang="en-US" sz="1600" dirty="0">
                <a:latin typeface="Segoe UI"/>
                <a:cs typeface="Times New Roman"/>
              </a:rPr>
              <a:t>:</a:t>
            </a:r>
            <a:endParaRPr lang="en-US" sz="1600" dirty="0">
              <a:latin typeface="Segoe UI"/>
              <a:cs typeface="Segoe UI"/>
            </a:endParaRPr>
          </a:p>
          <a:p>
            <a:pPr marL="894715" lvl="1" indent="-285750">
              <a:buFont typeface="Arial"/>
              <a:buChar char="•"/>
            </a:pPr>
            <a:r>
              <a:rPr lang="en-US" sz="1600" dirty="0">
                <a:latin typeface="Segoe UI"/>
                <a:cs typeface="Times New Roman"/>
              </a:rPr>
              <a:t>Upon receiving a NACK, the transmitter resends the requested PDUs.</a:t>
            </a:r>
            <a:endParaRPr lang="en-US" sz="1600" dirty="0">
              <a:latin typeface="Segoe UI"/>
              <a:cs typeface="Segoe UI"/>
            </a:endParaRPr>
          </a:p>
          <a:p>
            <a:pPr marL="894715" lvl="1" indent="-285750">
              <a:buFont typeface="Arial"/>
              <a:buChar char="•"/>
            </a:pPr>
            <a:r>
              <a:rPr lang="en-US" sz="1600" dirty="0">
                <a:latin typeface="Segoe UI"/>
                <a:cs typeface="Times New Roman"/>
              </a:rPr>
              <a:t>This process continues until the receiver successfully receives all PDUs, or until a maximum number of retransmissions is reached.</a:t>
            </a:r>
            <a:endParaRPr lang="en-US" sz="1600" dirty="0">
              <a:latin typeface="Segoe UI"/>
              <a:cs typeface="Segoe UI"/>
            </a:endParaRPr>
          </a:p>
          <a:p>
            <a:endParaRPr lang="en-US" sz="1600" dirty="0">
              <a:latin typeface="Segoe UI"/>
              <a:cs typeface="Times New Roman"/>
            </a:endParaRPr>
          </a:p>
        </p:txBody>
      </p:sp>
      <p:sp>
        <p:nvSpPr>
          <p:cNvPr id="7" name="TextBox 6">
            <a:extLst>
              <a:ext uri="{FF2B5EF4-FFF2-40B4-BE49-F238E27FC236}">
                <a16:creationId xmlns:a16="http://schemas.microsoft.com/office/drawing/2014/main" id="{2FFB807B-082C-C55B-BB4F-0F6B27C007F1}"/>
              </a:ext>
            </a:extLst>
          </p:cNvPr>
          <p:cNvSpPr txBox="1"/>
          <p:nvPr/>
        </p:nvSpPr>
        <p:spPr>
          <a:xfrm>
            <a:off x="10361076" y="336340"/>
            <a:ext cx="2200275" cy="338554"/>
          </a:xfrm>
          <a:prstGeom prst="rect">
            <a:avLst/>
          </a:prstGeom>
          <a:noFill/>
        </p:spPr>
        <p:txBody>
          <a:bodyPr wrap="square" rtlCol="0">
            <a:spAutoFit/>
          </a:bodyPr>
          <a:lstStyle/>
          <a:p>
            <a:r>
              <a:rPr lang="en-GB" sz="1600" b="1"/>
              <a:t>3GPP 38.322</a:t>
            </a:r>
            <a:endParaRPr lang="en-IN" sz="1600" b="1"/>
          </a:p>
        </p:txBody>
      </p:sp>
      <p:sp>
        <p:nvSpPr>
          <p:cNvPr id="9" name="Footer Placeholder 8">
            <a:extLst>
              <a:ext uri="{FF2B5EF4-FFF2-40B4-BE49-F238E27FC236}">
                <a16:creationId xmlns:a16="http://schemas.microsoft.com/office/drawing/2014/main" id="{B28F2B29-BAD1-912C-961E-36DA445EDD2B}"/>
              </a:ext>
            </a:extLst>
          </p:cNvPr>
          <p:cNvSpPr>
            <a:spLocks noGrp="1"/>
          </p:cNvSpPr>
          <p:nvPr>
            <p:ph type="ftr" sz="quarter" idx="11"/>
          </p:nvPr>
        </p:nvSpPr>
        <p:spPr/>
        <p:txBody>
          <a:bodyPr/>
          <a:lstStyle/>
          <a:p>
            <a:r>
              <a:rPr lang="en-GB"/>
              <a:t>ARQ Testing in RLC Group 4</a:t>
            </a:r>
            <a:endParaRPr lang="en-US"/>
          </a:p>
        </p:txBody>
      </p:sp>
      <p:sp>
        <p:nvSpPr>
          <p:cNvPr id="4" name="Date Placeholder 3">
            <a:extLst>
              <a:ext uri="{FF2B5EF4-FFF2-40B4-BE49-F238E27FC236}">
                <a16:creationId xmlns:a16="http://schemas.microsoft.com/office/drawing/2014/main" id="{90D6CCB5-3DD3-78AA-AD9D-863E60257729}"/>
              </a:ext>
            </a:extLst>
          </p:cNvPr>
          <p:cNvSpPr>
            <a:spLocks noGrp="1"/>
          </p:cNvSpPr>
          <p:nvPr>
            <p:ph type="dt" sz="half" idx="10"/>
          </p:nvPr>
        </p:nvSpPr>
        <p:spPr/>
        <p:txBody>
          <a:bodyPr/>
          <a:lstStyle/>
          <a:p>
            <a:fld id="{B8197F85-A9D1-4BDC-9B5D-D0AD3919EAFE}" type="datetime1">
              <a:rPr lang="en-US" smtClean="0"/>
              <a:t>8/13/2024</a:t>
            </a:fld>
            <a:endParaRPr lang="en-US"/>
          </a:p>
        </p:txBody>
      </p:sp>
      <p:sp>
        <p:nvSpPr>
          <p:cNvPr id="5" name="Slide Number Placeholder 4">
            <a:extLst>
              <a:ext uri="{FF2B5EF4-FFF2-40B4-BE49-F238E27FC236}">
                <a16:creationId xmlns:a16="http://schemas.microsoft.com/office/drawing/2014/main" id="{1C879870-CB93-618D-E84D-1ECBE61A7B94}"/>
              </a:ext>
            </a:extLst>
          </p:cNvPr>
          <p:cNvSpPr>
            <a:spLocks noGrp="1"/>
          </p:cNvSpPr>
          <p:nvPr>
            <p:ph type="sldNum" sz="quarter" idx="12"/>
          </p:nvPr>
        </p:nvSpPr>
        <p:spPr/>
        <p:txBody>
          <a:bodyPr/>
          <a:lstStyle/>
          <a:p>
            <a:fld id="{96E69268-9C8B-4EBF-A9EE-DC5DC2D48DC3}" type="slidenum">
              <a:rPr lang="en-US" smtClean="0"/>
              <a:pPr/>
              <a:t>13</a:t>
            </a:fld>
            <a:endParaRPr lang="en-US"/>
          </a:p>
        </p:txBody>
      </p:sp>
    </p:spTree>
    <p:extLst>
      <p:ext uri="{BB962C8B-B14F-4D97-AF65-F5344CB8AC3E}">
        <p14:creationId xmlns:p14="http://schemas.microsoft.com/office/powerpoint/2010/main" val="159776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1000"/>
                                        <p:tgtEl>
                                          <p:spTgt spid="3">
                                            <p:txEl>
                                              <p:pRg st="10" end="10"/>
                                            </p:txEl>
                                          </p:spTgt>
                                        </p:tgtEl>
                                      </p:cBhvr>
                                    </p:animEffect>
                                    <p:anim calcmode="lin" valueType="num">
                                      <p:cBhvr>
                                        <p:cTn id="6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1000"/>
                                        <p:tgtEl>
                                          <p:spTgt spid="3">
                                            <p:txEl>
                                              <p:pRg st="11" end="11"/>
                                            </p:txEl>
                                          </p:spTgt>
                                        </p:tgtEl>
                                      </p:cBhvr>
                                    </p:animEffect>
                                    <p:anim calcmode="lin" valueType="num">
                                      <p:cBhvr>
                                        <p:cTn id="6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1000"/>
                                        <p:tgtEl>
                                          <p:spTgt spid="3">
                                            <p:txEl>
                                              <p:pRg st="12" end="12"/>
                                            </p:txEl>
                                          </p:spTgt>
                                        </p:tgtEl>
                                      </p:cBhvr>
                                    </p:animEffect>
                                    <p:anim calcmode="lin" valueType="num">
                                      <p:cBhvr>
                                        <p:cTn id="7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1000"/>
                                        <p:tgtEl>
                                          <p:spTgt spid="3">
                                            <p:txEl>
                                              <p:pRg st="13" end="13"/>
                                            </p:txEl>
                                          </p:spTgt>
                                        </p:tgtEl>
                                      </p:cBhvr>
                                    </p:animEffect>
                                    <p:anim calcmode="lin" valueType="num">
                                      <p:cBhvr>
                                        <p:cTn id="7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1000"/>
                                        <p:tgtEl>
                                          <p:spTgt spid="3">
                                            <p:txEl>
                                              <p:pRg st="14" end="14"/>
                                            </p:txEl>
                                          </p:spTgt>
                                        </p:tgtEl>
                                      </p:cBhvr>
                                    </p:animEffect>
                                    <p:anim calcmode="lin" valueType="num">
                                      <p:cBhvr>
                                        <p:cTn id="8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B2FA7-3D3D-D725-E100-3B3525C657BA}"/>
              </a:ext>
            </a:extLst>
          </p:cNvPr>
          <p:cNvSpPr txBox="1"/>
          <p:nvPr/>
        </p:nvSpPr>
        <p:spPr>
          <a:xfrm>
            <a:off x="630531" y="607161"/>
            <a:ext cx="11467873"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Segoe UI"/>
                <a:cs typeface="Times New Roman"/>
              </a:rPr>
              <a:t>Types of ARQ Mechanisms:</a:t>
            </a:r>
          </a:p>
          <a:p>
            <a:pPr>
              <a:buFont typeface=""/>
              <a:buChar char="•"/>
            </a:pPr>
            <a:endParaRPr lang="en-US" sz="1600" b="1" dirty="0">
              <a:latin typeface="Segoe UI"/>
              <a:cs typeface="Times New Roman"/>
            </a:endParaRPr>
          </a:p>
          <a:p>
            <a:pPr>
              <a:buFont typeface=""/>
              <a:buChar char="•"/>
            </a:pPr>
            <a:r>
              <a:rPr lang="en-US" sz="1600" b="1" dirty="0">
                <a:latin typeface="Segoe UI"/>
                <a:cs typeface="Times New Roman"/>
              </a:rPr>
              <a:t>Stop-and-Wait ARQ</a:t>
            </a:r>
            <a:r>
              <a:rPr lang="en-US" sz="1600" dirty="0">
                <a:latin typeface="Segoe UI"/>
                <a:cs typeface="Times New Roman"/>
              </a:rPr>
              <a:t>:</a:t>
            </a:r>
          </a:p>
          <a:p>
            <a:pPr marL="608965" lvl="1">
              <a:buFont typeface=""/>
              <a:buChar char="o"/>
            </a:pPr>
            <a:r>
              <a:rPr lang="en-US" sz="1600" dirty="0">
                <a:latin typeface="Segoe UI"/>
                <a:cs typeface="Times New Roman"/>
              </a:rPr>
              <a:t> The simplest form of ARQ.</a:t>
            </a:r>
          </a:p>
          <a:p>
            <a:pPr marL="608965" lvl="1">
              <a:buFont typeface=""/>
              <a:buChar char="o"/>
            </a:pPr>
            <a:r>
              <a:rPr lang="en-US" sz="1600" dirty="0">
                <a:latin typeface="Segoe UI"/>
                <a:cs typeface="Times New Roman"/>
              </a:rPr>
              <a:t> The transmitter sends one PDU and waits for an ACK or NACK before sending the next PDU.</a:t>
            </a:r>
          </a:p>
          <a:p>
            <a:pPr marL="608965" lvl="1">
              <a:buFont typeface=""/>
              <a:buChar char="o"/>
            </a:pPr>
            <a:r>
              <a:rPr lang="en-US" sz="1600" b="1" dirty="0">
                <a:latin typeface="Segoe UI"/>
                <a:cs typeface="Times New Roman"/>
              </a:rPr>
              <a:t> Pros</a:t>
            </a:r>
            <a:r>
              <a:rPr lang="en-US" sz="1600" dirty="0">
                <a:latin typeface="Segoe UI"/>
                <a:cs typeface="Times New Roman"/>
              </a:rPr>
              <a:t>: Simple to implement.</a:t>
            </a:r>
          </a:p>
          <a:p>
            <a:pPr marL="608965" lvl="1">
              <a:buFont typeface=""/>
              <a:buChar char="o"/>
            </a:pPr>
            <a:r>
              <a:rPr lang="en-US" sz="1600" b="1">
                <a:latin typeface="Segoe UI"/>
                <a:cs typeface="Times New Roman"/>
              </a:rPr>
              <a:t> Cons</a:t>
            </a:r>
            <a:r>
              <a:rPr lang="en-US" sz="1600">
                <a:latin typeface="Segoe UI"/>
                <a:cs typeface="Times New Roman"/>
              </a:rPr>
              <a:t>: Inefficient for high-latency links as it leads to idle time between transmissions.</a:t>
            </a:r>
          </a:p>
          <a:p>
            <a:pPr>
              <a:buFont typeface=""/>
              <a:buChar char="•"/>
            </a:pPr>
            <a:endParaRPr lang="en-US" sz="1600" b="1">
              <a:latin typeface="Segoe UI"/>
              <a:cs typeface="Times New Roman"/>
            </a:endParaRPr>
          </a:p>
          <a:p>
            <a:pPr>
              <a:buFont typeface=""/>
              <a:buChar char="•"/>
            </a:pPr>
            <a:r>
              <a:rPr lang="en-US" sz="1600" b="1" dirty="0">
                <a:latin typeface="Segoe UI"/>
                <a:cs typeface="Times New Roman"/>
              </a:rPr>
              <a:t>Go-Back-N ARQ</a:t>
            </a:r>
            <a:r>
              <a:rPr lang="en-US" sz="1600" dirty="0">
                <a:latin typeface="Segoe UI"/>
                <a:cs typeface="Times New Roman"/>
              </a:rPr>
              <a:t>:</a:t>
            </a:r>
          </a:p>
          <a:p>
            <a:pPr marL="608965" lvl="1">
              <a:buFont typeface=""/>
              <a:buChar char="o"/>
            </a:pPr>
            <a:r>
              <a:rPr lang="en-US" sz="1600" dirty="0">
                <a:latin typeface="Segoe UI"/>
                <a:cs typeface="Times New Roman"/>
              </a:rPr>
              <a:t> The transmitter can send several PDUs before needing an acknowledgment.</a:t>
            </a:r>
          </a:p>
          <a:p>
            <a:pPr marL="608965" lvl="1">
              <a:buFont typeface=""/>
              <a:buChar char="o"/>
            </a:pPr>
            <a:r>
              <a:rPr lang="en-US" sz="1600" dirty="0">
                <a:latin typeface="Segoe UI"/>
                <a:cs typeface="Times New Roman"/>
              </a:rPr>
              <a:t> If an error is detected, all subsequent PDUs are retransmitted, starting from the failed PDU.</a:t>
            </a:r>
          </a:p>
          <a:p>
            <a:pPr marL="608965" lvl="1">
              <a:buFont typeface=""/>
              <a:buChar char="o"/>
            </a:pPr>
            <a:r>
              <a:rPr lang="en-US" sz="1600" b="1" dirty="0">
                <a:latin typeface="Segoe UI"/>
                <a:cs typeface="Times New Roman"/>
              </a:rPr>
              <a:t> Pros</a:t>
            </a:r>
            <a:r>
              <a:rPr lang="en-US" sz="1600" dirty="0">
                <a:latin typeface="Segoe UI"/>
                <a:cs typeface="Times New Roman"/>
              </a:rPr>
              <a:t>: Improves efficiency over Stop-and-Wait.</a:t>
            </a:r>
          </a:p>
          <a:p>
            <a:pPr marL="608965" lvl="1">
              <a:buFont typeface=""/>
              <a:buChar char="o"/>
            </a:pPr>
            <a:r>
              <a:rPr lang="en-US" sz="1600" b="1" dirty="0">
                <a:latin typeface="Segoe UI"/>
                <a:cs typeface="Times New Roman"/>
              </a:rPr>
              <a:t> Cons</a:t>
            </a:r>
            <a:r>
              <a:rPr lang="en-US" sz="1600" dirty="0">
                <a:latin typeface="Segoe UI"/>
                <a:cs typeface="Times New Roman"/>
              </a:rPr>
              <a:t>: Can lead to significant retransmission overhead.</a:t>
            </a:r>
          </a:p>
          <a:p>
            <a:pPr>
              <a:buFont typeface=""/>
              <a:buChar char="•"/>
            </a:pPr>
            <a:endParaRPr lang="en-US" sz="1600" b="1" dirty="0">
              <a:latin typeface="Segoe UI"/>
              <a:cs typeface="Times New Roman"/>
            </a:endParaRPr>
          </a:p>
          <a:p>
            <a:pPr>
              <a:buFont typeface=""/>
              <a:buChar char="•"/>
            </a:pPr>
            <a:r>
              <a:rPr lang="en-US" sz="1600" b="1" dirty="0">
                <a:latin typeface="Segoe UI"/>
                <a:cs typeface="Times New Roman"/>
              </a:rPr>
              <a:t>Selective Repeat ARQ</a:t>
            </a:r>
            <a:r>
              <a:rPr lang="en-US" sz="1600" dirty="0">
                <a:latin typeface="Segoe UI"/>
                <a:cs typeface="Times New Roman"/>
              </a:rPr>
              <a:t>:</a:t>
            </a:r>
          </a:p>
          <a:p>
            <a:pPr marL="608965" lvl="1">
              <a:buFont typeface=""/>
              <a:buChar char="o"/>
            </a:pPr>
            <a:r>
              <a:rPr lang="en-US" sz="1600" dirty="0">
                <a:latin typeface="Segoe UI"/>
                <a:cs typeface="Times New Roman"/>
              </a:rPr>
              <a:t> Only the erroneous or missing PDUs are retransmitted.</a:t>
            </a:r>
          </a:p>
          <a:p>
            <a:pPr marL="608965" lvl="1">
              <a:buFont typeface=""/>
              <a:buChar char="o"/>
            </a:pPr>
            <a:r>
              <a:rPr lang="en-US" sz="1600" dirty="0">
                <a:latin typeface="Segoe UI"/>
                <a:cs typeface="Times New Roman"/>
              </a:rPr>
              <a:t> Requires the receiver to maintain a buffer for out-of-order PDUs.</a:t>
            </a:r>
          </a:p>
          <a:p>
            <a:pPr marL="608965" lvl="1">
              <a:buFont typeface=""/>
              <a:buChar char="o"/>
            </a:pPr>
            <a:r>
              <a:rPr lang="en-US" sz="1600" b="1" dirty="0">
                <a:latin typeface="Segoe UI"/>
                <a:cs typeface="Times New Roman"/>
              </a:rPr>
              <a:t> Pros</a:t>
            </a:r>
            <a:r>
              <a:rPr lang="en-US" sz="1600" dirty="0">
                <a:latin typeface="Segoe UI"/>
                <a:cs typeface="Times New Roman"/>
              </a:rPr>
              <a:t>: Reduces unnecessary retransmissions, improving efficiency.</a:t>
            </a:r>
          </a:p>
          <a:p>
            <a:pPr marL="608965" lvl="1">
              <a:buFont typeface=""/>
              <a:buChar char="o"/>
            </a:pPr>
            <a:r>
              <a:rPr lang="en-US" sz="1600" b="1" dirty="0">
                <a:latin typeface="Segoe UI"/>
                <a:cs typeface="Times New Roman"/>
              </a:rPr>
              <a:t> Cons</a:t>
            </a:r>
            <a:r>
              <a:rPr lang="en-US" sz="1600" dirty="0">
                <a:latin typeface="Segoe UI"/>
                <a:cs typeface="Times New Roman"/>
              </a:rPr>
              <a:t>: More complex to implement due to the need for managing out-of-order data.</a:t>
            </a:r>
          </a:p>
        </p:txBody>
      </p:sp>
      <p:sp>
        <p:nvSpPr>
          <p:cNvPr id="6" name="TextBox 5">
            <a:extLst>
              <a:ext uri="{FF2B5EF4-FFF2-40B4-BE49-F238E27FC236}">
                <a16:creationId xmlns:a16="http://schemas.microsoft.com/office/drawing/2014/main" id="{F10E7252-8328-F0C0-6FAC-477B06A7B5EE}"/>
              </a:ext>
            </a:extLst>
          </p:cNvPr>
          <p:cNvSpPr txBox="1"/>
          <p:nvPr/>
        </p:nvSpPr>
        <p:spPr>
          <a:xfrm>
            <a:off x="10320001" y="264476"/>
            <a:ext cx="2200275" cy="338554"/>
          </a:xfrm>
          <a:prstGeom prst="rect">
            <a:avLst/>
          </a:prstGeom>
          <a:noFill/>
        </p:spPr>
        <p:txBody>
          <a:bodyPr wrap="square" rtlCol="0">
            <a:spAutoFit/>
          </a:bodyPr>
          <a:lstStyle/>
          <a:p>
            <a:r>
              <a:rPr lang="en-GB" sz="1600" b="1"/>
              <a:t>3GPP 38.322</a:t>
            </a:r>
            <a:endParaRPr lang="en-IN" sz="1600" b="1"/>
          </a:p>
        </p:txBody>
      </p:sp>
      <p:sp>
        <p:nvSpPr>
          <p:cNvPr id="8" name="Footer Placeholder 7">
            <a:extLst>
              <a:ext uri="{FF2B5EF4-FFF2-40B4-BE49-F238E27FC236}">
                <a16:creationId xmlns:a16="http://schemas.microsoft.com/office/drawing/2014/main" id="{4383F78E-D34F-DD30-CBB6-E5724C66C3A3}"/>
              </a:ext>
            </a:extLst>
          </p:cNvPr>
          <p:cNvSpPr>
            <a:spLocks noGrp="1"/>
          </p:cNvSpPr>
          <p:nvPr>
            <p:ph type="ftr" sz="quarter" idx="11"/>
          </p:nvPr>
        </p:nvSpPr>
        <p:spPr/>
        <p:txBody>
          <a:bodyPr/>
          <a:lstStyle/>
          <a:p>
            <a:r>
              <a:rPr lang="en-GB"/>
              <a:t>ARQ Testing in RLC Group 4</a:t>
            </a:r>
            <a:endParaRPr lang="en-US"/>
          </a:p>
        </p:txBody>
      </p:sp>
      <p:sp>
        <p:nvSpPr>
          <p:cNvPr id="3" name="Date Placeholder 2">
            <a:extLst>
              <a:ext uri="{FF2B5EF4-FFF2-40B4-BE49-F238E27FC236}">
                <a16:creationId xmlns:a16="http://schemas.microsoft.com/office/drawing/2014/main" id="{D3AF5736-EAC1-0546-9A84-67DA52A3FA81}"/>
              </a:ext>
            </a:extLst>
          </p:cNvPr>
          <p:cNvSpPr>
            <a:spLocks noGrp="1"/>
          </p:cNvSpPr>
          <p:nvPr>
            <p:ph type="dt" sz="half" idx="10"/>
          </p:nvPr>
        </p:nvSpPr>
        <p:spPr/>
        <p:txBody>
          <a:bodyPr/>
          <a:lstStyle/>
          <a:p>
            <a:fld id="{02AC081A-0BF7-4953-9602-9D31D2912491}" type="datetime1">
              <a:rPr lang="en-US" smtClean="0"/>
              <a:t>8/13/2024</a:t>
            </a:fld>
            <a:endParaRPr lang="en-US"/>
          </a:p>
        </p:txBody>
      </p:sp>
      <p:sp>
        <p:nvSpPr>
          <p:cNvPr id="4" name="Slide Number Placeholder 3">
            <a:extLst>
              <a:ext uri="{FF2B5EF4-FFF2-40B4-BE49-F238E27FC236}">
                <a16:creationId xmlns:a16="http://schemas.microsoft.com/office/drawing/2014/main" id="{F8DE96E2-40DA-9E7A-7DDC-3CDDC94DF847}"/>
              </a:ext>
            </a:extLst>
          </p:cNvPr>
          <p:cNvSpPr>
            <a:spLocks noGrp="1"/>
          </p:cNvSpPr>
          <p:nvPr>
            <p:ph type="sldNum" sz="quarter" idx="12"/>
          </p:nvPr>
        </p:nvSpPr>
        <p:spPr/>
        <p:txBody>
          <a:bodyPr/>
          <a:lstStyle/>
          <a:p>
            <a:fld id="{96E69268-9C8B-4EBF-A9EE-DC5DC2D48DC3}" type="slidenum">
              <a:rPr lang="en-US" smtClean="0"/>
              <a:pPr/>
              <a:t>14</a:t>
            </a:fld>
            <a:endParaRPr lang="en-US"/>
          </a:p>
        </p:txBody>
      </p:sp>
    </p:spTree>
    <p:extLst>
      <p:ext uri="{BB962C8B-B14F-4D97-AF65-F5344CB8AC3E}">
        <p14:creationId xmlns:p14="http://schemas.microsoft.com/office/powerpoint/2010/main" val="353005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5D214C-A501-4746-46A4-247F2011FEBF}"/>
              </a:ext>
            </a:extLst>
          </p:cNvPr>
          <p:cNvSpPr txBox="1"/>
          <p:nvPr/>
        </p:nvSpPr>
        <p:spPr>
          <a:xfrm>
            <a:off x="502815" y="651681"/>
            <a:ext cx="1168508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Segoe UI"/>
                <a:cs typeface="Times New Roman"/>
              </a:rPr>
              <a:t>Advantages of ARQ in RLC:</a:t>
            </a:r>
            <a:endParaRPr lang="en-US" sz="1600" dirty="0">
              <a:latin typeface="Segoe UI"/>
              <a:cs typeface="Times New Roman"/>
            </a:endParaRPr>
          </a:p>
          <a:p>
            <a:pPr>
              <a:buFont typeface=""/>
              <a:buChar char="•"/>
            </a:pPr>
            <a:endParaRPr lang="en-US" sz="1600" b="1" dirty="0">
              <a:latin typeface="Segoe UI"/>
              <a:cs typeface="Times New Roman"/>
            </a:endParaRPr>
          </a:p>
          <a:p>
            <a:pPr>
              <a:buFont typeface=""/>
              <a:buChar char="•"/>
            </a:pPr>
            <a:r>
              <a:rPr lang="en-US" sz="1600" b="1" dirty="0">
                <a:latin typeface="Segoe UI"/>
                <a:cs typeface="Times New Roman"/>
              </a:rPr>
              <a:t>Reliability</a:t>
            </a:r>
            <a:r>
              <a:rPr lang="en-US" sz="1600" dirty="0">
                <a:latin typeface="Segoe UI"/>
                <a:cs typeface="Times New Roman"/>
              </a:rPr>
              <a:t>: Ensures that data is delivered correctly, improving the quality of service.</a:t>
            </a:r>
            <a:endParaRPr lang="en-US" sz="1600" dirty="0">
              <a:latin typeface="Segoe UI"/>
              <a:cs typeface="Segoe UI"/>
            </a:endParaRPr>
          </a:p>
          <a:p>
            <a:pPr>
              <a:buFont typeface=""/>
              <a:buChar char="•"/>
            </a:pPr>
            <a:r>
              <a:rPr lang="en-US" sz="1600" b="1" dirty="0">
                <a:latin typeface="Segoe UI"/>
                <a:cs typeface="Times New Roman"/>
              </a:rPr>
              <a:t>Error Correction</a:t>
            </a:r>
            <a:r>
              <a:rPr lang="en-US" sz="1600" dirty="0">
                <a:latin typeface="Segoe UI"/>
                <a:cs typeface="Times New Roman"/>
              </a:rPr>
              <a:t>: Automatically handles errors, reducing the need for manual intervention.</a:t>
            </a:r>
          </a:p>
          <a:p>
            <a:pPr>
              <a:buFont typeface=""/>
              <a:buChar char="•"/>
            </a:pPr>
            <a:r>
              <a:rPr lang="en-US" sz="1600" b="1" dirty="0">
                <a:latin typeface="Segoe UI"/>
                <a:cs typeface="Times New Roman"/>
              </a:rPr>
              <a:t>Efficiency</a:t>
            </a:r>
            <a:r>
              <a:rPr lang="en-US" sz="1600" dirty="0">
                <a:latin typeface="Segoe UI"/>
                <a:cs typeface="Times New Roman"/>
              </a:rPr>
              <a:t>: Selective Repeat ARQ, in particular, optimizes data transmission, reducing bandwidth wastage.</a:t>
            </a:r>
          </a:p>
          <a:p>
            <a:endParaRPr lang="en-US" sz="1600" b="1" dirty="0">
              <a:latin typeface="Segoe UI"/>
              <a:cs typeface="Times New Roman"/>
            </a:endParaRPr>
          </a:p>
          <a:p>
            <a:endParaRPr lang="en-US" sz="1600" b="1" dirty="0">
              <a:latin typeface="Segoe UI"/>
              <a:cs typeface="Times New Roman"/>
            </a:endParaRPr>
          </a:p>
          <a:p>
            <a:r>
              <a:rPr lang="en-US" sz="1600" b="1" dirty="0">
                <a:latin typeface="Segoe UI"/>
                <a:cs typeface="Times New Roman"/>
              </a:rPr>
              <a:t>Dis-Advantages of ARQ in RLC:</a:t>
            </a:r>
            <a:endParaRPr lang="en-US" sz="1600" dirty="0">
              <a:latin typeface="Segoe UI"/>
              <a:cs typeface="Segoe UI"/>
            </a:endParaRPr>
          </a:p>
          <a:p>
            <a:pPr>
              <a:buFont typeface=""/>
              <a:buChar char="•"/>
            </a:pPr>
            <a:endParaRPr lang="en-US" sz="1600" b="1" dirty="0">
              <a:latin typeface="Segoe UI"/>
              <a:cs typeface="Times New Roman"/>
            </a:endParaRPr>
          </a:p>
          <a:p>
            <a:pPr>
              <a:buFont typeface=""/>
              <a:buChar char="•"/>
            </a:pPr>
            <a:r>
              <a:rPr lang="en-US" sz="1600" b="1" dirty="0">
                <a:latin typeface="Segoe UI"/>
                <a:cs typeface="Times New Roman"/>
              </a:rPr>
              <a:t>Latency</a:t>
            </a:r>
            <a:r>
              <a:rPr lang="en-US" sz="1600" dirty="0">
                <a:latin typeface="Segoe UI"/>
                <a:cs typeface="Times New Roman"/>
              </a:rPr>
              <a:t>: Retransmissions can introduce delays, particularly in time-sensitive applications.</a:t>
            </a:r>
            <a:endParaRPr lang="en-US" sz="1600" dirty="0">
              <a:latin typeface="Segoe UI"/>
              <a:cs typeface="Segoe UI"/>
            </a:endParaRPr>
          </a:p>
          <a:p>
            <a:pPr>
              <a:buFont typeface=""/>
              <a:buChar char="•"/>
            </a:pPr>
            <a:r>
              <a:rPr lang="en-US" sz="1600" b="1" dirty="0">
                <a:latin typeface="Segoe UI"/>
                <a:cs typeface="Times New Roman"/>
              </a:rPr>
              <a:t>Resource Utilization</a:t>
            </a:r>
            <a:r>
              <a:rPr lang="en-US" sz="1600" dirty="0">
                <a:latin typeface="Segoe UI"/>
                <a:cs typeface="Times New Roman"/>
              </a:rPr>
              <a:t>: ARQ mechanisms require additional processing and memory resources, especially for Selective Repeat ARQ.</a:t>
            </a:r>
          </a:p>
        </p:txBody>
      </p:sp>
      <p:sp>
        <p:nvSpPr>
          <p:cNvPr id="6" name="TextBox 5">
            <a:extLst>
              <a:ext uri="{FF2B5EF4-FFF2-40B4-BE49-F238E27FC236}">
                <a16:creationId xmlns:a16="http://schemas.microsoft.com/office/drawing/2014/main" id="{A8105872-C45A-D0AF-D8ED-8DEBB667B084}"/>
              </a:ext>
            </a:extLst>
          </p:cNvPr>
          <p:cNvSpPr txBox="1"/>
          <p:nvPr/>
        </p:nvSpPr>
        <p:spPr>
          <a:xfrm>
            <a:off x="10350808" y="315808"/>
            <a:ext cx="2200275" cy="338554"/>
          </a:xfrm>
          <a:prstGeom prst="rect">
            <a:avLst/>
          </a:prstGeom>
          <a:noFill/>
        </p:spPr>
        <p:txBody>
          <a:bodyPr wrap="square" rtlCol="0">
            <a:spAutoFit/>
          </a:bodyPr>
          <a:lstStyle/>
          <a:p>
            <a:r>
              <a:rPr lang="en-GB" sz="1600" b="1"/>
              <a:t>3GPP 38.322</a:t>
            </a:r>
            <a:endParaRPr lang="en-IN" sz="1600" b="1"/>
          </a:p>
        </p:txBody>
      </p:sp>
      <p:sp>
        <p:nvSpPr>
          <p:cNvPr id="8" name="Footer Placeholder 7">
            <a:extLst>
              <a:ext uri="{FF2B5EF4-FFF2-40B4-BE49-F238E27FC236}">
                <a16:creationId xmlns:a16="http://schemas.microsoft.com/office/drawing/2014/main" id="{BBF9DD2A-F1E0-DFB7-E2B8-20518ABD3988}"/>
              </a:ext>
            </a:extLst>
          </p:cNvPr>
          <p:cNvSpPr>
            <a:spLocks noGrp="1"/>
          </p:cNvSpPr>
          <p:nvPr>
            <p:ph type="ftr" sz="quarter" idx="11"/>
          </p:nvPr>
        </p:nvSpPr>
        <p:spPr/>
        <p:txBody>
          <a:bodyPr/>
          <a:lstStyle/>
          <a:p>
            <a:r>
              <a:rPr lang="en-GB"/>
              <a:t>ARQ Testing in RLC Group 4</a:t>
            </a:r>
            <a:endParaRPr lang="en-US"/>
          </a:p>
        </p:txBody>
      </p:sp>
      <p:sp>
        <p:nvSpPr>
          <p:cNvPr id="3" name="Date Placeholder 2">
            <a:extLst>
              <a:ext uri="{FF2B5EF4-FFF2-40B4-BE49-F238E27FC236}">
                <a16:creationId xmlns:a16="http://schemas.microsoft.com/office/drawing/2014/main" id="{3F5BFB4E-8395-99CF-4B2F-0444380BC3D9}"/>
              </a:ext>
            </a:extLst>
          </p:cNvPr>
          <p:cNvSpPr>
            <a:spLocks noGrp="1"/>
          </p:cNvSpPr>
          <p:nvPr>
            <p:ph type="dt" sz="half" idx="10"/>
          </p:nvPr>
        </p:nvSpPr>
        <p:spPr/>
        <p:txBody>
          <a:bodyPr/>
          <a:lstStyle/>
          <a:p>
            <a:fld id="{03F4C22F-0B1C-4F20-AD8A-9CEE1764F2D6}" type="datetime1">
              <a:rPr lang="en-US" smtClean="0"/>
              <a:t>8/13/2024</a:t>
            </a:fld>
            <a:endParaRPr lang="en-US"/>
          </a:p>
        </p:txBody>
      </p:sp>
      <p:sp>
        <p:nvSpPr>
          <p:cNvPr id="4" name="Slide Number Placeholder 3">
            <a:extLst>
              <a:ext uri="{FF2B5EF4-FFF2-40B4-BE49-F238E27FC236}">
                <a16:creationId xmlns:a16="http://schemas.microsoft.com/office/drawing/2014/main" id="{36668314-56E1-8A61-07B5-F55111EA868F}"/>
              </a:ext>
            </a:extLst>
          </p:cNvPr>
          <p:cNvSpPr>
            <a:spLocks noGrp="1"/>
          </p:cNvSpPr>
          <p:nvPr>
            <p:ph type="sldNum" sz="quarter" idx="12"/>
          </p:nvPr>
        </p:nvSpPr>
        <p:spPr/>
        <p:txBody>
          <a:bodyPr/>
          <a:lstStyle/>
          <a:p>
            <a:fld id="{96E69268-9C8B-4EBF-A9EE-DC5DC2D48DC3}" type="slidenum">
              <a:rPr lang="en-US" smtClean="0"/>
              <a:pPr/>
              <a:t>15</a:t>
            </a:fld>
            <a:endParaRPr lang="en-US"/>
          </a:p>
        </p:txBody>
      </p:sp>
    </p:spTree>
    <p:extLst>
      <p:ext uri="{BB962C8B-B14F-4D97-AF65-F5344CB8AC3E}">
        <p14:creationId xmlns:p14="http://schemas.microsoft.com/office/powerpoint/2010/main" val="199028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1000"/>
                                        <p:tgtEl>
                                          <p:spTgt spid="2">
                                            <p:txEl>
                                              <p:pRg st="7" end="7"/>
                                            </p:txEl>
                                          </p:spTgt>
                                        </p:tgtEl>
                                      </p:cBhvr>
                                    </p:animEffect>
                                    <p:anim calcmode="lin" valueType="num">
                                      <p:cBhvr>
                                        <p:cTn id="3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1000"/>
                                        <p:tgtEl>
                                          <p:spTgt spid="2">
                                            <p:txEl>
                                              <p:pRg st="9" end="9"/>
                                            </p:txEl>
                                          </p:spTgt>
                                        </p:tgtEl>
                                      </p:cBhvr>
                                    </p:animEffect>
                                    <p:anim calcmode="lin" valueType="num">
                                      <p:cBhvr>
                                        <p:cTn id="3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1000"/>
                                        <p:tgtEl>
                                          <p:spTgt spid="2">
                                            <p:txEl>
                                              <p:pRg st="10" end="10"/>
                                            </p:txEl>
                                          </p:spTgt>
                                        </p:tgtEl>
                                      </p:cBhvr>
                                    </p:animEffect>
                                    <p:anim calcmode="lin" valueType="num">
                                      <p:cBhvr>
                                        <p:cTn id="4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a:t>Code</a:t>
            </a: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09440"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7" name="Footer Placeholder 6">
            <a:extLst>
              <a:ext uri="{FF2B5EF4-FFF2-40B4-BE49-F238E27FC236}">
                <a16:creationId xmlns:a16="http://schemas.microsoft.com/office/drawing/2014/main" id="{C1F99F58-8D04-CC2D-4EEB-1E0C2C639921}"/>
              </a:ext>
            </a:extLst>
          </p:cNvPr>
          <p:cNvSpPr>
            <a:spLocks noGrp="1"/>
          </p:cNvSpPr>
          <p:nvPr>
            <p:ph type="ftr" sz="quarter" idx="11"/>
          </p:nvPr>
        </p:nvSpPr>
        <p:spPr/>
        <p:txBody>
          <a:bodyPr/>
          <a:lstStyle/>
          <a:p>
            <a:r>
              <a:rPr lang="en-GB"/>
              <a:t>ARQ Testing in RLC Group 4</a:t>
            </a:r>
            <a:endParaRPr lang="en-US"/>
          </a:p>
        </p:txBody>
      </p:sp>
      <p:sp>
        <p:nvSpPr>
          <p:cNvPr id="4" name="Date Placeholder 3">
            <a:extLst>
              <a:ext uri="{FF2B5EF4-FFF2-40B4-BE49-F238E27FC236}">
                <a16:creationId xmlns:a16="http://schemas.microsoft.com/office/drawing/2014/main" id="{4599B42D-6088-B2B0-36D8-708842EC967F}"/>
              </a:ext>
            </a:extLst>
          </p:cNvPr>
          <p:cNvSpPr>
            <a:spLocks noGrp="1"/>
          </p:cNvSpPr>
          <p:nvPr>
            <p:ph type="dt" sz="half" idx="10"/>
          </p:nvPr>
        </p:nvSpPr>
        <p:spPr/>
        <p:txBody>
          <a:bodyPr/>
          <a:lstStyle/>
          <a:p>
            <a:fld id="{EF33C6C2-FA5F-4FB9-B752-8FCADBD26CEB}" type="datetime1">
              <a:rPr lang="en-US" smtClean="0"/>
              <a:t>8/13/2024</a:t>
            </a:fld>
            <a:endParaRPr lang="en-US"/>
          </a:p>
        </p:txBody>
      </p:sp>
      <p:sp>
        <p:nvSpPr>
          <p:cNvPr id="5" name="Slide Number Placeholder 4">
            <a:extLst>
              <a:ext uri="{FF2B5EF4-FFF2-40B4-BE49-F238E27FC236}">
                <a16:creationId xmlns:a16="http://schemas.microsoft.com/office/drawing/2014/main" id="{6A2674CC-F15A-75C0-962B-1E95B46E2792}"/>
              </a:ext>
            </a:extLst>
          </p:cNvPr>
          <p:cNvSpPr>
            <a:spLocks noGrp="1"/>
          </p:cNvSpPr>
          <p:nvPr>
            <p:ph type="sldNum" sz="quarter" idx="12"/>
          </p:nvPr>
        </p:nvSpPr>
        <p:spPr/>
        <p:txBody>
          <a:bodyPr/>
          <a:lstStyle/>
          <a:p>
            <a:fld id="{96E69268-9C8B-4EBF-A9EE-DC5DC2D48DC3}" type="slidenum">
              <a:rPr lang="en-US" smtClean="0"/>
              <a:pPr/>
              <a:t>16</a:t>
            </a:fld>
            <a:endParaRPr lang="en-US"/>
          </a:p>
        </p:txBody>
      </p:sp>
    </p:spTree>
    <p:extLst>
      <p:ext uri="{BB962C8B-B14F-4D97-AF65-F5344CB8AC3E}">
        <p14:creationId xmlns:p14="http://schemas.microsoft.com/office/powerpoint/2010/main" val="238017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4565-55EC-5918-C3B5-D8D076480C4C}"/>
              </a:ext>
            </a:extLst>
          </p:cNvPr>
          <p:cNvSpPr>
            <a:spLocks noGrp="1"/>
          </p:cNvSpPr>
          <p:nvPr>
            <p:ph type="title"/>
          </p:nvPr>
        </p:nvSpPr>
        <p:spPr>
          <a:xfrm>
            <a:off x="532297" y="456529"/>
            <a:ext cx="4094259" cy="1001807"/>
          </a:xfrm>
        </p:spPr>
        <p:txBody>
          <a:bodyPr/>
          <a:lstStyle/>
          <a:p>
            <a:br>
              <a:rPr lang="en-US">
                <a:cs typeface="Segoe UI"/>
              </a:rPr>
            </a:br>
            <a:r>
              <a:rPr lang="en-US" sz="4000">
                <a:cs typeface="Segoe UI"/>
              </a:rPr>
              <a:t>Code</a:t>
            </a:r>
            <a:br>
              <a:rPr lang="en-US">
                <a:cs typeface="Segoe UI"/>
              </a:rPr>
            </a:br>
            <a:endParaRPr lang="en-US">
              <a:cs typeface="Segoe UI"/>
            </a:endParaRPr>
          </a:p>
        </p:txBody>
      </p:sp>
      <p:sp>
        <p:nvSpPr>
          <p:cNvPr id="8" name="Footer Placeholder 7">
            <a:extLst>
              <a:ext uri="{FF2B5EF4-FFF2-40B4-BE49-F238E27FC236}">
                <a16:creationId xmlns:a16="http://schemas.microsoft.com/office/drawing/2014/main" id="{9E6CAA5D-FB85-CFD0-C624-3262D3113B87}"/>
              </a:ext>
            </a:extLst>
          </p:cNvPr>
          <p:cNvSpPr>
            <a:spLocks noGrp="1"/>
          </p:cNvSpPr>
          <p:nvPr>
            <p:ph type="ftr" sz="quarter" idx="11"/>
          </p:nvPr>
        </p:nvSpPr>
        <p:spPr/>
        <p:txBody>
          <a:bodyPr/>
          <a:lstStyle/>
          <a:p>
            <a:r>
              <a:rPr lang="en-GB"/>
              <a:t>ARQ Testing in RLC Group 4</a:t>
            </a:r>
            <a:endParaRPr lang="en-US"/>
          </a:p>
        </p:txBody>
      </p:sp>
      <p:sp>
        <p:nvSpPr>
          <p:cNvPr id="3" name="TextBox 2">
            <a:extLst>
              <a:ext uri="{FF2B5EF4-FFF2-40B4-BE49-F238E27FC236}">
                <a16:creationId xmlns:a16="http://schemas.microsoft.com/office/drawing/2014/main" id="{10EBFA61-4DF4-ADD6-3BFB-FDB9B6F76142}"/>
              </a:ext>
            </a:extLst>
          </p:cNvPr>
          <p:cNvSpPr txBox="1"/>
          <p:nvPr/>
        </p:nvSpPr>
        <p:spPr>
          <a:xfrm>
            <a:off x="5031910" y="5499625"/>
            <a:ext cx="2792339" cy="246221"/>
          </a:xfrm>
          <a:prstGeom prst="rect">
            <a:avLst/>
          </a:prstGeom>
          <a:noFill/>
        </p:spPr>
        <p:txBody>
          <a:bodyPr wrap="square" rtlCol="0">
            <a:spAutoFit/>
          </a:bodyPr>
          <a:lstStyle/>
          <a:p>
            <a:r>
              <a:rPr lang="en-IN" sz="1000" b="1" dirty="0"/>
              <a:t>Source: GitHub, Linked In</a:t>
            </a:r>
          </a:p>
        </p:txBody>
      </p:sp>
      <p:sp>
        <p:nvSpPr>
          <p:cNvPr id="4" name="Date Placeholder 3">
            <a:extLst>
              <a:ext uri="{FF2B5EF4-FFF2-40B4-BE49-F238E27FC236}">
                <a16:creationId xmlns:a16="http://schemas.microsoft.com/office/drawing/2014/main" id="{A48275EA-4F35-9DAD-A14D-B1506613FFA6}"/>
              </a:ext>
            </a:extLst>
          </p:cNvPr>
          <p:cNvSpPr>
            <a:spLocks noGrp="1"/>
          </p:cNvSpPr>
          <p:nvPr>
            <p:ph type="dt" sz="half" idx="10"/>
          </p:nvPr>
        </p:nvSpPr>
        <p:spPr/>
        <p:txBody>
          <a:bodyPr/>
          <a:lstStyle/>
          <a:p>
            <a:fld id="{7546F045-08EE-431B-B12C-74779A176F0D}" type="datetime1">
              <a:rPr lang="en-US" smtClean="0"/>
              <a:t>8/13/2024</a:t>
            </a:fld>
            <a:endParaRPr lang="en-US"/>
          </a:p>
        </p:txBody>
      </p:sp>
      <p:sp>
        <p:nvSpPr>
          <p:cNvPr id="5" name="Slide Number Placeholder 4">
            <a:extLst>
              <a:ext uri="{FF2B5EF4-FFF2-40B4-BE49-F238E27FC236}">
                <a16:creationId xmlns:a16="http://schemas.microsoft.com/office/drawing/2014/main" id="{B237B537-D163-FF3F-9359-DCF139336A41}"/>
              </a:ext>
            </a:extLst>
          </p:cNvPr>
          <p:cNvSpPr>
            <a:spLocks noGrp="1"/>
          </p:cNvSpPr>
          <p:nvPr>
            <p:ph type="sldNum" sz="quarter" idx="12"/>
          </p:nvPr>
        </p:nvSpPr>
        <p:spPr/>
        <p:txBody>
          <a:bodyPr/>
          <a:lstStyle/>
          <a:p>
            <a:fld id="{96E69268-9C8B-4EBF-A9EE-DC5DC2D48DC3}" type="slidenum">
              <a:rPr lang="en-US" smtClean="0"/>
              <a:pPr/>
              <a:t>17</a:t>
            </a:fld>
            <a:endParaRPr lang="en-US"/>
          </a:p>
        </p:txBody>
      </p:sp>
      <p:sp>
        <p:nvSpPr>
          <p:cNvPr id="10" name="TextBox 9">
            <a:extLst>
              <a:ext uri="{FF2B5EF4-FFF2-40B4-BE49-F238E27FC236}">
                <a16:creationId xmlns:a16="http://schemas.microsoft.com/office/drawing/2014/main" id="{F7C336C9-4045-444B-888E-DC85234B3669}"/>
              </a:ext>
            </a:extLst>
          </p:cNvPr>
          <p:cNvSpPr txBox="1"/>
          <p:nvPr/>
        </p:nvSpPr>
        <p:spPr>
          <a:xfrm>
            <a:off x="3823959" y="4889120"/>
            <a:ext cx="4911366" cy="338554"/>
          </a:xfrm>
          <a:prstGeom prst="rect">
            <a:avLst/>
          </a:prstGeom>
          <a:noFill/>
        </p:spPr>
        <p:txBody>
          <a:bodyPr wrap="square" rtlCol="0">
            <a:spAutoFit/>
          </a:bodyPr>
          <a:lstStyle/>
          <a:p>
            <a:r>
              <a:rPr lang="en-IN" sz="1600" b="1" dirty="0"/>
              <a:t>Demonstration of ARQ Process in C++ Code</a:t>
            </a:r>
          </a:p>
        </p:txBody>
      </p:sp>
      <p:graphicFrame>
        <p:nvGraphicFramePr>
          <p:cNvPr id="11" name="Object 10">
            <a:extLst>
              <a:ext uri="{FF2B5EF4-FFF2-40B4-BE49-F238E27FC236}">
                <a16:creationId xmlns:a16="http://schemas.microsoft.com/office/drawing/2014/main" id="{32215A8B-6583-96E4-F2E4-608A9158C1B3}"/>
              </a:ext>
            </a:extLst>
          </p:cNvPr>
          <p:cNvGraphicFramePr>
            <a:graphicFrameLocks noChangeAspect="1"/>
          </p:cNvGraphicFramePr>
          <p:nvPr>
            <p:extLst>
              <p:ext uri="{D42A27DB-BD31-4B8C-83A1-F6EECF244321}">
                <p14:modId xmlns:p14="http://schemas.microsoft.com/office/powerpoint/2010/main" val="3580621084"/>
              </p:ext>
            </p:extLst>
          </p:nvPr>
        </p:nvGraphicFramePr>
        <p:xfrm>
          <a:off x="4953590" y="2229422"/>
          <a:ext cx="2281644" cy="1976634"/>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417" progId="Package">
                  <p:embed/>
                </p:oleObj>
              </mc:Choice>
              <mc:Fallback>
                <p:oleObj name="Packager Shell Object" showAsIcon="1" r:id="rId2" imgW="914400" imgH="792417" progId="Package">
                  <p:embed/>
                  <p:pic>
                    <p:nvPicPr>
                      <p:cNvPr id="0" name=""/>
                      <p:cNvPicPr/>
                      <p:nvPr/>
                    </p:nvPicPr>
                    <p:blipFill>
                      <a:blip r:embed="rId3"/>
                      <a:stretch>
                        <a:fillRect/>
                      </a:stretch>
                    </p:blipFill>
                    <p:spPr>
                      <a:xfrm>
                        <a:off x="4953590" y="2229422"/>
                        <a:ext cx="2281644" cy="1976634"/>
                      </a:xfrm>
                      <a:prstGeom prst="rect">
                        <a:avLst/>
                      </a:prstGeom>
                    </p:spPr>
                  </p:pic>
                </p:oleObj>
              </mc:Fallback>
            </mc:AlternateContent>
          </a:graphicData>
        </a:graphic>
      </p:graphicFrame>
    </p:spTree>
    <p:extLst>
      <p:ext uri="{BB962C8B-B14F-4D97-AF65-F5344CB8AC3E}">
        <p14:creationId xmlns:p14="http://schemas.microsoft.com/office/powerpoint/2010/main" val="163868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53"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200" fill="hold"/>
                                        <p:tgtEl>
                                          <p:spTgt spid="11"/>
                                        </p:tgtEl>
                                        <p:attrNameLst>
                                          <p:attrName>ppt_w</p:attrName>
                                        </p:attrNameLst>
                                      </p:cBhvr>
                                      <p:tavLst>
                                        <p:tav tm="0">
                                          <p:val>
                                            <p:fltVal val="0"/>
                                          </p:val>
                                        </p:tav>
                                        <p:tav tm="100000">
                                          <p:val>
                                            <p:strVal val="#ppt_w"/>
                                          </p:val>
                                        </p:tav>
                                      </p:tavLst>
                                    </p:anim>
                                    <p:anim calcmode="lin" valueType="num">
                                      <p:cBhvr>
                                        <p:cTn id="14" dur="200" fill="hold"/>
                                        <p:tgtEl>
                                          <p:spTgt spid="11"/>
                                        </p:tgtEl>
                                        <p:attrNameLst>
                                          <p:attrName>ppt_h</p:attrName>
                                        </p:attrNameLst>
                                      </p:cBhvr>
                                      <p:tavLst>
                                        <p:tav tm="0">
                                          <p:val>
                                            <p:fltVal val="0"/>
                                          </p:val>
                                        </p:tav>
                                        <p:tav tm="100000">
                                          <p:val>
                                            <p:strVal val="#ppt_h"/>
                                          </p:val>
                                        </p:tav>
                                      </p:tavLst>
                                    </p:anim>
                                    <p:animEffect transition="in" filter="fade">
                                      <p:cBhvr>
                                        <p:cTn id="15"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a:t>Output</a:t>
            </a: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31825" y="1707023"/>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7" name="Footer Placeholder 6">
            <a:extLst>
              <a:ext uri="{FF2B5EF4-FFF2-40B4-BE49-F238E27FC236}">
                <a16:creationId xmlns:a16="http://schemas.microsoft.com/office/drawing/2014/main" id="{62BBE827-7011-15CE-4870-90398731477A}"/>
              </a:ext>
            </a:extLst>
          </p:cNvPr>
          <p:cNvSpPr>
            <a:spLocks noGrp="1"/>
          </p:cNvSpPr>
          <p:nvPr>
            <p:ph type="ftr" sz="quarter" idx="11"/>
          </p:nvPr>
        </p:nvSpPr>
        <p:spPr/>
        <p:txBody>
          <a:bodyPr/>
          <a:lstStyle/>
          <a:p>
            <a:r>
              <a:rPr lang="en-GB"/>
              <a:t>ARQ Testing in RLC Group 4</a:t>
            </a:r>
            <a:endParaRPr lang="en-US"/>
          </a:p>
        </p:txBody>
      </p:sp>
      <p:sp>
        <p:nvSpPr>
          <p:cNvPr id="4" name="Date Placeholder 3">
            <a:extLst>
              <a:ext uri="{FF2B5EF4-FFF2-40B4-BE49-F238E27FC236}">
                <a16:creationId xmlns:a16="http://schemas.microsoft.com/office/drawing/2014/main" id="{5EF9DFD7-FD88-2C2A-3398-DF056D8E2851}"/>
              </a:ext>
            </a:extLst>
          </p:cNvPr>
          <p:cNvSpPr>
            <a:spLocks noGrp="1"/>
          </p:cNvSpPr>
          <p:nvPr>
            <p:ph type="dt" sz="half" idx="10"/>
          </p:nvPr>
        </p:nvSpPr>
        <p:spPr/>
        <p:txBody>
          <a:bodyPr/>
          <a:lstStyle/>
          <a:p>
            <a:fld id="{BFE0BAA8-455E-4179-8A67-03E92464353F}" type="datetime1">
              <a:rPr lang="en-US" smtClean="0"/>
              <a:t>8/13/2024</a:t>
            </a:fld>
            <a:endParaRPr lang="en-US"/>
          </a:p>
        </p:txBody>
      </p:sp>
      <p:sp>
        <p:nvSpPr>
          <p:cNvPr id="5" name="Slide Number Placeholder 4">
            <a:extLst>
              <a:ext uri="{FF2B5EF4-FFF2-40B4-BE49-F238E27FC236}">
                <a16:creationId xmlns:a16="http://schemas.microsoft.com/office/drawing/2014/main" id="{66908704-BF8E-760F-CBEA-AA3B436EE8A3}"/>
              </a:ext>
            </a:extLst>
          </p:cNvPr>
          <p:cNvSpPr>
            <a:spLocks noGrp="1"/>
          </p:cNvSpPr>
          <p:nvPr>
            <p:ph type="sldNum" sz="quarter" idx="12"/>
          </p:nvPr>
        </p:nvSpPr>
        <p:spPr/>
        <p:txBody>
          <a:bodyPr/>
          <a:lstStyle/>
          <a:p>
            <a:fld id="{96E69268-9C8B-4EBF-A9EE-DC5DC2D48DC3}" type="slidenum">
              <a:rPr lang="en-US" smtClean="0"/>
              <a:pPr/>
              <a:t>18</a:t>
            </a:fld>
            <a:endParaRPr lang="en-US"/>
          </a:p>
        </p:txBody>
      </p:sp>
    </p:spTree>
    <p:extLst>
      <p:ext uri="{BB962C8B-B14F-4D97-AF65-F5344CB8AC3E}">
        <p14:creationId xmlns:p14="http://schemas.microsoft.com/office/powerpoint/2010/main" val="39085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2527-F43A-447C-9BC7-DBD87A6BC94B}"/>
              </a:ext>
            </a:extLst>
          </p:cNvPr>
          <p:cNvSpPr>
            <a:spLocks noGrp="1"/>
          </p:cNvSpPr>
          <p:nvPr>
            <p:ph type="title"/>
          </p:nvPr>
        </p:nvSpPr>
        <p:spPr>
          <a:xfrm>
            <a:off x="1028432" y="1967266"/>
            <a:ext cx="2628215" cy="2547257"/>
          </a:xfrm>
          <a:noFill/>
        </p:spPr>
        <p:txBody>
          <a:bodyPr vert="horz" lIns="91440" tIns="45720" rIns="91440" bIns="45720" rtlCol="0" anchor="ctr">
            <a:normAutofit/>
          </a:bodyPr>
          <a:lstStyle/>
          <a:p>
            <a:pPr algn="ctr" defTabSz="914400">
              <a:lnSpc>
                <a:spcPct val="90000"/>
              </a:lnSpc>
            </a:pPr>
            <a:r>
              <a:rPr lang="en-US" kern="1200">
                <a:solidFill>
                  <a:srgbClr val="FFFFFF"/>
                </a:solidFill>
                <a:latin typeface="+mj-lt"/>
                <a:ea typeface="+mj-ea"/>
                <a:cs typeface="+mj-cs"/>
              </a:rPr>
              <a:t>Output</a:t>
            </a:r>
          </a:p>
        </p:txBody>
      </p:sp>
      <p:pic>
        <p:nvPicPr>
          <p:cNvPr id="5" name="Picture 4">
            <a:extLst>
              <a:ext uri="{FF2B5EF4-FFF2-40B4-BE49-F238E27FC236}">
                <a16:creationId xmlns:a16="http://schemas.microsoft.com/office/drawing/2014/main" id="{9AF265C7-39F9-2C82-B61C-507C5AC21B50}"/>
              </a:ext>
            </a:extLst>
          </p:cNvPr>
          <p:cNvPicPr>
            <a:picLocks noChangeAspect="1"/>
          </p:cNvPicPr>
          <p:nvPr/>
        </p:nvPicPr>
        <p:blipFill>
          <a:blip r:embed="rId3"/>
          <a:stretch>
            <a:fillRect/>
          </a:stretch>
        </p:blipFill>
        <p:spPr>
          <a:xfrm>
            <a:off x="1292290" y="1012994"/>
            <a:ext cx="6732020" cy="4583378"/>
          </a:xfrm>
          <a:prstGeom prst="rect">
            <a:avLst/>
          </a:prstGeom>
        </p:spPr>
      </p:pic>
      <p:sp>
        <p:nvSpPr>
          <p:cNvPr id="6" name="TextBox 5">
            <a:extLst>
              <a:ext uri="{FF2B5EF4-FFF2-40B4-BE49-F238E27FC236}">
                <a16:creationId xmlns:a16="http://schemas.microsoft.com/office/drawing/2014/main" id="{73FA8321-E966-CDC5-3664-819B04AFD3C7}"/>
              </a:ext>
            </a:extLst>
          </p:cNvPr>
          <p:cNvSpPr txBox="1"/>
          <p:nvPr/>
        </p:nvSpPr>
        <p:spPr>
          <a:xfrm>
            <a:off x="4719052" y="559637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Fig 4.1 Code Output</a:t>
            </a:r>
            <a:endParaRPr lang="en-US" sz="1600" b="1">
              <a:cs typeface="Segoe UI"/>
            </a:endParaRPr>
          </a:p>
        </p:txBody>
      </p:sp>
      <p:sp>
        <p:nvSpPr>
          <p:cNvPr id="9" name="Footer Placeholder 8">
            <a:extLst>
              <a:ext uri="{FF2B5EF4-FFF2-40B4-BE49-F238E27FC236}">
                <a16:creationId xmlns:a16="http://schemas.microsoft.com/office/drawing/2014/main" id="{D6ABFD1A-2E35-E18B-0047-65DF5FB853ED}"/>
              </a:ext>
            </a:extLst>
          </p:cNvPr>
          <p:cNvSpPr>
            <a:spLocks noGrp="1"/>
          </p:cNvSpPr>
          <p:nvPr>
            <p:ph type="ftr" sz="quarter" idx="11"/>
          </p:nvPr>
        </p:nvSpPr>
        <p:spPr/>
        <p:txBody>
          <a:bodyPr/>
          <a:lstStyle/>
          <a:p>
            <a:r>
              <a:rPr lang="en-GB"/>
              <a:t>ARQ Testing in RLC Group 4</a:t>
            </a:r>
            <a:endParaRPr lang="en-US"/>
          </a:p>
        </p:txBody>
      </p:sp>
      <p:sp>
        <p:nvSpPr>
          <p:cNvPr id="3" name="Date Placeholder 2">
            <a:extLst>
              <a:ext uri="{FF2B5EF4-FFF2-40B4-BE49-F238E27FC236}">
                <a16:creationId xmlns:a16="http://schemas.microsoft.com/office/drawing/2014/main" id="{5F1CB55C-6731-1CAF-64FB-F10B7E7A8F00}"/>
              </a:ext>
            </a:extLst>
          </p:cNvPr>
          <p:cNvSpPr>
            <a:spLocks noGrp="1"/>
          </p:cNvSpPr>
          <p:nvPr>
            <p:ph type="dt" sz="half" idx="10"/>
          </p:nvPr>
        </p:nvSpPr>
        <p:spPr/>
        <p:txBody>
          <a:bodyPr/>
          <a:lstStyle/>
          <a:p>
            <a:fld id="{3C9803DE-D872-4F0D-825C-5F5784CE5FB7}" type="datetime1">
              <a:rPr lang="en-US" smtClean="0"/>
              <a:t>8/13/2024</a:t>
            </a:fld>
            <a:endParaRPr lang="en-US"/>
          </a:p>
        </p:txBody>
      </p:sp>
      <p:sp>
        <p:nvSpPr>
          <p:cNvPr id="4" name="Slide Number Placeholder 3">
            <a:extLst>
              <a:ext uri="{FF2B5EF4-FFF2-40B4-BE49-F238E27FC236}">
                <a16:creationId xmlns:a16="http://schemas.microsoft.com/office/drawing/2014/main" id="{190E6DE7-3A32-CF80-B037-5DB704F921E2}"/>
              </a:ext>
            </a:extLst>
          </p:cNvPr>
          <p:cNvSpPr>
            <a:spLocks noGrp="1"/>
          </p:cNvSpPr>
          <p:nvPr>
            <p:ph type="sldNum" sz="quarter" idx="12"/>
          </p:nvPr>
        </p:nvSpPr>
        <p:spPr/>
        <p:txBody>
          <a:bodyPr/>
          <a:lstStyle/>
          <a:p>
            <a:fld id="{96E69268-9C8B-4EBF-A9EE-DC5DC2D48DC3}" type="slidenum">
              <a:rPr lang="en-US" smtClean="0"/>
              <a:pPr/>
              <a:t>19</a:t>
            </a:fld>
            <a:endParaRPr lang="en-US"/>
          </a:p>
        </p:txBody>
      </p:sp>
    </p:spTree>
    <p:extLst>
      <p:ext uri="{BB962C8B-B14F-4D97-AF65-F5344CB8AC3E}">
        <p14:creationId xmlns:p14="http://schemas.microsoft.com/office/powerpoint/2010/main" val="28130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43FDAC-A79F-427A-D55A-6551F61B76C8}"/>
              </a:ext>
            </a:extLst>
          </p:cNvPr>
          <p:cNvPicPr>
            <a:picLocks noChangeAspect="1"/>
          </p:cNvPicPr>
          <p:nvPr/>
        </p:nvPicPr>
        <p:blipFill rotWithShape="1">
          <a:blip r:embed="rId3"/>
          <a:srcRect l="743" r="672"/>
          <a:stretch/>
        </p:blipFill>
        <p:spPr>
          <a:xfrm>
            <a:off x="0" y="0"/>
            <a:ext cx="12188825" cy="2698716"/>
          </a:xfrm>
          <a:prstGeom prst="rect">
            <a:avLst/>
          </a:prstGeom>
        </p:spPr>
      </p:pic>
      <p:sp>
        <p:nvSpPr>
          <p:cNvPr id="29" name="Rectangle 28">
            <a:extLst>
              <a:ext uri="{FF2B5EF4-FFF2-40B4-BE49-F238E27FC236}">
                <a16:creationId xmlns:a16="http://schemas.microsoft.com/office/drawing/2014/main" id="{4A0EC2ED-42D8-D55F-AFB5-55AC57AF2701}"/>
              </a:ext>
            </a:extLst>
          </p:cNvPr>
          <p:cNvSpPr/>
          <p:nvPr/>
        </p:nvSpPr>
        <p:spPr>
          <a:xfrm>
            <a:off x="11584367" y="5085184"/>
            <a:ext cx="332387" cy="177281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a:extLst>
              <a:ext uri="{FF2B5EF4-FFF2-40B4-BE49-F238E27FC236}">
                <a16:creationId xmlns:a16="http://schemas.microsoft.com/office/drawing/2014/main" id="{7FE2CA64-9623-A41A-0510-ECB9ED54F833}"/>
              </a:ext>
            </a:extLst>
          </p:cNvPr>
          <p:cNvSpPr/>
          <p:nvPr/>
        </p:nvSpPr>
        <p:spPr>
          <a:xfrm>
            <a:off x="11141125" y="4162822"/>
            <a:ext cx="332387" cy="177281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p:txBody>
          <a:bodyPr/>
          <a:lstStyle/>
          <a:p>
            <a:r>
              <a:rPr lang="en-PH" dirty="0"/>
              <a:t>Table of Content</a:t>
            </a:r>
          </a:p>
        </p:txBody>
      </p:sp>
      <p:sp>
        <p:nvSpPr>
          <p:cNvPr id="11" name="TextBox 10">
            <a:extLst>
              <a:ext uri="{FF2B5EF4-FFF2-40B4-BE49-F238E27FC236}">
                <a16:creationId xmlns:a16="http://schemas.microsoft.com/office/drawing/2014/main" id="{19CB1942-DADE-EE1F-D0CD-E90C60FD91D7}"/>
              </a:ext>
            </a:extLst>
          </p:cNvPr>
          <p:cNvSpPr txBox="1"/>
          <p:nvPr/>
        </p:nvSpPr>
        <p:spPr>
          <a:xfrm>
            <a:off x="3918375" y="3062284"/>
            <a:ext cx="879893" cy="595466"/>
          </a:xfrm>
          <a:prstGeom prst="rect">
            <a:avLst/>
          </a:prstGeom>
          <a:noFill/>
        </p:spPr>
        <p:txBody>
          <a:bodyPr wrap="square" rtlCol="0">
            <a:spAutoFit/>
          </a:bodyPr>
          <a:lstStyle/>
          <a:p>
            <a:pPr algn="r"/>
            <a:r>
              <a:rPr lang="en-PH" sz="3200" b="1">
                <a:solidFill>
                  <a:schemeClr val="accent1"/>
                </a:solidFill>
              </a:rPr>
              <a:t>01</a:t>
            </a:r>
          </a:p>
        </p:txBody>
      </p:sp>
      <p:sp>
        <p:nvSpPr>
          <p:cNvPr id="13" name="TextBox 12">
            <a:extLst>
              <a:ext uri="{FF2B5EF4-FFF2-40B4-BE49-F238E27FC236}">
                <a16:creationId xmlns:a16="http://schemas.microsoft.com/office/drawing/2014/main" id="{78DCF9C4-F225-D21D-2552-889EE2C3F738}"/>
              </a:ext>
            </a:extLst>
          </p:cNvPr>
          <p:cNvSpPr txBox="1"/>
          <p:nvPr/>
        </p:nvSpPr>
        <p:spPr>
          <a:xfrm>
            <a:off x="3918375" y="4149726"/>
            <a:ext cx="879893" cy="595466"/>
          </a:xfrm>
          <a:prstGeom prst="rect">
            <a:avLst/>
          </a:prstGeom>
          <a:noFill/>
        </p:spPr>
        <p:txBody>
          <a:bodyPr wrap="square" rtlCol="0">
            <a:spAutoFit/>
          </a:bodyPr>
          <a:lstStyle/>
          <a:p>
            <a:pPr algn="r"/>
            <a:r>
              <a:rPr lang="en-PH" sz="3200" b="1">
                <a:solidFill>
                  <a:schemeClr val="accent1"/>
                </a:solidFill>
              </a:rPr>
              <a:t>02</a:t>
            </a:r>
          </a:p>
        </p:txBody>
      </p:sp>
      <p:sp>
        <p:nvSpPr>
          <p:cNvPr id="14" name="TextBox 13">
            <a:extLst>
              <a:ext uri="{FF2B5EF4-FFF2-40B4-BE49-F238E27FC236}">
                <a16:creationId xmlns:a16="http://schemas.microsoft.com/office/drawing/2014/main" id="{9A4CBC9D-B89C-1FAE-B29A-19AE238DD615}"/>
              </a:ext>
            </a:extLst>
          </p:cNvPr>
          <p:cNvSpPr txBox="1"/>
          <p:nvPr/>
        </p:nvSpPr>
        <p:spPr>
          <a:xfrm>
            <a:off x="3918375" y="5237167"/>
            <a:ext cx="879893" cy="595466"/>
          </a:xfrm>
          <a:prstGeom prst="rect">
            <a:avLst/>
          </a:prstGeom>
          <a:noFill/>
        </p:spPr>
        <p:txBody>
          <a:bodyPr wrap="square" rtlCol="0">
            <a:spAutoFit/>
          </a:bodyPr>
          <a:lstStyle/>
          <a:p>
            <a:pPr algn="r"/>
            <a:r>
              <a:rPr lang="en-PH" sz="3200" b="1">
                <a:solidFill>
                  <a:schemeClr val="accent1"/>
                </a:solidFill>
              </a:rPr>
              <a:t>03</a:t>
            </a:r>
          </a:p>
        </p:txBody>
      </p:sp>
      <p:sp>
        <p:nvSpPr>
          <p:cNvPr id="15" name="TextBox 14">
            <a:extLst>
              <a:ext uri="{FF2B5EF4-FFF2-40B4-BE49-F238E27FC236}">
                <a16:creationId xmlns:a16="http://schemas.microsoft.com/office/drawing/2014/main" id="{CA75C55F-9252-2ECF-4F1A-18A2F9200B6D}"/>
              </a:ext>
            </a:extLst>
          </p:cNvPr>
          <p:cNvSpPr txBox="1"/>
          <p:nvPr/>
        </p:nvSpPr>
        <p:spPr>
          <a:xfrm>
            <a:off x="7534574" y="3062284"/>
            <a:ext cx="879893" cy="595466"/>
          </a:xfrm>
          <a:prstGeom prst="rect">
            <a:avLst/>
          </a:prstGeom>
          <a:noFill/>
        </p:spPr>
        <p:txBody>
          <a:bodyPr wrap="square" rtlCol="0">
            <a:spAutoFit/>
          </a:bodyPr>
          <a:lstStyle/>
          <a:p>
            <a:pPr algn="r"/>
            <a:r>
              <a:rPr lang="en-PH" sz="3200" b="1">
                <a:solidFill>
                  <a:schemeClr val="accent1"/>
                </a:solidFill>
              </a:rPr>
              <a:t>04</a:t>
            </a:r>
          </a:p>
        </p:txBody>
      </p:sp>
      <p:sp>
        <p:nvSpPr>
          <p:cNvPr id="16" name="TextBox 15">
            <a:extLst>
              <a:ext uri="{FF2B5EF4-FFF2-40B4-BE49-F238E27FC236}">
                <a16:creationId xmlns:a16="http://schemas.microsoft.com/office/drawing/2014/main" id="{3393997D-557A-25FF-6714-30BDF3B2ED34}"/>
              </a:ext>
            </a:extLst>
          </p:cNvPr>
          <p:cNvSpPr txBox="1"/>
          <p:nvPr/>
        </p:nvSpPr>
        <p:spPr>
          <a:xfrm>
            <a:off x="7534574" y="4149726"/>
            <a:ext cx="879893" cy="595466"/>
          </a:xfrm>
          <a:prstGeom prst="rect">
            <a:avLst/>
          </a:prstGeom>
          <a:noFill/>
        </p:spPr>
        <p:txBody>
          <a:bodyPr wrap="square" rtlCol="0">
            <a:spAutoFit/>
          </a:bodyPr>
          <a:lstStyle/>
          <a:p>
            <a:pPr algn="r"/>
            <a:r>
              <a:rPr lang="en-PH" sz="3200" b="1">
                <a:solidFill>
                  <a:schemeClr val="accent1"/>
                </a:solidFill>
              </a:rPr>
              <a:t>05</a:t>
            </a:r>
          </a:p>
        </p:txBody>
      </p:sp>
      <p:sp>
        <p:nvSpPr>
          <p:cNvPr id="17" name="TextBox 16">
            <a:extLst>
              <a:ext uri="{FF2B5EF4-FFF2-40B4-BE49-F238E27FC236}">
                <a16:creationId xmlns:a16="http://schemas.microsoft.com/office/drawing/2014/main" id="{774192E9-DC0E-2BD4-F3BE-1BB8B1466F3B}"/>
              </a:ext>
            </a:extLst>
          </p:cNvPr>
          <p:cNvSpPr txBox="1"/>
          <p:nvPr/>
        </p:nvSpPr>
        <p:spPr>
          <a:xfrm>
            <a:off x="7534574" y="5237167"/>
            <a:ext cx="879893" cy="595466"/>
          </a:xfrm>
          <a:prstGeom prst="rect">
            <a:avLst/>
          </a:prstGeom>
          <a:noFill/>
        </p:spPr>
        <p:txBody>
          <a:bodyPr wrap="square" rtlCol="0">
            <a:spAutoFit/>
          </a:bodyPr>
          <a:lstStyle/>
          <a:p>
            <a:pPr algn="r"/>
            <a:r>
              <a:rPr lang="en-PH" sz="3200" b="1">
                <a:solidFill>
                  <a:schemeClr val="accent1"/>
                </a:solidFill>
              </a:rPr>
              <a:t>06</a:t>
            </a:r>
          </a:p>
        </p:txBody>
      </p:sp>
      <p:sp>
        <p:nvSpPr>
          <p:cNvPr id="18" name="TextBox 17">
            <a:extLst>
              <a:ext uri="{FF2B5EF4-FFF2-40B4-BE49-F238E27FC236}">
                <a16:creationId xmlns:a16="http://schemas.microsoft.com/office/drawing/2014/main" id="{9DDB3BF5-FBFB-A26F-20ED-70E210ADD63C}"/>
              </a:ext>
            </a:extLst>
          </p:cNvPr>
          <p:cNvSpPr txBox="1"/>
          <p:nvPr/>
        </p:nvSpPr>
        <p:spPr>
          <a:xfrm>
            <a:off x="4798268" y="3140968"/>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RLC</a:t>
            </a:r>
            <a:endParaRPr lang="en-PH" sz="2000" b="1">
              <a:solidFill>
                <a:schemeClr val="accent5"/>
              </a:solidFill>
            </a:endParaRPr>
          </a:p>
          <a:p>
            <a:r>
              <a:rPr lang="en-PH" sz="1600"/>
              <a:t>Introduction to RLC</a:t>
            </a:r>
            <a:endParaRPr lang="en-PH" sz="1600">
              <a:cs typeface="Segoe UI"/>
            </a:endParaRPr>
          </a:p>
        </p:txBody>
      </p:sp>
      <p:sp>
        <p:nvSpPr>
          <p:cNvPr id="23" name="TextBox 22">
            <a:extLst>
              <a:ext uri="{FF2B5EF4-FFF2-40B4-BE49-F238E27FC236}">
                <a16:creationId xmlns:a16="http://schemas.microsoft.com/office/drawing/2014/main" id="{F0AFD87C-0AC4-30CA-E151-FF2B93D5C5D1}"/>
              </a:ext>
            </a:extLst>
          </p:cNvPr>
          <p:cNvSpPr txBox="1"/>
          <p:nvPr/>
        </p:nvSpPr>
        <p:spPr>
          <a:xfrm>
            <a:off x="4798268" y="4209147"/>
            <a:ext cx="2448271" cy="646331"/>
          </a:xfrm>
          <a:prstGeom prst="rect">
            <a:avLst/>
          </a:prstGeom>
          <a:noFill/>
        </p:spPr>
        <p:txBody>
          <a:bodyPr wrap="square" lIns="91440" tIns="45720" rIns="91440" bIns="45720" rtlCol="0" anchor="t">
            <a:spAutoFit/>
          </a:bodyPr>
          <a:lstStyle/>
          <a:p>
            <a:r>
              <a:rPr lang="en-PH" sz="2000" b="1" dirty="0">
                <a:solidFill>
                  <a:schemeClr val="accent5"/>
                </a:solidFill>
                <a:cs typeface="Segoe UI"/>
              </a:rPr>
              <a:t>RLC Modes</a:t>
            </a:r>
            <a:endParaRPr lang="en-US" dirty="0"/>
          </a:p>
          <a:p>
            <a:r>
              <a:rPr lang="en-PH" sz="1600" dirty="0">
                <a:ea typeface="+mn-lt"/>
                <a:cs typeface="+mn-lt"/>
              </a:rPr>
              <a:t> RLC Modes of Operation</a:t>
            </a:r>
            <a:endParaRPr lang="en-PH" dirty="0">
              <a:ea typeface="+mn-lt"/>
              <a:cs typeface="+mn-lt"/>
            </a:endParaRPr>
          </a:p>
        </p:txBody>
      </p:sp>
      <p:sp>
        <p:nvSpPr>
          <p:cNvPr id="24" name="TextBox 23">
            <a:extLst>
              <a:ext uri="{FF2B5EF4-FFF2-40B4-BE49-F238E27FC236}">
                <a16:creationId xmlns:a16="http://schemas.microsoft.com/office/drawing/2014/main" id="{E26178B5-31F7-E5D5-1F29-C7887BB3431A}"/>
              </a:ext>
            </a:extLst>
          </p:cNvPr>
          <p:cNvSpPr txBox="1"/>
          <p:nvPr/>
        </p:nvSpPr>
        <p:spPr>
          <a:xfrm>
            <a:off x="4798268" y="5292939"/>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ARQ</a:t>
            </a:r>
          </a:p>
          <a:p>
            <a:r>
              <a:rPr lang="en-PH" sz="1600">
                <a:solidFill>
                  <a:srgbClr val="000000"/>
                </a:solidFill>
                <a:cs typeface="Segoe UI"/>
              </a:rPr>
              <a:t>ARQ Process in RLC</a:t>
            </a:r>
            <a:endParaRPr lang="en-PH" sz="1600">
              <a:cs typeface="Segoe UI"/>
            </a:endParaRPr>
          </a:p>
        </p:txBody>
      </p:sp>
      <p:sp>
        <p:nvSpPr>
          <p:cNvPr id="25" name="TextBox 24">
            <a:extLst>
              <a:ext uri="{FF2B5EF4-FFF2-40B4-BE49-F238E27FC236}">
                <a16:creationId xmlns:a16="http://schemas.microsoft.com/office/drawing/2014/main" id="{BB3589DF-C480-9AE2-AC02-1B390AB3926F}"/>
              </a:ext>
            </a:extLst>
          </p:cNvPr>
          <p:cNvSpPr txBox="1"/>
          <p:nvPr/>
        </p:nvSpPr>
        <p:spPr>
          <a:xfrm>
            <a:off x="8448602" y="3140968"/>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Code</a:t>
            </a:r>
            <a:endParaRPr lang="en-US">
              <a:solidFill>
                <a:schemeClr val="accent5"/>
              </a:solidFill>
            </a:endParaRPr>
          </a:p>
          <a:p>
            <a:r>
              <a:rPr lang="en-PH" sz="1600">
                <a:cs typeface="Segoe UI"/>
              </a:rPr>
              <a:t>ARQ Process Code</a:t>
            </a:r>
            <a:endParaRPr lang="en-PH"/>
          </a:p>
        </p:txBody>
      </p:sp>
      <p:sp>
        <p:nvSpPr>
          <p:cNvPr id="27" name="TextBox 26">
            <a:extLst>
              <a:ext uri="{FF2B5EF4-FFF2-40B4-BE49-F238E27FC236}">
                <a16:creationId xmlns:a16="http://schemas.microsoft.com/office/drawing/2014/main" id="{E176CF2E-44D9-F3CD-6365-002A1CB53DAB}"/>
              </a:ext>
            </a:extLst>
          </p:cNvPr>
          <p:cNvSpPr txBox="1"/>
          <p:nvPr/>
        </p:nvSpPr>
        <p:spPr>
          <a:xfrm>
            <a:off x="8448602" y="5292939"/>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Conclusion</a:t>
            </a:r>
          </a:p>
          <a:p>
            <a:endParaRPr lang="en-PH" sz="1600">
              <a:cs typeface="Segoe UI"/>
            </a:endParaRPr>
          </a:p>
        </p:txBody>
      </p:sp>
      <p:sp>
        <p:nvSpPr>
          <p:cNvPr id="28" name="Freeform: Shape 27">
            <a:extLst>
              <a:ext uri="{FF2B5EF4-FFF2-40B4-BE49-F238E27FC236}">
                <a16:creationId xmlns:a16="http://schemas.microsoft.com/office/drawing/2014/main" id="{006F6816-018F-09EB-2AA4-3FB373DE69DC}"/>
              </a:ext>
            </a:extLst>
          </p:cNvPr>
          <p:cNvSpPr/>
          <p:nvPr/>
        </p:nvSpPr>
        <p:spPr>
          <a:xfrm>
            <a:off x="609440" y="1844825"/>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cxnSp>
        <p:nvCxnSpPr>
          <p:cNvPr id="34" name="Straight Connector 33">
            <a:extLst>
              <a:ext uri="{FF2B5EF4-FFF2-40B4-BE49-F238E27FC236}">
                <a16:creationId xmlns:a16="http://schemas.microsoft.com/office/drawing/2014/main" id="{FC33923D-EC13-D616-E36C-5C08FE160C7E}"/>
              </a:ext>
            </a:extLst>
          </p:cNvPr>
          <p:cNvCxnSpPr/>
          <p:nvPr/>
        </p:nvCxnSpPr>
        <p:spPr>
          <a:xfrm>
            <a:off x="4870276" y="4005064"/>
            <a:ext cx="5760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260D9E4-93A3-CADA-506E-B31A24139836}"/>
              </a:ext>
            </a:extLst>
          </p:cNvPr>
          <p:cNvCxnSpPr/>
          <p:nvPr/>
        </p:nvCxnSpPr>
        <p:spPr>
          <a:xfrm>
            <a:off x="4870276" y="5085184"/>
            <a:ext cx="5760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00DEB03-076D-37A5-1EE8-DF384CB08C04}"/>
              </a:ext>
            </a:extLst>
          </p:cNvPr>
          <p:cNvCxnSpPr/>
          <p:nvPr/>
        </p:nvCxnSpPr>
        <p:spPr>
          <a:xfrm>
            <a:off x="8542684" y="4005064"/>
            <a:ext cx="5760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8D68B8-179B-2836-8531-D1576BA60BD0}"/>
              </a:ext>
            </a:extLst>
          </p:cNvPr>
          <p:cNvCxnSpPr/>
          <p:nvPr/>
        </p:nvCxnSpPr>
        <p:spPr>
          <a:xfrm>
            <a:off x="8542684" y="5085184"/>
            <a:ext cx="5760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07E996D-13AD-EAF3-9656-4EA76EDB5C0B}"/>
              </a:ext>
            </a:extLst>
          </p:cNvPr>
          <p:cNvSpPr txBox="1"/>
          <p:nvPr/>
        </p:nvSpPr>
        <p:spPr>
          <a:xfrm>
            <a:off x="8447361" y="4204356"/>
            <a:ext cx="2448271" cy="646331"/>
          </a:xfrm>
          <a:prstGeom prst="rect">
            <a:avLst/>
          </a:prstGeom>
          <a:noFill/>
        </p:spPr>
        <p:txBody>
          <a:bodyPr wrap="square" lIns="91440" tIns="45720" rIns="91440" bIns="45720" rtlCol="0" anchor="t">
            <a:spAutoFit/>
          </a:bodyPr>
          <a:lstStyle/>
          <a:p>
            <a:r>
              <a:rPr lang="en-PH" sz="2000" b="1">
                <a:solidFill>
                  <a:schemeClr val="accent5"/>
                </a:solidFill>
                <a:cs typeface="Segoe UI"/>
              </a:rPr>
              <a:t>Output</a:t>
            </a:r>
          </a:p>
          <a:p>
            <a:endParaRPr lang="en-PH" sz="1600">
              <a:cs typeface="Segoe UI"/>
            </a:endParaRPr>
          </a:p>
        </p:txBody>
      </p:sp>
      <p:sp>
        <p:nvSpPr>
          <p:cNvPr id="6" name="Footer Placeholder 5">
            <a:extLst>
              <a:ext uri="{FF2B5EF4-FFF2-40B4-BE49-F238E27FC236}">
                <a16:creationId xmlns:a16="http://schemas.microsoft.com/office/drawing/2014/main" id="{03F751BC-79EE-39DA-290B-9D39E47EDA04}"/>
              </a:ext>
            </a:extLst>
          </p:cNvPr>
          <p:cNvSpPr>
            <a:spLocks noGrp="1"/>
          </p:cNvSpPr>
          <p:nvPr>
            <p:ph type="ftr" sz="quarter" idx="11"/>
          </p:nvPr>
        </p:nvSpPr>
        <p:spPr/>
        <p:txBody>
          <a:bodyPr/>
          <a:lstStyle/>
          <a:p>
            <a:r>
              <a:rPr lang="en-GB"/>
              <a:t>ARQ Testing in RLC Group 4</a:t>
            </a:r>
            <a:endParaRPr lang="en-US"/>
          </a:p>
        </p:txBody>
      </p:sp>
      <p:sp>
        <p:nvSpPr>
          <p:cNvPr id="2" name="Date Placeholder 1">
            <a:extLst>
              <a:ext uri="{FF2B5EF4-FFF2-40B4-BE49-F238E27FC236}">
                <a16:creationId xmlns:a16="http://schemas.microsoft.com/office/drawing/2014/main" id="{71F464E4-0F4F-C68B-FA54-35C61A2726E3}"/>
              </a:ext>
            </a:extLst>
          </p:cNvPr>
          <p:cNvSpPr>
            <a:spLocks noGrp="1"/>
          </p:cNvSpPr>
          <p:nvPr>
            <p:ph type="dt" sz="half" idx="10"/>
          </p:nvPr>
        </p:nvSpPr>
        <p:spPr/>
        <p:txBody>
          <a:bodyPr/>
          <a:lstStyle/>
          <a:p>
            <a:fld id="{F3586D94-8E76-4568-B875-340CB67FB139}" type="datetime1">
              <a:rPr lang="en-US" smtClean="0"/>
              <a:t>8/13/2024</a:t>
            </a:fld>
            <a:endParaRPr lang="en-US"/>
          </a:p>
        </p:txBody>
      </p:sp>
      <p:sp>
        <p:nvSpPr>
          <p:cNvPr id="3" name="Slide Number Placeholder 2">
            <a:extLst>
              <a:ext uri="{FF2B5EF4-FFF2-40B4-BE49-F238E27FC236}">
                <a16:creationId xmlns:a16="http://schemas.microsoft.com/office/drawing/2014/main" id="{E39BCA83-8E48-1EEB-9FC5-D4FE22774A51}"/>
              </a:ext>
            </a:extLst>
          </p:cNvPr>
          <p:cNvSpPr>
            <a:spLocks noGrp="1"/>
          </p:cNvSpPr>
          <p:nvPr>
            <p:ph type="sldNum" sz="quarter" idx="12"/>
          </p:nvPr>
        </p:nvSpPr>
        <p:spPr/>
        <p:txBody>
          <a:bodyPr/>
          <a:lstStyle/>
          <a:p>
            <a:fld id="{96E69268-9C8B-4EBF-A9EE-DC5DC2D48DC3}" type="slidenum">
              <a:rPr lang="en-US" smtClean="0"/>
              <a:pPr/>
              <a:t>2</a:t>
            </a:fld>
            <a:endParaRPr lang="en-US"/>
          </a:p>
        </p:txBody>
      </p:sp>
    </p:spTree>
    <p:extLst>
      <p:ext uri="{BB962C8B-B14F-4D97-AF65-F5344CB8AC3E}">
        <p14:creationId xmlns:p14="http://schemas.microsoft.com/office/powerpoint/2010/main" val="141120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8000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par>
                                <p:cTn id="9" presetID="16" presetClass="entr" presetSubtype="42"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Effect transition="in" filter="barn(outHorizontal)">
                                      <p:cBhvr>
                                        <p:cTn id="11" dur="500"/>
                                        <p:tgtEl>
                                          <p:spTgt spid="9"/>
                                        </p:tgtEl>
                                      </p:cBhvr>
                                    </p:animEffect>
                                  </p:childTnLst>
                                </p:cTn>
                              </p:par>
                              <p:par>
                                <p:cTn id="12" presetID="2" presetClass="entr" presetSubtype="4" decel="80000" fill="hold" grpId="0" nodeType="withEffect">
                                  <p:stCondLst>
                                    <p:cond delay="30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ppt_x"/>
                                          </p:val>
                                        </p:tav>
                                        <p:tav tm="100000">
                                          <p:val>
                                            <p:strVal val="#ppt_x"/>
                                          </p:val>
                                        </p:tav>
                                      </p:tavLst>
                                    </p:anim>
                                    <p:anim calcmode="lin" valueType="num">
                                      <p:cBhvr additive="base">
                                        <p:cTn id="15" dur="500" fill="hold"/>
                                        <p:tgtEl>
                                          <p:spTgt spid="30"/>
                                        </p:tgtEl>
                                        <p:attrNameLst>
                                          <p:attrName>ppt_y</p:attrName>
                                        </p:attrNameLst>
                                      </p:cBhvr>
                                      <p:tavLst>
                                        <p:tav tm="0">
                                          <p:val>
                                            <p:strVal val="1+#ppt_h/2"/>
                                          </p:val>
                                        </p:tav>
                                        <p:tav tm="100000">
                                          <p:val>
                                            <p:strVal val="#ppt_y"/>
                                          </p:val>
                                        </p:tav>
                                      </p:tavLst>
                                    </p:anim>
                                  </p:childTnLst>
                                </p:cTn>
                              </p:par>
                              <p:par>
                                <p:cTn id="16" presetID="2" presetClass="entr" presetSubtype="4" decel="80000" fill="hold" grpId="0" nodeType="withEffect">
                                  <p:stCondLst>
                                    <p:cond delay="55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53" presetClass="entr" presetSubtype="16" fill="hold" grpId="0" nodeType="withEffect">
                                  <p:stCondLst>
                                    <p:cond delay="350"/>
                                  </p:stCondLst>
                                  <p:childTnLst>
                                    <p:set>
                                      <p:cBhvr>
                                        <p:cTn id="21" dur="1" fill="hold">
                                          <p:stCondLst>
                                            <p:cond delay="0"/>
                                          </p:stCondLst>
                                        </p:cTn>
                                        <p:tgtEl>
                                          <p:spTgt spid="11"/>
                                        </p:tgtEl>
                                        <p:attrNameLst>
                                          <p:attrName>style.visibility</p:attrName>
                                        </p:attrNameLst>
                                      </p:cBhvr>
                                      <p:to>
                                        <p:strVal val="visible"/>
                                      </p:to>
                                    </p:set>
                                    <p:anim calcmode="lin" valueType="num">
                                      <p:cBhvr>
                                        <p:cTn id="22" dur="300" fill="hold"/>
                                        <p:tgtEl>
                                          <p:spTgt spid="11"/>
                                        </p:tgtEl>
                                        <p:attrNameLst>
                                          <p:attrName>ppt_w</p:attrName>
                                        </p:attrNameLst>
                                      </p:cBhvr>
                                      <p:tavLst>
                                        <p:tav tm="0">
                                          <p:val>
                                            <p:fltVal val="0"/>
                                          </p:val>
                                        </p:tav>
                                        <p:tav tm="100000">
                                          <p:val>
                                            <p:strVal val="#ppt_w"/>
                                          </p:val>
                                        </p:tav>
                                      </p:tavLst>
                                    </p:anim>
                                    <p:anim calcmode="lin" valueType="num">
                                      <p:cBhvr>
                                        <p:cTn id="23" dur="300" fill="hold"/>
                                        <p:tgtEl>
                                          <p:spTgt spid="11"/>
                                        </p:tgtEl>
                                        <p:attrNameLst>
                                          <p:attrName>ppt_h</p:attrName>
                                        </p:attrNameLst>
                                      </p:cBhvr>
                                      <p:tavLst>
                                        <p:tav tm="0">
                                          <p:val>
                                            <p:fltVal val="0"/>
                                          </p:val>
                                        </p:tav>
                                        <p:tav tm="100000">
                                          <p:val>
                                            <p:strVal val="#ppt_h"/>
                                          </p:val>
                                        </p:tav>
                                      </p:tavLst>
                                    </p:anim>
                                    <p:animEffect transition="in" filter="fade">
                                      <p:cBhvr>
                                        <p:cTn id="24" dur="300"/>
                                        <p:tgtEl>
                                          <p:spTgt spid="11"/>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 calcmode="lin" valueType="num">
                                      <p:cBhvr>
                                        <p:cTn id="27" dur="300" fill="hold"/>
                                        <p:tgtEl>
                                          <p:spTgt spid="13"/>
                                        </p:tgtEl>
                                        <p:attrNameLst>
                                          <p:attrName>ppt_w</p:attrName>
                                        </p:attrNameLst>
                                      </p:cBhvr>
                                      <p:tavLst>
                                        <p:tav tm="0">
                                          <p:val>
                                            <p:fltVal val="0"/>
                                          </p:val>
                                        </p:tav>
                                        <p:tav tm="100000">
                                          <p:val>
                                            <p:strVal val="#ppt_w"/>
                                          </p:val>
                                        </p:tav>
                                      </p:tavLst>
                                    </p:anim>
                                    <p:anim calcmode="lin" valueType="num">
                                      <p:cBhvr>
                                        <p:cTn id="28" dur="300" fill="hold"/>
                                        <p:tgtEl>
                                          <p:spTgt spid="13"/>
                                        </p:tgtEl>
                                        <p:attrNameLst>
                                          <p:attrName>ppt_h</p:attrName>
                                        </p:attrNameLst>
                                      </p:cBhvr>
                                      <p:tavLst>
                                        <p:tav tm="0">
                                          <p:val>
                                            <p:fltVal val="0"/>
                                          </p:val>
                                        </p:tav>
                                        <p:tav tm="100000">
                                          <p:val>
                                            <p:strVal val="#ppt_h"/>
                                          </p:val>
                                        </p:tav>
                                      </p:tavLst>
                                    </p:anim>
                                    <p:animEffect transition="in" filter="fade">
                                      <p:cBhvr>
                                        <p:cTn id="29" dur="300"/>
                                        <p:tgtEl>
                                          <p:spTgt spid="13"/>
                                        </p:tgtEl>
                                      </p:cBhvr>
                                    </p:animEffect>
                                  </p:childTnLst>
                                </p:cTn>
                              </p:par>
                              <p:par>
                                <p:cTn id="30" presetID="53" presetClass="entr" presetSubtype="16" fill="hold" grpId="0" nodeType="withEffect">
                                  <p:stCondLst>
                                    <p:cond delay="6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53" presetClass="entr" presetSubtype="16" fill="hold" grpId="0" nodeType="withEffect">
                                  <p:stCondLst>
                                    <p:cond delay="700"/>
                                  </p:stCondLst>
                                  <p:childTnLst>
                                    <p:set>
                                      <p:cBhvr>
                                        <p:cTn id="36" dur="1" fill="hold">
                                          <p:stCondLst>
                                            <p:cond delay="0"/>
                                          </p:stCondLst>
                                        </p:cTn>
                                        <p:tgtEl>
                                          <p:spTgt spid="15"/>
                                        </p:tgtEl>
                                        <p:attrNameLst>
                                          <p:attrName>style.visibility</p:attrName>
                                        </p:attrNameLst>
                                      </p:cBhvr>
                                      <p:to>
                                        <p:strVal val="visible"/>
                                      </p:to>
                                    </p:set>
                                    <p:anim calcmode="lin" valueType="num">
                                      <p:cBhvr>
                                        <p:cTn id="37" dur="300" fill="hold"/>
                                        <p:tgtEl>
                                          <p:spTgt spid="15"/>
                                        </p:tgtEl>
                                        <p:attrNameLst>
                                          <p:attrName>ppt_w</p:attrName>
                                        </p:attrNameLst>
                                      </p:cBhvr>
                                      <p:tavLst>
                                        <p:tav tm="0">
                                          <p:val>
                                            <p:fltVal val="0"/>
                                          </p:val>
                                        </p:tav>
                                        <p:tav tm="100000">
                                          <p:val>
                                            <p:strVal val="#ppt_w"/>
                                          </p:val>
                                        </p:tav>
                                      </p:tavLst>
                                    </p:anim>
                                    <p:anim calcmode="lin" valueType="num">
                                      <p:cBhvr>
                                        <p:cTn id="38" dur="300" fill="hold"/>
                                        <p:tgtEl>
                                          <p:spTgt spid="15"/>
                                        </p:tgtEl>
                                        <p:attrNameLst>
                                          <p:attrName>ppt_h</p:attrName>
                                        </p:attrNameLst>
                                      </p:cBhvr>
                                      <p:tavLst>
                                        <p:tav tm="0">
                                          <p:val>
                                            <p:fltVal val="0"/>
                                          </p:val>
                                        </p:tav>
                                        <p:tav tm="100000">
                                          <p:val>
                                            <p:strVal val="#ppt_h"/>
                                          </p:val>
                                        </p:tav>
                                      </p:tavLst>
                                    </p:anim>
                                    <p:animEffect transition="in" filter="fade">
                                      <p:cBhvr>
                                        <p:cTn id="39" dur="300"/>
                                        <p:tgtEl>
                                          <p:spTgt spid="15"/>
                                        </p:tgtEl>
                                      </p:cBhvr>
                                    </p:animEffect>
                                  </p:childTnLst>
                                </p:cTn>
                              </p:par>
                              <p:par>
                                <p:cTn id="40" presetID="53" presetClass="entr" presetSubtype="16" fill="hold" grpId="0" nodeType="withEffect">
                                  <p:stCondLst>
                                    <p:cond delay="800"/>
                                  </p:stCondLst>
                                  <p:childTnLst>
                                    <p:set>
                                      <p:cBhvr>
                                        <p:cTn id="41" dur="1" fill="hold">
                                          <p:stCondLst>
                                            <p:cond delay="0"/>
                                          </p:stCondLst>
                                        </p:cTn>
                                        <p:tgtEl>
                                          <p:spTgt spid="16"/>
                                        </p:tgtEl>
                                        <p:attrNameLst>
                                          <p:attrName>style.visibility</p:attrName>
                                        </p:attrNameLst>
                                      </p:cBhvr>
                                      <p:to>
                                        <p:strVal val="visible"/>
                                      </p:to>
                                    </p:set>
                                    <p:anim calcmode="lin" valueType="num">
                                      <p:cBhvr>
                                        <p:cTn id="42" dur="300" fill="hold"/>
                                        <p:tgtEl>
                                          <p:spTgt spid="16"/>
                                        </p:tgtEl>
                                        <p:attrNameLst>
                                          <p:attrName>ppt_w</p:attrName>
                                        </p:attrNameLst>
                                      </p:cBhvr>
                                      <p:tavLst>
                                        <p:tav tm="0">
                                          <p:val>
                                            <p:fltVal val="0"/>
                                          </p:val>
                                        </p:tav>
                                        <p:tav tm="100000">
                                          <p:val>
                                            <p:strVal val="#ppt_w"/>
                                          </p:val>
                                        </p:tav>
                                      </p:tavLst>
                                    </p:anim>
                                    <p:anim calcmode="lin" valueType="num">
                                      <p:cBhvr>
                                        <p:cTn id="43" dur="300" fill="hold"/>
                                        <p:tgtEl>
                                          <p:spTgt spid="16"/>
                                        </p:tgtEl>
                                        <p:attrNameLst>
                                          <p:attrName>ppt_h</p:attrName>
                                        </p:attrNameLst>
                                      </p:cBhvr>
                                      <p:tavLst>
                                        <p:tav tm="0">
                                          <p:val>
                                            <p:fltVal val="0"/>
                                          </p:val>
                                        </p:tav>
                                        <p:tav tm="100000">
                                          <p:val>
                                            <p:strVal val="#ppt_h"/>
                                          </p:val>
                                        </p:tav>
                                      </p:tavLst>
                                    </p:anim>
                                    <p:animEffect transition="in" filter="fade">
                                      <p:cBhvr>
                                        <p:cTn id="44" dur="300"/>
                                        <p:tgtEl>
                                          <p:spTgt spid="16"/>
                                        </p:tgtEl>
                                      </p:cBhvr>
                                    </p:animEffect>
                                  </p:childTnLst>
                                </p:cTn>
                              </p:par>
                              <p:par>
                                <p:cTn id="45" presetID="53" presetClass="entr" presetSubtype="16" fill="hold" grpId="0" nodeType="withEffect">
                                  <p:stCondLst>
                                    <p:cond delay="950"/>
                                  </p:stCondLst>
                                  <p:childTnLst>
                                    <p:set>
                                      <p:cBhvr>
                                        <p:cTn id="46" dur="1" fill="hold">
                                          <p:stCondLst>
                                            <p:cond delay="0"/>
                                          </p:stCondLst>
                                        </p:cTn>
                                        <p:tgtEl>
                                          <p:spTgt spid="17"/>
                                        </p:tgtEl>
                                        <p:attrNameLst>
                                          <p:attrName>style.visibility</p:attrName>
                                        </p:attrNameLst>
                                      </p:cBhvr>
                                      <p:to>
                                        <p:strVal val="visible"/>
                                      </p:to>
                                    </p:set>
                                    <p:anim calcmode="lin" valueType="num">
                                      <p:cBhvr>
                                        <p:cTn id="47" dur="300" fill="hold"/>
                                        <p:tgtEl>
                                          <p:spTgt spid="17"/>
                                        </p:tgtEl>
                                        <p:attrNameLst>
                                          <p:attrName>ppt_w</p:attrName>
                                        </p:attrNameLst>
                                      </p:cBhvr>
                                      <p:tavLst>
                                        <p:tav tm="0">
                                          <p:val>
                                            <p:fltVal val="0"/>
                                          </p:val>
                                        </p:tav>
                                        <p:tav tm="100000">
                                          <p:val>
                                            <p:strVal val="#ppt_w"/>
                                          </p:val>
                                        </p:tav>
                                      </p:tavLst>
                                    </p:anim>
                                    <p:anim calcmode="lin" valueType="num">
                                      <p:cBhvr>
                                        <p:cTn id="48" dur="300" fill="hold"/>
                                        <p:tgtEl>
                                          <p:spTgt spid="17"/>
                                        </p:tgtEl>
                                        <p:attrNameLst>
                                          <p:attrName>ppt_h</p:attrName>
                                        </p:attrNameLst>
                                      </p:cBhvr>
                                      <p:tavLst>
                                        <p:tav tm="0">
                                          <p:val>
                                            <p:fltVal val="0"/>
                                          </p:val>
                                        </p:tav>
                                        <p:tav tm="100000">
                                          <p:val>
                                            <p:strVal val="#ppt_h"/>
                                          </p:val>
                                        </p:tav>
                                      </p:tavLst>
                                    </p:anim>
                                    <p:animEffect transition="in" filter="fade">
                                      <p:cBhvr>
                                        <p:cTn id="49" dur="300"/>
                                        <p:tgtEl>
                                          <p:spTgt spid="17"/>
                                        </p:tgtEl>
                                      </p:cBhvr>
                                    </p:animEffect>
                                  </p:childTnLst>
                                </p:cTn>
                              </p:par>
                              <p:par>
                                <p:cTn id="50" presetID="16" presetClass="entr" presetSubtype="42" fill="hold" grpId="0" nodeType="withEffect">
                                  <p:stCondLst>
                                    <p:cond delay="500"/>
                                  </p:stCondLst>
                                  <p:childTnLst>
                                    <p:set>
                                      <p:cBhvr>
                                        <p:cTn id="51" dur="1" fill="hold">
                                          <p:stCondLst>
                                            <p:cond delay="0"/>
                                          </p:stCondLst>
                                        </p:cTn>
                                        <p:tgtEl>
                                          <p:spTgt spid="18"/>
                                        </p:tgtEl>
                                        <p:attrNameLst>
                                          <p:attrName>style.visibility</p:attrName>
                                        </p:attrNameLst>
                                      </p:cBhvr>
                                      <p:to>
                                        <p:strVal val="visible"/>
                                      </p:to>
                                    </p:set>
                                    <p:animEffect transition="in" filter="barn(outHorizontal)">
                                      <p:cBhvr>
                                        <p:cTn id="52" dur="500"/>
                                        <p:tgtEl>
                                          <p:spTgt spid="18"/>
                                        </p:tgtEl>
                                      </p:cBhvr>
                                    </p:animEffect>
                                  </p:childTnLst>
                                </p:cTn>
                              </p:par>
                              <p:par>
                                <p:cTn id="53" presetID="16" presetClass="entr" presetSubtype="42" fill="hold" grpId="0" nodeType="withEffect">
                                  <p:stCondLst>
                                    <p:cond delay="700"/>
                                  </p:stCondLst>
                                  <p:childTnLst>
                                    <p:set>
                                      <p:cBhvr>
                                        <p:cTn id="54" dur="1" fill="hold">
                                          <p:stCondLst>
                                            <p:cond delay="0"/>
                                          </p:stCondLst>
                                        </p:cTn>
                                        <p:tgtEl>
                                          <p:spTgt spid="23"/>
                                        </p:tgtEl>
                                        <p:attrNameLst>
                                          <p:attrName>style.visibility</p:attrName>
                                        </p:attrNameLst>
                                      </p:cBhvr>
                                      <p:to>
                                        <p:strVal val="visible"/>
                                      </p:to>
                                    </p:set>
                                    <p:animEffect transition="in" filter="barn(outHorizontal)">
                                      <p:cBhvr>
                                        <p:cTn id="55" dur="500"/>
                                        <p:tgtEl>
                                          <p:spTgt spid="23"/>
                                        </p:tgtEl>
                                      </p:cBhvr>
                                    </p:animEffect>
                                  </p:childTnLst>
                                </p:cTn>
                              </p:par>
                              <p:par>
                                <p:cTn id="56" presetID="16" presetClass="entr" presetSubtype="42" fill="hold" grpId="0" nodeType="withEffect">
                                  <p:stCondLst>
                                    <p:cond delay="850"/>
                                  </p:stCondLst>
                                  <p:childTnLst>
                                    <p:set>
                                      <p:cBhvr>
                                        <p:cTn id="57" dur="1" fill="hold">
                                          <p:stCondLst>
                                            <p:cond delay="0"/>
                                          </p:stCondLst>
                                        </p:cTn>
                                        <p:tgtEl>
                                          <p:spTgt spid="24"/>
                                        </p:tgtEl>
                                        <p:attrNameLst>
                                          <p:attrName>style.visibility</p:attrName>
                                        </p:attrNameLst>
                                      </p:cBhvr>
                                      <p:to>
                                        <p:strVal val="visible"/>
                                      </p:to>
                                    </p:set>
                                    <p:animEffect transition="in" filter="barn(outHorizontal)">
                                      <p:cBhvr>
                                        <p:cTn id="58" dur="500"/>
                                        <p:tgtEl>
                                          <p:spTgt spid="24"/>
                                        </p:tgtEl>
                                      </p:cBhvr>
                                    </p:animEffect>
                                  </p:childTnLst>
                                </p:cTn>
                              </p:par>
                              <p:par>
                                <p:cTn id="59" presetID="16" presetClass="entr" presetSubtype="42" fill="hold" grpId="0" nodeType="withEffect">
                                  <p:stCondLst>
                                    <p:cond delay="1000"/>
                                  </p:stCondLst>
                                  <p:childTnLst>
                                    <p:set>
                                      <p:cBhvr>
                                        <p:cTn id="60" dur="1" fill="hold">
                                          <p:stCondLst>
                                            <p:cond delay="0"/>
                                          </p:stCondLst>
                                        </p:cTn>
                                        <p:tgtEl>
                                          <p:spTgt spid="25"/>
                                        </p:tgtEl>
                                        <p:attrNameLst>
                                          <p:attrName>style.visibility</p:attrName>
                                        </p:attrNameLst>
                                      </p:cBhvr>
                                      <p:to>
                                        <p:strVal val="visible"/>
                                      </p:to>
                                    </p:set>
                                    <p:animEffect transition="in" filter="barn(outHorizontal)">
                                      <p:cBhvr>
                                        <p:cTn id="61" dur="500"/>
                                        <p:tgtEl>
                                          <p:spTgt spid="25"/>
                                        </p:tgtEl>
                                      </p:cBhvr>
                                    </p:animEffect>
                                  </p:childTnLst>
                                </p:cTn>
                              </p:par>
                              <p:par>
                                <p:cTn id="62" presetID="16" presetClass="entr" presetSubtype="42" fill="hold" grpId="0" nodeType="withEffect">
                                  <p:stCondLst>
                                    <p:cond delay="1350"/>
                                  </p:stCondLst>
                                  <p:childTnLst>
                                    <p:set>
                                      <p:cBhvr>
                                        <p:cTn id="63" dur="1" fill="hold">
                                          <p:stCondLst>
                                            <p:cond delay="0"/>
                                          </p:stCondLst>
                                        </p:cTn>
                                        <p:tgtEl>
                                          <p:spTgt spid="27"/>
                                        </p:tgtEl>
                                        <p:attrNameLst>
                                          <p:attrName>style.visibility</p:attrName>
                                        </p:attrNameLst>
                                      </p:cBhvr>
                                      <p:to>
                                        <p:strVal val="visible"/>
                                      </p:to>
                                    </p:set>
                                    <p:animEffect transition="in" filter="barn(outHorizontal)">
                                      <p:cBhvr>
                                        <p:cTn id="64" dur="500"/>
                                        <p:tgtEl>
                                          <p:spTgt spid="27"/>
                                        </p:tgtEl>
                                      </p:cBhvr>
                                    </p:animEffect>
                                  </p:childTnLst>
                                </p:cTn>
                              </p:par>
                              <p:par>
                                <p:cTn id="65" presetID="16" presetClass="entr" presetSubtype="37" fill="hold" nodeType="withEffect">
                                  <p:stCondLst>
                                    <p:cond delay="900"/>
                                  </p:stCondLst>
                                  <p:childTnLst>
                                    <p:set>
                                      <p:cBhvr>
                                        <p:cTn id="66" dur="1" fill="hold">
                                          <p:stCondLst>
                                            <p:cond delay="0"/>
                                          </p:stCondLst>
                                        </p:cTn>
                                        <p:tgtEl>
                                          <p:spTgt spid="34"/>
                                        </p:tgtEl>
                                        <p:attrNameLst>
                                          <p:attrName>style.visibility</p:attrName>
                                        </p:attrNameLst>
                                      </p:cBhvr>
                                      <p:to>
                                        <p:strVal val="visible"/>
                                      </p:to>
                                    </p:set>
                                    <p:animEffect transition="in" filter="barn(outVertical)">
                                      <p:cBhvr>
                                        <p:cTn id="67" dur="500"/>
                                        <p:tgtEl>
                                          <p:spTgt spid="34"/>
                                        </p:tgtEl>
                                      </p:cBhvr>
                                    </p:animEffect>
                                  </p:childTnLst>
                                </p:cTn>
                              </p:par>
                              <p:par>
                                <p:cTn id="68" presetID="16" presetClass="entr" presetSubtype="37" fill="hold" nodeType="withEffect">
                                  <p:stCondLst>
                                    <p:cond delay="1050"/>
                                  </p:stCondLst>
                                  <p:childTnLst>
                                    <p:set>
                                      <p:cBhvr>
                                        <p:cTn id="69" dur="1" fill="hold">
                                          <p:stCondLst>
                                            <p:cond delay="0"/>
                                          </p:stCondLst>
                                        </p:cTn>
                                        <p:tgtEl>
                                          <p:spTgt spid="35"/>
                                        </p:tgtEl>
                                        <p:attrNameLst>
                                          <p:attrName>style.visibility</p:attrName>
                                        </p:attrNameLst>
                                      </p:cBhvr>
                                      <p:to>
                                        <p:strVal val="visible"/>
                                      </p:to>
                                    </p:set>
                                    <p:animEffect transition="in" filter="barn(outVertical)">
                                      <p:cBhvr>
                                        <p:cTn id="70" dur="500"/>
                                        <p:tgtEl>
                                          <p:spTgt spid="35"/>
                                        </p:tgtEl>
                                      </p:cBhvr>
                                    </p:animEffect>
                                  </p:childTnLst>
                                </p:cTn>
                              </p:par>
                              <p:par>
                                <p:cTn id="71" presetID="16" presetClass="entr" presetSubtype="37" fill="hold" nodeType="withEffect">
                                  <p:stCondLst>
                                    <p:cond delay="1200"/>
                                  </p:stCondLst>
                                  <p:childTnLst>
                                    <p:set>
                                      <p:cBhvr>
                                        <p:cTn id="72" dur="1" fill="hold">
                                          <p:stCondLst>
                                            <p:cond delay="0"/>
                                          </p:stCondLst>
                                        </p:cTn>
                                        <p:tgtEl>
                                          <p:spTgt spid="36"/>
                                        </p:tgtEl>
                                        <p:attrNameLst>
                                          <p:attrName>style.visibility</p:attrName>
                                        </p:attrNameLst>
                                      </p:cBhvr>
                                      <p:to>
                                        <p:strVal val="visible"/>
                                      </p:to>
                                    </p:set>
                                    <p:animEffect transition="in" filter="barn(outVertical)">
                                      <p:cBhvr>
                                        <p:cTn id="73" dur="500"/>
                                        <p:tgtEl>
                                          <p:spTgt spid="36"/>
                                        </p:tgtEl>
                                      </p:cBhvr>
                                    </p:animEffect>
                                  </p:childTnLst>
                                </p:cTn>
                              </p:par>
                              <p:par>
                                <p:cTn id="74" presetID="16" presetClass="entr" presetSubtype="37" fill="hold" nodeType="withEffect">
                                  <p:stCondLst>
                                    <p:cond delay="1350"/>
                                  </p:stCondLst>
                                  <p:childTnLst>
                                    <p:set>
                                      <p:cBhvr>
                                        <p:cTn id="75" dur="1" fill="hold">
                                          <p:stCondLst>
                                            <p:cond delay="0"/>
                                          </p:stCondLst>
                                        </p:cTn>
                                        <p:tgtEl>
                                          <p:spTgt spid="37"/>
                                        </p:tgtEl>
                                        <p:attrNameLst>
                                          <p:attrName>style.visibility</p:attrName>
                                        </p:attrNameLst>
                                      </p:cBhvr>
                                      <p:to>
                                        <p:strVal val="visible"/>
                                      </p:to>
                                    </p:set>
                                    <p:animEffect transition="in" filter="barn(outVertical)">
                                      <p:cBhvr>
                                        <p:cTn id="76" dur="500"/>
                                        <p:tgtEl>
                                          <p:spTgt spid="37"/>
                                        </p:tgtEl>
                                      </p:cBhvr>
                                    </p:animEffect>
                                  </p:childTnLst>
                                </p:cTn>
                              </p:par>
                              <p:par>
                                <p:cTn id="77" presetID="16" presetClass="entr" presetSubtype="42" fill="hold" grpId="0" nodeType="withEffect">
                                  <p:stCondLst>
                                    <p:cond delay="1000"/>
                                  </p:stCondLst>
                                  <p:childTnLst>
                                    <p:set>
                                      <p:cBhvr>
                                        <p:cTn id="78" dur="1" fill="hold">
                                          <p:stCondLst>
                                            <p:cond delay="0"/>
                                          </p:stCondLst>
                                        </p:cTn>
                                        <p:tgtEl>
                                          <p:spTgt spid="7"/>
                                        </p:tgtEl>
                                        <p:attrNameLst>
                                          <p:attrName>style.visibility</p:attrName>
                                        </p:attrNameLst>
                                      </p:cBhvr>
                                      <p:to>
                                        <p:strVal val="visible"/>
                                      </p:to>
                                    </p:set>
                                    <p:animEffect transition="in" filter="barn(outHorizontal)">
                                      <p:cBhvr>
                                        <p:cTn id="7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9" grpId="0"/>
      <p:bldP spid="11" grpId="0"/>
      <p:bldP spid="13" grpId="0"/>
      <p:bldP spid="14" grpId="0"/>
      <p:bldP spid="15" grpId="0"/>
      <p:bldP spid="16" grpId="0"/>
      <p:bldP spid="17" grpId="0"/>
      <p:bldP spid="18" grpId="0"/>
      <p:bldP spid="23" grpId="0"/>
      <p:bldP spid="24" grpId="0"/>
      <p:bldP spid="25" grpId="0"/>
      <p:bldP spid="27" grpId="0"/>
      <p:bldP spid="28"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09439"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8" name="Title 7">
            <a:extLst>
              <a:ext uri="{FF2B5EF4-FFF2-40B4-BE49-F238E27FC236}">
                <a16:creationId xmlns:a16="http://schemas.microsoft.com/office/drawing/2014/main" id="{6E62BFC8-8D15-E5E4-2106-21E26F945ECA}"/>
              </a:ext>
            </a:extLst>
          </p:cNvPr>
          <p:cNvSpPr>
            <a:spLocks noGrp="1"/>
          </p:cNvSpPr>
          <p:nvPr>
            <p:ph type="title"/>
          </p:nvPr>
        </p:nvSpPr>
        <p:spPr>
          <a:xfrm>
            <a:off x="1231644" y="2479672"/>
            <a:ext cx="3859795" cy="1296144"/>
          </a:xfrm>
        </p:spPr>
        <p:txBody>
          <a:bodyPr/>
          <a:lstStyle/>
          <a:p>
            <a:r>
              <a:rPr lang="en-US" dirty="0">
                <a:cs typeface="Segoe UI"/>
              </a:rPr>
              <a:t>Thank You!</a:t>
            </a:r>
            <a:endParaRPr lang="en-US" dirty="0"/>
          </a:p>
        </p:txBody>
      </p:sp>
      <p:sp>
        <p:nvSpPr>
          <p:cNvPr id="6" name="TextBox 5">
            <a:extLst>
              <a:ext uri="{FF2B5EF4-FFF2-40B4-BE49-F238E27FC236}">
                <a16:creationId xmlns:a16="http://schemas.microsoft.com/office/drawing/2014/main" id="{A9320CCF-A672-D3A8-A3BA-4BB30159662E}"/>
              </a:ext>
            </a:extLst>
          </p:cNvPr>
          <p:cNvSpPr txBox="1"/>
          <p:nvPr/>
        </p:nvSpPr>
        <p:spPr>
          <a:xfrm>
            <a:off x="7862371" y="2815092"/>
            <a:ext cx="267150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FFFF"/>
                </a:solidFill>
                <a:cs typeface="Segoe UI"/>
              </a:rPr>
              <a:t>Team Members:</a:t>
            </a:r>
          </a:p>
          <a:p>
            <a:r>
              <a:rPr lang="en-PH" sz="1600" b="1" dirty="0">
                <a:solidFill>
                  <a:srgbClr val="95E06C"/>
                </a:solidFill>
                <a:cs typeface="Segoe UI"/>
              </a:rPr>
              <a:t>Rajeshwari</a:t>
            </a:r>
            <a:endParaRPr lang="en-US" sz="1600" dirty="0">
              <a:solidFill>
                <a:srgbClr val="000000"/>
              </a:solidFill>
              <a:cs typeface="Segoe UI"/>
            </a:endParaRPr>
          </a:p>
          <a:p>
            <a:r>
              <a:rPr lang="en-PH" sz="1600" b="1" dirty="0" err="1">
                <a:solidFill>
                  <a:srgbClr val="95E06C"/>
                </a:solidFill>
                <a:cs typeface="Segoe UI"/>
              </a:rPr>
              <a:t>Swetav</a:t>
            </a:r>
            <a:endParaRPr lang="en-US" sz="1600" dirty="0">
              <a:solidFill>
                <a:srgbClr val="000000"/>
              </a:solidFill>
              <a:cs typeface="Segoe UI"/>
            </a:endParaRPr>
          </a:p>
          <a:p>
            <a:r>
              <a:rPr lang="en-PH" sz="1600" b="1" dirty="0">
                <a:solidFill>
                  <a:srgbClr val="95E06C"/>
                </a:solidFill>
                <a:cs typeface="Segoe UI"/>
              </a:rPr>
              <a:t>Sujata</a:t>
            </a:r>
            <a:endParaRPr lang="en-US" sz="1600" dirty="0">
              <a:solidFill>
                <a:srgbClr val="000000"/>
              </a:solidFill>
              <a:cs typeface="Segoe UI"/>
            </a:endParaRPr>
          </a:p>
          <a:p>
            <a:r>
              <a:rPr lang="en-PH" sz="1600" b="1" dirty="0">
                <a:solidFill>
                  <a:srgbClr val="95E06C"/>
                </a:solidFill>
                <a:cs typeface="Segoe UI"/>
              </a:rPr>
              <a:t>Pavan</a:t>
            </a:r>
            <a:endParaRPr lang="en-PH" sz="1600" dirty="0">
              <a:solidFill>
                <a:srgbClr val="000000"/>
              </a:solidFill>
              <a:cs typeface="Segoe UI"/>
            </a:endParaRPr>
          </a:p>
          <a:p>
            <a:r>
              <a:rPr lang="en-PH" sz="1600" b="1" dirty="0">
                <a:solidFill>
                  <a:srgbClr val="95E06C"/>
                </a:solidFill>
                <a:cs typeface="Segoe UI"/>
              </a:rPr>
              <a:t>Prasad</a:t>
            </a:r>
            <a:endParaRPr lang="en-US" sz="1600" dirty="0">
              <a:solidFill>
                <a:srgbClr val="000000"/>
              </a:solidFill>
              <a:cs typeface="Segoe UI"/>
            </a:endParaRPr>
          </a:p>
          <a:p>
            <a:r>
              <a:rPr lang="en-PH" sz="1600" b="1" dirty="0" err="1">
                <a:solidFill>
                  <a:srgbClr val="95E06C"/>
                </a:solidFill>
                <a:cs typeface="Segoe UI"/>
              </a:rPr>
              <a:t>Shashwat</a:t>
            </a:r>
            <a:endParaRPr lang="en-US" sz="1600" dirty="0">
              <a:solidFill>
                <a:srgbClr val="000000"/>
              </a:solidFill>
              <a:cs typeface="Segoe UI"/>
            </a:endParaRPr>
          </a:p>
          <a:p>
            <a:r>
              <a:rPr lang="en-PH" sz="1600" b="1" dirty="0" err="1">
                <a:solidFill>
                  <a:srgbClr val="95E06C"/>
                </a:solidFill>
                <a:cs typeface="Segoe UI"/>
              </a:rPr>
              <a:t>Bhuvaneshwari</a:t>
            </a:r>
            <a:endParaRPr lang="en-US" sz="1600" dirty="0">
              <a:solidFill>
                <a:srgbClr val="000000"/>
              </a:solidFill>
              <a:cs typeface="Segoe UI"/>
            </a:endParaRPr>
          </a:p>
        </p:txBody>
      </p:sp>
      <p:sp>
        <p:nvSpPr>
          <p:cNvPr id="9" name="Footer Placeholder 8">
            <a:extLst>
              <a:ext uri="{FF2B5EF4-FFF2-40B4-BE49-F238E27FC236}">
                <a16:creationId xmlns:a16="http://schemas.microsoft.com/office/drawing/2014/main" id="{F813E8B2-87FD-8B85-1119-76343E309CDB}"/>
              </a:ext>
            </a:extLst>
          </p:cNvPr>
          <p:cNvSpPr>
            <a:spLocks noGrp="1"/>
          </p:cNvSpPr>
          <p:nvPr>
            <p:ph type="ftr" sz="quarter" idx="11"/>
          </p:nvPr>
        </p:nvSpPr>
        <p:spPr/>
        <p:txBody>
          <a:bodyPr/>
          <a:lstStyle/>
          <a:p>
            <a:r>
              <a:rPr lang="en-GB"/>
              <a:t>ARQ Testing in RLC Group 4</a:t>
            </a:r>
            <a:endParaRPr lang="en-US"/>
          </a:p>
        </p:txBody>
      </p:sp>
      <p:sp>
        <p:nvSpPr>
          <p:cNvPr id="4" name="Date Placeholder 3">
            <a:extLst>
              <a:ext uri="{FF2B5EF4-FFF2-40B4-BE49-F238E27FC236}">
                <a16:creationId xmlns:a16="http://schemas.microsoft.com/office/drawing/2014/main" id="{8B87025D-4512-98E1-2D54-7220FDCB2B27}"/>
              </a:ext>
            </a:extLst>
          </p:cNvPr>
          <p:cNvSpPr>
            <a:spLocks noGrp="1"/>
          </p:cNvSpPr>
          <p:nvPr>
            <p:ph type="dt" sz="half" idx="10"/>
          </p:nvPr>
        </p:nvSpPr>
        <p:spPr/>
        <p:txBody>
          <a:bodyPr/>
          <a:lstStyle/>
          <a:p>
            <a:fld id="{BFB93117-3473-447B-BC20-DB1B8854DA5A}" type="datetime1">
              <a:rPr lang="en-US" smtClean="0"/>
              <a:t>8/13/2024</a:t>
            </a:fld>
            <a:endParaRPr lang="en-US"/>
          </a:p>
        </p:txBody>
      </p:sp>
      <p:sp>
        <p:nvSpPr>
          <p:cNvPr id="5" name="Slide Number Placeholder 4">
            <a:extLst>
              <a:ext uri="{FF2B5EF4-FFF2-40B4-BE49-F238E27FC236}">
                <a16:creationId xmlns:a16="http://schemas.microsoft.com/office/drawing/2014/main" id="{3BB12D0E-51AC-EC8C-F19F-1D2CE2D0B34F}"/>
              </a:ext>
            </a:extLst>
          </p:cNvPr>
          <p:cNvSpPr>
            <a:spLocks noGrp="1"/>
          </p:cNvSpPr>
          <p:nvPr>
            <p:ph type="sldNum" sz="quarter" idx="12"/>
          </p:nvPr>
        </p:nvSpPr>
        <p:spPr/>
        <p:txBody>
          <a:bodyPr/>
          <a:lstStyle/>
          <a:p>
            <a:fld id="{96E69268-9C8B-4EBF-A9EE-DC5DC2D48DC3}" type="slidenum">
              <a:rPr lang="en-US" smtClean="0"/>
              <a:pPr/>
              <a:t>20</a:t>
            </a:fld>
            <a:endParaRPr lang="en-US"/>
          </a:p>
        </p:txBody>
      </p:sp>
    </p:spTree>
    <p:extLst>
      <p:ext uri="{BB962C8B-B14F-4D97-AF65-F5344CB8AC3E}">
        <p14:creationId xmlns:p14="http://schemas.microsoft.com/office/powerpoint/2010/main" val="185378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250"/>
                                        <p:tgtEl>
                                          <p:spTgt spid="6">
                                            <p:txEl>
                                              <p:pRg st="0" end="0"/>
                                            </p:txEl>
                                          </p:spTgt>
                                        </p:tgtEl>
                                      </p:cBhvr>
                                    </p:animEffect>
                                    <p:anim calcmode="lin" valueType="num">
                                      <p:cBhvr>
                                        <p:cTn id="34"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5" dur="250" fill="hold"/>
                                        <p:tgtEl>
                                          <p:spTgt spid="6">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250"/>
                                        <p:tgtEl>
                                          <p:spTgt spid="6">
                                            <p:txEl>
                                              <p:pRg st="1" end="1"/>
                                            </p:txEl>
                                          </p:spTgt>
                                        </p:tgtEl>
                                      </p:cBhvr>
                                    </p:animEffect>
                                    <p:anim calcmode="lin" valueType="num">
                                      <p:cBhvr>
                                        <p:cTn id="39" dur="25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0" dur="250" fill="hold"/>
                                        <p:tgtEl>
                                          <p:spTgt spid="6">
                                            <p:txEl>
                                              <p:pRg st="1" end="1"/>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250"/>
                                        <p:tgtEl>
                                          <p:spTgt spid="6">
                                            <p:txEl>
                                              <p:pRg st="2" end="2"/>
                                            </p:txEl>
                                          </p:spTgt>
                                        </p:tgtEl>
                                      </p:cBhvr>
                                    </p:animEffect>
                                    <p:anim calcmode="lin" valueType="num">
                                      <p:cBhvr>
                                        <p:cTn id="44" dur="25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5" dur="250" fill="hold"/>
                                        <p:tgtEl>
                                          <p:spTgt spid="6">
                                            <p:txEl>
                                              <p:pRg st="2" end="2"/>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250"/>
                                        <p:tgtEl>
                                          <p:spTgt spid="6">
                                            <p:txEl>
                                              <p:pRg st="3" end="3"/>
                                            </p:txEl>
                                          </p:spTgt>
                                        </p:tgtEl>
                                      </p:cBhvr>
                                    </p:animEffect>
                                    <p:anim calcmode="lin" valueType="num">
                                      <p:cBhvr>
                                        <p:cTn id="49" dur="25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0" dur="250" fill="hold"/>
                                        <p:tgtEl>
                                          <p:spTgt spid="6">
                                            <p:txEl>
                                              <p:pRg st="3" end="3"/>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fade">
                                      <p:cBhvr>
                                        <p:cTn id="53" dur="250"/>
                                        <p:tgtEl>
                                          <p:spTgt spid="6">
                                            <p:txEl>
                                              <p:pRg st="4" end="4"/>
                                            </p:txEl>
                                          </p:spTgt>
                                        </p:tgtEl>
                                      </p:cBhvr>
                                    </p:animEffect>
                                    <p:anim calcmode="lin" valueType="num">
                                      <p:cBhvr>
                                        <p:cTn id="54" dur="25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5" dur="250" fill="hold"/>
                                        <p:tgtEl>
                                          <p:spTgt spid="6">
                                            <p:txEl>
                                              <p:pRg st="4" end="4"/>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Effect transition="in" filter="fade">
                                      <p:cBhvr>
                                        <p:cTn id="58" dur="250"/>
                                        <p:tgtEl>
                                          <p:spTgt spid="6">
                                            <p:txEl>
                                              <p:pRg st="5" end="5"/>
                                            </p:txEl>
                                          </p:spTgt>
                                        </p:tgtEl>
                                      </p:cBhvr>
                                    </p:animEffect>
                                    <p:anim calcmode="lin" valueType="num">
                                      <p:cBhvr>
                                        <p:cTn id="59" dur="25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0" dur="250" fill="hold"/>
                                        <p:tgtEl>
                                          <p:spTgt spid="6">
                                            <p:txEl>
                                              <p:pRg st="5" end="5"/>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animEffect transition="in" filter="fade">
                                      <p:cBhvr>
                                        <p:cTn id="63" dur="250"/>
                                        <p:tgtEl>
                                          <p:spTgt spid="6">
                                            <p:txEl>
                                              <p:pRg st="6" end="6"/>
                                            </p:txEl>
                                          </p:spTgt>
                                        </p:tgtEl>
                                      </p:cBhvr>
                                    </p:animEffect>
                                    <p:anim calcmode="lin" valueType="num">
                                      <p:cBhvr>
                                        <p:cTn id="64" dur="25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65" dur="250" fill="hold"/>
                                        <p:tgtEl>
                                          <p:spTgt spid="6">
                                            <p:txEl>
                                              <p:pRg st="6" end="6"/>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6">
                                            <p:txEl>
                                              <p:pRg st="7" end="7"/>
                                            </p:txEl>
                                          </p:spTgt>
                                        </p:tgtEl>
                                        <p:attrNameLst>
                                          <p:attrName>style.visibility</p:attrName>
                                        </p:attrNameLst>
                                      </p:cBhvr>
                                      <p:to>
                                        <p:strVal val="visible"/>
                                      </p:to>
                                    </p:set>
                                    <p:animEffect transition="in" filter="fade">
                                      <p:cBhvr>
                                        <p:cTn id="68" dur="250"/>
                                        <p:tgtEl>
                                          <p:spTgt spid="6">
                                            <p:txEl>
                                              <p:pRg st="7" end="7"/>
                                            </p:txEl>
                                          </p:spTgt>
                                        </p:tgtEl>
                                      </p:cBhvr>
                                    </p:animEffect>
                                    <p:anim calcmode="lin" valueType="num">
                                      <p:cBhvr>
                                        <p:cTn id="69" dur="25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70" dur="25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3" grpId="0" animBg="1"/>
      <p:bldP spid="10"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B525CD-F1A7-3546-85E5-7AFD67B2191D}"/>
              </a:ext>
            </a:extLst>
          </p:cNvPr>
          <p:cNvSpPr>
            <a:spLocks noGrp="1"/>
          </p:cNvSpPr>
          <p:nvPr>
            <p:ph type="title"/>
          </p:nvPr>
        </p:nvSpPr>
        <p:spPr/>
        <p:txBody>
          <a:bodyPr/>
          <a:lstStyle/>
          <a:p>
            <a:r>
              <a:rPr lang="en-US" dirty="0">
                <a:cs typeface="Segoe UI"/>
              </a:rPr>
              <a:t>Group Members</a:t>
            </a:r>
            <a:endParaRPr lang="en-US" dirty="0"/>
          </a:p>
        </p:txBody>
      </p:sp>
      <p:sp>
        <p:nvSpPr>
          <p:cNvPr id="9" name="Rectangle 8">
            <a:extLst>
              <a:ext uri="{FF2B5EF4-FFF2-40B4-BE49-F238E27FC236}">
                <a16:creationId xmlns:a16="http://schemas.microsoft.com/office/drawing/2014/main" id="{9EAEB0A6-94D7-9050-9A39-CD19E644EB73}"/>
              </a:ext>
            </a:extLst>
          </p:cNvPr>
          <p:cNvSpPr/>
          <p:nvPr/>
        </p:nvSpPr>
        <p:spPr>
          <a:xfrm>
            <a:off x="5660194"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PH">
              <a:cs typeface="Segoe UI"/>
            </a:endParaRPr>
          </a:p>
        </p:txBody>
      </p:sp>
      <p:sp>
        <p:nvSpPr>
          <p:cNvPr id="7" name="Title 3">
            <a:extLst>
              <a:ext uri="{FF2B5EF4-FFF2-40B4-BE49-F238E27FC236}">
                <a16:creationId xmlns:a16="http://schemas.microsoft.com/office/drawing/2014/main" id="{11BA83F1-F340-7082-9FDB-87077C0C4A74}"/>
              </a:ext>
            </a:extLst>
          </p:cNvPr>
          <p:cNvSpPr txBox="1">
            <a:spLocks/>
          </p:cNvSpPr>
          <p:nvPr/>
        </p:nvSpPr>
        <p:spPr>
          <a:xfrm>
            <a:off x="6572158" y="2375556"/>
            <a:ext cx="4702533" cy="3174302"/>
          </a:xfrm>
          <a:prstGeom prst="rect">
            <a:avLst/>
          </a:prstGeom>
        </p:spPr>
        <p:txBody>
          <a:bodyPr vert="horz" lIns="0" tIns="60949" rIns="0" bIns="60949" rtlCol="0" anchor="ctr">
            <a:noAutofit/>
          </a:bodyPr>
          <a:lstStyle>
            <a:lvl1pPr algn="l" defTabSz="1218987" rtl="0" eaLnBrk="1" latinLnBrk="0" hangingPunct="1">
              <a:spcBef>
                <a:spcPct val="0"/>
              </a:spcBef>
              <a:buNone/>
              <a:defRPr sz="3600" b="1" kern="1200">
                <a:solidFill>
                  <a:schemeClr val="accent1"/>
                </a:solidFill>
                <a:latin typeface="+mj-lt"/>
                <a:ea typeface="+mj-ea"/>
                <a:cs typeface="+mj-cs"/>
              </a:defRPr>
            </a:lvl1pPr>
          </a:lstStyle>
          <a:p>
            <a:pPr>
              <a:spcBef>
                <a:spcPts val="0"/>
              </a:spcBef>
            </a:pPr>
            <a:r>
              <a:rPr lang="en-PH" sz="1800" dirty="0">
                <a:solidFill>
                  <a:schemeClr val="bg1"/>
                </a:solidFill>
                <a:cs typeface="Segoe UI"/>
              </a:rPr>
              <a:t>Team Members:</a:t>
            </a:r>
          </a:p>
          <a:p>
            <a:pPr>
              <a:spcBef>
                <a:spcPts val="0"/>
              </a:spcBef>
            </a:pPr>
            <a:r>
              <a:rPr lang="en-PH" sz="1800" dirty="0">
                <a:solidFill>
                  <a:srgbClr val="95E06C"/>
                </a:solidFill>
                <a:cs typeface="Segoe UI"/>
              </a:rPr>
              <a:t>Rajeshwari</a:t>
            </a:r>
            <a:endParaRPr lang="en-US" sz="1800" dirty="0"/>
          </a:p>
          <a:p>
            <a:pPr>
              <a:spcBef>
                <a:spcPts val="0"/>
              </a:spcBef>
            </a:pPr>
            <a:r>
              <a:rPr lang="en-PH" sz="1800" dirty="0" err="1">
                <a:solidFill>
                  <a:srgbClr val="95E06C"/>
                </a:solidFill>
                <a:cs typeface="Segoe UI"/>
              </a:rPr>
              <a:t>Swetav</a:t>
            </a:r>
            <a:endParaRPr lang="en-US" sz="1800" dirty="0">
              <a:solidFill>
                <a:srgbClr val="95E06C"/>
              </a:solidFill>
              <a:cs typeface="Segoe UI"/>
            </a:endParaRPr>
          </a:p>
          <a:p>
            <a:pPr>
              <a:spcBef>
                <a:spcPts val="0"/>
              </a:spcBef>
            </a:pPr>
            <a:r>
              <a:rPr lang="en-PH" sz="1800" dirty="0">
                <a:solidFill>
                  <a:srgbClr val="95E06C"/>
                </a:solidFill>
                <a:cs typeface="Segoe UI"/>
              </a:rPr>
              <a:t>Sujata</a:t>
            </a:r>
            <a:endParaRPr lang="en-US" sz="1800" dirty="0">
              <a:solidFill>
                <a:srgbClr val="95E06C"/>
              </a:solidFill>
              <a:cs typeface="Segoe UI"/>
            </a:endParaRPr>
          </a:p>
          <a:p>
            <a:pPr>
              <a:spcBef>
                <a:spcPts val="0"/>
              </a:spcBef>
            </a:pPr>
            <a:r>
              <a:rPr lang="en-PH" sz="1800" dirty="0">
                <a:solidFill>
                  <a:srgbClr val="95E06C"/>
                </a:solidFill>
                <a:cs typeface="Segoe UI"/>
              </a:rPr>
              <a:t>Pavan</a:t>
            </a:r>
            <a:endParaRPr lang="en-PH" sz="1800" dirty="0"/>
          </a:p>
          <a:p>
            <a:pPr>
              <a:spcBef>
                <a:spcPts val="0"/>
              </a:spcBef>
            </a:pPr>
            <a:r>
              <a:rPr lang="en-PH" sz="1800" dirty="0">
                <a:solidFill>
                  <a:srgbClr val="95E06C"/>
                </a:solidFill>
                <a:cs typeface="Segoe UI"/>
              </a:rPr>
              <a:t>Prasad</a:t>
            </a:r>
            <a:endParaRPr lang="en-US" sz="1800" dirty="0">
              <a:solidFill>
                <a:srgbClr val="95E06C"/>
              </a:solidFill>
              <a:cs typeface="Segoe UI"/>
            </a:endParaRPr>
          </a:p>
          <a:p>
            <a:pPr>
              <a:spcBef>
                <a:spcPts val="0"/>
              </a:spcBef>
            </a:pPr>
            <a:r>
              <a:rPr lang="en-PH" sz="1800" dirty="0" err="1">
                <a:solidFill>
                  <a:srgbClr val="95E06C"/>
                </a:solidFill>
                <a:cs typeface="Segoe UI"/>
              </a:rPr>
              <a:t>Shashwat</a:t>
            </a:r>
            <a:endParaRPr lang="en-US" sz="1800" dirty="0">
              <a:solidFill>
                <a:srgbClr val="95E06C"/>
              </a:solidFill>
              <a:cs typeface="Segoe UI"/>
            </a:endParaRPr>
          </a:p>
          <a:p>
            <a:pPr>
              <a:spcBef>
                <a:spcPts val="0"/>
              </a:spcBef>
            </a:pPr>
            <a:r>
              <a:rPr lang="en-PH" sz="1800" dirty="0" err="1">
                <a:solidFill>
                  <a:srgbClr val="95E06C"/>
                </a:solidFill>
                <a:cs typeface="Segoe UI"/>
              </a:rPr>
              <a:t>Bhuvaneshwari</a:t>
            </a:r>
            <a:endParaRPr lang="en-US" sz="1800" dirty="0">
              <a:solidFill>
                <a:srgbClr val="95E06C"/>
              </a:solidFill>
              <a:cs typeface="Segoe UI"/>
            </a:endParaRPr>
          </a:p>
        </p:txBody>
      </p:sp>
      <p:sp>
        <p:nvSpPr>
          <p:cNvPr id="10" name="Footer Placeholder 9">
            <a:extLst>
              <a:ext uri="{FF2B5EF4-FFF2-40B4-BE49-F238E27FC236}">
                <a16:creationId xmlns:a16="http://schemas.microsoft.com/office/drawing/2014/main" id="{EF275740-7AD6-A5B1-75C6-F2FA824A5D92}"/>
              </a:ext>
            </a:extLst>
          </p:cNvPr>
          <p:cNvSpPr>
            <a:spLocks noGrp="1"/>
          </p:cNvSpPr>
          <p:nvPr>
            <p:ph type="ftr" sz="quarter" idx="11"/>
          </p:nvPr>
        </p:nvSpPr>
        <p:spPr/>
        <p:txBody>
          <a:bodyPr/>
          <a:lstStyle/>
          <a:p>
            <a:r>
              <a:rPr lang="en-GB"/>
              <a:t>ARQ Testing in RLC Group 4</a:t>
            </a:r>
            <a:endParaRPr lang="en-US"/>
          </a:p>
        </p:txBody>
      </p:sp>
      <p:pic>
        <p:nvPicPr>
          <p:cNvPr id="13" name="Graphic 12" descr="Cheers">
            <a:extLst>
              <a:ext uri="{FF2B5EF4-FFF2-40B4-BE49-F238E27FC236}">
                <a16:creationId xmlns:a16="http://schemas.microsoft.com/office/drawing/2014/main" id="{9211FAA1-EE0A-6AEB-CF39-62CD224CB0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67110" y="3587063"/>
            <a:ext cx="914400" cy="914400"/>
          </a:xfrm>
          <a:prstGeom prst="rect">
            <a:avLst/>
          </a:prstGeom>
        </p:spPr>
      </p:pic>
      <p:sp>
        <p:nvSpPr>
          <p:cNvPr id="2" name="Date Placeholder 1">
            <a:extLst>
              <a:ext uri="{FF2B5EF4-FFF2-40B4-BE49-F238E27FC236}">
                <a16:creationId xmlns:a16="http://schemas.microsoft.com/office/drawing/2014/main" id="{78FFB4D1-07BA-3961-959A-69B39E7748D7}"/>
              </a:ext>
            </a:extLst>
          </p:cNvPr>
          <p:cNvSpPr>
            <a:spLocks noGrp="1"/>
          </p:cNvSpPr>
          <p:nvPr>
            <p:ph type="dt" sz="half" idx="10"/>
          </p:nvPr>
        </p:nvSpPr>
        <p:spPr/>
        <p:txBody>
          <a:bodyPr/>
          <a:lstStyle/>
          <a:p>
            <a:fld id="{5699B7B1-075C-4B2A-8455-E92A5C68A059}" type="datetime1">
              <a:rPr lang="en-US" smtClean="0"/>
              <a:t>8/13/2024</a:t>
            </a:fld>
            <a:endParaRPr lang="en-US"/>
          </a:p>
        </p:txBody>
      </p:sp>
      <p:sp>
        <p:nvSpPr>
          <p:cNvPr id="3" name="Slide Number Placeholder 2">
            <a:extLst>
              <a:ext uri="{FF2B5EF4-FFF2-40B4-BE49-F238E27FC236}">
                <a16:creationId xmlns:a16="http://schemas.microsoft.com/office/drawing/2014/main" id="{DB959BF9-4FDA-7E8F-9CFF-8FA20C88F47B}"/>
              </a:ext>
            </a:extLst>
          </p:cNvPr>
          <p:cNvSpPr>
            <a:spLocks noGrp="1"/>
          </p:cNvSpPr>
          <p:nvPr>
            <p:ph type="sldNum" sz="quarter" idx="12"/>
          </p:nvPr>
        </p:nvSpPr>
        <p:spPr/>
        <p:txBody>
          <a:bodyPr/>
          <a:lstStyle/>
          <a:p>
            <a:fld id="{96E69268-9C8B-4EBF-A9EE-DC5DC2D48DC3}" type="slidenum">
              <a:rPr lang="en-US" smtClean="0"/>
              <a:pPr/>
              <a:t>3</a:t>
            </a:fld>
            <a:endParaRPr lang="en-US"/>
          </a:p>
        </p:txBody>
      </p:sp>
      <p:sp>
        <p:nvSpPr>
          <p:cNvPr id="5" name="TextBox 4">
            <a:extLst>
              <a:ext uri="{FF2B5EF4-FFF2-40B4-BE49-F238E27FC236}">
                <a16:creationId xmlns:a16="http://schemas.microsoft.com/office/drawing/2014/main" id="{8C0BB310-212B-19B4-068E-B6C1F8B91599}"/>
              </a:ext>
            </a:extLst>
          </p:cNvPr>
          <p:cNvSpPr txBox="1"/>
          <p:nvPr/>
        </p:nvSpPr>
        <p:spPr>
          <a:xfrm>
            <a:off x="9320177" y="2831482"/>
            <a:ext cx="2491610" cy="584775"/>
          </a:xfrm>
          <a:prstGeom prst="rect">
            <a:avLst/>
          </a:prstGeom>
          <a:noFill/>
        </p:spPr>
        <p:txBody>
          <a:bodyPr wrap="square" rtlCol="0">
            <a:spAutoFit/>
          </a:bodyPr>
          <a:lstStyle/>
          <a:p>
            <a:r>
              <a:rPr lang="en-IN" sz="1600" b="1" dirty="0">
                <a:solidFill>
                  <a:schemeClr val="bg1"/>
                </a:solidFill>
              </a:rPr>
              <a:t>Mentor/Guide:</a:t>
            </a:r>
          </a:p>
          <a:p>
            <a:r>
              <a:rPr lang="en-IN" sz="1600" b="1" dirty="0">
                <a:solidFill>
                  <a:schemeClr val="accent5">
                    <a:lumMod val="75000"/>
                  </a:schemeClr>
                </a:solidFill>
              </a:rPr>
              <a:t>Abhijeet Kumar</a:t>
            </a:r>
          </a:p>
        </p:txBody>
      </p:sp>
    </p:spTree>
    <p:extLst>
      <p:ext uri="{BB962C8B-B14F-4D97-AF65-F5344CB8AC3E}">
        <p14:creationId xmlns:p14="http://schemas.microsoft.com/office/powerpoint/2010/main" val="36282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6" presetClass="entr" presetSubtype="16"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ircle(in)">
                                      <p:cBhvr>
                                        <p:cTn id="11"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dirty="0"/>
              <a:t>Introduction &amp; Overview </a:t>
            </a: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09440"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7" name="Footer Placeholder 6">
            <a:extLst>
              <a:ext uri="{FF2B5EF4-FFF2-40B4-BE49-F238E27FC236}">
                <a16:creationId xmlns:a16="http://schemas.microsoft.com/office/drawing/2014/main" id="{8E66489E-433D-6507-DA14-E37E3B1BEB28}"/>
              </a:ext>
            </a:extLst>
          </p:cNvPr>
          <p:cNvSpPr>
            <a:spLocks noGrp="1"/>
          </p:cNvSpPr>
          <p:nvPr>
            <p:ph type="ftr" sz="quarter" idx="11"/>
          </p:nvPr>
        </p:nvSpPr>
        <p:spPr/>
        <p:txBody>
          <a:bodyPr/>
          <a:lstStyle/>
          <a:p>
            <a:r>
              <a:rPr lang="en-GB"/>
              <a:t>ARQ Testing in RLC Group 4</a:t>
            </a:r>
            <a:endParaRPr lang="en-US"/>
          </a:p>
        </p:txBody>
      </p:sp>
      <p:sp>
        <p:nvSpPr>
          <p:cNvPr id="4" name="Date Placeholder 3">
            <a:extLst>
              <a:ext uri="{FF2B5EF4-FFF2-40B4-BE49-F238E27FC236}">
                <a16:creationId xmlns:a16="http://schemas.microsoft.com/office/drawing/2014/main" id="{F0D92B35-0A8E-EDA7-A23A-1F5AC29E2AEB}"/>
              </a:ext>
            </a:extLst>
          </p:cNvPr>
          <p:cNvSpPr>
            <a:spLocks noGrp="1"/>
          </p:cNvSpPr>
          <p:nvPr>
            <p:ph type="dt" sz="half" idx="10"/>
          </p:nvPr>
        </p:nvSpPr>
        <p:spPr/>
        <p:txBody>
          <a:bodyPr/>
          <a:lstStyle/>
          <a:p>
            <a:fld id="{9F476A59-8379-4450-A488-B6381CDAC4B9}" type="datetime1">
              <a:rPr lang="en-US" smtClean="0"/>
              <a:t>8/13/2024</a:t>
            </a:fld>
            <a:endParaRPr lang="en-US"/>
          </a:p>
        </p:txBody>
      </p:sp>
      <p:sp>
        <p:nvSpPr>
          <p:cNvPr id="5" name="Slide Number Placeholder 4">
            <a:extLst>
              <a:ext uri="{FF2B5EF4-FFF2-40B4-BE49-F238E27FC236}">
                <a16:creationId xmlns:a16="http://schemas.microsoft.com/office/drawing/2014/main" id="{466DB2A8-400A-5C64-53A9-8E994B73B979}"/>
              </a:ext>
            </a:extLst>
          </p:cNvPr>
          <p:cNvSpPr>
            <a:spLocks noGrp="1"/>
          </p:cNvSpPr>
          <p:nvPr>
            <p:ph type="sldNum" sz="quarter" idx="12"/>
          </p:nvPr>
        </p:nvSpPr>
        <p:spPr/>
        <p:txBody>
          <a:bodyPr/>
          <a:lstStyle/>
          <a:p>
            <a:fld id="{96E69268-9C8B-4EBF-A9EE-DC5DC2D48DC3}" type="slidenum">
              <a:rPr lang="en-US" smtClean="0"/>
              <a:pPr/>
              <a:t>4</a:t>
            </a:fld>
            <a:endParaRPr lang="en-US"/>
          </a:p>
        </p:txBody>
      </p:sp>
      <p:sp>
        <p:nvSpPr>
          <p:cNvPr id="6" name="TextBox 5">
            <a:extLst>
              <a:ext uri="{FF2B5EF4-FFF2-40B4-BE49-F238E27FC236}">
                <a16:creationId xmlns:a16="http://schemas.microsoft.com/office/drawing/2014/main" id="{42A91F89-039F-5A92-1F67-ED5A3732069B}"/>
              </a:ext>
            </a:extLst>
          </p:cNvPr>
          <p:cNvSpPr txBox="1"/>
          <p:nvPr/>
        </p:nvSpPr>
        <p:spPr>
          <a:xfrm>
            <a:off x="6587693" y="1413063"/>
            <a:ext cx="5426728" cy="4031873"/>
          </a:xfrm>
          <a:prstGeom prst="rect">
            <a:avLst/>
          </a:prstGeom>
          <a:noFill/>
        </p:spPr>
        <p:txBody>
          <a:bodyPr wrap="square" rtlCol="0">
            <a:spAutoFit/>
          </a:bodyPr>
          <a:lstStyle/>
          <a:p>
            <a:pPr algn="just"/>
            <a:r>
              <a:rPr lang="en-GB" sz="1600" dirty="0">
                <a:solidFill>
                  <a:schemeClr val="bg1"/>
                </a:solidFill>
              </a:rPr>
              <a:t>The ARQ (Automatic Repeat </a:t>
            </a:r>
            <a:r>
              <a:rPr lang="en-GB" sz="1600" dirty="0" err="1">
                <a:solidFill>
                  <a:schemeClr val="bg1"/>
                </a:solidFill>
              </a:rPr>
              <a:t>reQuest</a:t>
            </a:r>
            <a:r>
              <a:rPr lang="en-GB" sz="1600" dirty="0">
                <a:solidFill>
                  <a:schemeClr val="bg1"/>
                </a:solidFill>
              </a:rPr>
              <a:t>) testing in the Radio Link Control (RLC) layer is a crucial aspect of ensuring reliable data transmission in wireless communication networks. This project is focused on implementing and evaluating the ARQ mechanism within the RLC layer to enhance data integrity. By retransmitting lost or corrupted packets, ARQ plays a vital role in minimizing packet loss and maintaining robust communication links.</a:t>
            </a:r>
          </a:p>
          <a:p>
            <a:pPr algn="just"/>
            <a:r>
              <a:rPr lang="en-GB" sz="1600" dirty="0">
                <a:solidFill>
                  <a:schemeClr val="bg1"/>
                </a:solidFill>
              </a:rPr>
              <a:t>The project involves simulating various scenarios where packet loss might occur and </a:t>
            </a:r>
            <a:r>
              <a:rPr lang="en-GB" sz="1600" dirty="0" err="1">
                <a:solidFill>
                  <a:schemeClr val="bg1"/>
                </a:solidFill>
              </a:rPr>
              <a:t>analyzing</a:t>
            </a:r>
            <a:r>
              <a:rPr lang="en-GB" sz="1600" dirty="0">
                <a:solidFill>
                  <a:schemeClr val="bg1"/>
                </a:solidFill>
              </a:rPr>
              <a:t> the effectiveness of the ARQ mechanism in recovering lost data. It examines how the RLC layer handles retransmissions, monitors the impact on data throughput, and assesses overall network performance. The ultimate goal is to validate the importance of ARQ in improving communication reliability and reducing data transmission errors in the network.</a:t>
            </a:r>
            <a:endParaRPr lang="en-IN" sz="1600" dirty="0">
              <a:solidFill>
                <a:schemeClr val="bg1"/>
              </a:solidFill>
            </a:endParaRPr>
          </a:p>
        </p:txBody>
      </p:sp>
    </p:spTree>
    <p:extLst>
      <p:ext uri="{BB962C8B-B14F-4D97-AF65-F5344CB8AC3E}">
        <p14:creationId xmlns:p14="http://schemas.microsoft.com/office/powerpoint/2010/main" val="36839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10" presetClass="entr" presetSubtype="0" fill="hold" grpId="0" nodeType="withEffect">
                                  <p:stCondLst>
                                    <p:cond delay="5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a:t>Introduction to RLC</a:t>
            </a: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609440" y="1718211"/>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7" name="Footer Placeholder 6">
            <a:extLst>
              <a:ext uri="{FF2B5EF4-FFF2-40B4-BE49-F238E27FC236}">
                <a16:creationId xmlns:a16="http://schemas.microsoft.com/office/drawing/2014/main" id="{8E66489E-433D-6507-DA14-E37E3B1BEB28}"/>
              </a:ext>
            </a:extLst>
          </p:cNvPr>
          <p:cNvSpPr>
            <a:spLocks noGrp="1"/>
          </p:cNvSpPr>
          <p:nvPr>
            <p:ph type="ftr" sz="quarter" idx="11"/>
          </p:nvPr>
        </p:nvSpPr>
        <p:spPr/>
        <p:txBody>
          <a:bodyPr/>
          <a:lstStyle/>
          <a:p>
            <a:r>
              <a:rPr lang="en-GB"/>
              <a:t>ARQ Testing in RLC Group 4</a:t>
            </a:r>
            <a:endParaRPr lang="en-US"/>
          </a:p>
        </p:txBody>
      </p:sp>
      <p:sp>
        <p:nvSpPr>
          <p:cNvPr id="4" name="Date Placeholder 3">
            <a:extLst>
              <a:ext uri="{FF2B5EF4-FFF2-40B4-BE49-F238E27FC236}">
                <a16:creationId xmlns:a16="http://schemas.microsoft.com/office/drawing/2014/main" id="{F0D92B35-0A8E-EDA7-A23A-1F5AC29E2AEB}"/>
              </a:ext>
            </a:extLst>
          </p:cNvPr>
          <p:cNvSpPr>
            <a:spLocks noGrp="1"/>
          </p:cNvSpPr>
          <p:nvPr>
            <p:ph type="dt" sz="half" idx="10"/>
          </p:nvPr>
        </p:nvSpPr>
        <p:spPr/>
        <p:txBody>
          <a:bodyPr/>
          <a:lstStyle/>
          <a:p>
            <a:fld id="{9F476A59-8379-4450-A488-B6381CDAC4B9}" type="datetime1">
              <a:rPr lang="en-US" smtClean="0"/>
              <a:t>8/13/2024</a:t>
            </a:fld>
            <a:endParaRPr lang="en-US"/>
          </a:p>
        </p:txBody>
      </p:sp>
      <p:sp>
        <p:nvSpPr>
          <p:cNvPr id="5" name="Slide Number Placeholder 4">
            <a:extLst>
              <a:ext uri="{FF2B5EF4-FFF2-40B4-BE49-F238E27FC236}">
                <a16:creationId xmlns:a16="http://schemas.microsoft.com/office/drawing/2014/main" id="{466DB2A8-400A-5C64-53A9-8E994B73B979}"/>
              </a:ext>
            </a:extLst>
          </p:cNvPr>
          <p:cNvSpPr>
            <a:spLocks noGrp="1"/>
          </p:cNvSpPr>
          <p:nvPr>
            <p:ph type="sldNum" sz="quarter" idx="12"/>
          </p:nvPr>
        </p:nvSpPr>
        <p:spPr/>
        <p:txBody>
          <a:bodyPr/>
          <a:lstStyle/>
          <a:p>
            <a:fld id="{96E69268-9C8B-4EBF-A9EE-DC5DC2D48DC3}" type="slidenum">
              <a:rPr lang="en-US" smtClean="0"/>
              <a:pPr/>
              <a:t>5</a:t>
            </a:fld>
            <a:endParaRPr lang="en-US"/>
          </a:p>
        </p:txBody>
      </p:sp>
    </p:spTree>
    <p:extLst>
      <p:ext uri="{BB962C8B-B14F-4D97-AF65-F5344CB8AC3E}">
        <p14:creationId xmlns:p14="http://schemas.microsoft.com/office/powerpoint/2010/main" val="154714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5D314C8-6403-4A84-24B5-EE8645505E9A}"/>
              </a:ext>
            </a:extLst>
          </p:cNvPr>
          <p:cNvSpPr>
            <a:spLocks noGrp="1"/>
          </p:cNvSpPr>
          <p:nvPr>
            <p:ph type="body" sz="quarter" idx="13"/>
          </p:nvPr>
        </p:nvSpPr>
        <p:spPr>
          <a:xfrm>
            <a:off x="459152" y="1611168"/>
            <a:ext cx="11313533" cy="4479542"/>
          </a:xfrm>
        </p:spPr>
        <p:txBody>
          <a:bodyPr vert="horz" lIns="0" tIns="60949" rIns="0" bIns="60949" rtlCol="0" anchor="t">
            <a:noAutofit/>
          </a:bodyPr>
          <a:lstStyle/>
          <a:p>
            <a:r>
              <a:rPr lang="en-US" dirty="0">
                <a:latin typeface="Segoe UI"/>
                <a:ea typeface="+mj-lt"/>
                <a:cs typeface="Times New Roman"/>
              </a:rPr>
              <a:t>The</a:t>
            </a:r>
            <a:r>
              <a:rPr lang="en-US" b="1" dirty="0">
                <a:latin typeface="Segoe UI"/>
                <a:ea typeface="+mj-lt"/>
                <a:cs typeface="Times New Roman"/>
              </a:rPr>
              <a:t> Radio Link Control (RLC)</a:t>
            </a:r>
            <a:r>
              <a:rPr lang="en-US" dirty="0">
                <a:latin typeface="Segoe UI"/>
                <a:ea typeface="+mj-lt"/>
                <a:cs typeface="Times New Roman"/>
              </a:rPr>
              <a:t> layer is an integral part of the protocol stack in modern mobile communication systems, such as LTE (Long-Term Evolution) and 5G NR (New Radio). Situated between the Medium Access Control (MAC) layer and the Packet Data Convergence Protocol (PDCP) layer, the RLC layer is responsible for ensuring reliable data transfer and efficient communication over the wireless link.</a:t>
            </a:r>
            <a:endParaRPr lang="en-US" dirty="0"/>
          </a:p>
          <a:p>
            <a:endParaRPr lang="en-US" dirty="0"/>
          </a:p>
          <a:p>
            <a:r>
              <a:rPr lang="en-US" b="1" dirty="0">
                <a:latin typeface="Segoe UI"/>
                <a:ea typeface="+mj-lt"/>
                <a:cs typeface="Times New Roman"/>
              </a:rPr>
              <a:t>Radio Link Control (RLC) </a:t>
            </a:r>
            <a:r>
              <a:rPr lang="en-US" dirty="0">
                <a:latin typeface="Segoe UI"/>
                <a:ea typeface="+mj-lt"/>
                <a:cs typeface="Times New Roman"/>
              </a:rPr>
              <a:t>is a layer 2 Radio Link Protocol used in UMTS, LTE and 5G on the Air Interface. This protocol is specified by 3GPP in TS 25.322 for UMTS, TS 36.322[2] for LTE and TS 38.322 for 5G New Radio (NR). RLC is located on top of the 3GPP MAC layer and below the PDCP layer. </a:t>
            </a:r>
            <a:endParaRPr lang="en-US" dirty="0">
              <a:solidFill>
                <a:srgbClr val="000000"/>
              </a:solidFill>
              <a:latin typeface="Segoe UI"/>
              <a:cs typeface="Times New Roman"/>
            </a:endParaRPr>
          </a:p>
          <a:p>
            <a:r>
              <a:rPr lang="en-US" dirty="0">
                <a:solidFill>
                  <a:srgbClr val="1F1F1F"/>
                </a:solidFill>
                <a:ea typeface="+mj-lt"/>
                <a:cs typeface="+mj-lt"/>
              </a:rPr>
              <a:t>It is essential for adapting to the challenges of wireless communication, such as varying signal strength, interference, and mobility. By handling segmentation, error correction, and flow control, the RLC layer plays a crucial role in ensuring that data is transmitted efficiently and reliably, contributing to the overall performance and quality of service in mobile networks.</a:t>
            </a:r>
            <a:endParaRPr lang="en-US" dirty="0"/>
          </a:p>
        </p:txBody>
      </p:sp>
      <p:sp>
        <p:nvSpPr>
          <p:cNvPr id="6" name="TextBox 5">
            <a:extLst>
              <a:ext uri="{FF2B5EF4-FFF2-40B4-BE49-F238E27FC236}">
                <a16:creationId xmlns:a16="http://schemas.microsoft.com/office/drawing/2014/main" id="{4D0F1FFB-6E0B-A521-7E6C-3D5CB1E86C85}"/>
              </a:ext>
            </a:extLst>
          </p:cNvPr>
          <p:cNvSpPr txBox="1"/>
          <p:nvPr/>
        </p:nvSpPr>
        <p:spPr>
          <a:xfrm>
            <a:off x="9601200" y="295275"/>
            <a:ext cx="2200275" cy="338554"/>
          </a:xfrm>
          <a:prstGeom prst="rect">
            <a:avLst/>
          </a:prstGeom>
          <a:noFill/>
        </p:spPr>
        <p:txBody>
          <a:bodyPr wrap="square" rtlCol="0">
            <a:spAutoFit/>
          </a:bodyPr>
          <a:lstStyle/>
          <a:p>
            <a:r>
              <a:rPr lang="en-GB" sz="1600" b="1"/>
              <a:t>3GPP 38.322</a:t>
            </a:r>
            <a:endParaRPr lang="en-IN" sz="1600" b="1"/>
          </a:p>
        </p:txBody>
      </p:sp>
      <p:sp>
        <p:nvSpPr>
          <p:cNvPr id="8" name="Title 1">
            <a:extLst>
              <a:ext uri="{FF2B5EF4-FFF2-40B4-BE49-F238E27FC236}">
                <a16:creationId xmlns:a16="http://schemas.microsoft.com/office/drawing/2014/main" id="{82E66AF5-5296-729D-C07E-76512A68A465}"/>
              </a:ext>
            </a:extLst>
          </p:cNvPr>
          <p:cNvSpPr>
            <a:spLocks noGrp="1"/>
          </p:cNvSpPr>
          <p:nvPr>
            <p:ph type="title"/>
          </p:nvPr>
        </p:nvSpPr>
        <p:spPr>
          <a:xfrm>
            <a:off x="609639" y="237181"/>
            <a:ext cx="9805061" cy="1296144"/>
          </a:xfrm>
        </p:spPr>
        <p:txBody>
          <a:bodyPr/>
          <a:lstStyle/>
          <a:p>
            <a:r>
              <a:rPr lang="en-US">
                <a:latin typeface="Segoe UI"/>
                <a:cs typeface="Times New Roman"/>
              </a:rPr>
              <a:t>What is RLC</a:t>
            </a:r>
          </a:p>
        </p:txBody>
      </p:sp>
      <p:sp>
        <p:nvSpPr>
          <p:cNvPr id="9" name="Footer Placeholder 8">
            <a:extLst>
              <a:ext uri="{FF2B5EF4-FFF2-40B4-BE49-F238E27FC236}">
                <a16:creationId xmlns:a16="http://schemas.microsoft.com/office/drawing/2014/main" id="{0B5D985F-6D32-29D3-ECC2-741EFBDE3BEA}"/>
              </a:ext>
            </a:extLst>
          </p:cNvPr>
          <p:cNvSpPr>
            <a:spLocks noGrp="1"/>
          </p:cNvSpPr>
          <p:nvPr>
            <p:ph type="ftr" sz="quarter" idx="11"/>
          </p:nvPr>
        </p:nvSpPr>
        <p:spPr/>
        <p:txBody>
          <a:bodyPr/>
          <a:lstStyle/>
          <a:p>
            <a:r>
              <a:rPr lang="en-GB"/>
              <a:t>ARQ Testing in RLC Group 4</a:t>
            </a:r>
            <a:endParaRPr lang="en-US"/>
          </a:p>
        </p:txBody>
      </p:sp>
      <p:sp>
        <p:nvSpPr>
          <p:cNvPr id="2" name="Date Placeholder 1">
            <a:extLst>
              <a:ext uri="{FF2B5EF4-FFF2-40B4-BE49-F238E27FC236}">
                <a16:creationId xmlns:a16="http://schemas.microsoft.com/office/drawing/2014/main" id="{46149242-D3DD-FCD3-DC2F-F51CA89AFFF3}"/>
              </a:ext>
            </a:extLst>
          </p:cNvPr>
          <p:cNvSpPr>
            <a:spLocks noGrp="1"/>
          </p:cNvSpPr>
          <p:nvPr>
            <p:ph type="dt" sz="half" idx="10"/>
          </p:nvPr>
        </p:nvSpPr>
        <p:spPr/>
        <p:txBody>
          <a:bodyPr/>
          <a:lstStyle/>
          <a:p>
            <a:fld id="{354ED726-C6AF-4DFB-9382-46429E70948A}" type="datetime1">
              <a:rPr lang="en-US" smtClean="0"/>
              <a:t>8/13/2024</a:t>
            </a:fld>
            <a:endParaRPr lang="en-US"/>
          </a:p>
        </p:txBody>
      </p:sp>
      <p:sp>
        <p:nvSpPr>
          <p:cNvPr id="3" name="Slide Number Placeholder 2">
            <a:extLst>
              <a:ext uri="{FF2B5EF4-FFF2-40B4-BE49-F238E27FC236}">
                <a16:creationId xmlns:a16="http://schemas.microsoft.com/office/drawing/2014/main" id="{F7124160-C475-2093-1D72-991C97A19C93}"/>
              </a:ext>
            </a:extLst>
          </p:cNvPr>
          <p:cNvSpPr>
            <a:spLocks noGrp="1"/>
          </p:cNvSpPr>
          <p:nvPr>
            <p:ph type="sldNum" sz="quarter" idx="12"/>
          </p:nvPr>
        </p:nvSpPr>
        <p:spPr/>
        <p:txBody>
          <a:bodyPr/>
          <a:lstStyle/>
          <a:p>
            <a:fld id="{96E69268-9C8B-4EBF-A9EE-DC5DC2D48DC3}" type="slidenum">
              <a:rPr lang="en-US" smtClean="0"/>
              <a:pPr/>
              <a:t>6</a:t>
            </a:fld>
            <a:endParaRPr lang="en-US"/>
          </a:p>
        </p:txBody>
      </p:sp>
    </p:spTree>
    <p:extLst>
      <p:ext uri="{BB962C8B-B14F-4D97-AF65-F5344CB8AC3E}">
        <p14:creationId xmlns:p14="http://schemas.microsoft.com/office/powerpoint/2010/main" val="281665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5">
                                            <p:txEl>
                                              <p:pRg st="0" end="0"/>
                                            </p:txEl>
                                          </p:spTgt>
                                        </p:tgtEl>
                                        <p:attrNameLst>
                                          <p:attrName>style.color</p:attrName>
                                        </p:attrNameLst>
                                      </p:cBhvr>
                                      <p:to>
                                        <a:schemeClr val="accent2"/>
                                      </p:to>
                                    </p:animClr>
                                    <p:animClr clrSpc="rgb" dir="cw">
                                      <p:cBhvr>
                                        <p:cTn id="7" dur="500" fill="hold"/>
                                        <p:tgtEl>
                                          <p:spTgt spid="5">
                                            <p:txEl>
                                              <p:pRg st="0" end="0"/>
                                            </p:txEl>
                                          </p:spTgt>
                                        </p:tgtEl>
                                        <p:attrNameLst>
                                          <p:attrName>fillcolor</p:attrName>
                                        </p:attrNameLst>
                                      </p:cBhvr>
                                      <p:to>
                                        <a:schemeClr val="accent2"/>
                                      </p:to>
                                    </p:animClr>
                                    <p:set>
                                      <p:cBhvr>
                                        <p:cTn id="8" dur="500" fill="hold"/>
                                        <p:tgtEl>
                                          <p:spTgt spid="5">
                                            <p:txEl>
                                              <p:pRg st="0" end="0"/>
                                            </p:txEl>
                                          </p:spTgt>
                                        </p:tgtEl>
                                        <p:attrNameLst>
                                          <p:attrName>fill.type</p:attrName>
                                        </p:attrNameLst>
                                      </p:cBhvr>
                                      <p:to>
                                        <p:strVal val="solid"/>
                                      </p:to>
                                    </p:set>
                                    <p:set>
                                      <p:cBhvr>
                                        <p:cTn id="9" dur="500" fill="hold"/>
                                        <p:tgtEl>
                                          <p:spTgt spid="5">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5">
                                            <p:txEl>
                                              <p:pRg st="2" end="2"/>
                                            </p:txEl>
                                          </p:spTgt>
                                        </p:tgtEl>
                                        <p:attrNameLst>
                                          <p:attrName>style.color</p:attrName>
                                        </p:attrNameLst>
                                      </p:cBhvr>
                                      <p:to>
                                        <a:schemeClr val="accent2"/>
                                      </p:to>
                                    </p:animClr>
                                    <p:animClr clrSpc="rgb" dir="cw">
                                      <p:cBhvr>
                                        <p:cTn id="12" dur="500" fill="hold"/>
                                        <p:tgtEl>
                                          <p:spTgt spid="5">
                                            <p:txEl>
                                              <p:pRg st="2" end="2"/>
                                            </p:txEl>
                                          </p:spTgt>
                                        </p:tgtEl>
                                        <p:attrNameLst>
                                          <p:attrName>fillcolor</p:attrName>
                                        </p:attrNameLst>
                                      </p:cBhvr>
                                      <p:to>
                                        <a:schemeClr val="accent2"/>
                                      </p:to>
                                    </p:animClr>
                                    <p:set>
                                      <p:cBhvr>
                                        <p:cTn id="13" dur="500" fill="hold"/>
                                        <p:tgtEl>
                                          <p:spTgt spid="5">
                                            <p:txEl>
                                              <p:pRg st="2" end="2"/>
                                            </p:txEl>
                                          </p:spTgt>
                                        </p:tgtEl>
                                        <p:attrNameLst>
                                          <p:attrName>fill.type</p:attrName>
                                        </p:attrNameLst>
                                      </p:cBhvr>
                                      <p:to>
                                        <p:strVal val="solid"/>
                                      </p:to>
                                    </p:set>
                                    <p:set>
                                      <p:cBhvr>
                                        <p:cTn id="14" dur="500" fill="hold"/>
                                        <p:tgtEl>
                                          <p:spTgt spid="5">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5">
                                            <p:txEl>
                                              <p:pRg st="3" end="3"/>
                                            </p:txEl>
                                          </p:spTgt>
                                        </p:tgtEl>
                                        <p:attrNameLst>
                                          <p:attrName>style.color</p:attrName>
                                        </p:attrNameLst>
                                      </p:cBhvr>
                                      <p:to>
                                        <a:schemeClr val="accent2"/>
                                      </p:to>
                                    </p:animClr>
                                    <p:animClr clrSpc="rgb" dir="cw">
                                      <p:cBhvr>
                                        <p:cTn id="17" dur="500" fill="hold"/>
                                        <p:tgtEl>
                                          <p:spTgt spid="5">
                                            <p:txEl>
                                              <p:pRg st="3" end="3"/>
                                            </p:txEl>
                                          </p:spTgt>
                                        </p:tgtEl>
                                        <p:attrNameLst>
                                          <p:attrName>fillcolor</p:attrName>
                                        </p:attrNameLst>
                                      </p:cBhvr>
                                      <p:to>
                                        <a:schemeClr val="accent2"/>
                                      </p:to>
                                    </p:animClr>
                                    <p:set>
                                      <p:cBhvr>
                                        <p:cTn id="18" dur="500" fill="hold"/>
                                        <p:tgtEl>
                                          <p:spTgt spid="5">
                                            <p:txEl>
                                              <p:pRg st="3" end="3"/>
                                            </p:txEl>
                                          </p:spTgt>
                                        </p:tgtEl>
                                        <p:attrNameLst>
                                          <p:attrName>fill.type</p:attrName>
                                        </p:attrNameLst>
                                      </p:cBhvr>
                                      <p:to>
                                        <p:strVal val="solid"/>
                                      </p:to>
                                    </p:set>
                                    <p:set>
                                      <p:cBhvr>
                                        <p:cTn id="19" dur="500" fill="hold"/>
                                        <p:tgtEl>
                                          <p:spTgt spid="5">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612023-127B-A0B4-BA9A-2B7FE4163647}"/>
              </a:ext>
            </a:extLst>
          </p:cNvPr>
          <p:cNvPicPr>
            <a:picLocks noChangeAspect="1"/>
          </p:cNvPicPr>
          <p:nvPr/>
        </p:nvPicPr>
        <p:blipFill>
          <a:blip r:embed="rId2"/>
          <a:stretch>
            <a:fillRect/>
          </a:stretch>
        </p:blipFill>
        <p:spPr>
          <a:xfrm>
            <a:off x="3301910" y="684308"/>
            <a:ext cx="5584182" cy="4572000"/>
          </a:xfrm>
          <a:prstGeom prst="rect">
            <a:avLst/>
          </a:prstGeom>
        </p:spPr>
      </p:pic>
      <p:sp>
        <p:nvSpPr>
          <p:cNvPr id="7" name="Rectangle 6">
            <a:extLst>
              <a:ext uri="{FF2B5EF4-FFF2-40B4-BE49-F238E27FC236}">
                <a16:creationId xmlns:a16="http://schemas.microsoft.com/office/drawing/2014/main" id="{D873680A-2A4D-0EFA-78F0-7FC0C0CC056D}"/>
              </a:ext>
            </a:extLst>
          </p:cNvPr>
          <p:cNvSpPr/>
          <p:nvPr/>
        </p:nvSpPr>
        <p:spPr>
          <a:xfrm>
            <a:off x="3812041" y="2574638"/>
            <a:ext cx="4490023" cy="70356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4B2C9D2-0278-80A7-5E8F-E7220ACA3309}"/>
              </a:ext>
            </a:extLst>
          </p:cNvPr>
          <p:cNvSpPr txBox="1"/>
          <p:nvPr/>
        </p:nvSpPr>
        <p:spPr>
          <a:xfrm>
            <a:off x="4745197" y="540435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Segoe UI"/>
              </a:rPr>
              <a:t>Fig 1.1 Layer Structure</a:t>
            </a:r>
          </a:p>
        </p:txBody>
      </p:sp>
      <p:sp>
        <p:nvSpPr>
          <p:cNvPr id="9" name="TextBox 8">
            <a:extLst>
              <a:ext uri="{FF2B5EF4-FFF2-40B4-BE49-F238E27FC236}">
                <a16:creationId xmlns:a16="http://schemas.microsoft.com/office/drawing/2014/main" id="{5EFA80CF-8107-2860-A9B9-963A43C4CC4C}"/>
              </a:ext>
            </a:extLst>
          </p:cNvPr>
          <p:cNvSpPr txBox="1"/>
          <p:nvPr/>
        </p:nvSpPr>
        <p:spPr>
          <a:xfrm>
            <a:off x="9601200" y="295275"/>
            <a:ext cx="2200275" cy="338554"/>
          </a:xfrm>
          <a:prstGeom prst="rect">
            <a:avLst/>
          </a:prstGeom>
          <a:noFill/>
        </p:spPr>
        <p:txBody>
          <a:bodyPr wrap="square" rtlCol="0">
            <a:spAutoFit/>
          </a:bodyPr>
          <a:lstStyle/>
          <a:p>
            <a:r>
              <a:rPr lang="en-GB" sz="1600" b="1"/>
              <a:t>3GPP 38.322</a:t>
            </a:r>
            <a:endParaRPr lang="en-IN" sz="1600" b="1"/>
          </a:p>
        </p:txBody>
      </p:sp>
      <p:sp>
        <p:nvSpPr>
          <p:cNvPr id="11" name="Footer Placeholder 10">
            <a:extLst>
              <a:ext uri="{FF2B5EF4-FFF2-40B4-BE49-F238E27FC236}">
                <a16:creationId xmlns:a16="http://schemas.microsoft.com/office/drawing/2014/main" id="{1DE5FB06-171E-164C-42E7-5DA3DCE7357F}"/>
              </a:ext>
            </a:extLst>
          </p:cNvPr>
          <p:cNvSpPr>
            <a:spLocks noGrp="1"/>
          </p:cNvSpPr>
          <p:nvPr>
            <p:ph type="ftr" sz="quarter" idx="11"/>
          </p:nvPr>
        </p:nvSpPr>
        <p:spPr/>
        <p:txBody>
          <a:bodyPr/>
          <a:lstStyle/>
          <a:p>
            <a:r>
              <a:rPr lang="en-GB"/>
              <a:t>ARQ Testing in RLC Group 4</a:t>
            </a:r>
            <a:endParaRPr lang="en-US"/>
          </a:p>
        </p:txBody>
      </p:sp>
      <p:sp>
        <p:nvSpPr>
          <p:cNvPr id="2" name="Date Placeholder 1">
            <a:extLst>
              <a:ext uri="{FF2B5EF4-FFF2-40B4-BE49-F238E27FC236}">
                <a16:creationId xmlns:a16="http://schemas.microsoft.com/office/drawing/2014/main" id="{63842CCB-1BDE-AEF7-340B-CBA479F02CB1}"/>
              </a:ext>
            </a:extLst>
          </p:cNvPr>
          <p:cNvSpPr>
            <a:spLocks noGrp="1"/>
          </p:cNvSpPr>
          <p:nvPr>
            <p:ph type="dt" sz="half" idx="10"/>
          </p:nvPr>
        </p:nvSpPr>
        <p:spPr/>
        <p:txBody>
          <a:bodyPr/>
          <a:lstStyle/>
          <a:p>
            <a:fld id="{A2299760-6F9E-4B9D-9703-77792201DE8D}" type="datetime1">
              <a:rPr lang="en-US" smtClean="0"/>
              <a:t>8/13/2024</a:t>
            </a:fld>
            <a:endParaRPr lang="en-US"/>
          </a:p>
        </p:txBody>
      </p:sp>
      <p:sp>
        <p:nvSpPr>
          <p:cNvPr id="4" name="Slide Number Placeholder 3">
            <a:extLst>
              <a:ext uri="{FF2B5EF4-FFF2-40B4-BE49-F238E27FC236}">
                <a16:creationId xmlns:a16="http://schemas.microsoft.com/office/drawing/2014/main" id="{FBB03E4B-7D51-53F3-A874-4A7D10F3F809}"/>
              </a:ext>
            </a:extLst>
          </p:cNvPr>
          <p:cNvSpPr>
            <a:spLocks noGrp="1"/>
          </p:cNvSpPr>
          <p:nvPr>
            <p:ph type="sldNum" sz="quarter" idx="12"/>
          </p:nvPr>
        </p:nvSpPr>
        <p:spPr/>
        <p:txBody>
          <a:bodyPr/>
          <a:lstStyle/>
          <a:p>
            <a:fld id="{96E69268-9C8B-4EBF-A9EE-DC5DC2D48DC3}" type="slidenum">
              <a:rPr lang="en-US" smtClean="0"/>
              <a:pPr/>
              <a:t>7</a:t>
            </a:fld>
            <a:endParaRPr lang="en-US"/>
          </a:p>
        </p:txBody>
      </p:sp>
    </p:spTree>
    <p:extLst>
      <p:ext uri="{BB962C8B-B14F-4D97-AF65-F5344CB8AC3E}">
        <p14:creationId xmlns:p14="http://schemas.microsoft.com/office/powerpoint/2010/main" val="207335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1056-1B21-A211-680B-593C0C71F275}"/>
              </a:ext>
            </a:extLst>
          </p:cNvPr>
          <p:cNvSpPr>
            <a:spLocks noGrp="1"/>
          </p:cNvSpPr>
          <p:nvPr>
            <p:ph type="title"/>
          </p:nvPr>
        </p:nvSpPr>
        <p:spPr>
          <a:xfrm>
            <a:off x="609639" y="237181"/>
            <a:ext cx="9805061" cy="1296144"/>
          </a:xfrm>
        </p:spPr>
        <p:txBody>
          <a:bodyPr/>
          <a:lstStyle/>
          <a:p>
            <a:r>
              <a:rPr lang="en-US">
                <a:latin typeface="Segoe UI"/>
                <a:cs typeface="Times New Roman"/>
              </a:rPr>
              <a:t>Functions and Services of RLC</a:t>
            </a:r>
          </a:p>
        </p:txBody>
      </p:sp>
      <p:sp>
        <p:nvSpPr>
          <p:cNvPr id="4" name="Text Placeholder 3">
            <a:extLst>
              <a:ext uri="{FF2B5EF4-FFF2-40B4-BE49-F238E27FC236}">
                <a16:creationId xmlns:a16="http://schemas.microsoft.com/office/drawing/2014/main" id="{9648C6C3-B11E-FEA1-24FB-2C1AFD07350E}"/>
              </a:ext>
            </a:extLst>
          </p:cNvPr>
          <p:cNvSpPr>
            <a:spLocks noGrp="1"/>
          </p:cNvSpPr>
          <p:nvPr>
            <p:ph type="body" sz="quarter" idx="13"/>
          </p:nvPr>
        </p:nvSpPr>
        <p:spPr>
          <a:xfrm>
            <a:off x="907733" y="1711510"/>
            <a:ext cx="4332947" cy="4486746"/>
          </a:xfrm>
        </p:spPr>
        <p:txBody>
          <a:bodyPr vert="horz" lIns="0" tIns="60949" rIns="0" bIns="60949" rtlCol="0" anchor="t">
            <a:noAutofit/>
          </a:bodyPr>
          <a:lstStyle/>
          <a:p>
            <a:r>
              <a:rPr lang="en-US" b="1" dirty="0">
                <a:latin typeface="Segoe UI"/>
                <a:ea typeface="+mj-lt"/>
                <a:cs typeface="+mj-lt"/>
              </a:rPr>
              <a:t>Functions:</a:t>
            </a:r>
          </a:p>
          <a:p>
            <a:pPr marL="285750" indent="-285750">
              <a:buFont typeface="Arial"/>
              <a:buChar char="•"/>
            </a:pPr>
            <a:r>
              <a:rPr lang="en-US" dirty="0">
                <a:latin typeface="Segoe UI"/>
                <a:ea typeface="+mj-lt"/>
                <a:cs typeface="+mj-lt"/>
              </a:rPr>
              <a:t>transfer of upper layer PDUs</a:t>
            </a:r>
            <a:endParaRPr lang="en-US" dirty="0">
              <a:latin typeface="Segoe UI"/>
              <a:cs typeface="Segoe UI"/>
            </a:endParaRPr>
          </a:p>
          <a:p>
            <a:pPr marL="285750" indent="-285750">
              <a:buFont typeface="Arial"/>
              <a:buChar char="•"/>
            </a:pPr>
            <a:r>
              <a:rPr lang="en-US" dirty="0">
                <a:latin typeface="Segoe UI"/>
                <a:ea typeface="+mj-lt"/>
                <a:cs typeface="+mj-lt"/>
              </a:rPr>
              <a:t>error correction through ARQ (only for AM data transfer)</a:t>
            </a:r>
            <a:endParaRPr lang="en-US" dirty="0">
              <a:latin typeface="Segoe UI"/>
              <a:cs typeface="Segoe UI"/>
            </a:endParaRPr>
          </a:p>
          <a:p>
            <a:pPr marL="285750" indent="-285750">
              <a:buFont typeface="Arial"/>
              <a:buChar char="•"/>
            </a:pPr>
            <a:r>
              <a:rPr lang="en-US" dirty="0">
                <a:latin typeface="Segoe UI"/>
                <a:ea typeface="+mj-lt"/>
                <a:cs typeface="+mj-lt"/>
              </a:rPr>
              <a:t>segmentation and reassembly of RLC SDUs (only for UM and AM data transfer)</a:t>
            </a:r>
            <a:endParaRPr lang="en-US" dirty="0">
              <a:latin typeface="Segoe UI"/>
              <a:cs typeface="Segoe UI"/>
            </a:endParaRPr>
          </a:p>
          <a:p>
            <a:pPr marL="285750" indent="-285750">
              <a:buFont typeface="Arial"/>
              <a:buChar char="•"/>
            </a:pPr>
            <a:r>
              <a:rPr lang="en-US" dirty="0">
                <a:latin typeface="Segoe UI"/>
                <a:ea typeface="+mj-lt"/>
                <a:cs typeface="+mj-lt"/>
              </a:rPr>
              <a:t>re-segmentation of RLC SDU segments (only for AM data transfer)</a:t>
            </a:r>
            <a:endParaRPr lang="en-US" dirty="0">
              <a:latin typeface="Segoe UI"/>
              <a:cs typeface="Segoe UI"/>
            </a:endParaRPr>
          </a:p>
          <a:p>
            <a:pPr marL="285750" indent="-285750">
              <a:buFont typeface="Arial"/>
              <a:buChar char="•"/>
            </a:pPr>
            <a:r>
              <a:rPr lang="en-US" dirty="0">
                <a:latin typeface="Segoe UI"/>
                <a:ea typeface="+mj-lt"/>
                <a:cs typeface="+mj-lt"/>
              </a:rPr>
              <a:t>duplicate detection (only for AM data transfer)</a:t>
            </a:r>
            <a:endParaRPr lang="en-US" dirty="0">
              <a:latin typeface="Segoe UI"/>
              <a:cs typeface="Segoe UI"/>
            </a:endParaRPr>
          </a:p>
          <a:p>
            <a:pPr marL="285750" indent="-285750">
              <a:buFont typeface="Arial"/>
              <a:buChar char="•"/>
            </a:pPr>
            <a:r>
              <a:rPr lang="en-US" dirty="0">
                <a:latin typeface="Segoe UI"/>
                <a:ea typeface="+mj-lt"/>
                <a:cs typeface="+mj-lt"/>
              </a:rPr>
              <a:t>RLC SDU discard (only for UM and AM data transfer)</a:t>
            </a:r>
            <a:endParaRPr lang="en-US" dirty="0">
              <a:latin typeface="Segoe UI"/>
              <a:cs typeface="Segoe UI"/>
            </a:endParaRPr>
          </a:p>
          <a:p>
            <a:pPr marL="285750" indent="-285750">
              <a:buFont typeface="Arial"/>
              <a:buChar char="•"/>
            </a:pPr>
            <a:r>
              <a:rPr lang="en-US" dirty="0">
                <a:latin typeface="Segoe UI"/>
                <a:ea typeface="+mj-lt"/>
                <a:cs typeface="+mj-lt"/>
              </a:rPr>
              <a:t>RLC re-establishment;</a:t>
            </a:r>
            <a:endParaRPr lang="en-US" dirty="0">
              <a:latin typeface="Segoe UI"/>
              <a:cs typeface="Times New Roman"/>
            </a:endParaRPr>
          </a:p>
          <a:p>
            <a:pPr marL="285750" indent="-285750">
              <a:buFont typeface="Arial"/>
              <a:buChar char="•"/>
            </a:pPr>
            <a:r>
              <a:rPr lang="en-US" dirty="0">
                <a:latin typeface="Segoe UI"/>
                <a:cs typeface="Calibri"/>
              </a:rPr>
              <a:t>Protocol error detection (only for AM data transfer).</a:t>
            </a:r>
            <a:endParaRPr lang="en-US" dirty="0">
              <a:latin typeface="Segoe UI"/>
              <a:cs typeface="Segoe UI"/>
            </a:endParaRPr>
          </a:p>
          <a:p>
            <a:endParaRPr lang="en-US" dirty="0">
              <a:latin typeface="Segoe UI"/>
              <a:cs typeface="Calibri"/>
            </a:endParaRPr>
          </a:p>
          <a:p>
            <a:endParaRPr lang="en-US" dirty="0">
              <a:latin typeface="Segoe UI"/>
              <a:cs typeface="Calibri"/>
            </a:endParaRPr>
          </a:p>
        </p:txBody>
      </p:sp>
      <p:sp>
        <p:nvSpPr>
          <p:cNvPr id="5" name="TextBox 4">
            <a:extLst>
              <a:ext uri="{FF2B5EF4-FFF2-40B4-BE49-F238E27FC236}">
                <a16:creationId xmlns:a16="http://schemas.microsoft.com/office/drawing/2014/main" id="{F92F8078-335C-C6F1-1D3D-03B1F2F81A8A}"/>
              </a:ext>
            </a:extLst>
          </p:cNvPr>
          <p:cNvSpPr txBox="1"/>
          <p:nvPr/>
        </p:nvSpPr>
        <p:spPr>
          <a:xfrm>
            <a:off x="5919853" y="1716290"/>
            <a:ext cx="515389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Segoe UI"/>
                <a:cs typeface="Segoe UI"/>
              </a:rPr>
              <a:t>Services provided to upper layers</a:t>
            </a:r>
          </a:p>
          <a:p>
            <a:r>
              <a:rPr lang="en-US" sz="1600" dirty="0">
                <a:latin typeface="Segoe UI"/>
                <a:cs typeface="Arial"/>
              </a:rPr>
              <a:t>•   TM data transfer</a:t>
            </a:r>
            <a:endParaRPr lang="en-US" sz="1600" b="1" u="sng" dirty="0">
              <a:latin typeface="Segoe UI"/>
              <a:cs typeface="Segoe UI"/>
            </a:endParaRPr>
          </a:p>
          <a:p>
            <a:r>
              <a:rPr lang="en-US" sz="1600" dirty="0">
                <a:latin typeface="Segoe UI"/>
                <a:cs typeface="Arial"/>
              </a:rPr>
              <a:t>•   UM data transfer</a:t>
            </a:r>
            <a:endParaRPr lang="en-US" sz="1600" dirty="0">
              <a:latin typeface="Segoe UI"/>
              <a:cs typeface="Segoe UI"/>
            </a:endParaRPr>
          </a:p>
          <a:p>
            <a:pPr marL="171450" indent="-171450">
              <a:buFont typeface="Arial"/>
              <a:buChar char="•"/>
            </a:pPr>
            <a:r>
              <a:rPr lang="en-US" sz="1600" dirty="0">
                <a:latin typeface="Segoe UI"/>
                <a:cs typeface="Arial"/>
              </a:rPr>
              <a:t> AM data transfer, including an indication of    </a:t>
            </a:r>
            <a:br>
              <a:rPr lang="en-US" sz="1600" dirty="0">
                <a:latin typeface="Segoe UI"/>
                <a:cs typeface="Arial"/>
              </a:rPr>
            </a:br>
            <a:r>
              <a:rPr lang="en-US" sz="1600" dirty="0">
                <a:latin typeface="Segoe UI"/>
                <a:cs typeface="Arial"/>
              </a:rPr>
              <a:t> successful delivery of upper layers PDUs.</a:t>
            </a:r>
            <a:endParaRPr lang="en-US" sz="1600" dirty="0">
              <a:latin typeface="Segoe UI"/>
              <a:cs typeface="Segoe UI"/>
            </a:endParaRPr>
          </a:p>
          <a:p>
            <a:endParaRPr lang="en-US" sz="1600" dirty="0">
              <a:latin typeface="Segoe UI"/>
              <a:cs typeface="Arial"/>
            </a:endParaRPr>
          </a:p>
          <a:p>
            <a:endParaRPr lang="en-US" sz="1600" dirty="0">
              <a:latin typeface="Segoe UI"/>
              <a:cs typeface="Arial"/>
            </a:endParaRPr>
          </a:p>
          <a:p>
            <a:endParaRPr lang="en-US" sz="1600" dirty="0">
              <a:latin typeface="Segoe UI"/>
              <a:cs typeface="Arial"/>
            </a:endParaRPr>
          </a:p>
          <a:p>
            <a:r>
              <a:rPr lang="en-US" sz="1600" b="1" dirty="0">
                <a:latin typeface="Segoe UI"/>
                <a:cs typeface="Segoe UI"/>
              </a:rPr>
              <a:t>Services provided from lower layers</a:t>
            </a:r>
          </a:p>
          <a:p>
            <a:pPr marL="171450" indent="-171450">
              <a:buFont typeface="Arial"/>
              <a:buChar char="•"/>
            </a:pPr>
            <a:r>
              <a:rPr lang="en-US" sz="1600" dirty="0">
                <a:latin typeface="Segoe UI"/>
                <a:cs typeface="Segoe UI"/>
              </a:rPr>
              <a:t>Data transfer</a:t>
            </a:r>
          </a:p>
          <a:p>
            <a:pPr marL="171450" indent="-171450">
              <a:buFont typeface="Arial"/>
              <a:buChar char="•"/>
            </a:pPr>
            <a:r>
              <a:rPr lang="en-US" sz="1600" dirty="0">
                <a:latin typeface="Segoe UI"/>
                <a:cs typeface="Segoe UI"/>
              </a:rPr>
              <a:t>Notification of a transmission opportunity, together with the total size of the RLC PDU(s) to be transmitted in the transmission opportunity</a:t>
            </a:r>
          </a:p>
          <a:p>
            <a:r>
              <a:rPr lang="en-US" sz="1600" b="1" dirty="0">
                <a:cs typeface="Segoe UI"/>
              </a:rPr>
              <a:t>                                             </a:t>
            </a:r>
          </a:p>
          <a:p>
            <a:endParaRPr lang="en-US" sz="1600" b="1" dirty="0">
              <a:cs typeface="Segoe UI"/>
            </a:endParaRPr>
          </a:p>
          <a:p>
            <a:endParaRPr lang="en-US" sz="1600" b="1" dirty="0">
              <a:cs typeface="Segoe UI"/>
            </a:endParaRPr>
          </a:p>
          <a:p>
            <a:endParaRPr lang="en-US" sz="1400" dirty="0">
              <a:solidFill>
                <a:srgbClr val="202124"/>
              </a:solidFill>
              <a:ea typeface="+mn-lt"/>
              <a:cs typeface="+mn-lt"/>
            </a:endParaRPr>
          </a:p>
        </p:txBody>
      </p:sp>
      <p:sp>
        <p:nvSpPr>
          <p:cNvPr id="8" name="TextBox 7">
            <a:extLst>
              <a:ext uri="{FF2B5EF4-FFF2-40B4-BE49-F238E27FC236}">
                <a16:creationId xmlns:a16="http://schemas.microsoft.com/office/drawing/2014/main" id="{7A58E7D8-386D-34E8-C672-58A51AD5DD73}"/>
              </a:ext>
            </a:extLst>
          </p:cNvPr>
          <p:cNvSpPr txBox="1"/>
          <p:nvPr/>
        </p:nvSpPr>
        <p:spPr>
          <a:xfrm>
            <a:off x="9348179" y="370645"/>
            <a:ext cx="2399096" cy="338554"/>
          </a:xfrm>
          <a:prstGeom prst="rect">
            <a:avLst/>
          </a:prstGeom>
          <a:noFill/>
        </p:spPr>
        <p:txBody>
          <a:bodyPr wrap="square" lIns="91440" tIns="45720" rIns="91440" bIns="45720" rtlCol="0" anchor="t">
            <a:spAutoFit/>
          </a:bodyPr>
          <a:lstStyle/>
          <a:p>
            <a:r>
              <a:rPr lang="en-GB" sz="1600" b="1"/>
              <a:t>4.3, 4.4 of 3GPP 38.322</a:t>
            </a:r>
            <a:endParaRPr lang="en-IN" sz="1600" b="1">
              <a:cs typeface="Segoe UI"/>
            </a:endParaRPr>
          </a:p>
        </p:txBody>
      </p:sp>
      <p:sp>
        <p:nvSpPr>
          <p:cNvPr id="10" name="Footer Placeholder 9">
            <a:extLst>
              <a:ext uri="{FF2B5EF4-FFF2-40B4-BE49-F238E27FC236}">
                <a16:creationId xmlns:a16="http://schemas.microsoft.com/office/drawing/2014/main" id="{769DA404-C149-A874-859B-3FA70C6A4695}"/>
              </a:ext>
            </a:extLst>
          </p:cNvPr>
          <p:cNvSpPr>
            <a:spLocks noGrp="1"/>
          </p:cNvSpPr>
          <p:nvPr>
            <p:ph type="ftr" sz="quarter" idx="11"/>
          </p:nvPr>
        </p:nvSpPr>
        <p:spPr/>
        <p:txBody>
          <a:bodyPr/>
          <a:lstStyle/>
          <a:p>
            <a:r>
              <a:rPr lang="en-GB"/>
              <a:t>ARQ Testing in RLC Group 4</a:t>
            </a:r>
            <a:endParaRPr lang="en-US"/>
          </a:p>
        </p:txBody>
      </p:sp>
      <p:sp>
        <p:nvSpPr>
          <p:cNvPr id="6" name="Date Placeholder 5">
            <a:extLst>
              <a:ext uri="{FF2B5EF4-FFF2-40B4-BE49-F238E27FC236}">
                <a16:creationId xmlns:a16="http://schemas.microsoft.com/office/drawing/2014/main" id="{F6B49F36-EE82-4E40-CF93-2FFF24FA837C}"/>
              </a:ext>
            </a:extLst>
          </p:cNvPr>
          <p:cNvSpPr>
            <a:spLocks noGrp="1"/>
          </p:cNvSpPr>
          <p:nvPr>
            <p:ph type="dt" sz="half" idx="10"/>
          </p:nvPr>
        </p:nvSpPr>
        <p:spPr/>
        <p:txBody>
          <a:bodyPr/>
          <a:lstStyle/>
          <a:p>
            <a:fld id="{7E1854DA-16C0-4B7D-ADCD-D088CDA5C939}" type="datetime1">
              <a:rPr lang="en-US" smtClean="0"/>
              <a:t>8/13/2024</a:t>
            </a:fld>
            <a:endParaRPr lang="en-US"/>
          </a:p>
        </p:txBody>
      </p:sp>
      <p:sp>
        <p:nvSpPr>
          <p:cNvPr id="7" name="Slide Number Placeholder 6">
            <a:extLst>
              <a:ext uri="{FF2B5EF4-FFF2-40B4-BE49-F238E27FC236}">
                <a16:creationId xmlns:a16="http://schemas.microsoft.com/office/drawing/2014/main" id="{8813B3DA-2237-2BC9-ECFC-87C0EEC33175}"/>
              </a:ext>
            </a:extLst>
          </p:cNvPr>
          <p:cNvSpPr>
            <a:spLocks noGrp="1"/>
          </p:cNvSpPr>
          <p:nvPr>
            <p:ph type="sldNum" sz="quarter" idx="12"/>
          </p:nvPr>
        </p:nvSpPr>
        <p:spPr/>
        <p:txBody>
          <a:bodyPr/>
          <a:lstStyle/>
          <a:p>
            <a:fld id="{96E69268-9C8B-4EBF-A9EE-DC5DC2D48DC3}" type="slidenum">
              <a:rPr lang="en-US" smtClean="0"/>
              <a:pPr/>
              <a:t>8</a:t>
            </a:fld>
            <a:endParaRPr lang="en-US"/>
          </a:p>
        </p:txBody>
      </p:sp>
    </p:spTree>
    <p:extLst>
      <p:ext uri="{BB962C8B-B14F-4D97-AF65-F5344CB8AC3E}">
        <p14:creationId xmlns:p14="http://schemas.microsoft.com/office/powerpoint/2010/main" val="303237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anim calcmode="lin" valueType="num">
                                      <p:cBhvr>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anim calcmode="lin" valueType="num">
                                      <p:cBhvr>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anim calcmode="lin" valueType="num">
                                      <p:cBhvr>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500"/>
                                        <p:tgtEl>
                                          <p:spTgt spid="4">
                                            <p:txEl>
                                              <p:pRg st="6" end="6"/>
                                            </p:txEl>
                                          </p:spTgt>
                                        </p:tgtEl>
                                      </p:cBhvr>
                                    </p:animEffect>
                                    <p:anim calcmode="lin" valueType="num">
                                      <p:cBhvr>
                                        <p:cTn id="5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500"/>
                                        <p:tgtEl>
                                          <p:spTgt spid="4">
                                            <p:txEl>
                                              <p:pRg st="7" end="7"/>
                                            </p:txEl>
                                          </p:spTgt>
                                        </p:tgtEl>
                                      </p:cBhvr>
                                    </p:animEffect>
                                    <p:anim calcmode="lin" valueType="num">
                                      <p:cBhvr>
                                        <p:cTn id="5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500"/>
                                        <p:tgtEl>
                                          <p:spTgt spid="4">
                                            <p:txEl>
                                              <p:pRg st="8" end="8"/>
                                            </p:txEl>
                                          </p:spTgt>
                                        </p:tgtEl>
                                      </p:cBhvr>
                                    </p:animEffect>
                                    <p:anim calcmode="lin" valueType="num">
                                      <p:cBhvr>
                                        <p:cTn id="6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0" end="0"/>
                                            </p:txEl>
                                          </p:spTgt>
                                        </p:tgtEl>
                                        <p:attrNameLst>
                                          <p:attrName>style.visibility</p:attrName>
                                        </p:attrNameLst>
                                      </p:cBhvr>
                                      <p:to>
                                        <p:strVal val="visible"/>
                                      </p:to>
                                    </p:set>
                                    <p:animEffect transition="in" filter="fade">
                                      <p:cBhvr>
                                        <p:cTn id="70" dur="500"/>
                                        <p:tgtEl>
                                          <p:spTgt spid="5">
                                            <p:txEl>
                                              <p:pRg st="0" end="0"/>
                                            </p:txEl>
                                          </p:spTgt>
                                        </p:tgtEl>
                                      </p:cBhvr>
                                    </p:animEffect>
                                    <p:anim calcmode="lin" valueType="num">
                                      <p:cBhvr>
                                        <p:cTn id="7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72" dur="500" fill="hold"/>
                                        <p:tgtEl>
                                          <p:spTgt spid="5">
                                            <p:txEl>
                                              <p:pRg st="0" end="0"/>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5">
                                            <p:txEl>
                                              <p:pRg st="1" end="1"/>
                                            </p:txEl>
                                          </p:spTgt>
                                        </p:tgtEl>
                                        <p:attrNameLst>
                                          <p:attrName>style.visibility</p:attrName>
                                        </p:attrNameLst>
                                      </p:cBhvr>
                                      <p:to>
                                        <p:strVal val="visible"/>
                                      </p:to>
                                    </p:set>
                                    <p:animEffect transition="in" filter="fade">
                                      <p:cBhvr>
                                        <p:cTn id="75" dur="500"/>
                                        <p:tgtEl>
                                          <p:spTgt spid="5">
                                            <p:txEl>
                                              <p:pRg st="1" end="1"/>
                                            </p:txEl>
                                          </p:spTgt>
                                        </p:tgtEl>
                                      </p:cBhvr>
                                    </p:animEffect>
                                    <p:anim calcmode="lin" valueType="num">
                                      <p:cBhvr>
                                        <p:cTn id="7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77" dur="500" fill="hold"/>
                                        <p:tgtEl>
                                          <p:spTgt spid="5">
                                            <p:txEl>
                                              <p:pRg st="1" end="1"/>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5">
                                            <p:txEl>
                                              <p:pRg st="2" end="2"/>
                                            </p:txEl>
                                          </p:spTgt>
                                        </p:tgtEl>
                                        <p:attrNameLst>
                                          <p:attrName>style.visibility</p:attrName>
                                        </p:attrNameLst>
                                      </p:cBhvr>
                                      <p:to>
                                        <p:strVal val="visible"/>
                                      </p:to>
                                    </p:set>
                                    <p:animEffect transition="in" filter="fade">
                                      <p:cBhvr>
                                        <p:cTn id="80" dur="500"/>
                                        <p:tgtEl>
                                          <p:spTgt spid="5">
                                            <p:txEl>
                                              <p:pRg st="2" end="2"/>
                                            </p:txEl>
                                          </p:spTgt>
                                        </p:tgtEl>
                                      </p:cBhvr>
                                    </p:animEffect>
                                    <p:anim calcmode="lin" valueType="num">
                                      <p:cBhvr>
                                        <p:cTn id="8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82" dur="500" fill="hold"/>
                                        <p:tgtEl>
                                          <p:spTgt spid="5">
                                            <p:txEl>
                                              <p:pRg st="2" end="2"/>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5">
                                            <p:txEl>
                                              <p:pRg st="3" end="3"/>
                                            </p:txEl>
                                          </p:spTgt>
                                        </p:tgtEl>
                                        <p:attrNameLst>
                                          <p:attrName>style.visibility</p:attrName>
                                        </p:attrNameLst>
                                      </p:cBhvr>
                                      <p:to>
                                        <p:strVal val="visible"/>
                                      </p:to>
                                    </p:set>
                                    <p:animEffect transition="in" filter="fade">
                                      <p:cBhvr>
                                        <p:cTn id="85" dur="500"/>
                                        <p:tgtEl>
                                          <p:spTgt spid="5">
                                            <p:txEl>
                                              <p:pRg st="3" end="3"/>
                                            </p:txEl>
                                          </p:spTgt>
                                        </p:tgtEl>
                                      </p:cBhvr>
                                    </p:animEffect>
                                    <p:anim calcmode="lin" valueType="num">
                                      <p:cBhvr>
                                        <p:cTn id="8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87"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5">
                                            <p:txEl>
                                              <p:pRg st="7" end="7"/>
                                            </p:txEl>
                                          </p:spTgt>
                                        </p:tgtEl>
                                        <p:attrNameLst>
                                          <p:attrName>style.visibility</p:attrName>
                                        </p:attrNameLst>
                                      </p:cBhvr>
                                      <p:to>
                                        <p:strVal val="visible"/>
                                      </p:to>
                                    </p:set>
                                    <p:animEffect transition="in" filter="fade">
                                      <p:cBhvr>
                                        <p:cTn id="92" dur="500"/>
                                        <p:tgtEl>
                                          <p:spTgt spid="5">
                                            <p:txEl>
                                              <p:pRg st="7" end="7"/>
                                            </p:txEl>
                                          </p:spTgt>
                                        </p:tgtEl>
                                      </p:cBhvr>
                                    </p:animEffect>
                                    <p:anim calcmode="lin" valueType="num">
                                      <p:cBhvr>
                                        <p:cTn id="9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4" dur="500" fill="hold"/>
                                        <p:tgtEl>
                                          <p:spTgt spid="5">
                                            <p:txEl>
                                              <p:pRg st="7" end="7"/>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
                                            <p:txEl>
                                              <p:pRg st="8" end="8"/>
                                            </p:txEl>
                                          </p:spTgt>
                                        </p:tgtEl>
                                        <p:attrNameLst>
                                          <p:attrName>style.visibility</p:attrName>
                                        </p:attrNameLst>
                                      </p:cBhvr>
                                      <p:to>
                                        <p:strVal val="visible"/>
                                      </p:to>
                                    </p:set>
                                    <p:animEffect transition="in" filter="fade">
                                      <p:cBhvr>
                                        <p:cTn id="97" dur="500"/>
                                        <p:tgtEl>
                                          <p:spTgt spid="5">
                                            <p:txEl>
                                              <p:pRg st="8" end="8"/>
                                            </p:txEl>
                                          </p:spTgt>
                                        </p:tgtEl>
                                      </p:cBhvr>
                                    </p:animEffect>
                                    <p:anim calcmode="lin" valueType="num">
                                      <p:cBhvr>
                                        <p:cTn id="9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99" dur="500" fill="hold"/>
                                        <p:tgtEl>
                                          <p:spTgt spid="5">
                                            <p:txEl>
                                              <p:pRg st="8" end="8"/>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
                                            <p:txEl>
                                              <p:pRg st="9" end="9"/>
                                            </p:txEl>
                                          </p:spTgt>
                                        </p:tgtEl>
                                        <p:attrNameLst>
                                          <p:attrName>style.visibility</p:attrName>
                                        </p:attrNameLst>
                                      </p:cBhvr>
                                      <p:to>
                                        <p:strVal val="visible"/>
                                      </p:to>
                                    </p:set>
                                    <p:animEffect transition="in" filter="fade">
                                      <p:cBhvr>
                                        <p:cTn id="102" dur="500"/>
                                        <p:tgtEl>
                                          <p:spTgt spid="5">
                                            <p:txEl>
                                              <p:pRg st="9" end="9"/>
                                            </p:txEl>
                                          </p:spTgt>
                                        </p:tgtEl>
                                      </p:cBhvr>
                                    </p:animEffect>
                                    <p:anim calcmode="lin" valueType="num">
                                      <p:cBhvr>
                                        <p:cTn id="10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04" dur="500" fill="hold"/>
                                        <p:tgtEl>
                                          <p:spTgt spid="5">
                                            <p:txEl>
                                              <p:pRg st="9" end="9"/>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5">
                                            <p:txEl>
                                              <p:pRg st="10" end="10"/>
                                            </p:txEl>
                                          </p:spTgt>
                                        </p:tgtEl>
                                        <p:attrNameLst>
                                          <p:attrName>style.visibility</p:attrName>
                                        </p:attrNameLst>
                                      </p:cBhvr>
                                      <p:to>
                                        <p:strVal val="visible"/>
                                      </p:to>
                                    </p:set>
                                    <p:animEffect transition="in" filter="fade">
                                      <p:cBhvr>
                                        <p:cTn id="107" dur="500"/>
                                        <p:tgtEl>
                                          <p:spTgt spid="5">
                                            <p:txEl>
                                              <p:pRg st="10" end="10"/>
                                            </p:txEl>
                                          </p:spTgt>
                                        </p:tgtEl>
                                      </p:cBhvr>
                                    </p:animEffect>
                                    <p:anim calcmode="lin" valueType="num">
                                      <p:cBhvr>
                                        <p:cTn id="108"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09" dur="5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B7A29-232D-BDF9-FF0C-8BC982098235}"/>
              </a:ext>
            </a:extLst>
          </p:cNvPr>
          <p:cNvSpPr/>
          <p:nvPr/>
        </p:nvSpPr>
        <p:spPr>
          <a:xfrm>
            <a:off x="5662366" y="0"/>
            <a:ext cx="652646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extLst>
              <a:ext uri="{FF2B5EF4-FFF2-40B4-BE49-F238E27FC236}">
                <a16:creationId xmlns:a16="http://schemas.microsoft.com/office/drawing/2014/main" id="{643980D8-5A25-262D-3DBB-AFB349E8AD08}"/>
              </a:ext>
            </a:extLst>
          </p:cNvPr>
          <p:cNvSpPr/>
          <p:nvPr/>
        </p:nvSpPr>
        <p:spPr>
          <a:xfrm>
            <a:off x="5661724" y="4869160"/>
            <a:ext cx="339284" cy="198884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a:extLst>
              <a:ext uri="{FF2B5EF4-FFF2-40B4-BE49-F238E27FC236}">
                <a16:creationId xmlns:a16="http://schemas.microsoft.com/office/drawing/2014/main" id="{3EB3CA97-0691-DEF6-C7AF-AE969D5BD605}"/>
              </a:ext>
            </a:extLst>
          </p:cNvPr>
          <p:cNvSpPr/>
          <p:nvPr/>
        </p:nvSpPr>
        <p:spPr>
          <a:xfrm>
            <a:off x="5332916" y="4051227"/>
            <a:ext cx="324848" cy="8005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itle 8">
            <a:extLst>
              <a:ext uri="{FF2B5EF4-FFF2-40B4-BE49-F238E27FC236}">
                <a16:creationId xmlns:a16="http://schemas.microsoft.com/office/drawing/2014/main" id="{10B205C8-87F1-3C24-87AD-0FBA5FCAC827}"/>
              </a:ext>
            </a:extLst>
          </p:cNvPr>
          <p:cNvSpPr>
            <a:spLocks noGrp="1"/>
          </p:cNvSpPr>
          <p:nvPr>
            <p:ph type="title"/>
          </p:nvPr>
        </p:nvSpPr>
        <p:spPr>
          <a:xfrm>
            <a:off x="1230689" y="2404786"/>
            <a:ext cx="3859795" cy="1296144"/>
          </a:xfrm>
        </p:spPr>
        <p:txBody>
          <a:bodyPr/>
          <a:lstStyle/>
          <a:p>
            <a:r>
              <a:rPr lang="en-PH"/>
              <a:t>RLC Modes of Operation</a:t>
            </a:r>
            <a:endParaRPr lang="en-PH" sz="1600" b="0">
              <a:solidFill>
                <a:srgbClr val="000000"/>
              </a:solidFill>
              <a:cs typeface="Segoe UI"/>
            </a:endParaRPr>
          </a:p>
        </p:txBody>
      </p:sp>
      <p:sp>
        <p:nvSpPr>
          <p:cNvPr id="3" name="Freeform: Shape 2">
            <a:extLst>
              <a:ext uri="{FF2B5EF4-FFF2-40B4-BE49-F238E27FC236}">
                <a16:creationId xmlns:a16="http://schemas.microsoft.com/office/drawing/2014/main" id="{02348646-5F3D-6520-6AAB-D37ECC19D279}"/>
              </a:ext>
            </a:extLst>
          </p:cNvPr>
          <p:cNvSpPr/>
          <p:nvPr/>
        </p:nvSpPr>
        <p:spPr>
          <a:xfrm rot="5400000">
            <a:off x="4468373" y="2905309"/>
            <a:ext cx="3252723" cy="863451"/>
          </a:xfrm>
          <a:custGeom>
            <a:avLst/>
            <a:gdLst>
              <a:gd name="connsiteX0" fmla="*/ 0 w 3252723"/>
              <a:gd name="connsiteY0" fmla="*/ 0 h 863451"/>
              <a:gd name="connsiteX1" fmla="*/ 3252723 w 3252723"/>
              <a:gd name="connsiteY1" fmla="*/ 0 h 863451"/>
              <a:gd name="connsiteX2" fmla="*/ 3252723 w 3252723"/>
              <a:gd name="connsiteY2" fmla="*/ 863451 h 863451"/>
              <a:gd name="connsiteX3" fmla="*/ 3090119 w 3252723"/>
              <a:gd name="connsiteY3" fmla="*/ 863451 h 863451"/>
              <a:gd name="connsiteX4" fmla="*/ 3090119 w 3252723"/>
              <a:gd name="connsiteY4" fmla="*/ 162604 h 863451"/>
              <a:gd name="connsiteX5" fmla="*/ 162604 w 3252723"/>
              <a:gd name="connsiteY5" fmla="*/ 162604 h 863451"/>
              <a:gd name="connsiteX6" fmla="*/ 162604 w 3252723"/>
              <a:gd name="connsiteY6" fmla="*/ 863451 h 863451"/>
              <a:gd name="connsiteX7" fmla="*/ 0 w 3252723"/>
              <a:gd name="connsiteY7" fmla="*/ 863451 h 86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2723" h="863451">
                <a:moveTo>
                  <a:pt x="0" y="0"/>
                </a:moveTo>
                <a:lnTo>
                  <a:pt x="3252723" y="0"/>
                </a:lnTo>
                <a:lnTo>
                  <a:pt x="3252723" y="863451"/>
                </a:lnTo>
                <a:lnTo>
                  <a:pt x="3090119" y="863451"/>
                </a:lnTo>
                <a:lnTo>
                  <a:pt x="3090119" y="162604"/>
                </a:lnTo>
                <a:lnTo>
                  <a:pt x="162604" y="162604"/>
                </a:lnTo>
                <a:lnTo>
                  <a:pt x="162604" y="863451"/>
                </a:lnTo>
                <a:lnTo>
                  <a:pt x="0" y="863451"/>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solidFill>
                <a:schemeClr val="tx1"/>
              </a:solidFill>
            </a:endParaRPr>
          </a:p>
        </p:txBody>
      </p:sp>
      <p:sp>
        <p:nvSpPr>
          <p:cNvPr id="10" name="Freeform: Shape 9">
            <a:extLst>
              <a:ext uri="{FF2B5EF4-FFF2-40B4-BE49-F238E27FC236}">
                <a16:creationId xmlns:a16="http://schemas.microsoft.com/office/drawing/2014/main" id="{D0F8705C-AEED-C30A-323E-B3C3B0608EDE}"/>
              </a:ext>
            </a:extLst>
          </p:cNvPr>
          <p:cNvSpPr/>
          <p:nvPr/>
        </p:nvSpPr>
        <p:spPr>
          <a:xfrm>
            <a:off x="598247" y="1695836"/>
            <a:ext cx="5052926" cy="3266297"/>
          </a:xfrm>
          <a:custGeom>
            <a:avLst/>
            <a:gdLst>
              <a:gd name="connsiteX0" fmla="*/ 0 w 5052926"/>
              <a:gd name="connsiteY0" fmla="*/ 0 h 3266297"/>
              <a:gd name="connsiteX1" fmla="*/ 5052926 w 5052926"/>
              <a:gd name="connsiteY1" fmla="*/ 0 h 3266297"/>
              <a:gd name="connsiteX2" fmla="*/ 5052926 w 5052926"/>
              <a:gd name="connsiteY2" fmla="*/ 179679 h 3266297"/>
              <a:gd name="connsiteX3" fmla="*/ 179679 w 5052926"/>
              <a:gd name="connsiteY3" fmla="*/ 179679 h 3266297"/>
              <a:gd name="connsiteX4" fmla="*/ 179679 w 5052926"/>
              <a:gd name="connsiteY4" fmla="*/ 3086618 h 3266297"/>
              <a:gd name="connsiteX5" fmla="*/ 5052926 w 5052926"/>
              <a:gd name="connsiteY5" fmla="*/ 3086618 h 3266297"/>
              <a:gd name="connsiteX6" fmla="*/ 5052926 w 5052926"/>
              <a:gd name="connsiteY6" fmla="*/ 3266297 h 3266297"/>
              <a:gd name="connsiteX7" fmla="*/ 0 w 5052926"/>
              <a:gd name="connsiteY7" fmla="*/ 3266297 h 326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2926" h="3266297">
                <a:moveTo>
                  <a:pt x="0" y="0"/>
                </a:moveTo>
                <a:lnTo>
                  <a:pt x="5052926" y="0"/>
                </a:lnTo>
                <a:lnTo>
                  <a:pt x="5052926" y="179679"/>
                </a:lnTo>
                <a:lnTo>
                  <a:pt x="179679" y="179679"/>
                </a:lnTo>
                <a:lnTo>
                  <a:pt x="179679" y="3086618"/>
                </a:lnTo>
                <a:lnTo>
                  <a:pt x="5052926" y="3086618"/>
                </a:lnTo>
                <a:lnTo>
                  <a:pt x="5052926" y="3266297"/>
                </a:lnTo>
                <a:lnTo>
                  <a:pt x="0" y="3266297"/>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r>
              <a:rPr lang="en-PH" sz="2000" b="1">
                <a:solidFill>
                  <a:schemeClr val="accent5"/>
                </a:solidFill>
                <a:cs typeface="Segoe UI"/>
              </a:rPr>
              <a:t>                    </a:t>
            </a:r>
          </a:p>
          <a:p>
            <a:endParaRPr lang="en-PH" sz="2000" b="1">
              <a:solidFill>
                <a:schemeClr val="accent5"/>
              </a:solidFill>
              <a:cs typeface="Segoe UI"/>
            </a:endParaRPr>
          </a:p>
          <a:p>
            <a:r>
              <a:rPr lang="en-PH" sz="2000" b="1">
                <a:solidFill>
                  <a:schemeClr val="accent5"/>
                </a:solidFill>
                <a:cs typeface="Segoe UI"/>
              </a:rPr>
              <a:t>      </a:t>
            </a:r>
          </a:p>
        </p:txBody>
      </p:sp>
      <p:sp>
        <p:nvSpPr>
          <p:cNvPr id="7" name="Footer Placeholder 6">
            <a:extLst>
              <a:ext uri="{FF2B5EF4-FFF2-40B4-BE49-F238E27FC236}">
                <a16:creationId xmlns:a16="http://schemas.microsoft.com/office/drawing/2014/main" id="{097D24C0-A709-D7F6-7D20-517407DE577D}"/>
              </a:ext>
            </a:extLst>
          </p:cNvPr>
          <p:cNvSpPr>
            <a:spLocks noGrp="1"/>
          </p:cNvSpPr>
          <p:nvPr>
            <p:ph type="ftr" sz="quarter" idx="11"/>
          </p:nvPr>
        </p:nvSpPr>
        <p:spPr/>
        <p:txBody>
          <a:bodyPr/>
          <a:lstStyle/>
          <a:p>
            <a:r>
              <a:rPr lang="en-GB"/>
              <a:t>ARQ Testing in RLC Group 4</a:t>
            </a:r>
            <a:endParaRPr lang="en-US"/>
          </a:p>
        </p:txBody>
      </p:sp>
      <p:sp>
        <p:nvSpPr>
          <p:cNvPr id="4" name="Date Placeholder 3">
            <a:extLst>
              <a:ext uri="{FF2B5EF4-FFF2-40B4-BE49-F238E27FC236}">
                <a16:creationId xmlns:a16="http://schemas.microsoft.com/office/drawing/2014/main" id="{300FC41D-75A1-7264-B696-5A94EA4CB554}"/>
              </a:ext>
            </a:extLst>
          </p:cNvPr>
          <p:cNvSpPr>
            <a:spLocks noGrp="1"/>
          </p:cNvSpPr>
          <p:nvPr>
            <p:ph type="dt" sz="half" idx="10"/>
          </p:nvPr>
        </p:nvSpPr>
        <p:spPr/>
        <p:txBody>
          <a:bodyPr/>
          <a:lstStyle/>
          <a:p>
            <a:fld id="{F99B41E2-682E-4D2D-B74B-B77349729E21}" type="datetime1">
              <a:rPr lang="en-US" smtClean="0"/>
              <a:t>8/13/2024</a:t>
            </a:fld>
            <a:endParaRPr lang="en-US"/>
          </a:p>
        </p:txBody>
      </p:sp>
      <p:sp>
        <p:nvSpPr>
          <p:cNvPr id="5" name="Slide Number Placeholder 4">
            <a:extLst>
              <a:ext uri="{FF2B5EF4-FFF2-40B4-BE49-F238E27FC236}">
                <a16:creationId xmlns:a16="http://schemas.microsoft.com/office/drawing/2014/main" id="{2D1EC31B-3803-B8E5-F906-51D16C5B4042}"/>
              </a:ext>
            </a:extLst>
          </p:cNvPr>
          <p:cNvSpPr>
            <a:spLocks noGrp="1"/>
          </p:cNvSpPr>
          <p:nvPr>
            <p:ph type="sldNum" sz="quarter" idx="12"/>
          </p:nvPr>
        </p:nvSpPr>
        <p:spPr/>
        <p:txBody>
          <a:bodyPr/>
          <a:lstStyle/>
          <a:p>
            <a:fld id="{96E69268-9C8B-4EBF-A9EE-DC5DC2D48DC3}" type="slidenum">
              <a:rPr lang="en-US" smtClean="0"/>
              <a:pPr/>
              <a:t>9</a:t>
            </a:fld>
            <a:endParaRPr lang="en-US"/>
          </a:p>
        </p:txBody>
      </p:sp>
    </p:spTree>
    <p:extLst>
      <p:ext uri="{BB962C8B-B14F-4D97-AF65-F5344CB8AC3E}">
        <p14:creationId xmlns:p14="http://schemas.microsoft.com/office/powerpoint/2010/main" val="341530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8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80000" fill="hold" grpId="0" nodeType="withEffect">
                                  <p:stCondLst>
                                    <p:cond delay="4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5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22" presetClass="entr" presetSubtype="4" fill="hold" grpId="0" nodeType="withEffect">
                                  <p:stCondLst>
                                    <p:cond delay="5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P spid="9" grpId="0"/>
      <p:bldP spid="3" grpId="0" animBg="1"/>
      <p:bldP spid="10" grpId="0" animBg="1"/>
    </p:bldLst>
  </p:timing>
</p:sld>
</file>

<file path=ppt/theme/theme1.xml><?xml version="1.0" encoding="utf-8"?>
<a:theme xmlns:a="http://schemas.openxmlformats.org/drawingml/2006/main" name="Office Theme">
  <a:themeElements>
    <a:clrScheme name="SlideModel - Year in Review">
      <a:dk1>
        <a:sysClr val="windowText" lastClr="000000"/>
      </a:dk1>
      <a:lt1>
        <a:sysClr val="window" lastClr="FFFFFF"/>
      </a:lt1>
      <a:dk2>
        <a:srgbClr val="1F497D"/>
      </a:dk2>
      <a:lt2>
        <a:srgbClr val="EEECE1"/>
      </a:lt2>
      <a:accent1>
        <a:srgbClr val="003459"/>
      </a:accent1>
      <a:accent2>
        <a:srgbClr val="007EA7"/>
      </a:accent2>
      <a:accent3>
        <a:srgbClr val="094D92"/>
      </a:accent3>
      <a:accent4>
        <a:srgbClr val="00A8E8"/>
      </a:accent4>
      <a:accent5>
        <a:srgbClr val="95E06C"/>
      </a:accent5>
      <a:accent6>
        <a:srgbClr val="9FB1BC"/>
      </a:accent6>
      <a:hlink>
        <a:srgbClr val="0000FF"/>
      </a:hlink>
      <a:folHlink>
        <a:srgbClr val="800080"/>
      </a:folHlink>
    </a:clrScheme>
    <a:fontScheme name="Slide Model Fon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TotalTime>
  <Words>1473</Words>
  <Application>Microsoft Office PowerPoint</Application>
  <PresentationFormat>Custom</PresentationFormat>
  <Paragraphs>253</Paragraphs>
  <Slides>20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Courier New</vt:lpstr>
      <vt:lpstr>Roboto</vt:lpstr>
      <vt:lpstr>Segoe UI</vt:lpstr>
      <vt:lpstr>Times New Roman</vt:lpstr>
      <vt:lpstr>Office Theme</vt:lpstr>
      <vt:lpstr>Packager Shell Object</vt:lpstr>
      <vt:lpstr>Project 1: </vt:lpstr>
      <vt:lpstr>Table of Content</vt:lpstr>
      <vt:lpstr>Group Members</vt:lpstr>
      <vt:lpstr>Introduction &amp; Overview </vt:lpstr>
      <vt:lpstr>Introduction to RLC</vt:lpstr>
      <vt:lpstr>What is RLC</vt:lpstr>
      <vt:lpstr>PowerPoint Presentation</vt:lpstr>
      <vt:lpstr>Functions and Services of RLC</vt:lpstr>
      <vt:lpstr>RLC Modes of Operation</vt:lpstr>
      <vt:lpstr>Radio Link Control Modes</vt:lpstr>
      <vt:lpstr>ARQ Process in RLC</vt:lpstr>
      <vt:lpstr>PowerPoint Presentation</vt:lpstr>
      <vt:lpstr>ARQ Process</vt:lpstr>
      <vt:lpstr>PowerPoint Presentation</vt:lpstr>
      <vt:lpstr>PowerPoint Presentation</vt:lpstr>
      <vt:lpstr>Code</vt:lpstr>
      <vt:lpstr> Code </vt:lpstr>
      <vt:lpstr>Output</vt:lpstr>
      <vt:lpstr>Output</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In Review Presentation Template</dc:title>
  <dc:creator>Julian</dc:creator>
  <cp:lastModifiedBy>Rajeshwari Bangre</cp:lastModifiedBy>
  <cp:revision>11</cp:revision>
  <dcterms:created xsi:type="dcterms:W3CDTF">2013-09-12T13:05:01Z</dcterms:created>
  <dcterms:modified xsi:type="dcterms:W3CDTF">2024-08-13T05:18:24Z</dcterms:modified>
</cp:coreProperties>
</file>