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sldIdLst>
    <p:sldId id="283" r:id="rId2"/>
    <p:sldId id="282" r:id="rId3"/>
    <p:sldId id="331" r:id="rId4"/>
    <p:sldId id="295" r:id="rId5"/>
    <p:sldId id="311" r:id="rId6"/>
    <p:sldId id="296" r:id="rId7"/>
    <p:sldId id="298" r:id="rId8"/>
    <p:sldId id="301" r:id="rId9"/>
    <p:sldId id="299" r:id="rId10"/>
    <p:sldId id="302" r:id="rId11"/>
    <p:sldId id="316" r:id="rId12"/>
    <p:sldId id="307" r:id="rId13"/>
    <p:sldId id="308" r:id="rId14"/>
    <p:sldId id="314" r:id="rId15"/>
    <p:sldId id="315" r:id="rId16"/>
    <p:sldId id="312" r:id="rId17"/>
    <p:sldId id="310" r:id="rId18"/>
    <p:sldId id="327" r:id="rId19"/>
    <p:sldId id="305" r:id="rId20"/>
    <p:sldId id="309" r:id="rId21"/>
    <p:sldId id="291" r:id="rId22"/>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Project 2" id="{37D2BECA-2908-459A-91DE-3945B37B825E}">
          <p14:sldIdLst>
            <p14:sldId id="283"/>
          </p14:sldIdLst>
        </p14:section>
        <p14:section name="Table of Content" id="{9C8020DE-553A-46EE-A718-A13C5A71B1A3}">
          <p14:sldIdLst>
            <p14:sldId id="282"/>
          </p14:sldIdLst>
        </p14:section>
        <p14:section name="Group Members" id="{1A6E82A5-CEE7-4211-AC27-6C3EB10961A1}">
          <p14:sldIdLst>
            <p14:sldId id="331"/>
            <p14:sldId id="295"/>
          </p14:sldIdLst>
        </p14:section>
        <p14:section name="MAC Introduction" id="{33E25961-D2A2-4D55-A8CC-05D6D55FA419}">
          <p14:sldIdLst>
            <p14:sldId id="311"/>
            <p14:sldId id="296"/>
          </p14:sldIdLst>
        </p14:section>
        <p14:section name="MAC Functions" id="{3FB91979-C71D-4BF9-9B55-105429B2142C}">
          <p14:sldIdLst>
            <p14:sldId id="298"/>
            <p14:sldId id="301"/>
            <p14:sldId id="299"/>
          </p14:sldIdLst>
        </p14:section>
        <p14:section name="Random Access Procedure" id="{0B73D00A-3813-46FE-AC89-2EB29010134A}">
          <p14:sldIdLst>
            <p14:sldId id="302"/>
            <p14:sldId id="316"/>
            <p14:sldId id="307"/>
            <p14:sldId id="308"/>
          </p14:sldIdLst>
        </p14:section>
        <p14:section name="Types of RAC" id="{D14F9C2E-7686-4910-B57F-A1953CFB0A40}">
          <p14:sldIdLst>
            <p14:sldId id="314"/>
            <p14:sldId id="315"/>
            <p14:sldId id="312"/>
          </p14:sldIdLst>
        </p14:section>
        <p14:section name="Code" id="{16B7F140-E317-433D-82C8-B3FCBF78AB48}">
          <p14:sldIdLst>
            <p14:sldId id="310"/>
            <p14:sldId id="327"/>
          </p14:sldIdLst>
        </p14:section>
        <p14:section name="Code Output" id="{C1C348A9-EBDA-404F-B3D1-AFA41A3C6A32}">
          <p14:sldIdLst>
            <p14:sldId id="305"/>
            <p14:sldId id="309"/>
          </p14:sldIdLst>
        </p14:section>
        <p14:section name="The End" id="{AF4E78BE-5835-4A18-B75F-7428A454FB45}">
          <p14:sldIdLst>
            <p14:sldId id="291"/>
          </p14:sldIdLst>
        </p14:section>
        <p14:section name="Code Explanation" id="{A43D751F-9361-4867-91E3-972F77D4F292}">
          <p14:sldIdLst/>
        </p14:section>
      </p14:sectionLst>
    </p:ex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7081"/>
    <a:srgbClr val="95E06C"/>
    <a:srgbClr val="8B1410"/>
    <a:srgbClr val="E23D75"/>
    <a:srgbClr val="9CB332"/>
    <a:srgbClr val="FA950F"/>
    <a:srgbClr val="2568A8"/>
    <a:srgbClr val="069F96"/>
    <a:srgbClr val="7D8CF7"/>
    <a:srgbClr val="E8E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32C9FF-1CA6-4014-BB08-D0AFE4DFE214}" v="109" dt="2024-08-09T12:41:39.814"/>
    <p1510:client id="{2208982A-B839-4673-8584-506227CBE690}" v="1" dt="2024-08-09T11:42:19.229"/>
    <p1510:client id="{37334499-C932-FCC2-99AD-F4142749AFCC}" v="17" dt="2024-08-09T13:19:21.888"/>
    <p1510:client id="{3FFAC4B1-A582-B7B7-FA00-8B8742B689B6}" v="181" dt="2024-08-09T11:32:31.387"/>
    <p1510:client id="{431C71F7-87F6-4B38-B796-B4F632B12E0B}" v="478" dt="2024-08-09T13:43:19.981"/>
    <p1510:client id="{483EA08C-675E-41F8-9197-93A465EA413A}" v="141" dt="2024-08-10T07:31:41.216"/>
    <p1510:client id="{49A1A7C0-DBA1-40B6-A865-7B9406DD56A2}" v="204" dt="2024-08-09T11:51:13.040"/>
    <p1510:client id="{6E559F55-E9C0-4707-8A21-650D51196F8D}" v="7" dt="2024-08-10T03:47:23.536"/>
    <p1510:client id="{74CDF716-7492-32E1-8192-C09052113C12}" v="32" dt="2024-08-09T11:58:27.206"/>
    <p1510:client id="{7E76F3E6-2D59-484D-98D3-3EE0EB1E3610}" v="130" dt="2024-08-10T05:13:19.197"/>
    <p1510:client id="{83664E8B-D4DA-402D-99DC-AAAD48703E4A}" v="4" dt="2024-08-09T12:13:25.637"/>
    <p1510:client id="{8873AB55-60B9-4F90-B665-80B1088EDF6F}" v="443" dt="2024-08-09T15:00:22.950"/>
    <p1510:client id="{94E62F59-7712-4FC9-89D5-43BF06BFB91B}" v="80" dt="2024-08-10T06:03:27.403"/>
    <p1510:client id="{97406017-4E69-42B6-A951-FF816A894011}" v="13" dt="2024-08-10T06:08:01.957"/>
    <p1510:client id="{A4469330-CB0C-5A40-DB11-5203E529041D}" v="725" dt="2024-08-09T15:29:51.148"/>
    <p1510:client id="{A8FBE0CD-E30A-2918-F755-CE0B75B23323}" v="260" dt="2024-08-10T07:54:20.058"/>
    <p1510:client id="{B3FC923F-CAF3-40B7-A9A7-C8A3F2257CF8}" v="260" dt="2024-08-09T13:10:36.270"/>
    <p1510:client id="{C12D6B79-E449-4DA3-9379-E4BF51375661}" v="136" dt="2024-08-10T04:03:08.793"/>
    <p1510:client id="{C29693F2-BF52-45B3-A86F-A2175B379E15}" v="688" dt="2024-08-09T13:53:46.149"/>
    <p1510:client id="{CFF8C02F-75B5-4C93-A36D-D5601C27397B}" v="250" dt="2024-08-10T04:58:54.639"/>
    <p1510:client id="{D2054AA8-5D08-44A2-AD12-CA1909B5B482}" v="411" dt="2024-08-09T11:31:26.349"/>
    <p1510:client id="{F41E2869-1418-4041-8E88-3C0637AD0500}" v="466" dt="2024-08-10T05:15:21.726"/>
    <p1510:client id="{F8C40606-C1D5-4DAD-BCD8-116A4415BA94}" v="22" dt="2024-08-10T05:55:43.361"/>
    <p1510:client id="{FB271A42-1357-4C5D-96E4-1C3078482F9B}" v="3" dt="2024-08-09T18:04:06.1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48"/>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8/14/2024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a:t>https://pixabay.com/photos/building-city-business-office-4803602/</a:t>
            </a:r>
          </a:p>
        </p:txBody>
      </p:sp>
      <p:sp>
        <p:nvSpPr>
          <p:cNvPr id="4" name="Slide Number Placeholder 3"/>
          <p:cNvSpPr>
            <a:spLocks noGrp="1"/>
          </p:cNvSpPr>
          <p:nvPr>
            <p:ph type="sldNum" sz="quarter" idx="5"/>
          </p:nvPr>
        </p:nvSpPr>
        <p:spPr/>
        <p:txBody>
          <a:bodyPr/>
          <a:lstStyle/>
          <a:p>
            <a:fld id="{CA2D21D1-52E2-420B-B491-CFF6D7BB79FB}" type="slidenum">
              <a:rPr lang="en-US" smtClean="0"/>
              <a:pPr/>
              <a:t>1</a:t>
            </a:fld>
            <a:endParaRPr lang="en-US"/>
          </a:p>
        </p:txBody>
      </p:sp>
    </p:spTree>
    <p:extLst>
      <p:ext uri="{BB962C8B-B14F-4D97-AF65-F5344CB8AC3E}">
        <p14:creationId xmlns:p14="http://schemas.microsoft.com/office/powerpoint/2010/main" val="11639451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59EA0AC7-7970-1082-43AE-85FA47EF408A}"/>
              </a:ext>
            </a:extLst>
          </p:cNvPr>
          <p:cNvSpPr>
            <a:spLocks noGrp="1"/>
          </p:cNvSpPr>
          <p:nvPr>
            <p:ph type="pic" sz="quarter" idx="13"/>
          </p:nvPr>
        </p:nvSpPr>
        <p:spPr>
          <a:xfrm>
            <a:off x="4401994" y="0"/>
            <a:ext cx="6901724" cy="6858000"/>
          </a:xfrm>
          <a:custGeom>
            <a:avLst/>
            <a:gdLst>
              <a:gd name="connsiteX0" fmla="*/ 0 w 6901724"/>
              <a:gd name="connsiteY0" fmla="*/ 0 h 6858000"/>
              <a:gd name="connsiteX1" fmla="*/ 4486071 w 6901724"/>
              <a:gd name="connsiteY1" fmla="*/ 0 h 6858000"/>
              <a:gd name="connsiteX2" fmla="*/ 4544216 w 6901724"/>
              <a:gd name="connsiteY2" fmla="*/ 33433 h 6858000"/>
              <a:gd name="connsiteX3" fmla="*/ 6901724 w 6901724"/>
              <a:gd name="connsiteY3" fmla="*/ 4221088 h 6858000"/>
              <a:gd name="connsiteX4" fmla="*/ 6192835 w 6901724"/>
              <a:gd name="connsiteY4" fmla="*/ 6760125 h 6858000"/>
              <a:gd name="connsiteX5" fmla="*/ 6130088 w 6901724"/>
              <a:gd name="connsiteY5" fmla="*/ 6858000 h 6858000"/>
              <a:gd name="connsiteX6" fmla="*/ 1645795 w 6901724"/>
              <a:gd name="connsiteY6" fmla="*/ 6858000 h 6858000"/>
              <a:gd name="connsiteX7" fmla="*/ 1709793 w 6901724"/>
              <a:gd name="connsiteY7" fmla="*/ 6760125 h 6858000"/>
              <a:gd name="connsiteX8" fmla="*/ 2418682 w 6901724"/>
              <a:gd name="connsiteY8" fmla="*/ 4221088 h 6858000"/>
              <a:gd name="connsiteX9" fmla="*/ 136440 w 6901724"/>
              <a:gd name="connsiteY9" fmla="*/ 8010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01724" h="6858000">
                <a:moveTo>
                  <a:pt x="0" y="0"/>
                </a:moveTo>
                <a:lnTo>
                  <a:pt x="4486071" y="0"/>
                </a:lnTo>
                <a:lnTo>
                  <a:pt x="4544216" y="33433"/>
                </a:lnTo>
                <a:cubicBezTo>
                  <a:pt x="5957598" y="892224"/>
                  <a:pt x="6901724" y="2446400"/>
                  <a:pt x="6901724" y="4221088"/>
                </a:cubicBezTo>
                <a:cubicBezTo>
                  <a:pt x="6901724" y="5150687"/>
                  <a:pt x="6642678" y="6019782"/>
                  <a:pt x="6192835" y="6760125"/>
                </a:cubicBezTo>
                <a:lnTo>
                  <a:pt x="6130088" y="6858000"/>
                </a:lnTo>
                <a:lnTo>
                  <a:pt x="1645795" y="6858000"/>
                </a:lnTo>
                <a:lnTo>
                  <a:pt x="1709793" y="6760125"/>
                </a:lnTo>
                <a:cubicBezTo>
                  <a:pt x="2159636" y="6019783"/>
                  <a:pt x="2418682" y="5150687"/>
                  <a:pt x="2418682" y="4221088"/>
                </a:cubicBezTo>
                <a:cubicBezTo>
                  <a:pt x="2418682" y="2478091"/>
                  <a:pt x="1507974" y="947801"/>
                  <a:pt x="136440" y="80103"/>
                </a:cubicBezTo>
                <a:close/>
              </a:path>
            </a:pathLst>
          </a:custGeom>
        </p:spPr>
        <p:txBody>
          <a:bodyPr wrap="square" anchor="ctr">
            <a:noAutofit/>
          </a:bodyPr>
          <a:lstStyle>
            <a:lvl1pPr marL="0" indent="0" algn="ctr">
              <a:buNone/>
              <a:defRPr/>
            </a:lvl1pPr>
          </a:lstStyle>
          <a:p>
            <a:endParaRPr lang="en-PH"/>
          </a:p>
        </p:txBody>
      </p:sp>
      <p:sp>
        <p:nvSpPr>
          <p:cNvPr id="2" name="Title 1"/>
          <p:cNvSpPr>
            <a:spLocks noGrp="1"/>
          </p:cNvSpPr>
          <p:nvPr>
            <p:ph type="ctrTitle"/>
          </p:nvPr>
        </p:nvSpPr>
        <p:spPr>
          <a:xfrm>
            <a:off x="609442" y="1664100"/>
            <a:ext cx="4908906" cy="2160240"/>
          </a:xfrm>
        </p:spPr>
        <p:txBody>
          <a:bodyPr anchor="b">
            <a:noAutofit/>
          </a:bodyPr>
          <a:lstStyle>
            <a:lvl1pPr algn="l">
              <a:defRPr lang="en-US" sz="5400" b="1" kern="1200" smtClean="0">
                <a:solidFill>
                  <a:schemeClr val="bg1"/>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609440" y="3993125"/>
            <a:ext cx="4908905" cy="764440"/>
          </a:xfrm>
        </p:spPr>
        <p:txBody>
          <a:bodyPr>
            <a:normAutofit/>
          </a:bodyPr>
          <a:lstStyle>
            <a:lvl1pPr marL="0" indent="0" algn="l">
              <a:buNone/>
              <a:defRPr lang="en-US" sz="2400" kern="1200" smtClean="0">
                <a:solidFill>
                  <a:schemeClr val="bg1"/>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8A45DDC-82A6-4A4D-A060-C6A399B49AE6}" type="datetime1">
              <a:rPr lang="en-US" smtClean="0"/>
              <a:t>8/14/2024</a:t>
            </a:fld>
            <a:endParaRPr lang="en-US"/>
          </a:p>
        </p:txBody>
      </p:sp>
      <p:sp>
        <p:nvSpPr>
          <p:cNvPr id="5" name="Footer Placeholder 4"/>
          <p:cNvSpPr>
            <a:spLocks noGrp="1"/>
          </p:cNvSpPr>
          <p:nvPr>
            <p:ph type="ftr" sz="quarter" idx="11"/>
          </p:nvPr>
        </p:nvSpPr>
        <p:spPr/>
        <p:txBody>
          <a:bodyPr/>
          <a:lstStyle/>
          <a:p>
            <a:r>
              <a:rPr lang="en-GB"/>
              <a:t>Random Access Procedure in MAC Group 4</a:t>
            </a:r>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3124856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slidemodel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153FDB0-DF64-4A1A-86C6-059F6C30AC1F}" type="datetime1">
              <a:rPr lang="en-US" smtClean="0"/>
              <a:t>8/14/2024</a:t>
            </a:fld>
            <a:endParaRPr lang="en-US"/>
          </a:p>
        </p:txBody>
      </p:sp>
      <p:sp>
        <p:nvSpPr>
          <p:cNvPr id="4" name="Footer Placeholder 3"/>
          <p:cNvSpPr>
            <a:spLocks noGrp="1"/>
          </p:cNvSpPr>
          <p:nvPr>
            <p:ph type="ftr" sz="quarter" idx="11"/>
          </p:nvPr>
        </p:nvSpPr>
        <p:spPr/>
        <p:txBody>
          <a:bodyPr/>
          <a:lstStyle/>
          <a:p>
            <a:r>
              <a:rPr lang="en-GB"/>
              <a:t>Random Access Procedure in MAC Group 4</a:t>
            </a:r>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pic>
        <p:nvPicPr>
          <p:cNvPr id="1026" name="Picture 2" descr="E:\cloud\drive\websites\slidemodel\logo\sebastian\slidemodel-logo-trans.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98491" y="3164751"/>
            <a:ext cx="2791845" cy="528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9970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56C30B-36C5-42FC-8003-66DCFC241603}" type="datetime1">
              <a:rPr lang="en-US" smtClean="0"/>
              <a:t>8/14/2024</a:t>
            </a:fld>
            <a:endParaRPr lang="en-US"/>
          </a:p>
        </p:txBody>
      </p:sp>
      <p:sp>
        <p:nvSpPr>
          <p:cNvPr id="5" name="Footer Placeholder 4"/>
          <p:cNvSpPr>
            <a:spLocks noGrp="1"/>
          </p:cNvSpPr>
          <p:nvPr>
            <p:ph type="ftr" sz="quarter" idx="11"/>
          </p:nvPr>
        </p:nvSpPr>
        <p:spPr/>
        <p:txBody>
          <a:bodyPr/>
          <a:lstStyle/>
          <a:p>
            <a:r>
              <a:rPr lang="en-GB"/>
              <a:t>Random Access Procedure in MAC Group 4</a:t>
            </a:r>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51923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14321" y="1662272"/>
            <a:ext cx="4471980" cy="1872208"/>
          </a:xfrm>
        </p:spPr>
        <p:txBody>
          <a:bodyPr anchor="b"/>
          <a:lstStyle>
            <a:lvl1pPr algn="l">
              <a:lnSpc>
                <a:spcPct val="90000"/>
              </a:lnSpc>
              <a:defRPr sz="5300" b="1" cap="all">
                <a:solidFill>
                  <a:schemeClr val="bg1"/>
                </a:solidFill>
              </a:defRPr>
            </a:lvl1pPr>
          </a:lstStyle>
          <a:p>
            <a:r>
              <a:rPr lang="en-US"/>
              <a:t>Insert </a:t>
            </a:r>
            <a:br>
              <a:rPr lang="en-US"/>
            </a:br>
            <a:r>
              <a:rPr lang="en-US"/>
              <a:t>title here</a:t>
            </a:r>
          </a:p>
        </p:txBody>
      </p:sp>
      <p:sp>
        <p:nvSpPr>
          <p:cNvPr id="3" name="Text Placeholder 2"/>
          <p:cNvSpPr>
            <a:spLocks noGrp="1"/>
          </p:cNvSpPr>
          <p:nvPr>
            <p:ph type="body" idx="1"/>
          </p:nvPr>
        </p:nvSpPr>
        <p:spPr>
          <a:xfrm>
            <a:off x="614321" y="3789040"/>
            <a:ext cx="3859793" cy="1500187"/>
          </a:xfrm>
        </p:spPr>
        <p:txBody>
          <a:bodyPr anchor="t">
            <a:normAutofit/>
          </a:bodyPr>
          <a:lstStyle>
            <a:lvl1pPr marL="0" indent="0">
              <a:buNone/>
              <a:defRPr sz="1800">
                <a:solidFill>
                  <a:schemeClr val="bg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79F4C4-1512-4A73-BDD6-46314B7A91D5}" type="datetime1">
              <a:rPr lang="en-US" smtClean="0"/>
              <a:t>8/14/2024</a:t>
            </a:fld>
            <a:endParaRPr lang="en-US"/>
          </a:p>
        </p:txBody>
      </p:sp>
      <p:sp>
        <p:nvSpPr>
          <p:cNvPr id="5" name="Footer Placeholder 4"/>
          <p:cNvSpPr>
            <a:spLocks noGrp="1"/>
          </p:cNvSpPr>
          <p:nvPr>
            <p:ph type="ftr" sz="quarter" idx="11"/>
          </p:nvPr>
        </p:nvSpPr>
        <p:spPr/>
        <p:txBody>
          <a:bodyPr/>
          <a:lstStyle/>
          <a:p>
            <a:r>
              <a:rPr lang="en-GB"/>
              <a:t>Random Access Procedure in MAC Group 4</a:t>
            </a:r>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118170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F9CF9344-C6A9-47CC-A81C-9FD14C59A853}" type="datetime1">
              <a:rPr lang="en-US" smtClean="0"/>
              <a:t>8/14/2024</a:t>
            </a:fld>
            <a:endParaRPr lang="en-US"/>
          </a:p>
        </p:txBody>
      </p:sp>
      <p:sp>
        <p:nvSpPr>
          <p:cNvPr id="4" name="Footer Placeholder 3"/>
          <p:cNvSpPr>
            <a:spLocks noGrp="1"/>
          </p:cNvSpPr>
          <p:nvPr>
            <p:ph type="ftr" sz="quarter" idx="11"/>
          </p:nvPr>
        </p:nvSpPr>
        <p:spPr/>
        <p:txBody>
          <a:bodyPr/>
          <a:lstStyle/>
          <a:p>
            <a:r>
              <a:rPr lang="en-GB"/>
              <a:t>Random Access Procedure in MAC Group 4</a:t>
            </a:r>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987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85900" y="908720"/>
            <a:ext cx="10093484" cy="1426169"/>
          </a:xfrm>
        </p:spPr>
        <p:txBody>
          <a:bodyPr>
            <a:noAutofit/>
          </a:bodyPr>
          <a:lstStyle>
            <a:lvl1pPr>
              <a:defRPr sz="4800">
                <a:solidFill>
                  <a:schemeClr val="bg1"/>
                </a:solidFill>
              </a:defRPr>
            </a:lvl1pPr>
          </a:lstStyle>
          <a:p>
            <a:r>
              <a:rPr lang="en-US"/>
              <a:t>Click to edit Master title style</a:t>
            </a:r>
          </a:p>
        </p:txBody>
      </p:sp>
      <p:sp>
        <p:nvSpPr>
          <p:cNvPr id="3" name="Date Placeholder 2"/>
          <p:cNvSpPr>
            <a:spLocks noGrp="1"/>
          </p:cNvSpPr>
          <p:nvPr>
            <p:ph type="dt" sz="half" idx="10"/>
          </p:nvPr>
        </p:nvSpPr>
        <p:spPr/>
        <p:txBody>
          <a:bodyPr/>
          <a:lstStyle/>
          <a:p>
            <a:fld id="{A0EE2701-D846-4031-B5CE-0FEEB0375096}" type="datetime1">
              <a:rPr lang="en-US" smtClean="0"/>
              <a:t>8/14/2024</a:t>
            </a:fld>
            <a:endParaRPr lang="en-US"/>
          </a:p>
        </p:txBody>
      </p:sp>
      <p:sp>
        <p:nvSpPr>
          <p:cNvPr id="4" name="Footer Placeholder 3"/>
          <p:cNvSpPr>
            <a:spLocks noGrp="1"/>
          </p:cNvSpPr>
          <p:nvPr>
            <p:ph type="ftr" sz="quarter" idx="11"/>
          </p:nvPr>
        </p:nvSpPr>
        <p:spPr/>
        <p:txBody>
          <a:bodyPr/>
          <a:lstStyle/>
          <a:p>
            <a:r>
              <a:rPr lang="en-GB"/>
              <a:t>Random Access Procedure in MAC Group 4</a:t>
            </a:r>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581712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9"/>
            <a:ext cx="3859795" cy="1354161"/>
          </a:xfrm>
        </p:spPr>
        <p:txBody>
          <a:bodyPr>
            <a:noAutofit/>
          </a:bodyPr>
          <a:lstStyle>
            <a:lvl1pPr>
              <a:defRPr sz="3600">
                <a:solidFill>
                  <a:schemeClr val="bg1"/>
                </a:solidFill>
              </a:defRPr>
            </a:lvl1pPr>
          </a:lstStyle>
          <a:p>
            <a:r>
              <a:rPr lang="en-US"/>
              <a:t>Click to edit Master title style</a:t>
            </a:r>
          </a:p>
        </p:txBody>
      </p:sp>
      <p:sp>
        <p:nvSpPr>
          <p:cNvPr id="3" name="Date Placeholder 2"/>
          <p:cNvSpPr>
            <a:spLocks noGrp="1"/>
          </p:cNvSpPr>
          <p:nvPr>
            <p:ph type="dt" sz="half" idx="10"/>
          </p:nvPr>
        </p:nvSpPr>
        <p:spPr/>
        <p:txBody>
          <a:bodyPr/>
          <a:lstStyle/>
          <a:p>
            <a:fld id="{35C7CFE8-7A92-4DEF-A85F-C46A7438DE54}" type="datetime1">
              <a:rPr lang="en-US" smtClean="0"/>
              <a:t>8/14/2024</a:t>
            </a:fld>
            <a:endParaRPr lang="en-US"/>
          </a:p>
        </p:txBody>
      </p:sp>
      <p:sp>
        <p:nvSpPr>
          <p:cNvPr id="4" name="Footer Placeholder 3"/>
          <p:cNvSpPr>
            <a:spLocks noGrp="1"/>
          </p:cNvSpPr>
          <p:nvPr>
            <p:ph type="ftr" sz="quarter" idx="11"/>
          </p:nvPr>
        </p:nvSpPr>
        <p:spPr/>
        <p:txBody>
          <a:bodyPr/>
          <a:lstStyle/>
          <a:p>
            <a:r>
              <a:rPr lang="en-GB"/>
              <a:t>Random Access Procedure in MAC Group 4</a:t>
            </a:r>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6" name="Subtitle 2">
            <a:extLst>
              <a:ext uri="{FF2B5EF4-FFF2-40B4-BE49-F238E27FC236}">
                <a16:creationId xmlns:a16="http://schemas.microsoft.com/office/drawing/2014/main" id="{BA847057-4BB7-E682-F0FE-222FDC0B55FB}"/>
              </a:ext>
            </a:extLst>
          </p:cNvPr>
          <p:cNvSpPr>
            <a:spLocks noGrp="1"/>
          </p:cNvSpPr>
          <p:nvPr>
            <p:ph type="subTitle" idx="1"/>
          </p:nvPr>
        </p:nvSpPr>
        <p:spPr>
          <a:xfrm>
            <a:off x="1341884" y="1628800"/>
            <a:ext cx="3127352" cy="980464"/>
          </a:xfrm>
        </p:spPr>
        <p:txBody>
          <a:bodyPr>
            <a:normAutofit/>
          </a:bodyPr>
          <a:lstStyle>
            <a:lvl1pPr marL="0" indent="0" algn="l">
              <a:buNone/>
              <a:defRPr lang="en-US" sz="1600" kern="1200" smtClean="0">
                <a:solidFill>
                  <a:schemeClr val="bg1"/>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60556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441" y="1484784"/>
            <a:ext cx="3859795" cy="1354161"/>
          </a:xfrm>
        </p:spPr>
        <p:txBody>
          <a:bodyPr>
            <a:noAutofit/>
          </a:bodyPr>
          <a:lstStyle>
            <a:lvl1pPr>
              <a:defRPr sz="3600">
                <a:solidFill>
                  <a:schemeClr val="bg1"/>
                </a:solidFill>
              </a:defRPr>
            </a:lvl1pPr>
          </a:lstStyle>
          <a:p>
            <a:r>
              <a:rPr lang="en-US"/>
              <a:t>Click to edit Master title style</a:t>
            </a:r>
          </a:p>
        </p:txBody>
      </p:sp>
      <p:sp>
        <p:nvSpPr>
          <p:cNvPr id="3" name="Date Placeholder 2"/>
          <p:cNvSpPr>
            <a:spLocks noGrp="1"/>
          </p:cNvSpPr>
          <p:nvPr>
            <p:ph type="dt" sz="half" idx="10"/>
          </p:nvPr>
        </p:nvSpPr>
        <p:spPr/>
        <p:txBody>
          <a:bodyPr/>
          <a:lstStyle/>
          <a:p>
            <a:fld id="{5944C4EB-4B1F-4E25-8F7B-866DC10F4040}" type="datetime1">
              <a:rPr lang="en-US" smtClean="0"/>
              <a:t>8/14/2024</a:t>
            </a:fld>
            <a:endParaRPr lang="en-US"/>
          </a:p>
        </p:txBody>
      </p:sp>
      <p:sp>
        <p:nvSpPr>
          <p:cNvPr id="4" name="Footer Placeholder 3"/>
          <p:cNvSpPr>
            <a:spLocks noGrp="1"/>
          </p:cNvSpPr>
          <p:nvPr>
            <p:ph type="ftr" sz="quarter" idx="11"/>
          </p:nvPr>
        </p:nvSpPr>
        <p:spPr/>
        <p:txBody>
          <a:bodyPr/>
          <a:lstStyle/>
          <a:p>
            <a:r>
              <a:rPr lang="en-GB"/>
              <a:t>Random Access Procedure in MAC Group 4</a:t>
            </a:r>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6" name="Subtitle 2">
            <a:extLst>
              <a:ext uri="{FF2B5EF4-FFF2-40B4-BE49-F238E27FC236}">
                <a16:creationId xmlns:a16="http://schemas.microsoft.com/office/drawing/2014/main" id="{BA847057-4BB7-E682-F0FE-222FDC0B55FB}"/>
              </a:ext>
            </a:extLst>
          </p:cNvPr>
          <p:cNvSpPr>
            <a:spLocks noGrp="1"/>
          </p:cNvSpPr>
          <p:nvPr>
            <p:ph type="subTitle" idx="1"/>
          </p:nvPr>
        </p:nvSpPr>
        <p:spPr>
          <a:xfrm>
            <a:off x="606140" y="2848949"/>
            <a:ext cx="3859795" cy="980464"/>
          </a:xfrm>
        </p:spPr>
        <p:txBody>
          <a:bodyPr>
            <a:normAutofit/>
          </a:bodyPr>
          <a:lstStyle>
            <a:lvl1pPr marL="0" indent="0" algn="l">
              <a:buNone/>
              <a:defRPr lang="en-US" sz="1600" kern="1200" smtClean="0">
                <a:solidFill>
                  <a:schemeClr val="bg1"/>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1165754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4CB1B0-8D2F-4312-8E86-959CE1675E91}" type="datetime1">
              <a:rPr lang="en-US" smtClean="0"/>
              <a:t>8/14/2024</a:t>
            </a:fld>
            <a:endParaRPr lang="en-US"/>
          </a:p>
        </p:txBody>
      </p:sp>
      <p:sp>
        <p:nvSpPr>
          <p:cNvPr id="3" name="Footer Placeholder 2"/>
          <p:cNvSpPr>
            <a:spLocks noGrp="1"/>
          </p:cNvSpPr>
          <p:nvPr>
            <p:ph type="ftr" sz="quarter" idx="11"/>
          </p:nvPr>
        </p:nvSpPr>
        <p:spPr/>
        <p:txBody>
          <a:bodyPr/>
          <a:lstStyle/>
          <a:p>
            <a:r>
              <a:rPr lang="en-GB"/>
              <a:t>Random Access Procedure in MAC Group 4</a:t>
            </a:r>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681249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BF833E-D08F-4D26-91AA-3BD1B99DA971}" type="datetime1">
              <a:rPr lang="en-US" smtClean="0"/>
              <a:t>8/14/2024</a:t>
            </a:fld>
            <a:endParaRPr lang="en-US"/>
          </a:p>
        </p:txBody>
      </p:sp>
      <p:sp>
        <p:nvSpPr>
          <p:cNvPr id="3" name="Footer Placeholder 2"/>
          <p:cNvSpPr>
            <a:spLocks noGrp="1"/>
          </p:cNvSpPr>
          <p:nvPr>
            <p:ph type="ftr" sz="quarter" idx="11"/>
          </p:nvPr>
        </p:nvSpPr>
        <p:spPr/>
        <p:txBody>
          <a:bodyPr/>
          <a:lstStyle/>
          <a:p>
            <a:r>
              <a:rPr lang="en-GB"/>
              <a:t>Random Access Procedure in MAC Group 4</a:t>
            </a:r>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5" name="Title 1">
            <a:extLst>
              <a:ext uri="{FF2B5EF4-FFF2-40B4-BE49-F238E27FC236}">
                <a16:creationId xmlns:a16="http://schemas.microsoft.com/office/drawing/2014/main" id="{442B0E3F-8ED1-86CA-9CF7-6C302BAFB95E}"/>
              </a:ext>
            </a:extLst>
          </p:cNvPr>
          <p:cNvSpPr>
            <a:spLocks noGrp="1"/>
          </p:cNvSpPr>
          <p:nvPr>
            <p:ph type="title" hasCustomPrompt="1"/>
          </p:nvPr>
        </p:nvSpPr>
        <p:spPr>
          <a:xfrm>
            <a:off x="2494012" y="1916832"/>
            <a:ext cx="2844059" cy="1224136"/>
          </a:xfrm>
        </p:spPr>
        <p:txBody>
          <a:bodyPr>
            <a:noAutofit/>
          </a:bodyPr>
          <a:lstStyle>
            <a:lvl1pPr>
              <a:defRPr sz="9600">
                <a:solidFill>
                  <a:schemeClr val="bg1"/>
                </a:solidFill>
              </a:defRPr>
            </a:lvl1pPr>
          </a:lstStyle>
          <a:p>
            <a:r>
              <a:rPr lang="en-US"/>
              <a:t>Q&amp;A</a:t>
            </a:r>
          </a:p>
        </p:txBody>
      </p:sp>
      <p:sp>
        <p:nvSpPr>
          <p:cNvPr id="7" name="Text Placeholder 6">
            <a:extLst>
              <a:ext uri="{FF2B5EF4-FFF2-40B4-BE49-F238E27FC236}">
                <a16:creationId xmlns:a16="http://schemas.microsoft.com/office/drawing/2014/main" id="{7935282F-E141-C68B-934D-62EE70EA5CBA}"/>
              </a:ext>
            </a:extLst>
          </p:cNvPr>
          <p:cNvSpPr>
            <a:spLocks noGrp="1"/>
          </p:cNvSpPr>
          <p:nvPr>
            <p:ph type="body" sz="quarter" idx="13" hasCustomPrompt="1"/>
          </p:nvPr>
        </p:nvSpPr>
        <p:spPr>
          <a:xfrm>
            <a:off x="2493963" y="3141340"/>
            <a:ext cx="7488237" cy="1368425"/>
          </a:xfrm>
        </p:spPr>
        <p:txBody>
          <a:bodyPr>
            <a:normAutofit/>
          </a:bodyPr>
          <a:lstStyle>
            <a:lvl1pPr marL="0" indent="0">
              <a:buNone/>
              <a:defRPr sz="6000">
                <a:solidFill>
                  <a:schemeClr val="bg1"/>
                </a:solidFill>
              </a:defRPr>
            </a:lvl1pPr>
          </a:lstStyle>
          <a:p>
            <a:pPr lvl="0"/>
            <a:r>
              <a:rPr lang="en-PH"/>
              <a:t>Any questions?</a:t>
            </a:r>
          </a:p>
        </p:txBody>
      </p:sp>
    </p:spTree>
    <p:extLst>
      <p:ext uri="{BB962C8B-B14F-4D97-AF65-F5344CB8AC3E}">
        <p14:creationId xmlns:p14="http://schemas.microsoft.com/office/powerpoint/2010/main" val="2239994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D1EDB6A4-FEDF-40E2-9FE2-05B1818E01F1}" type="datetime1">
              <a:rPr lang="en-US" smtClean="0"/>
              <a:t>8/14/2024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r>
              <a:rPr lang="en-GB"/>
              <a:t>Random Access Procedure in MAC Group 4</a:t>
            </a:r>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2" r:id="rId1"/>
    <p:sldLayoutId id="2147483650" r:id="rId2"/>
    <p:sldLayoutId id="2147483651" r:id="rId3"/>
    <p:sldLayoutId id="2147483654" r:id="rId4"/>
    <p:sldLayoutId id="2147483666" r:id="rId5"/>
    <p:sldLayoutId id="2147483663" r:id="rId6"/>
    <p:sldLayoutId id="2147483664" r:id="rId7"/>
    <p:sldLayoutId id="2147483655" r:id="rId8"/>
    <p:sldLayoutId id="2147483665" r:id="rId9"/>
    <p:sldLayoutId id="2147483660" r:id="rId10"/>
  </p:sldLayoutIdLst>
  <p:hf hdr="0"/>
  <p:txStyles>
    <p:titleStyle>
      <a:lvl1pPr algn="l" defTabSz="1218987" rtl="0" eaLnBrk="1" latinLnBrk="0" hangingPunct="1">
        <a:spcBef>
          <a:spcPct val="0"/>
        </a:spcBef>
        <a:buNone/>
        <a:defRPr sz="3600" b="1"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oleObject" Target="../embeddings/oleObject1.bin"/><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65ED9D9-DEF5-FC66-47BC-A80D0175116C}"/>
              </a:ext>
            </a:extLst>
          </p:cNvPr>
          <p:cNvSpPr/>
          <p:nvPr/>
        </p:nvSpPr>
        <p:spPr>
          <a:xfrm flipV="1">
            <a:off x="7476469" y="2832242"/>
            <a:ext cx="4726260" cy="4025758"/>
          </a:xfrm>
          <a:custGeom>
            <a:avLst/>
            <a:gdLst>
              <a:gd name="connsiteX0" fmla="*/ 301847 w 4726260"/>
              <a:gd name="connsiteY0" fmla="*/ 0 h 4025758"/>
              <a:gd name="connsiteX1" fmla="*/ 4726260 w 4726260"/>
              <a:gd name="connsiteY1" fmla="*/ 0 h 4025758"/>
              <a:gd name="connsiteX2" fmla="*/ 4726260 w 4726260"/>
              <a:gd name="connsiteY2" fmla="*/ 3219553 h 4025758"/>
              <a:gd name="connsiteX3" fmla="*/ 4535753 w 4726260"/>
              <a:gd name="connsiteY3" fmla="*/ 3392698 h 4025758"/>
              <a:gd name="connsiteX4" fmla="*/ 2772308 w 4726260"/>
              <a:gd name="connsiteY4" fmla="*/ 4025758 h 4025758"/>
              <a:gd name="connsiteX5" fmla="*/ 0 w 4726260"/>
              <a:gd name="connsiteY5" fmla="*/ 1253450 h 4025758"/>
              <a:gd name="connsiteX6" fmla="*/ 217862 w 4726260"/>
              <a:gd name="connsiteY6" fmla="*/ 174343 h 4025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26260" h="4025758">
                <a:moveTo>
                  <a:pt x="301847" y="0"/>
                </a:moveTo>
                <a:lnTo>
                  <a:pt x="4726260" y="0"/>
                </a:lnTo>
                <a:lnTo>
                  <a:pt x="4726260" y="3219553"/>
                </a:lnTo>
                <a:lnTo>
                  <a:pt x="4535753" y="3392698"/>
                </a:lnTo>
                <a:cubicBezTo>
                  <a:pt x="4056535" y="3788184"/>
                  <a:pt x="3442166" y="4025758"/>
                  <a:pt x="2772308" y="4025758"/>
                </a:cubicBezTo>
                <a:cubicBezTo>
                  <a:pt x="1241205" y="4025758"/>
                  <a:pt x="0" y="2784553"/>
                  <a:pt x="0" y="1253450"/>
                </a:cubicBezTo>
                <a:cubicBezTo>
                  <a:pt x="0" y="870674"/>
                  <a:pt x="77576" y="506017"/>
                  <a:pt x="217862" y="174343"/>
                </a:cubicBezTo>
                <a:close/>
              </a:path>
            </a:pathLst>
          </a:cu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47" name="Oval 46">
            <a:extLst>
              <a:ext uri="{FF2B5EF4-FFF2-40B4-BE49-F238E27FC236}">
                <a16:creationId xmlns:a16="http://schemas.microsoft.com/office/drawing/2014/main" id="{4F8D3449-AAE2-A98C-D435-86FA9D7AB889}"/>
              </a:ext>
            </a:extLst>
          </p:cNvPr>
          <p:cNvSpPr/>
          <p:nvPr/>
        </p:nvSpPr>
        <p:spPr>
          <a:xfrm rot="998452">
            <a:off x="9634350" y="3642045"/>
            <a:ext cx="2141272" cy="3914080"/>
          </a:xfrm>
          <a:prstGeom prst="ellipse">
            <a:avLst/>
          </a:prstGeom>
          <a:solidFill>
            <a:schemeClr val="tx1">
              <a:alpha val="50000"/>
            </a:schemeClr>
          </a:solidFill>
          <a:ln>
            <a:noFill/>
          </a:ln>
          <a:effectLst>
            <a:softEdge rad="4953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9" name="Freeform: Shape 18">
            <a:extLst>
              <a:ext uri="{FF2B5EF4-FFF2-40B4-BE49-F238E27FC236}">
                <a16:creationId xmlns:a16="http://schemas.microsoft.com/office/drawing/2014/main" id="{4441E4C6-0D31-6676-D786-543CB2DEECD2}"/>
              </a:ext>
            </a:extLst>
          </p:cNvPr>
          <p:cNvSpPr/>
          <p:nvPr/>
        </p:nvSpPr>
        <p:spPr>
          <a:xfrm>
            <a:off x="1" y="-14"/>
            <a:ext cx="6900862" cy="6858014"/>
          </a:xfrm>
          <a:custGeom>
            <a:avLst/>
            <a:gdLst>
              <a:gd name="connsiteX0" fmla="*/ 0 w 6820675"/>
              <a:gd name="connsiteY0" fmla="*/ 0 h 6858014"/>
              <a:gd name="connsiteX1" fmla="*/ 4404996 w 6820675"/>
              <a:gd name="connsiteY1" fmla="*/ 0 h 6858014"/>
              <a:gd name="connsiteX2" fmla="*/ 4463168 w 6820675"/>
              <a:gd name="connsiteY2" fmla="*/ 33448 h 6858014"/>
              <a:gd name="connsiteX3" fmla="*/ 6820675 w 6820675"/>
              <a:gd name="connsiteY3" fmla="*/ 4221103 h 6858014"/>
              <a:gd name="connsiteX4" fmla="*/ 6111786 w 6820675"/>
              <a:gd name="connsiteY4" fmla="*/ 6760140 h 6858014"/>
              <a:gd name="connsiteX5" fmla="*/ 6049040 w 6820675"/>
              <a:gd name="connsiteY5" fmla="*/ 6858014 h 6858014"/>
              <a:gd name="connsiteX6" fmla="*/ 0 w 6820675"/>
              <a:gd name="connsiteY6" fmla="*/ 6858014 h 6858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20675" h="6858014">
                <a:moveTo>
                  <a:pt x="0" y="0"/>
                </a:moveTo>
                <a:lnTo>
                  <a:pt x="4404996" y="0"/>
                </a:lnTo>
                <a:lnTo>
                  <a:pt x="4463168" y="33448"/>
                </a:lnTo>
                <a:cubicBezTo>
                  <a:pt x="5876549" y="892239"/>
                  <a:pt x="6820675" y="2446415"/>
                  <a:pt x="6820675" y="4221103"/>
                </a:cubicBezTo>
                <a:cubicBezTo>
                  <a:pt x="6820675" y="5150702"/>
                  <a:pt x="6561629" y="6019797"/>
                  <a:pt x="6111786" y="6760140"/>
                </a:cubicBezTo>
                <a:lnTo>
                  <a:pt x="6049040" y="6858014"/>
                </a:lnTo>
                <a:lnTo>
                  <a:pt x="0" y="6858014"/>
                </a:lnTo>
                <a:close/>
              </a:path>
            </a:pathLst>
          </a:custGeom>
          <a:gradFill flip="none" rotWithShape="1">
            <a:gsLst>
              <a:gs pos="0">
                <a:schemeClr val="accent1"/>
              </a:gs>
              <a:gs pos="100000">
                <a:srgbClr val="095474"/>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40" name="Oval 39">
            <a:extLst>
              <a:ext uri="{FF2B5EF4-FFF2-40B4-BE49-F238E27FC236}">
                <a16:creationId xmlns:a16="http://schemas.microsoft.com/office/drawing/2014/main" id="{0E0D44F5-6370-AD13-DBFB-C87284D25703}"/>
              </a:ext>
            </a:extLst>
          </p:cNvPr>
          <p:cNvSpPr/>
          <p:nvPr/>
        </p:nvSpPr>
        <p:spPr>
          <a:xfrm rot="20658537">
            <a:off x="5901995" y="329130"/>
            <a:ext cx="2141272" cy="6369724"/>
          </a:xfrm>
          <a:prstGeom prst="ellipse">
            <a:avLst/>
          </a:prstGeom>
          <a:solidFill>
            <a:schemeClr val="tx1">
              <a:alpha val="20000"/>
            </a:schemeClr>
          </a:solidFill>
          <a:ln>
            <a:noFill/>
          </a:ln>
          <a:effectLst>
            <a:softEdge rad="4953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39" name="Picture Placeholder 38">
            <a:extLst>
              <a:ext uri="{FF2B5EF4-FFF2-40B4-BE49-F238E27FC236}">
                <a16:creationId xmlns:a16="http://schemas.microsoft.com/office/drawing/2014/main" id="{06B6FE45-DF76-C073-7E85-9A2615567DF1}"/>
              </a:ext>
            </a:extLst>
          </p:cNvPr>
          <p:cNvPicPr>
            <a:picLocks noGrp="1" noChangeAspect="1"/>
          </p:cNvPicPr>
          <p:nvPr>
            <p:ph type="pic" sz="quarter" idx="13"/>
          </p:nvPr>
        </p:nvPicPr>
        <p:blipFill>
          <a:blip r:embed="rId3"/>
          <a:srcRect l="19250" r="19250"/>
          <a:stretch/>
        </p:blipFill>
        <p:spPr>
          <a:xfrm>
            <a:off x="4367325" y="11317"/>
            <a:ext cx="6901724" cy="6858000"/>
          </a:xfrm>
        </p:spPr>
      </p:pic>
      <p:sp>
        <p:nvSpPr>
          <p:cNvPr id="33" name="Title 32">
            <a:extLst>
              <a:ext uri="{FF2B5EF4-FFF2-40B4-BE49-F238E27FC236}">
                <a16:creationId xmlns:a16="http://schemas.microsoft.com/office/drawing/2014/main" id="{A06126B8-63B1-ACB5-9EB1-FDB8650DBDCB}"/>
              </a:ext>
            </a:extLst>
          </p:cNvPr>
          <p:cNvSpPr>
            <a:spLocks noGrp="1"/>
          </p:cNvSpPr>
          <p:nvPr>
            <p:ph type="ctrTitle"/>
          </p:nvPr>
        </p:nvSpPr>
        <p:spPr>
          <a:xfrm>
            <a:off x="609442" y="1705043"/>
            <a:ext cx="7008661" cy="2948398"/>
          </a:xfrm>
        </p:spPr>
        <p:txBody>
          <a:bodyPr/>
          <a:lstStyle/>
          <a:p>
            <a:r>
              <a:rPr lang="en-PH"/>
              <a:t>Project 2: </a:t>
            </a:r>
            <a:br>
              <a:rPr lang="en-PH"/>
            </a:br>
            <a:r>
              <a:rPr lang="en-PH">
                <a:cs typeface="Segoe UI"/>
              </a:rPr>
              <a:t>Random Access Procedure in MAC</a:t>
            </a:r>
          </a:p>
        </p:txBody>
      </p:sp>
    </p:spTree>
    <p:extLst>
      <p:ext uri="{BB962C8B-B14F-4D97-AF65-F5344CB8AC3E}">
        <p14:creationId xmlns:p14="http://schemas.microsoft.com/office/powerpoint/2010/main" val="2320696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8000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par>
                                <p:cTn id="9" presetID="22" presetClass="entr" presetSubtype="4" fill="hold" grpId="0" nodeType="withEffect">
                                  <p:stCondLst>
                                    <p:cond delay="400"/>
                                  </p:stCondLst>
                                  <p:childTnLst>
                                    <p:set>
                                      <p:cBhvr>
                                        <p:cTn id="10" dur="1" fill="hold">
                                          <p:stCondLst>
                                            <p:cond delay="0"/>
                                          </p:stCondLst>
                                        </p:cTn>
                                        <p:tgtEl>
                                          <p:spTgt spid="33"/>
                                        </p:tgtEl>
                                        <p:attrNameLst>
                                          <p:attrName>style.visibility</p:attrName>
                                        </p:attrNameLst>
                                      </p:cBhvr>
                                      <p:to>
                                        <p:strVal val="visible"/>
                                      </p:to>
                                    </p:set>
                                    <p:animEffect transition="in" filter="wipe(down)">
                                      <p:cBhvr>
                                        <p:cTn id="11" dur="500"/>
                                        <p:tgtEl>
                                          <p:spTgt spid="33"/>
                                        </p:tgtEl>
                                      </p:cBhvr>
                                    </p:animEffect>
                                  </p:childTnLst>
                                </p:cTn>
                              </p:par>
                              <p:par>
                                <p:cTn id="12" presetID="16" presetClass="entr" presetSubtype="42" fill="hold" nodeType="withEffect">
                                  <p:stCondLst>
                                    <p:cond delay="250"/>
                                  </p:stCondLst>
                                  <p:childTnLst>
                                    <p:set>
                                      <p:cBhvr>
                                        <p:cTn id="13" dur="1" fill="hold">
                                          <p:stCondLst>
                                            <p:cond delay="0"/>
                                          </p:stCondLst>
                                        </p:cTn>
                                        <p:tgtEl>
                                          <p:spTgt spid="39"/>
                                        </p:tgtEl>
                                        <p:attrNameLst>
                                          <p:attrName>style.visibility</p:attrName>
                                        </p:attrNameLst>
                                      </p:cBhvr>
                                      <p:to>
                                        <p:strVal val="visible"/>
                                      </p:to>
                                    </p:set>
                                    <p:animEffect transition="in" filter="barn(outHorizontal)">
                                      <p:cBhvr>
                                        <p:cTn id="14" dur="500"/>
                                        <p:tgtEl>
                                          <p:spTgt spid="39"/>
                                        </p:tgtEl>
                                      </p:cBhvr>
                                    </p:animEffect>
                                  </p:childTnLst>
                                </p:cTn>
                              </p:par>
                              <p:par>
                                <p:cTn id="15" presetID="10" presetClass="entr" presetSubtype="0" fill="hold" grpId="0" nodeType="withEffect">
                                  <p:stCondLst>
                                    <p:cond delay="55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500"/>
                                        <p:tgtEl>
                                          <p:spTgt spid="40"/>
                                        </p:tgtEl>
                                      </p:cBhvr>
                                    </p:animEffect>
                                  </p:childTnLst>
                                </p:cTn>
                              </p:par>
                              <p:par>
                                <p:cTn id="18" presetID="2" presetClass="entr" presetSubtype="6" decel="80000" fill="hold" grpId="0" nodeType="withEffect">
                                  <p:stCondLst>
                                    <p:cond delay="550"/>
                                  </p:stCondLst>
                                  <p:childTnLst>
                                    <p:set>
                                      <p:cBhvr>
                                        <p:cTn id="19" dur="1" fill="hold">
                                          <p:stCondLst>
                                            <p:cond delay="0"/>
                                          </p:stCondLst>
                                        </p:cTn>
                                        <p:tgtEl>
                                          <p:spTgt spid="28"/>
                                        </p:tgtEl>
                                        <p:attrNameLst>
                                          <p:attrName>style.visibility</p:attrName>
                                        </p:attrNameLst>
                                      </p:cBhvr>
                                      <p:to>
                                        <p:strVal val="visible"/>
                                      </p:to>
                                    </p:set>
                                    <p:anim calcmode="lin" valueType="num">
                                      <p:cBhvr additive="base">
                                        <p:cTn id="20" dur="500" fill="hold"/>
                                        <p:tgtEl>
                                          <p:spTgt spid="28"/>
                                        </p:tgtEl>
                                        <p:attrNameLst>
                                          <p:attrName>ppt_x</p:attrName>
                                        </p:attrNameLst>
                                      </p:cBhvr>
                                      <p:tavLst>
                                        <p:tav tm="0">
                                          <p:val>
                                            <p:strVal val="1+#ppt_w/2"/>
                                          </p:val>
                                        </p:tav>
                                        <p:tav tm="100000">
                                          <p:val>
                                            <p:strVal val="#ppt_x"/>
                                          </p:val>
                                        </p:tav>
                                      </p:tavLst>
                                    </p:anim>
                                    <p:anim calcmode="lin" valueType="num">
                                      <p:cBhvr additive="base">
                                        <p:cTn id="21" dur="500" fill="hold"/>
                                        <p:tgtEl>
                                          <p:spTgt spid="28"/>
                                        </p:tgtEl>
                                        <p:attrNameLst>
                                          <p:attrName>ppt_y</p:attrName>
                                        </p:attrNameLst>
                                      </p:cBhvr>
                                      <p:tavLst>
                                        <p:tav tm="0">
                                          <p:val>
                                            <p:strVal val="1+#ppt_h/2"/>
                                          </p:val>
                                        </p:tav>
                                        <p:tav tm="100000">
                                          <p:val>
                                            <p:strVal val="#ppt_y"/>
                                          </p:val>
                                        </p:tav>
                                      </p:tavLst>
                                    </p:anim>
                                  </p:childTnLst>
                                </p:cTn>
                              </p:par>
                              <p:par>
                                <p:cTn id="22" presetID="10" presetClass="entr" presetSubtype="0" fill="hold" grpId="0" nodeType="withEffect">
                                  <p:stCondLst>
                                    <p:cond delay="850"/>
                                  </p:stCondLst>
                                  <p:childTnLst>
                                    <p:set>
                                      <p:cBhvr>
                                        <p:cTn id="23" dur="1" fill="hold">
                                          <p:stCondLst>
                                            <p:cond delay="0"/>
                                          </p:stCondLst>
                                        </p:cTn>
                                        <p:tgtEl>
                                          <p:spTgt spid="47"/>
                                        </p:tgtEl>
                                        <p:attrNameLst>
                                          <p:attrName>style.visibility</p:attrName>
                                        </p:attrNameLst>
                                      </p:cBhvr>
                                      <p:to>
                                        <p:strVal val="visible"/>
                                      </p:to>
                                    </p:set>
                                    <p:animEffect transition="in" filter="fade">
                                      <p:cBhvr>
                                        <p:cTn id="24"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47" grpId="0" animBg="1"/>
      <p:bldP spid="19" grpId="0" animBg="1"/>
      <p:bldP spid="40" grpId="0" animBg="1"/>
      <p:bldP spid="3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Oval 41">
            <a:extLst>
              <a:ext uri="{FF2B5EF4-FFF2-40B4-BE49-F238E27FC236}">
                <a16:creationId xmlns:a16="http://schemas.microsoft.com/office/drawing/2014/main" id="{9CA6B711-D889-A266-F318-7D01F0C81F86}"/>
              </a:ext>
            </a:extLst>
          </p:cNvPr>
          <p:cNvSpPr/>
          <p:nvPr/>
        </p:nvSpPr>
        <p:spPr>
          <a:xfrm rot="19700458">
            <a:off x="2549850" y="-917489"/>
            <a:ext cx="2141272" cy="5283464"/>
          </a:xfrm>
          <a:prstGeom prst="ellipse">
            <a:avLst/>
          </a:prstGeom>
          <a:solidFill>
            <a:schemeClr val="tx1">
              <a:alpha val="46000"/>
            </a:schemeClr>
          </a:solidFill>
          <a:ln>
            <a:noFill/>
          </a:ln>
          <a:effectLst>
            <a:softEdge rad="4953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9" name="Freeform: Shape 38">
            <a:extLst>
              <a:ext uri="{FF2B5EF4-FFF2-40B4-BE49-F238E27FC236}">
                <a16:creationId xmlns:a16="http://schemas.microsoft.com/office/drawing/2014/main" id="{0161CDF2-092E-D1BF-DAFB-E33866878FF7}"/>
              </a:ext>
            </a:extLst>
          </p:cNvPr>
          <p:cNvSpPr/>
          <p:nvPr/>
        </p:nvSpPr>
        <p:spPr>
          <a:xfrm>
            <a:off x="11500199" y="5899651"/>
            <a:ext cx="702530" cy="958349"/>
          </a:xfrm>
          <a:custGeom>
            <a:avLst/>
            <a:gdLst>
              <a:gd name="connsiteX0" fmla="*/ 918552 w 932456"/>
              <a:gd name="connsiteY0" fmla="*/ 0 h 1272000"/>
              <a:gd name="connsiteX1" fmla="*/ 932456 w 932456"/>
              <a:gd name="connsiteY1" fmla="*/ 702 h 1272000"/>
              <a:gd name="connsiteX2" fmla="*/ 932456 w 932456"/>
              <a:gd name="connsiteY2" fmla="*/ 1272000 h 1272000"/>
              <a:gd name="connsiteX3" fmla="*/ 70686 w 932456"/>
              <a:gd name="connsiteY3" fmla="*/ 1272000 h 1272000"/>
              <a:gd name="connsiteX4" fmla="*/ 41297 w 932456"/>
              <a:gd name="connsiteY4" fmla="*/ 1191702 h 1272000"/>
              <a:gd name="connsiteX5" fmla="*/ 0 w 932456"/>
              <a:gd name="connsiteY5" fmla="*/ 918552 h 1272000"/>
              <a:gd name="connsiteX6" fmla="*/ 918552 w 932456"/>
              <a:gd name="connsiteY6" fmla="*/ 0 h 12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2456" h="1272000">
                <a:moveTo>
                  <a:pt x="918552" y="0"/>
                </a:moveTo>
                <a:lnTo>
                  <a:pt x="932456" y="702"/>
                </a:lnTo>
                <a:lnTo>
                  <a:pt x="932456" y="1272000"/>
                </a:lnTo>
                <a:lnTo>
                  <a:pt x="70686" y="1272000"/>
                </a:lnTo>
                <a:lnTo>
                  <a:pt x="41297" y="1191702"/>
                </a:lnTo>
                <a:cubicBezTo>
                  <a:pt x="14458" y="1105414"/>
                  <a:pt x="0" y="1013671"/>
                  <a:pt x="0" y="918552"/>
                </a:cubicBezTo>
                <a:cubicBezTo>
                  <a:pt x="0" y="411250"/>
                  <a:pt x="411250" y="0"/>
                  <a:pt x="918552" y="0"/>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7" name="Freeform: Shape 6">
            <a:extLst>
              <a:ext uri="{FF2B5EF4-FFF2-40B4-BE49-F238E27FC236}">
                <a16:creationId xmlns:a16="http://schemas.microsoft.com/office/drawing/2014/main" id="{30BE62EA-65DA-961F-B787-2160F1B0B87D}"/>
              </a:ext>
            </a:extLst>
          </p:cNvPr>
          <p:cNvSpPr/>
          <p:nvPr/>
        </p:nvSpPr>
        <p:spPr>
          <a:xfrm>
            <a:off x="-13906" y="-14"/>
            <a:ext cx="4944285" cy="6858014"/>
          </a:xfrm>
          <a:custGeom>
            <a:avLst/>
            <a:gdLst>
              <a:gd name="connsiteX0" fmla="*/ 0 w 4944285"/>
              <a:gd name="connsiteY0" fmla="*/ 0 h 6858014"/>
              <a:gd name="connsiteX1" fmla="*/ 2500206 w 4944285"/>
              <a:gd name="connsiteY1" fmla="*/ 0 h 6858014"/>
              <a:gd name="connsiteX2" fmla="*/ 2559062 w 4944285"/>
              <a:gd name="connsiteY2" fmla="*/ 33448 h 6858014"/>
              <a:gd name="connsiteX3" fmla="*/ 4944285 w 4944285"/>
              <a:gd name="connsiteY3" fmla="*/ 4221103 h 6858014"/>
              <a:gd name="connsiteX4" fmla="*/ 4227062 w 4944285"/>
              <a:gd name="connsiteY4" fmla="*/ 6760140 h 6858014"/>
              <a:gd name="connsiteX5" fmla="*/ 4163579 w 4944285"/>
              <a:gd name="connsiteY5" fmla="*/ 6858014 h 6858014"/>
              <a:gd name="connsiteX6" fmla="*/ 0 w 4944285"/>
              <a:gd name="connsiteY6" fmla="*/ 6858014 h 6858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4285" h="6858014">
                <a:moveTo>
                  <a:pt x="0" y="0"/>
                </a:moveTo>
                <a:lnTo>
                  <a:pt x="2500206" y="0"/>
                </a:lnTo>
                <a:lnTo>
                  <a:pt x="2559062" y="33448"/>
                </a:lnTo>
                <a:cubicBezTo>
                  <a:pt x="3989060" y="892239"/>
                  <a:pt x="4944285" y="2446415"/>
                  <a:pt x="4944285" y="4221103"/>
                </a:cubicBezTo>
                <a:cubicBezTo>
                  <a:pt x="4944285" y="5150702"/>
                  <a:pt x="4682194" y="6019797"/>
                  <a:pt x="4227062" y="6760140"/>
                </a:cubicBezTo>
                <a:lnTo>
                  <a:pt x="4163579" y="6858014"/>
                </a:lnTo>
                <a:lnTo>
                  <a:pt x="0" y="6858014"/>
                </a:lnTo>
                <a:close/>
              </a:path>
            </a:pathLst>
          </a:custGeom>
          <a:gradFill flip="none" rotWithShape="1">
            <a:gsLst>
              <a:gs pos="0">
                <a:schemeClr val="accent1"/>
              </a:gs>
              <a:gs pos="100000">
                <a:srgbClr val="095474"/>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2" name="Freeform: Shape 11">
            <a:extLst>
              <a:ext uri="{FF2B5EF4-FFF2-40B4-BE49-F238E27FC236}">
                <a16:creationId xmlns:a16="http://schemas.microsoft.com/office/drawing/2014/main" id="{59DAFDAD-22CF-CF22-DAB8-E080240F771E}"/>
              </a:ext>
            </a:extLst>
          </p:cNvPr>
          <p:cNvSpPr/>
          <p:nvPr/>
        </p:nvSpPr>
        <p:spPr>
          <a:xfrm>
            <a:off x="3142084" y="5067396"/>
            <a:ext cx="2586105" cy="1790604"/>
          </a:xfrm>
          <a:custGeom>
            <a:avLst/>
            <a:gdLst>
              <a:gd name="connsiteX0" fmla="*/ 1800200 w 3600400"/>
              <a:gd name="connsiteY0" fmla="*/ 0 h 2492896"/>
              <a:gd name="connsiteX1" fmla="*/ 3600400 w 3600400"/>
              <a:gd name="connsiteY1" fmla="*/ 1800200 h 2492896"/>
              <a:gd name="connsiteX2" fmla="*/ 3519467 w 3600400"/>
              <a:gd name="connsiteY2" fmla="*/ 2335525 h 2492896"/>
              <a:gd name="connsiteX3" fmla="*/ 3461868 w 3600400"/>
              <a:gd name="connsiteY3" fmla="*/ 2492896 h 2492896"/>
              <a:gd name="connsiteX4" fmla="*/ 138532 w 3600400"/>
              <a:gd name="connsiteY4" fmla="*/ 2492896 h 2492896"/>
              <a:gd name="connsiteX5" fmla="*/ 80934 w 3600400"/>
              <a:gd name="connsiteY5" fmla="*/ 2335525 h 2492896"/>
              <a:gd name="connsiteX6" fmla="*/ 0 w 3600400"/>
              <a:gd name="connsiteY6" fmla="*/ 1800200 h 2492896"/>
              <a:gd name="connsiteX7" fmla="*/ 1800200 w 3600400"/>
              <a:gd name="connsiteY7" fmla="*/ 0 h 249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00400" h="2492896">
                <a:moveTo>
                  <a:pt x="1800200" y="0"/>
                </a:moveTo>
                <a:cubicBezTo>
                  <a:pt x="2794423" y="0"/>
                  <a:pt x="3600400" y="805977"/>
                  <a:pt x="3600400" y="1800200"/>
                </a:cubicBezTo>
                <a:cubicBezTo>
                  <a:pt x="3600400" y="1986617"/>
                  <a:pt x="3572065" y="2166416"/>
                  <a:pt x="3519467" y="2335525"/>
                </a:cubicBezTo>
                <a:lnTo>
                  <a:pt x="3461868" y="2492896"/>
                </a:lnTo>
                <a:lnTo>
                  <a:pt x="138532" y="2492896"/>
                </a:lnTo>
                <a:lnTo>
                  <a:pt x="80934" y="2335525"/>
                </a:lnTo>
                <a:cubicBezTo>
                  <a:pt x="28335" y="2166416"/>
                  <a:pt x="0" y="1986617"/>
                  <a:pt x="0" y="1800200"/>
                </a:cubicBezTo>
                <a:cubicBezTo>
                  <a:pt x="0" y="805977"/>
                  <a:pt x="805977" y="0"/>
                  <a:pt x="1800200" y="0"/>
                </a:cubicBezTo>
                <a:close/>
              </a:path>
            </a:pathLst>
          </a:custGeom>
          <a:solidFill>
            <a:schemeClr val="accent4">
              <a:alpha val="5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5" name="Title 14">
            <a:extLst>
              <a:ext uri="{FF2B5EF4-FFF2-40B4-BE49-F238E27FC236}">
                <a16:creationId xmlns:a16="http://schemas.microsoft.com/office/drawing/2014/main" id="{F7A92D1F-936F-19CC-D43B-9610D8824878}"/>
              </a:ext>
            </a:extLst>
          </p:cNvPr>
          <p:cNvSpPr>
            <a:spLocks noGrp="1"/>
          </p:cNvSpPr>
          <p:nvPr>
            <p:ph type="title"/>
          </p:nvPr>
        </p:nvSpPr>
        <p:spPr>
          <a:xfrm>
            <a:off x="429952" y="2737033"/>
            <a:ext cx="4594892" cy="2117867"/>
          </a:xfrm>
        </p:spPr>
        <p:txBody>
          <a:bodyPr>
            <a:normAutofit fontScale="90000"/>
          </a:bodyPr>
          <a:lstStyle/>
          <a:p>
            <a:r>
              <a:rPr lang="en-PH">
                <a:cs typeface="Segoe UI"/>
              </a:rPr>
              <a:t>Random Access Procedure</a:t>
            </a:r>
          </a:p>
        </p:txBody>
      </p:sp>
      <p:sp>
        <p:nvSpPr>
          <p:cNvPr id="40" name="Oval 39">
            <a:extLst>
              <a:ext uri="{FF2B5EF4-FFF2-40B4-BE49-F238E27FC236}">
                <a16:creationId xmlns:a16="http://schemas.microsoft.com/office/drawing/2014/main" id="{98712D5E-A3DB-8013-D8CA-CCD96DC5C1E2}"/>
              </a:ext>
            </a:extLst>
          </p:cNvPr>
          <p:cNvSpPr/>
          <p:nvPr/>
        </p:nvSpPr>
        <p:spPr>
          <a:xfrm>
            <a:off x="11082564" y="5859749"/>
            <a:ext cx="404492" cy="404492"/>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 name="Date Placeholder 3">
            <a:extLst>
              <a:ext uri="{FF2B5EF4-FFF2-40B4-BE49-F238E27FC236}">
                <a16:creationId xmlns:a16="http://schemas.microsoft.com/office/drawing/2014/main" id="{6E5CABF6-FF39-E2FC-F7BF-7544FAE6B7FC}"/>
              </a:ext>
            </a:extLst>
          </p:cNvPr>
          <p:cNvSpPr>
            <a:spLocks noGrp="1"/>
          </p:cNvSpPr>
          <p:nvPr>
            <p:ph type="dt" sz="half" idx="10"/>
          </p:nvPr>
        </p:nvSpPr>
        <p:spPr/>
        <p:txBody>
          <a:bodyPr/>
          <a:lstStyle/>
          <a:p>
            <a:fld id="{B8E24DC4-F868-4E1F-84FB-DA14DFA7DE47}" type="datetime1">
              <a:rPr lang="en-US" smtClean="0"/>
              <a:t>8/14/2024</a:t>
            </a:fld>
            <a:endParaRPr lang="en-US"/>
          </a:p>
        </p:txBody>
      </p:sp>
      <p:sp>
        <p:nvSpPr>
          <p:cNvPr id="5" name="Footer Placeholder 4">
            <a:extLst>
              <a:ext uri="{FF2B5EF4-FFF2-40B4-BE49-F238E27FC236}">
                <a16:creationId xmlns:a16="http://schemas.microsoft.com/office/drawing/2014/main" id="{346CA065-BC3E-1AC5-8124-1ACDF964D1A2}"/>
              </a:ext>
            </a:extLst>
          </p:cNvPr>
          <p:cNvSpPr>
            <a:spLocks noGrp="1"/>
          </p:cNvSpPr>
          <p:nvPr>
            <p:ph type="ftr" sz="quarter" idx="11"/>
          </p:nvPr>
        </p:nvSpPr>
        <p:spPr/>
        <p:txBody>
          <a:bodyPr/>
          <a:lstStyle/>
          <a:p>
            <a:r>
              <a:rPr lang="en-GB"/>
              <a:t>Random Access Procedure in MAC Group 4</a:t>
            </a:r>
            <a:endParaRPr lang="en-US"/>
          </a:p>
        </p:txBody>
      </p:sp>
      <p:sp>
        <p:nvSpPr>
          <p:cNvPr id="6" name="Slide Number Placeholder 5">
            <a:extLst>
              <a:ext uri="{FF2B5EF4-FFF2-40B4-BE49-F238E27FC236}">
                <a16:creationId xmlns:a16="http://schemas.microsoft.com/office/drawing/2014/main" id="{1D66D5A4-BC10-E998-F8B6-A743D6034895}"/>
              </a:ext>
            </a:extLst>
          </p:cNvPr>
          <p:cNvSpPr>
            <a:spLocks noGrp="1"/>
          </p:cNvSpPr>
          <p:nvPr>
            <p:ph type="sldNum" sz="quarter" idx="12"/>
          </p:nvPr>
        </p:nvSpPr>
        <p:spPr/>
        <p:txBody>
          <a:bodyPr/>
          <a:lstStyle/>
          <a:p>
            <a:fld id="{96E69268-9C8B-4EBF-A9EE-DC5DC2D48DC3}" type="slidenum">
              <a:rPr lang="en-US" smtClean="0"/>
              <a:pPr/>
              <a:t>10</a:t>
            </a:fld>
            <a:endParaRPr lang="en-US"/>
          </a:p>
        </p:txBody>
      </p:sp>
    </p:spTree>
    <p:extLst>
      <p:ext uri="{BB962C8B-B14F-4D97-AF65-F5344CB8AC3E}">
        <p14:creationId xmlns:p14="http://schemas.microsoft.com/office/powerpoint/2010/main" val="3284439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8000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1+#ppt_w/2"/>
                                          </p:val>
                                        </p:tav>
                                        <p:tav tm="100000">
                                          <p:val>
                                            <p:strVal val="#ppt_x"/>
                                          </p:val>
                                        </p:tav>
                                      </p:tavLst>
                                    </p:anim>
                                    <p:anim calcmode="lin" valueType="num">
                                      <p:cBhvr additive="base">
                                        <p:cTn id="8" dur="500" fill="hold"/>
                                        <p:tgtEl>
                                          <p:spTgt spid="39"/>
                                        </p:tgtEl>
                                        <p:attrNameLst>
                                          <p:attrName>ppt_y</p:attrName>
                                        </p:attrNameLst>
                                      </p:cBhvr>
                                      <p:tavLst>
                                        <p:tav tm="0">
                                          <p:val>
                                            <p:strVal val="1+#ppt_h/2"/>
                                          </p:val>
                                        </p:tav>
                                        <p:tav tm="100000">
                                          <p:val>
                                            <p:strVal val="#ppt_y"/>
                                          </p:val>
                                        </p:tav>
                                      </p:tavLst>
                                    </p:anim>
                                  </p:childTnLst>
                                </p:cTn>
                              </p:par>
                              <p:par>
                                <p:cTn id="9" presetID="53" presetClass="entr" presetSubtype="16" fill="hold" grpId="0" nodeType="withEffect">
                                  <p:stCondLst>
                                    <p:cond delay="350"/>
                                  </p:stCondLst>
                                  <p:childTnLst>
                                    <p:set>
                                      <p:cBhvr>
                                        <p:cTn id="10" dur="1" fill="hold">
                                          <p:stCondLst>
                                            <p:cond delay="0"/>
                                          </p:stCondLst>
                                        </p:cTn>
                                        <p:tgtEl>
                                          <p:spTgt spid="40"/>
                                        </p:tgtEl>
                                        <p:attrNameLst>
                                          <p:attrName>style.visibility</p:attrName>
                                        </p:attrNameLst>
                                      </p:cBhvr>
                                      <p:to>
                                        <p:strVal val="visible"/>
                                      </p:to>
                                    </p:set>
                                    <p:anim calcmode="lin" valueType="num">
                                      <p:cBhvr>
                                        <p:cTn id="11" dur="300" fill="hold"/>
                                        <p:tgtEl>
                                          <p:spTgt spid="40"/>
                                        </p:tgtEl>
                                        <p:attrNameLst>
                                          <p:attrName>ppt_w</p:attrName>
                                        </p:attrNameLst>
                                      </p:cBhvr>
                                      <p:tavLst>
                                        <p:tav tm="0">
                                          <p:val>
                                            <p:fltVal val="0"/>
                                          </p:val>
                                        </p:tav>
                                        <p:tav tm="100000">
                                          <p:val>
                                            <p:strVal val="#ppt_w"/>
                                          </p:val>
                                        </p:tav>
                                      </p:tavLst>
                                    </p:anim>
                                    <p:anim calcmode="lin" valueType="num">
                                      <p:cBhvr>
                                        <p:cTn id="12" dur="300" fill="hold"/>
                                        <p:tgtEl>
                                          <p:spTgt spid="40"/>
                                        </p:tgtEl>
                                        <p:attrNameLst>
                                          <p:attrName>ppt_h</p:attrName>
                                        </p:attrNameLst>
                                      </p:cBhvr>
                                      <p:tavLst>
                                        <p:tav tm="0">
                                          <p:val>
                                            <p:fltVal val="0"/>
                                          </p:val>
                                        </p:tav>
                                        <p:tav tm="100000">
                                          <p:val>
                                            <p:strVal val="#ppt_h"/>
                                          </p:val>
                                        </p:tav>
                                      </p:tavLst>
                                    </p:anim>
                                    <p:animEffect transition="in" filter="fade">
                                      <p:cBhvr>
                                        <p:cTn id="13" dur="300"/>
                                        <p:tgtEl>
                                          <p:spTgt spid="40"/>
                                        </p:tgtEl>
                                      </p:cBhvr>
                                    </p:animEffect>
                                  </p:childTnLst>
                                </p:cTn>
                              </p:par>
                              <p:par>
                                <p:cTn id="14" presetID="2" presetClass="entr" presetSubtype="8" decel="8000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0-#ppt_w/2"/>
                                          </p:val>
                                        </p:tav>
                                        <p:tav tm="100000">
                                          <p:val>
                                            <p:strVal val="#ppt_x"/>
                                          </p:val>
                                        </p:tav>
                                      </p:tavLst>
                                    </p:anim>
                                    <p:anim calcmode="lin" valueType="num">
                                      <p:cBhvr additive="base">
                                        <p:cTn id="17" dur="500" fill="hold"/>
                                        <p:tgtEl>
                                          <p:spTgt spid="7"/>
                                        </p:tgtEl>
                                        <p:attrNameLst>
                                          <p:attrName>ppt_y</p:attrName>
                                        </p:attrNameLst>
                                      </p:cBhvr>
                                      <p:tavLst>
                                        <p:tav tm="0">
                                          <p:val>
                                            <p:strVal val="#ppt_y"/>
                                          </p:val>
                                        </p:tav>
                                        <p:tav tm="100000">
                                          <p:val>
                                            <p:strVal val="#ppt_y"/>
                                          </p:val>
                                        </p:tav>
                                      </p:tavLst>
                                    </p:anim>
                                  </p:childTnLst>
                                </p:cTn>
                              </p:par>
                              <p:par>
                                <p:cTn id="18" presetID="10" presetClass="entr" presetSubtype="0" fill="hold" grpId="0" nodeType="withEffect">
                                  <p:stCondLst>
                                    <p:cond delay="200"/>
                                  </p:stCondLst>
                                  <p:childTnLst>
                                    <p:set>
                                      <p:cBhvr>
                                        <p:cTn id="19" dur="1" fill="hold">
                                          <p:stCondLst>
                                            <p:cond delay="0"/>
                                          </p:stCondLst>
                                        </p:cTn>
                                        <p:tgtEl>
                                          <p:spTgt spid="42"/>
                                        </p:tgtEl>
                                        <p:attrNameLst>
                                          <p:attrName>style.visibility</p:attrName>
                                        </p:attrNameLst>
                                      </p:cBhvr>
                                      <p:to>
                                        <p:strVal val="visible"/>
                                      </p:to>
                                    </p:set>
                                    <p:animEffect transition="in" filter="fade">
                                      <p:cBhvr>
                                        <p:cTn id="20" dur="500"/>
                                        <p:tgtEl>
                                          <p:spTgt spid="42"/>
                                        </p:tgtEl>
                                      </p:cBhvr>
                                    </p:animEffect>
                                  </p:childTnLst>
                                </p:cTn>
                              </p:par>
                              <p:par>
                                <p:cTn id="21" presetID="22" presetClass="entr" presetSubtype="4" fill="hold" grpId="0" nodeType="withEffect">
                                  <p:stCondLst>
                                    <p:cond delay="400"/>
                                  </p:stCondLst>
                                  <p:childTnLst>
                                    <p:set>
                                      <p:cBhvr>
                                        <p:cTn id="22" dur="1" fill="hold">
                                          <p:stCondLst>
                                            <p:cond delay="0"/>
                                          </p:stCondLst>
                                        </p:cTn>
                                        <p:tgtEl>
                                          <p:spTgt spid="15"/>
                                        </p:tgtEl>
                                        <p:attrNameLst>
                                          <p:attrName>style.visibility</p:attrName>
                                        </p:attrNameLst>
                                      </p:cBhvr>
                                      <p:to>
                                        <p:strVal val="visible"/>
                                      </p:to>
                                    </p:set>
                                    <p:animEffect transition="in" filter="wipe(down)">
                                      <p:cBhvr>
                                        <p:cTn id="23" dur="500"/>
                                        <p:tgtEl>
                                          <p:spTgt spid="15"/>
                                        </p:tgtEl>
                                      </p:cBhvr>
                                    </p:animEffect>
                                  </p:childTnLst>
                                </p:cTn>
                              </p:par>
                              <p:par>
                                <p:cTn id="24" presetID="2" presetClass="entr" presetSubtype="4" decel="80000" fill="hold" grpId="0" nodeType="withEffect">
                                  <p:stCondLst>
                                    <p:cond delay="40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ppt_x"/>
                                          </p:val>
                                        </p:tav>
                                        <p:tav tm="100000">
                                          <p:val>
                                            <p:strVal val="#ppt_x"/>
                                          </p:val>
                                        </p:tav>
                                      </p:tavLst>
                                    </p:anim>
                                    <p:anim calcmode="lin" valueType="num">
                                      <p:cBhvr additive="base">
                                        <p:cTn id="27"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39" grpId="0" animBg="1"/>
      <p:bldP spid="7" grpId="0" animBg="1"/>
      <p:bldP spid="12" grpId="0" animBg="1"/>
      <p:bldP spid="15" grpId="0"/>
      <p:bldP spid="4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16581-DD83-DB52-3817-DF38DC1DC7A9}"/>
              </a:ext>
            </a:extLst>
          </p:cNvPr>
          <p:cNvSpPr>
            <a:spLocks noGrp="1"/>
          </p:cNvSpPr>
          <p:nvPr>
            <p:ph type="title"/>
          </p:nvPr>
        </p:nvSpPr>
        <p:spPr>
          <a:xfrm>
            <a:off x="511894" y="198551"/>
            <a:ext cx="10474207" cy="961219"/>
          </a:xfrm>
        </p:spPr>
        <p:txBody>
          <a:bodyPr>
            <a:normAutofit/>
          </a:bodyPr>
          <a:lstStyle/>
          <a:p>
            <a:r>
              <a:rPr lang="en-US" sz="3600">
                <a:solidFill>
                  <a:schemeClr val="tx1"/>
                </a:solidFill>
                <a:ea typeface="+mj-lt"/>
                <a:cs typeface="+mj-lt"/>
              </a:rPr>
              <a:t>Phases of the Random Access Procedure</a:t>
            </a:r>
            <a:endParaRPr lang="en-US" sz="3600">
              <a:solidFill>
                <a:schemeClr val="tx1"/>
              </a:solidFill>
              <a:cs typeface="Segoe UI"/>
            </a:endParaRPr>
          </a:p>
        </p:txBody>
      </p:sp>
      <p:sp>
        <p:nvSpPr>
          <p:cNvPr id="3" name="Text Placeholder 2">
            <a:extLst>
              <a:ext uri="{FF2B5EF4-FFF2-40B4-BE49-F238E27FC236}">
                <a16:creationId xmlns:a16="http://schemas.microsoft.com/office/drawing/2014/main" id="{A45F188B-FAA1-CB8F-C43D-8F4451767AA1}"/>
              </a:ext>
            </a:extLst>
          </p:cNvPr>
          <p:cNvSpPr>
            <a:spLocks noGrp="1"/>
          </p:cNvSpPr>
          <p:nvPr>
            <p:ph type="body" idx="1"/>
          </p:nvPr>
        </p:nvSpPr>
        <p:spPr>
          <a:xfrm>
            <a:off x="266068" y="1158433"/>
            <a:ext cx="11429155" cy="5246496"/>
          </a:xfrm>
        </p:spPr>
        <p:txBody>
          <a:bodyPr vert="horz" lIns="0" tIns="60949" rIns="0" bIns="60949" rtlCol="0" anchor="t">
            <a:noAutofit/>
          </a:bodyPr>
          <a:lstStyle/>
          <a:p>
            <a:r>
              <a:rPr lang="en-US" sz="1600">
                <a:solidFill>
                  <a:schemeClr val="tx1"/>
                </a:solidFill>
                <a:ea typeface="+mj-lt"/>
                <a:cs typeface="+mj-lt"/>
              </a:rPr>
              <a:t>The procedure typically involves four key steps:</a:t>
            </a:r>
            <a:endParaRPr lang="en-US" sz="1600">
              <a:solidFill>
                <a:schemeClr val="tx1"/>
              </a:solidFill>
              <a:cs typeface="Segoe UI"/>
            </a:endParaRPr>
          </a:p>
          <a:p>
            <a:pPr marL="285750" indent="-285750">
              <a:buFont typeface="Arial"/>
              <a:buChar char="•"/>
            </a:pPr>
            <a:r>
              <a:rPr lang="en-US" sz="1600" b="1">
                <a:solidFill>
                  <a:schemeClr val="tx1"/>
                </a:solidFill>
                <a:ea typeface="+mj-lt"/>
                <a:cs typeface="+mj-lt"/>
              </a:rPr>
              <a:t>Random Access Preamble Transmission</a:t>
            </a:r>
            <a:r>
              <a:rPr lang="en-US" sz="1600">
                <a:solidFill>
                  <a:schemeClr val="tx1"/>
                </a:solidFill>
                <a:ea typeface="+mj-lt"/>
                <a:cs typeface="+mj-lt"/>
              </a:rPr>
              <a:t>:</a:t>
            </a:r>
            <a:endParaRPr lang="en-US" sz="1600">
              <a:solidFill>
                <a:schemeClr val="tx1"/>
              </a:solidFill>
              <a:cs typeface="Segoe UI"/>
            </a:endParaRPr>
          </a:p>
          <a:p>
            <a:pPr marL="894715" lvl="1" indent="-285750">
              <a:buFont typeface="Arial"/>
              <a:buChar char="•"/>
            </a:pPr>
            <a:r>
              <a:rPr lang="en-US" sz="1600">
                <a:solidFill>
                  <a:schemeClr val="tx1"/>
                </a:solidFill>
                <a:ea typeface="+mj-lt"/>
                <a:cs typeface="+mj-lt"/>
              </a:rPr>
              <a:t>The UE selects a preamble, either randomly from a pool (CBRA) or based on network assignment (CFRA), and transmits it on the Physical Random Access Channel (PRACH). The preamble is a short signal that does not carry data but is used to request access.</a:t>
            </a:r>
            <a:endParaRPr lang="en-US" sz="1600">
              <a:solidFill>
                <a:schemeClr val="tx1"/>
              </a:solidFill>
              <a:cs typeface="Segoe UI"/>
            </a:endParaRPr>
          </a:p>
          <a:p>
            <a:pPr marL="285750" indent="-285750">
              <a:buFont typeface="Arial"/>
              <a:buChar char="•"/>
            </a:pPr>
            <a:r>
              <a:rPr lang="en-US" sz="1600" b="1">
                <a:solidFill>
                  <a:schemeClr val="tx1"/>
                </a:solidFill>
                <a:ea typeface="+mj-lt"/>
                <a:cs typeface="+mj-lt"/>
              </a:rPr>
              <a:t>Random Access Response (RAR)</a:t>
            </a:r>
            <a:r>
              <a:rPr lang="en-US" sz="1600">
                <a:solidFill>
                  <a:schemeClr val="tx1"/>
                </a:solidFill>
                <a:ea typeface="+mj-lt"/>
                <a:cs typeface="+mj-lt"/>
              </a:rPr>
              <a:t>:</a:t>
            </a:r>
            <a:endParaRPr lang="en-US" sz="1600">
              <a:solidFill>
                <a:schemeClr val="tx1"/>
              </a:solidFill>
              <a:cs typeface="Segoe UI"/>
            </a:endParaRPr>
          </a:p>
          <a:p>
            <a:pPr marL="894715" lvl="1" indent="-285750">
              <a:buFont typeface="Arial"/>
              <a:buChar char="•"/>
            </a:pPr>
            <a:r>
              <a:rPr lang="en-US" sz="1600">
                <a:solidFill>
                  <a:schemeClr val="tx1"/>
                </a:solidFill>
                <a:ea typeface="+mj-lt"/>
                <a:cs typeface="+mj-lt"/>
              </a:rPr>
              <a:t>The network detects the preamble and responds with a Random Access Response message on the Physical Downlink Control Channel (PDCCH). This response includes timing advance information, a temporary identifier (Random Access-Radio Network Temporary Identifier, RA-RNTI), and uplink grant information, allowing the UE to send a message to the network.</a:t>
            </a:r>
            <a:endParaRPr lang="en-US" sz="1600">
              <a:solidFill>
                <a:schemeClr val="tx1"/>
              </a:solidFill>
              <a:cs typeface="Segoe UI"/>
            </a:endParaRPr>
          </a:p>
          <a:p>
            <a:pPr marL="285750" indent="-285750">
              <a:buFont typeface="Arial"/>
              <a:buChar char="•"/>
            </a:pPr>
            <a:r>
              <a:rPr lang="en-US" sz="1600" b="1">
                <a:solidFill>
                  <a:schemeClr val="tx1"/>
                </a:solidFill>
                <a:ea typeface="+mj-lt"/>
                <a:cs typeface="+mj-lt"/>
              </a:rPr>
              <a:t>Scheduled Transmission</a:t>
            </a:r>
            <a:r>
              <a:rPr lang="en-US" sz="1600">
                <a:solidFill>
                  <a:schemeClr val="tx1"/>
                </a:solidFill>
                <a:ea typeface="+mj-lt"/>
                <a:cs typeface="+mj-lt"/>
              </a:rPr>
              <a:t>:</a:t>
            </a:r>
            <a:endParaRPr lang="en-US" sz="1600">
              <a:solidFill>
                <a:schemeClr val="tx1"/>
              </a:solidFill>
              <a:cs typeface="Segoe UI"/>
            </a:endParaRPr>
          </a:p>
          <a:p>
            <a:pPr marL="894715" lvl="1" indent="-285750">
              <a:buFont typeface="Arial"/>
              <a:buChar char="•"/>
            </a:pPr>
            <a:r>
              <a:rPr lang="en-US" sz="1600">
                <a:solidFill>
                  <a:schemeClr val="tx1"/>
                </a:solidFill>
                <a:ea typeface="+mj-lt"/>
                <a:cs typeface="+mj-lt"/>
              </a:rPr>
              <a:t>The UE uses the granted resources to send a message, often referred to as the </a:t>
            </a:r>
            <a:r>
              <a:rPr lang="en-US" sz="1600" b="1">
                <a:solidFill>
                  <a:schemeClr val="tx1"/>
                </a:solidFill>
                <a:ea typeface="+mj-lt"/>
                <a:cs typeface="+mj-lt"/>
              </a:rPr>
              <a:t>RRC Connection Request</a:t>
            </a:r>
            <a:r>
              <a:rPr lang="en-US" sz="1600">
                <a:solidFill>
                  <a:schemeClr val="tx1"/>
                </a:solidFill>
                <a:ea typeface="+mj-lt"/>
                <a:cs typeface="+mj-lt"/>
              </a:rPr>
              <a:t> in the context of initial access, or a </a:t>
            </a:r>
            <a:r>
              <a:rPr lang="en-US" sz="1600" b="1">
                <a:solidFill>
                  <a:schemeClr val="tx1"/>
                </a:solidFill>
                <a:ea typeface="+mj-lt"/>
                <a:cs typeface="+mj-lt"/>
              </a:rPr>
              <a:t>RRC Re-establishment Request</a:t>
            </a:r>
            <a:r>
              <a:rPr lang="en-US" sz="1600">
                <a:solidFill>
                  <a:schemeClr val="tx1"/>
                </a:solidFill>
                <a:ea typeface="+mj-lt"/>
                <a:cs typeface="+mj-lt"/>
              </a:rPr>
              <a:t> if re-establishing a connection. This message is sent on the Physical Uplink Shared Channel (PUSCH) and includes information that helps the network identify the UE.</a:t>
            </a:r>
            <a:endParaRPr lang="en-US" sz="1600">
              <a:solidFill>
                <a:schemeClr val="tx1"/>
              </a:solidFill>
              <a:cs typeface="Segoe UI"/>
            </a:endParaRPr>
          </a:p>
          <a:p>
            <a:pPr marL="285750" indent="-285750">
              <a:buFont typeface="Arial"/>
              <a:buChar char="•"/>
            </a:pPr>
            <a:r>
              <a:rPr lang="en-US" sz="1600" b="1">
                <a:solidFill>
                  <a:schemeClr val="tx1"/>
                </a:solidFill>
                <a:ea typeface="+mj-lt"/>
                <a:cs typeface="+mj-lt"/>
              </a:rPr>
              <a:t>Contention Resolution</a:t>
            </a:r>
            <a:r>
              <a:rPr lang="en-US" sz="1600">
                <a:solidFill>
                  <a:schemeClr val="tx1"/>
                </a:solidFill>
                <a:ea typeface="+mj-lt"/>
                <a:cs typeface="+mj-lt"/>
              </a:rPr>
              <a:t>:</a:t>
            </a:r>
            <a:endParaRPr lang="en-US" sz="1600">
              <a:solidFill>
                <a:schemeClr val="tx1"/>
              </a:solidFill>
              <a:cs typeface="Segoe UI"/>
            </a:endParaRPr>
          </a:p>
          <a:p>
            <a:pPr marL="894715" lvl="1" indent="-285750">
              <a:buFont typeface="Arial"/>
              <a:buChar char="•"/>
            </a:pPr>
            <a:r>
              <a:rPr lang="en-US" sz="1600">
                <a:solidFill>
                  <a:schemeClr val="tx1"/>
                </a:solidFill>
                <a:ea typeface="+mj-lt"/>
                <a:cs typeface="+mj-lt"/>
              </a:rPr>
              <a:t>For CBRA, if multiple UEs have sent the same preamble, they may both receive the same RAR, leading to a contention scenario. The network sends a contention resolution message, which the UE uses to determine if it has successfully accessed the network. If successful, the UE proceeds with communication; otherwise, it will attempt the Random Access Procedure again.</a:t>
            </a:r>
            <a:endParaRPr lang="en-US" sz="1600">
              <a:solidFill>
                <a:schemeClr val="tx1"/>
              </a:solidFill>
              <a:cs typeface="Segoe UI"/>
            </a:endParaRPr>
          </a:p>
          <a:p>
            <a:endParaRPr lang="en-US" sz="1600">
              <a:solidFill>
                <a:schemeClr val="tx1"/>
              </a:solidFill>
              <a:cs typeface="Segoe UI"/>
            </a:endParaRPr>
          </a:p>
        </p:txBody>
      </p:sp>
      <p:sp>
        <p:nvSpPr>
          <p:cNvPr id="5" name="Freeform: Shape 4">
            <a:extLst>
              <a:ext uri="{FF2B5EF4-FFF2-40B4-BE49-F238E27FC236}">
                <a16:creationId xmlns:a16="http://schemas.microsoft.com/office/drawing/2014/main" id="{C3F697DF-9D23-A2C8-E6A2-4747E87A7DA0}"/>
              </a:ext>
            </a:extLst>
          </p:cNvPr>
          <p:cNvSpPr/>
          <p:nvPr/>
        </p:nvSpPr>
        <p:spPr>
          <a:xfrm>
            <a:off x="11500199" y="5899651"/>
            <a:ext cx="702530" cy="958349"/>
          </a:xfrm>
          <a:custGeom>
            <a:avLst/>
            <a:gdLst>
              <a:gd name="connsiteX0" fmla="*/ 918552 w 932456"/>
              <a:gd name="connsiteY0" fmla="*/ 0 h 1272000"/>
              <a:gd name="connsiteX1" fmla="*/ 932456 w 932456"/>
              <a:gd name="connsiteY1" fmla="*/ 702 h 1272000"/>
              <a:gd name="connsiteX2" fmla="*/ 932456 w 932456"/>
              <a:gd name="connsiteY2" fmla="*/ 1272000 h 1272000"/>
              <a:gd name="connsiteX3" fmla="*/ 70686 w 932456"/>
              <a:gd name="connsiteY3" fmla="*/ 1272000 h 1272000"/>
              <a:gd name="connsiteX4" fmla="*/ 41297 w 932456"/>
              <a:gd name="connsiteY4" fmla="*/ 1191702 h 1272000"/>
              <a:gd name="connsiteX5" fmla="*/ 0 w 932456"/>
              <a:gd name="connsiteY5" fmla="*/ 918552 h 1272000"/>
              <a:gd name="connsiteX6" fmla="*/ 918552 w 932456"/>
              <a:gd name="connsiteY6" fmla="*/ 0 h 12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2456" h="1272000">
                <a:moveTo>
                  <a:pt x="918552" y="0"/>
                </a:moveTo>
                <a:lnTo>
                  <a:pt x="932456" y="702"/>
                </a:lnTo>
                <a:lnTo>
                  <a:pt x="932456" y="1272000"/>
                </a:lnTo>
                <a:lnTo>
                  <a:pt x="70686" y="1272000"/>
                </a:lnTo>
                <a:lnTo>
                  <a:pt x="41297" y="1191702"/>
                </a:lnTo>
                <a:cubicBezTo>
                  <a:pt x="14458" y="1105414"/>
                  <a:pt x="0" y="1013671"/>
                  <a:pt x="0" y="918552"/>
                </a:cubicBezTo>
                <a:cubicBezTo>
                  <a:pt x="0" y="411250"/>
                  <a:pt x="411250" y="0"/>
                  <a:pt x="918552" y="0"/>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7" name="Oval 6">
            <a:extLst>
              <a:ext uri="{FF2B5EF4-FFF2-40B4-BE49-F238E27FC236}">
                <a16:creationId xmlns:a16="http://schemas.microsoft.com/office/drawing/2014/main" id="{16C4FB07-5F4C-B604-09C9-32AC340F8A40}"/>
              </a:ext>
            </a:extLst>
          </p:cNvPr>
          <p:cNvSpPr/>
          <p:nvPr/>
        </p:nvSpPr>
        <p:spPr>
          <a:xfrm>
            <a:off x="11082564" y="5859749"/>
            <a:ext cx="404492" cy="404492"/>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 name="TextBox 3">
            <a:extLst>
              <a:ext uri="{FF2B5EF4-FFF2-40B4-BE49-F238E27FC236}">
                <a16:creationId xmlns:a16="http://schemas.microsoft.com/office/drawing/2014/main" id="{3D089220-793D-EB9A-8AF3-56DD72897176}"/>
              </a:ext>
            </a:extLst>
          </p:cNvPr>
          <p:cNvSpPr txBox="1"/>
          <p:nvPr/>
        </p:nvSpPr>
        <p:spPr>
          <a:xfrm>
            <a:off x="10000412" y="202819"/>
            <a:ext cx="1985240" cy="6924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b="1" dirty="0">
                <a:cs typeface="Segoe UI"/>
              </a:rPr>
              <a:t>5.1 of 3GPP 38.321</a:t>
            </a:r>
          </a:p>
          <a:p>
            <a:pPr algn="l"/>
            <a:endParaRPr lang="en-US" b="1" dirty="0">
              <a:cs typeface="Segoe UI"/>
            </a:endParaRPr>
          </a:p>
        </p:txBody>
      </p:sp>
      <p:sp>
        <p:nvSpPr>
          <p:cNvPr id="9" name="Date Placeholder 8">
            <a:extLst>
              <a:ext uri="{FF2B5EF4-FFF2-40B4-BE49-F238E27FC236}">
                <a16:creationId xmlns:a16="http://schemas.microsoft.com/office/drawing/2014/main" id="{D3792EC9-ADEB-F7F0-25E6-823A24E90B99}"/>
              </a:ext>
            </a:extLst>
          </p:cNvPr>
          <p:cNvSpPr>
            <a:spLocks noGrp="1"/>
          </p:cNvSpPr>
          <p:nvPr>
            <p:ph type="dt" sz="half" idx="10"/>
          </p:nvPr>
        </p:nvSpPr>
        <p:spPr/>
        <p:txBody>
          <a:bodyPr/>
          <a:lstStyle/>
          <a:p>
            <a:fld id="{B4AA3F40-0746-4C76-84B0-8187568FED60}" type="datetime1">
              <a:rPr lang="en-US" smtClean="0"/>
              <a:t>8/14/2024</a:t>
            </a:fld>
            <a:endParaRPr lang="en-US" dirty="0"/>
          </a:p>
        </p:txBody>
      </p:sp>
      <p:sp>
        <p:nvSpPr>
          <p:cNvPr id="10" name="Footer Placeholder 9">
            <a:extLst>
              <a:ext uri="{FF2B5EF4-FFF2-40B4-BE49-F238E27FC236}">
                <a16:creationId xmlns:a16="http://schemas.microsoft.com/office/drawing/2014/main" id="{D84E5F29-C1B9-B0CC-441D-2D5D42E08F0A}"/>
              </a:ext>
            </a:extLst>
          </p:cNvPr>
          <p:cNvSpPr>
            <a:spLocks noGrp="1"/>
          </p:cNvSpPr>
          <p:nvPr>
            <p:ph type="ftr" sz="quarter" idx="11"/>
          </p:nvPr>
        </p:nvSpPr>
        <p:spPr/>
        <p:txBody>
          <a:bodyPr/>
          <a:lstStyle/>
          <a:p>
            <a:r>
              <a:rPr lang="en-GB"/>
              <a:t>Random Access Procedure in MAC Group 4</a:t>
            </a:r>
            <a:endParaRPr lang="en-US" dirty="0"/>
          </a:p>
        </p:txBody>
      </p:sp>
      <p:sp>
        <p:nvSpPr>
          <p:cNvPr id="11" name="Slide Number Placeholder 10">
            <a:extLst>
              <a:ext uri="{FF2B5EF4-FFF2-40B4-BE49-F238E27FC236}">
                <a16:creationId xmlns:a16="http://schemas.microsoft.com/office/drawing/2014/main" id="{BFE6B5B7-3B41-6339-1BED-EAAF332E15E0}"/>
              </a:ext>
            </a:extLst>
          </p:cNvPr>
          <p:cNvSpPr>
            <a:spLocks noGrp="1"/>
          </p:cNvSpPr>
          <p:nvPr>
            <p:ph type="sldNum" sz="quarter" idx="12"/>
          </p:nvPr>
        </p:nvSpPr>
        <p:spPr/>
        <p:txBody>
          <a:bodyPr/>
          <a:lstStyle/>
          <a:p>
            <a:fld id="{96E69268-9C8B-4EBF-A9EE-DC5DC2D48DC3}" type="slidenum">
              <a:rPr lang="en-US" smtClean="0"/>
              <a:pPr/>
              <a:t>11</a:t>
            </a:fld>
            <a:endParaRPr lang="en-US" dirty="0"/>
          </a:p>
        </p:txBody>
      </p:sp>
    </p:spTree>
    <p:extLst>
      <p:ext uri="{BB962C8B-B14F-4D97-AF65-F5344CB8AC3E}">
        <p14:creationId xmlns:p14="http://schemas.microsoft.com/office/powerpoint/2010/main" val="3421169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8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53" presetClass="entr" presetSubtype="16" fill="hold" grpId="0" nodeType="withEffect">
                                  <p:stCondLst>
                                    <p:cond delay="350"/>
                                  </p:stCondLst>
                                  <p:childTnLst>
                                    <p:set>
                                      <p:cBhvr>
                                        <p:cTn id="10" dur="1" fill="hold">
                                          <p:stCondLst>
                                            <p:cond delay="0"/>
                                          </p:stCondLst>
                                        </p:cTn>
                                        <p:tgtEl>
                                          <p:spTgt spid="7"/>
                                        </p:tgtEl>
                                        <p:attrNameLst>
                                          <p:attrName>style.visibility</p:attrName>
                                        </p:attrNameLst>
                                      </p:cBhvr>
                                      <p:to>
                                        <p:strVal val="visible"/>
                                      </p:to>
                                    </p:set>
                                    <p:anim calcmode="lin" valueType="num">
                                      <p:cBhvr>
                                        <p:cTn id="11" dur="300" fill="hold"/>
                                        <p:tgtEl>
                                          <p:spTgt spid="7"/>
                                        </p:tgtEl>
                                        <p:attrNameLst>
                                          <p:attrName>ppt_w</p:attrName>
                                        </p:attrNameLst>
                                      </p:cBhvr>
                                      <p:tavLst>
                                        <p:tav tm="0">
                                          <p:val>
                                            <p:fltVal val="0"/>
                                          </p:val>
                                        </p:tav>
                                        <p:tav tm="100000">
                                          <p:val>
                                            <p:strVal val="#ppt_w"/>
                                          </p:val>
                                        </p:tav>
                                      </p:tavLst>
                                    </p:anim>
                                    <p:anim calcmode="lin" valueType="num">
                                      <p:cBhvr>
                                        <p:cTn id="12" dur="300" fill="hold"/>
                                        <p:tgtEl>
                                          <p:spTgt spid="7"/>
                                        </p:tgtEl>
                                        <p:attrNameLst>
                                          <p:attrName>ppt_h</p:attrName>
                                        </p:attrNameLst>
                                      </p:cBhvr>
                                      <p:tavLst>
                                        <p:tav tm="0">
                                          <p:val>
                                            <p:fltVal val="0"/>
                                          </p:val>
                                        </p:tav>
                                        <p:tav tm="100000">
                                          <p:val>
                                            <p:strVal val="#ppt_h"/>
                                          </p:val>
                                        </p:tav>
                                      </p:tavLst>
                                    </p:anim>
                                    <p:animEffect transition="in" filter="fade">
                                      <p:cBhvr>
                                        <p:cTn id="13" dur="3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5F188B-FAA1-CB8F-C43D-8F4451767AA1}"/>
              </a:ext>
            </a:extLst>
          </p:cNvPr>
          <p:cNvSpPr>
            <a:spLocks noGrp="1"/>
          </p:cNvSpPr>
          <p:nvPr>
            <p:ph type="body" idx="1"/>
          </p:nvPr>
        </p:nvSpPr>
        <p:spPr>
          <a:xfrm>
            <a:off x="614321" y="1347635"/>
            <a:ext cx="11126788" cy="4364552"/>
          </a:xfrm>
        </p:spPr>
        <p:txBody>
          <a:bodyPr>
            <a:normAutofit/>
          </a:bodyPr>
          <a:lstStyle/>
          <a:p>
            <a:endParaRPr lang="en-US">
              <a:ea typeface="+mj-lt"/>
              <a:cs typeface="+mj-lt"/>
            </a:endParaRPr>
          </a:p>
          <a:p>
            <a:endParaRPr lang="en-US">
              <a:cs typeface="Segoe UI"/>
            </a:endParaRPr>
          </a:p>
        </p:txBody>
      </p:sp>
      <p:sp>
        <p:nvSpPr>
          <p:cNvPr id="5" name="Freeform: Shape 4">
            <a:extLst>
              <a:ext uri="{FF2B5EF4-FFF2-40B4-BE49-F238E27FC236}">
                <a16:creationId xmlns:a16="http://schemas.microsoft.com/office/drawing/2014/main" id="{C3F697DF-9D23-A2C8-E6A2-4747E87A7DA0}"/>
              </a:ext>
            </a:extLst>
          </p:cNvPr>
          <p:cNvSpPr/>
          <p:nvPr/>
        </p:nvSpPr>
        <p:spPr>
          <a:xfrm>
            <a:off x="11500199" y="5899651"/>
            <a:ext cx="702530" cy="958349"/>
          </a:xfrm>
          <a:custGeom>
            <a:avLst/>
            <a:gdLst>
              <a:gd name="connsiteX0" fmla="*/ 918552 w 932456"/>
              <a:gd name="connsiteY0" fmla="*/ 0 h 1272000"/>
              <a:gd name="connsiteX1" fmla="*/ 932456 w 932456"/>
              <a:gd name="connsiteY1" fmla="*/ 702 h 1272000"/>
              <a:gd name="connsiteX2" fmla="*/ 932456 w 932456"/>
              <a:gd name="connsiteY2" fmla="*/ 1272000 h 1272000"/>
              <a:gd name="connsiteX3" fmla="*/ 70686 w 932456"/>
              <a:gd name="connsiteY3" fmla="*/ 1272000 h 1272000"/>
              <a:gd name="connsiteX4" fmla="*/ 41297 w 932456"/>
              <a:gd name="connsiteY4" fmla="*/ 1191702 h 1272000"/>
              <a:gd name="connsiteX5" fmla="*/ 0 w 932456"/>
              <a:gd name="connsiteY5" fmla="*/ 918552 h 1272000"/>
              <a:gd name="connsiteX6" fmla="*/ 918552 w 932456"/>
              <a:gd name="connsiteY6" fmla="*/ 0 h 12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2456" h="1272000">
                <a:moveTo>
                  <a:pt x="918552" y="0"/>
                </a:moveTo>
                <a:lnTo>
                  <a:pt x="932456" y="702"/>
                </a:lnTo>
                <a:lnTo>
                  <a:pt x="932456" y="1272000"/>
                </a:lnTo>
                <a:lnTo>
                  <a:pt x="70686" y="1272000"/>
                </a:lnTo>
                <a:lnTo>
                  <a:pt x="41297" y="1191702"/>
                </a:lnTo>
                <a:cubicBezTo>
                  <a:pt x="14458" y="1105414"/>
                  <a:pt x="0" y="1013671"/>
                  <a:pt x="0" y="918552"/>
                </a:cubicBezTo>
                <a:cubicBezTo>
                  <a:pt x="0" y="411250"/>
                  <a:pt x="411250" y="0"/>
                  <a:pt x="918552" y="0"/>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7" name="Oval 6">
            <a:extLst>
              <a:ext uri="{FF2B5EF4-FFF2-40B4-BE49-F238E27FC236}">
                <a16:creationId xmlns:a16="http://schemas.microsoft.com/office/drawing/2014/main" id="{16C4FB07-5F4C-B604-09C9-32AC340F8A40}"/>
              </a:ext>
            </a:extLst>
          </p:cNvPr>
          <p:cNvSpPr/>
          <p:nvPr/>
        </p:nvSpPr>
        <p:spPr>
          <a:xfrm>
            <a:off x="11082564" y="5859749"/>
            <a:ext cx="404492" cy="404492"/>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 name="TextBox 5">
            <a:extLst>
              <a:ext uri="{FF2B5EF4-FFF2-40B4-BE49-F238E27FC236}">
                <a16:creationId xmlns:a16="http://schemas.microsoft.com/office/drawing/2014/main" id="{E85A4C87-5B61-9818-A64F-A28A02203EF8}"/>
              </a:ext>
            </a:extLst>
          </p:cNvPr>
          <p:cNvSpPr txBox="1"/>
          <p:nvPr/>
        </p:nvSpPr>
        <p:spPr>
          <a:xfrm>
            <a:off x="9730040" y="243214"/>
            <a:ext cx="2250723"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b="1" dirty="0">
                <a:ea typeface="+mn-lt"/>
                <a:cs typeface="+mn-lt"/>
              </a:rPr>
              <a:t> 4.2.2 of 3GPP 38.321</a:t>
            </a:r>
          </a:p>
          <a:p>
            <a:r>
              <a:rPr lang="en-US" sz="1500" b="1" dirty="0">
                <a:cs typeface="Segoe UI"/>
              </a:rPr>
              <a:t> 4.5 of 3GPP 38.321</a:t>
            </a:r>
          </a:p>
        </p:txBody>
      </p:sp>
      <p:pic>
        <p:nvPicPr>
          <p:cNvPr id="9" name="Picture 8">
            <a:extLst>
              <a:ext uri="{FF2B5EF4-FFF2-40B4-BE49-F238E27FC236}">
                <a16:creationId xmlns:a16="http://schemas.microsoft.com/office/drawing/2014/main" id="{307EC025-A8BC-FC85-FE48-77BB0AE2B948}"/>
              </a:ext>
            </a:extLst>
          </p:cNvPr>
          <p:cNvPicPr>
            <a:picLocks noChangeAspect="1"/>
          </p:cNvPicPr>
          <p:nvPr/>
        </p:nvPicPr>
        <p:blipFill>
          <a:blip r:embed="rId2"/>
          <a:srcRect t="44" r="539" b="-934"/>
          <a:stretch/>
        </p:blipFill>
        <p:spPr>
          <a:xfrm>
            <a:off x="1210686" y="247768"/>
            <a:ext cx="8266839" cy="5802810"/>
          </a:xfrm>
          <a:prstGeom prst="rect">
            <a:avLst/>
          </a:prstGeom>
        </p:spPr>
      </p:pic>
      <p:sp>
        <p:nvSpPr>
          <p:cNvPr id="10" name="Title 9">
            <a:extLst>
              <a:ext uri="{FF2B5EF4-FFF2-40B4-BE49-F238E27FC236}">
                <a16:creationId xmlns:a16="http://schemas.microsoft.com/office/drawing/2014/main" id="{7A8F8D76-3DD1-AC27-ED5F-A2CD45CFD3EE}"/>
              </a:ext>
            </a:extLst>
          </p:cNvPr>
          <p:cNvSpPr>
            <a:spLocks noGrp="1"/>
          </p:cNvSpPr>
          <p:nvPr>
            <p:ph type="title"/>
          </p:nvPr>
        </p:nvSpPr>
        <p:spPr>
          <a:xfrm>
            <a:off x="3457260" y="6058998"/>
            <a:ext cx="3778034" cy="350696"/>
          </a:xfrm>
        </p:spPr>
        <p:txBody>
          <a:bodyPr>
            <a:normAutofit/>
          </a:bodyPr>
          <a:lstStyle/>
          <a:p>
            <a:r>
              <a:rPr lang="en-US" sz="1600" dirty="0">
                <a:solidFill>
                  <a:schemeClr val="tx1"/>
                </a:solidFill>
                <a:cs typeface="Segoe UI"/>
              </a:rPr>
              <a:t>Fig 2.1 R</a:t>
            </a:r>
            <a:r>
              <a:rPr lang="en-US" sz="1600" cap="none" dirty="0">
                <a:solidFill>
                  <a:schemeClr val="tx1"/>
                </a:solidFill>
                <a:cs typeface="Segoe UI"/>
              </a:rPr>
              <a:t>andom</a:t>
            </a:r>
            <a:r>
              <a:rPr lang="en-US" sz="1600" dirty="0">
                <a:solidFill>
                  <a:schemeClr val="tx1"/>
                </a:solidFill>
                <a:cs typeface="Segoe UI"/>
              </a:rPr>
              <a:t> A</a:t>
            </a:r>
            <a:r>
              <a:rPr lang="en-US" sz="1600" cap="none" dirty="0">
                <a:solidFill>
                  <a:schemeClr val="tx1"/>
                </a:solidFill>
                <a:cs typeface="Segoe UI"/>
              </a:rPr>
              <a:t>ccess</a:t>
            </a:r>
            <a:r>
              <a:rPr lang="en-US" sz="1600" dirty="0">
                <a:solidFill>
                  <a:schemeClr val="tx1"/>
                </a:solidFill>
                <a:cs typeface="Segoe UI"/>
              </a:rPr>
              <a:t> p</a:t>
            </a:r>
            <a:r>
              <a:rPr lang="en-US" sz="1600" cap="none" dirty="0">
                <a:solidFill>
                  <a:schemeClr val="tx1"/>
                </a:solidFill>
                <a:cs typeface="Segoe UI"/>
              </a:rPr>
              <a:t>rocedure</a:t>
            </a:r>
          </a:p>
        </p:txBody>
      </p:sp>
      <p:sp>
        <p:nvSpPr>
          <p:cNvPr id="2" name="Date Placeholder 1">
            <a:extLst>
              <a:ext uri="{FF2B5EF4-FFF2-40B4-BE49-F238E27FC236}">
                <a16:creationId xmlns:a16="http://schemas.microsoft.com/office/drawing/2014/main" id="{6DF08452-60CB-0CC1-E57A-0BDFD04D5C6B}"/>
              </a:ext>
            </a:extLst>
          </p:cNvPr>
          <p:cNvSpPr>
            <a:spLocks noGrp="1"/>
          </p:cNvSpPr>
          <p:nvPr>
            <p:ph type="dt" sz="half" idx="10"/>
          </p:nvPr>
        </p:nvSpPr>
        <p:spPr/>
        <p:txBody>
          <a:bodyPr/>
          <a:lstStyle/>
          <a:p>
            <a:fld id="{D528E8E3-E09D-4BA0-8C76-B7C8027BD187}" type="datetime1">
              <a:rPr lang="en-US" smtClean="0"/>
              <a:t>8/14/2024</a:t>
            </a:fld>
            <a:endParaRPr lang="en-US"/>
          </a:p>
        </p:txBody>
      </p:sp>
      <p:sp>
        <p:nvSpPr>
          <p:cNvPr id="4" name="Footer Placeholder 3">
            <a:extLst>
              <a:ext uri="{FF2B5EF4-FFF2-40B4-BE49-F238E27FC236}">
                <a16:creationId xmlns:a16="http://schemas.microsoft.com/office/drawing/2014/main" id="{898F674E-2C77-48DA-B78C-D264B3F32A4D}"/>
              </a:ext>
            </a:extLst>
          </p:cNvPr>
          <p:cNvSpPr>
            <a:spLocks noGrp="1"/>
          </p:cNvSpPr>
          <p:nvPr>
            <p:ph type="ftr" sz="quarter" idx="11"/>
          </p:nvPr>
        </p:nvSpPr>
        <p:spPr/>
        <p:txBody>
          <a:bodyPr/>
          <a:lstStyle/>
          <a:p>
            <a:r>
              <a:rPr lang="en-GB"/>
              <a:t>Random Access Procedure in MAC Group 4</a:t>
            </a:r>
            <a:endParaRPr lang="en-US"/>
          </a:p>
        </p:txBody>
      </p:sp>
      <p:sp>
        <p:nvSpPr>
          <p:cNvPr id="11" name="Slide Number Placeholder 10">
            <a:extLst>
              <a:ext uri="{FF2B5EF4-FFF2-40B4-BE49-F238E27FC236}">
                <a16:creationId xmlns:a16="http://schemas.microsoft.com/office/drawing/2014/main" id="{D1D94874-4096-0A0A-9A47-7DF4E90B24E8}"/>
              </a:ext>
            </a:extLst>
          </p:cNvPr>
          <p:cNvSpPr>
            <a:spLocks noGrp="1"/>
          </p:cNvSpPr>
          <p:nvPr>
            <p:ph type="sldNum" sz="quarter" idx="12"/>
          </p:nvPr>
        </p:nvSpPr>
        <p:spPr/>
        <p:txBody>
          <a:bodyPr/>
          <a:lstStyle/>
          <a:p>
            <a:fld id="{96E69268-9C8B-4EBF-A9EE-DC5DC2D48DC3}" type="slidenum">
              <a:rPr lang="en-US" smtClean="0"/>
              <a:pPr/>
              <a:t>12</a:t>
            </a:fld>
            <a:endParaRPr lang="en-US"/>
          </a:p>
        </p:txBody>
      </p:sp>
    </p:spTree>
    <p:extLst>
      <p:ext uri="{BB962C8B-B14F-4D97-AF65-F5344CB8AC3E}">
        <p14:creationId xmlns:p14="http://schemas.microsoft.com/office/powerpoint/2010/main" val="108513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8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53" presetClass="entr" presetSubtype="16" fill="hold" grpId="0" nodeType="withEffect">
                                  <p:stCondLst>
                                    <p:cond delay="350"/>
                                  </p:stCondLst>
                                  <p:childTnLst>
                                    <p:set>
                                      <p:cBhvr>
                                        <p:cTn id="10" dur="1" fill="hold">
                                          <p:stCondLst>
                                            <p:cond delay="0"/>
                                          </p:stCondLst>
                                        </p:cTn>
                                        <p:tgtEl>
                                          <p:spTgt spid="7"/>
                                        </p:tgtEl>
                                        <p:attrNameLst>
                                          <p:attrName>style.visibility</p:attrName>
                                        </p:attrNameLst>
                                      </p:cBhvr>
                                      <p:to>
                                        <p:strVal val="visible"/>
                                      </p:to>
                                    </p:set>
                                    <p:anim calcmode="lin" valueType="num">
                                      <p:cBhvr>
                                        <p:cTn id="11" dur="300" fill="hold"/>
                                        <p:tgtEl>
                                          <p:spTgt spid="7"/>
                                        </p:tgtEl>
                                        <p:attrNameLst>
                                          <p:attrName>ppt_w</p:attrName>
                                        </p:attrNameLst>
                                      </p:cBhvr>
                                      <p:tavLst>
                                        <p:tav tm="0">
                                          <p:val>
                                            <p:fltVal val="0"/>
                                          </p:val>
                                        </p:tav>
                                        <p:tav tm="100000">
                                          <p:val>
                                            <p:strVal val="#ppt_w"/>
                                          </p:val>
                                        </p:tav>
                                      </p:tavLst>
                                    </p:anim>
                                    <p:anim calcmode="lin" valueType="num">
                                      <p:cBhvr>
                                        <p:cTn id="12" dur="300" fill="hold"/>
                                        <p:tgtEl>
                                          <p:spTgt spid="7"/>
                                        </p:tgtEl>
                                        <p:attrNameLst>
                                          <p:attrName>ppt_h</p:attrName>
                                        </p:attrNameLst>
                                      </p:cBhvr>
                                      <p:tavLst>
                                        <p:tav tm="0">
                                          <p:val>
                                            <p:fltVal val="0"/>
                                          </p:val>
                                        </p:tav>
                                        <p:tav tm="100000">
                                          <p:val>
                                            <p:strVal val="#ppt_h"/>
                                          </p:val>
                                        </p:tav>
                                      </p:tavLst>
                                    </p:anim>
                                    <p:animEffect transition="in" filter="fade">
                                      <p:cBhvr>
                                        <p:cTn id="13" dur="3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5F188B-FAA1-CB8F-C43D-8F4451767AA1}"/>
              </a:ext>
            </a:extLst>
          </p:cNvPr>
          <p:cNvSpPr>
            <a:spLocks noGrp="1"/>
          </p:cNvSpPr>
          <p:nvPr>
            <p:ph type="body" idx="1"/>
          </p:nvPr>
        </p:nvSpPr>
        <p:spPr>
          <a:xfrm>
            <a:off x="424220" y="220195"/>
            <a:ext cx="11564472" cy="840119"/>
          </a:xfrm>
        </p:spPr>
        <p:txBody>
          <a:bodyPr/>
          <a:lstStyle/>
          <a:p>
            <a:r>
              <a:rPr lang="en-US" sz="3600" b="1">
                <a:solidFill>
                  <a:schemeClr val="tx1"/>
                </a:solidFill>
                <a:cs typeface="Segoe UI"/>
              </a:rPr>
              <a:t>Random Access Procedure</a:t>
            </a:r>
          </a:p>
          <a:p>
            <a:endParaRPr lang="en-US" sz="3600" b="1">
              <a:solidFill>
                <a:schemeClr val="tx1"/>
              </a:solidFill>
              <a:cs typeface="Segoe UI"/>
            </a:endParaRPr>
          </a:p>
        </p:txBody>
      </p:sp>
      <p:sp>
        <p:nvSpPr>
          <p:cNvPr id="5" name="Freeform: Shape 4">
            <a:extLst>
              <a:ext uri="{FF2B5EF4-FFF2-40B4-BE49-F238E27FC236}">
                <a16:creationId xmlns:a16="http://schemas.microsoft.com/office/drawing/2014/main" id="{C3F697DF-9D23-A2C8-E6A2-4747E87A7DA0}"/>
              </a:ext>
            </a:extLst>
          </p:cNvPr>
          <p:cNvSpPr/>
          <p:nvPr/>
        </p:nvSpPr>
        <p:spPr>
          <a:xfrm>
            <a:off x="11500199" y="5899651"/>
            <a:ext cx="702530" cy="958349"/>
          </a:xfrm>
          <a:custGeom>
            <a:avLst/>
            <a:gdLst>
              <a:gd name="connsiteX0" fmla="*/ 918552 w 932456"/>
              <a:gd name="connsiteY0" fmla="*/ 0 h 1272000"/>
              <a:gd name="connsiteX1" fmla="*/ 932456 w 932456"/>
              <a:gd name="connsiteY1" fmla="*/ 702 h 1272000"/>
              <a:gd name="connsiteX2" fmla="*/ 932456 w 932456"/>
              <a:gd name="connsiteY2" fmla="*/ 1272000 h 1272000"/>
              <a:gd name="connsiteX3" fmla="*/ 70686 w 932456"/>
              <a:gd name="connsiteY3" fmla="*/ 1272000 h 1272000"/>
              <a:gd name="connsiteX4" fmla="*/ 41297 w 932456"/>
              <a:gd name="connsiteY4" fmla="*/ 1191702 h 1272000"/>
              <a:gd name="connsiteX5" fmla="*/ 0 w 932456"/>
              <a:gd name="connsiteY5" fmla="*/ 918552 h 1272000"/>
              <a:gd name="connsiteX6" fmla="*/ 918552 w 932456"/>
              <a:gd name="connsiteY6" fmla="*/ 0 h 12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2456" h="1272000">
                <a:moveTo>
                  <a:pt x="918552" y="0"/>
                </a:moveTo>
                <a:lnTo>
                  <a:pt x="932456" y="702"/>
                </a:lnTo>
                <a:lnTo>
                  <a:pt x="932456" y="1272000"/>
                </a:lnTo>
                <a:lnTo>
                  <a:pt x="70686" y="1272000"/>
                </a:lnTo>
                <a:lnTo>
                  <a:pt x="41297" y="1191702"/>
                </a:lnTo>
                <a:cubicBezTo>
                  <a:pt x="14458" y="1105414"/>
                  <a:pt x="0" y="1013671"/>
                  <a:pt x="0" y="918552"/>
                </a:cubicBezTo>
                <a:cubicBezTo>
                  <a:pt x="0" y="411250"/>
                  <a:pt x="411250" y="0"/>
                  <a:pt x="918552" y="0"/>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7" name="Oval 6">
            <a:extLst>
              <a:ext uri="{FF2B5EF4-FFF2-40B4-BE49-F238E27FC236}">
                <a16:creationId xmlns:a16="http://schemas.microsoft.com/office/drawing/2014/main" id="{16C4FB07-5F4C-B604-09C9-32AC340F8A40}"/>
              </a:ext>
            </a:extLst>
          </p:cNvPr>
          <p:cNvSpPr/>
          <p:nvPr/>
        </p:nvSpPr>
        <p:spPr>
          <a:xfrm>
            <a:off x="11082564" y="5859749"/>
            <a:ext cx="404492" cy="404492"/>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 name="Text Placeholder 2">
            <a:extLst>
              <a:ext uri="{FF2B5EF4-FFF2-40B4-BE49-F238E27FC236}">
                <a16:creationId xmlns:a16="http://schemas.microsoft.com/office/drawing/2014/main" id="{61BC953A-19EC-B5ED-E3F2-7E816293FA90}"/>
              </a:ext>
            </a:extLst>
          </p:cNvPr>
          <p:cNvSpPr txBox="1">
            <a:spLocks/>
          </p:cNvSpPr>
          <p:nvPr/>
        </p:nvSpPr>
        <p:spPr>
          <a:xfrm>
            <a:off x="686019" y="991873"/>
            <a:ext cx="10810444" cy="4699840"/>
          </a:xfrm>
          <a:prstGeom prst="rect">
            <a:avLst/>
          </a:prstGeom>
        </p:spPr>
        <p:txBody>
          <a:bodyPr vert="horz" lIns="0" tIns="60949" rIns="0" bIns="60949" rtlCol="0" anchor="t">
            <a:normAutofit/>
          </a:bodyPr>
          <a:lstStyle>
            <a:lvl1pPr marL="0" indent="0" algn="l" defTabSz="1218987" rtl="0" eaLnBrk="1" latinLnBrk="0" hangingPunct="1">
              <a:spcBef>
                <a:spcPct val="20000"/>
              </a:spcBef>
              <a:buFont typeface="Arial" pitchFamily="34" charset="0"/>
              <a:buNone/>
              <a:defRPr sz="1800" kern="1200">
                <a:solidFill>
                  <a:schemeClr val="bg1"/>
                </a:solidFill>
                <a:latin typeface="+mj-lt"/>
                <a:ea typeface="+mn-ea"/>
                <a:cs typeface="+mn-cs"/>
              </a:defRPr>
            </a:lvl1pPr>
            <a:lvl2pPr marL="609493" indent="0" algn="l"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2pPr>
            <a:lvl3pPr marL="1218987" indent="0" algn="l" defTabSz="1218987" rtl="0" eaLnBrk="1" latinLnBrk="0" hangingPunct="1">
              <a:spcBef>
                <a:spcPct val="20000"/>
              </a:spcBef>
              <a:buFont typeface="Arial" pitchFamily="34" charset="0"/>
              <a:buNone/>
              <a:defRPr sz="2100" kern="1200">
                <a:solidFill>
                  <a:schemeClr val="tx1">
                    <a:tint val="75000"/>
                  </a:schemeClr>
                </a:solidFill>
                <a:latin typeface="+mj-lt"/>
                <a:ea typeface="+mn-ea"/>
                <a:cs typeface="+mn-cs"/>
              </a:defRPr>
            </a:lvl3pPr>
            <a:lvl4pPr marL="1828480" indent="0" algn="l" defTabSz="1218987" rtl="0" eaLnBrk="1" latinLnBrk="0" hangingPunct="1">
              <a:spcBef>
                <a:spcPct val="20000"/>
              </a:spcBef>
              <a:buFont typeface="Arial" pitchFamily="34" charset="0"/>
              <a:buNone/>
              <a:defRPr sz="1900" kern="1200">
                <a:solidFill>
                  <a:schemeClr val="tx1">
                    <a:tint val="75000"/>
                  </a:schemeClr>
                </a:solidFill>
                <a:latin typeface="+mj-lt"/>
                <a:ea typeface="+mn-ea"/>
                <a:cs typeface="+mn-cs"/>
              </a:defRPr>
            </a:lvl4pPr>
            <a:lvl5pPr marL="2437973" indent="0" algn="l" defTabSz="1218987" rtl="0" eaLnBrk="1" latinLnBrk="0" hangingPunct="1">
              <a:spcBef>
                <a:spcPct val="20000"/>
              </a:spcBef>
              <a:buFont typeface="Arial" pitchFamily="34" charset="0"/>
              <a:buNone/>
              <a:defRPr sz="1900" kern="1200">
                <a:solidFill>
                  <a:schemeClr val="tx1">
                    <a:tint val="75000"/>
                  </a:schemeClr>
                </a:solidFill>
                <a:latin typeface="+mj-lt"/>
                <a:ea typeface="+mn-ea"/>
                <a:cs typeface="+mn-cs"/>
              </a:defRPr>
            </a:lvl5pPr>
            <a:lvl6pPr marL="3047467" indent="0" algn="l" defTabSz="1218987" rtl="0" eaLnBrk="1" latinLnBrk="0" hangingPunct="1">
              <a:spcBef>
                <a:spcPct val="20000"/>
              </a:spcBef>
              <a:buFont typeface="Arial" pitchFamily="34" charset="0"/>
              <a:buNone/>
              <a:defRPr sz="1900" kern="1200">
                <a:solidFill>
                  <a:schemeClr val="tx1">
                    <a:tint val="75000"/>
                  </a:schemeClr>
                </a:solidFill>
                <a:latin typeface="+mn-lt"/>
                <a:ea typeface="+mn-ea"/>
                <a:cs typeface="+mn-cs"/>
              </a:defRPr>
            </a:lvl6pPr>
            <a:lvl7pPr marL="3656960" indent="0" algn="l" defTabSz="1218987" rtl="0" eaLnBrk="1" latinLnBrk="0" hangingPunct="1">
              <a:spcBef>
                <a:spcPct val="20000"/>
              </a:spcBef>
              <a:buFont typeface="Arial" pitchFamily="34" charset="0"/>
              <a:buNone/>
              <a:defRPr sz="1900" kern="1200">
                <a:solidFill>
                  <a:schemeClr val="tx1">
                    <a:tint val="75000"/>
                  </a:schemeClr>
                </a:solidFill>
                <a:latin typeface="+mn-lt"/>
                <a:ea typeface="+mn-ea"/>
                <a:cs typeface="+mn-cs"/>
              </a:defRPr>
            </a:lvl7pPr>
            <a:lvl8pPr marL="4266453" indent="0" algn="l" defTabSz="1218987" rtl="0" eaLnBrk="1" latinLnBrk="0" hangingPunct="1">
              <a:spcBef>
                <a:spcPct val="20000"/>
              </a:spcBef>
              <a:buFont typeface="Arial" pitchFamily="34" charset="0"/>
              <a:buNone/>
              <a:defRPr sz="1900" kern="1200">
                <a:solidFill>
                  <a:schemeClr val="tx1">
                    <a:tint val="75000"/>
                  </a:schemeClr>
                </a:solidFill>
                <a:latin typeface="+mn-lt"/>
                <a:ea typeface="+mn-ea"/>
                <a:cs typeface="+mn-cs"/>
              </a:defRPr>
            </a:lvl8pPr>
            <a:lvl9pPr marL="4875947" indent="0" algn="l" defTabSz="1218987" rtl="0" eaLnBrk="1" latinLnBrk="0" hangingPunct="1">
              <a:spcBef>
                <a:spcPct val="20000"/>
              </a:spcBef>
              <a:buFont typeface="Arial" pitchFamily="34" charset="0"/>
              <a:buNone/>
              <a:defRPr sz="1900" kern="1200">
                <a:solidFill>
                  <a:schemeClr val="tx1">
                    <a:tint val="75000"/>
                  </a:schemeClr>
                </a:solidFill>
                <a:latin typeface="+mn-lt"/>
                <a:ea typeface="+mn-ea"/>
                <a:cs typeface="+mn-cs"/>
              </a:defRPr>
            </a:lvl9pPr>
          </a:lstStyle>
          <a:p>
            <a:r>
              <a:rPr lang="en-US" sz="2000" b="1" dirty="0">
                <a:solidFill>
                  <a:schemeClr val="tx1"/>
                </a:solidFill>
                <a:latin typeface="Segoe UI"/>
                <a:cs typeface="Segoe UI"/>
              </a:rPr>
              <a:t>Why and when random access is used?</a:t>
            </a:r>
          </a:p>
          <a:p>
            <a:endParaRPr lang="en-US" sz="2000" b="1" dirty="0">
              <a:solidFill>
                <a:schemeClr val="tx1"/>
              </a:solidFill>
              <a:latin typeface="Segoe UI"/>
              <a:cs typeface="Segoe UI"/>
            </a:endParaRPr>
          </a:p>
          <a:p>
            <a:pPr marL="285750" indent="-285750">
              <a:buChar char="•"/>
            </a:pPr>
            <a:r>
              <a:rPr lang="en-US" sz="1600" dirty="0">
                <a:solidFill>
                  <a:schemeClr val="tx1"/>
                </a:solidFill>
                <a:latin typeface="Segoe UI"/>
                <a:cs typeface="Segoe UI"/>
              </a:rPr>
              <a:t>Initial access from RRC_IDLE </a:t>
            </a:r>
          </a:p>
          <a:p>
            <a:pPr marL="285750" indent="-285750">
              <a:buChar char="•"/>
            </a:pPr>
            <a:r>
              <a:rPr lang="en-US" sz="1600" dirty="0">
                <a:solidFill>
                  <a:schemeClr val="tx1"/>
                </a:solidFill>
                <a:latin typeface="Segoe UI"/>
                <a:cs typeface="Segoe UI"/>
              </a:rPr>
              <a:t>RRC Connection Re-establishment procedure </a:t>
            </a:r>
          </a:p>
          <a:p>
            <a:pPr marL="285750" indent="-285750">
              <a:buChar char="•"/>
            </a:pPr>
            <a:r>
              <a:rPr lang="en-US" sz="1600" dirty="0">
                <a:solidFill>
                  <a:schemeClr val="tx1"/>
                </a:solidFill>
                <a:latin typeface="Segoe UI"/>
                <a:cs typeface="Segoe UI"/>
              </a:rPr>
              <a:t>DL or UL data arrival during RRC_CONNECTED when UL synchronization status is "non-</a:t>
            </a:r>
            <a:r>
              <a:rPr lang="en-US" sz="1600" dirty="0" err="1">
                <a:solidFill>
                  <a:schemeClr val="tx1"/>
                </a:solidFill>
                <a:latin typeface="Segoe UI"/>
                <a:cs typeface="Segoe UI"/>
              </a:rPr>
              <a:t>synchronised</a:t>
            </a:r>
            <a:r>
              <a:rPr lang="en-US" sz="1600" dirty="0">
                <a:solidFill>
                  <a:schemeClr val="tx1"/>
                </a:solidFill>
                <a:latin typeface="Segoe UI"/>
                <a:cs typeface="Segoe UI"/>
              </a:rPr>
              <a:t>"</a:t>
            </a:r>
          </a:p>
          <a:p>
            <a:pPr marL="285750" indent="-285750">
              <a:buChar char="•"/>
            </a:pPr>
            <a:r>
              <a:rPr lang="en-US" sz="1600" dirty="0">
                <a:solidFill>
                  <a:schemeClr val="tx1"/>
                </a:solidFill>
                <a:latin typeface="Segoe UI"/>
                <a:cs typeface="Segoe UI"/>
              </a:rPr>
              <a:t>Loss of UL Synchronization</a:t>
            </a:r>
          </a:p>
          <a:p>
            <a:pPr marL="285750" indent="-285750">
              <a:buChar char="•"/>
            </a:pPr>
            <a:r>
              <a:rPr lang="en-US" sz="1600" dirty="0">
                <a:solidFill>
                  <a:schemeClr val="tx1"/>
                </a:solidFill>
                <a:latin typeface="Segoe UI"/>
                <a:cs typeface="Segoe UI"/>
              </a:rPr>
              <a:t>SR failure</a:t>
            </a:r>
          </a:p>
          <a:p>
            <a:pPr marL="285750" indent="-285750">
              <a:buChar char="•"/>
            </a:pPr>
            <a:r>
              <a:rPr lang="en-US" sz="1600" dirty="0">
                <a:solidFill>
                  <a:schemeClr val="tx1"/>
                </a:solidFill>
                <a:latin typeface="Segoe UI"/>
                <a:cs typeface="Segoe UI"/>
              </a:rPr>
              <a:t>Request by RRC upon synchronous reconfiguration </a:t>
            </a:r>
          </a:p>
          <a:p>
            <a:pPr marL="285750" indent="-285750">
              <a:buChar char="•"/>
            </a:pPr>
            <a:r>
              <a:rPr lang="en-US" sz="1600" dirty="0">
                <a:solidFill>
                  <a:schemeClr val="tx1"/>
                </a:solidFill>
                <a:latin typeface="Segoe UI"/>
                <a:cs typeface="Segoe UI"/>
              </a:rPr>
              <a:t>Transition from RRC_INACTIVE </a:t>
            </a:r>
          </a:p>
          <a:p>
            <a:pPr marL="285750" indent="-285750">
              <a:buChar char="•"/>
            </a:pPr>
            <a:r>
              <a:rPr lang="en-US" sz="1600" dirty="0">
                <a:solidFill>
                  <a:schemeClr val="tx1"/>
                </a:solidFill>
                <a:latin typeface="Segoe UI"/>
                <a:cs typeface="Segoe UI"/>
              </a:rPr>
              <a:t>Request for Other SI </a:t>
            </a:r>
          </a:p>
          <a:p>
            <a:pPr marL="285750" indent="-285750">
              <a:buChar char="•"/>
            </a:pPr>
            <a:r>
              <a:rPr lang="en-US" sz="1600" dirty="0">
                <a:solidFill>
                  <a:schemeClr val="tx1"/>
                </a:solidFill>
                <a:latin typeface="Segoe UI"/>
                <a:cs typeface="Segoe UI"/>
              </a:rPr>
              <a:t>Beam failure recovery </a:t>
            </a:r>
          </a:p>
          <a:p>
            <a:pPr marL="285750" indent="-285750">
              <a:buChar char="•"/>
            </a:pPr>
            <a:r>
              <a:rPr lang="en-US" sz="1600" dirty="0">
                <a:solidFill>
                  <a:schemeClr val="tx1"/>
                </a:solidFill>
                <a:latin typeface="Segoe UI"/>
                <a:cs typeface="Segoe UI"/>
              </a:rPr>
              <a:t>Time alignment at </a:t>
            </a:r>
            <a:r>
              <a:rPr lang="en-US" sz="1600" dirty="0" err="1">
                <a:solidFill>
                  <a:schemeClr val="tx1"/>
                </a:solidFill>
                <a:latin typeface="Segoe UI"/>
                <a:cs typeface="Segoe UI"/>
              </a:rPr>
              <a:t>scell</a:t>
            </a:r>
            <a:r>
              <a:rPr lang="en-US" sz="1600" dirty="0">
                <a:solidFill>
                  <a:schemeClr val="tx1"/>
                </a:solidFill>
                <a:latin typeface="Segoe UI"/>
                <a:cs typeface="Segoe UI"/>
              </a:rPr>
              <a:t> addition</a:t>
            </a:r>
          </a:p>
          <a:p>
            <a:endParaRPr lang="en-US" sz="1600" dirty="0">
              <a:solidFill>
                <a:schemeClr val="tx1"/>
              </a:solidFill>
              <a:latin typeface="Segoe UI"/>
              <a:cs typeface="Calibri"/>
            </a:endParaRPr>
          </a:p>
        </p:txBody>
      </p:sp>
      <p:pic>
        <p:nvPicPr>
          <p:cNvPr id="9" name="Picture 8" descr="A diagram of a random access&#10;&#10;Description automatically generated">
            <a:extLst>
              <a:ext uri="{FF2B5EF4-FFF2-40B4-BE49-F238E27FC236}">
                <a16:creationId xmlns:a16="http://schemas.microsoft.com/office/drawing/2014/main" id="{89AF09BC-4C64-5554-672A-A12ACBB5E33A}"/>
              </a:ext>
            </a:extLst>
          </p:cNvPr>
          <p:cNvPicPr>
            <a:picLocks noChangeAspect="1"/>
          </p:cNvPicPr>
          <p:nvPr/>
        </p:nvPicPr>
        <p:blipFill>
          <a:blip r:embed="rId2"/>
          <a:stretch>
            <a:fillRect/>
          </a:stretch>
        </p:blipFill>
        <p:spPr>
          <a:xfrm>
            <a:off x="5577618" y="2655937"/>
            <a:ext cx="5542231" cy="3245272"/>
          </a:xfrm>
          <a:prstGeom prst="rect">
            <a:avLst/>
          </a:prstGeom>
        </p:spPr>
      </p:pic>
      <p:sp>
        <p:nvSpPr>
          <p:cNvPr id="2" name="TextBox 1">
            <a:extLst>
              <a:ext uri="{FF2B5EF4-FFF2-40B4-BE49-F238E27FC236}">
                <a16:creationId xmlns:a16="http://schemas.microsoft.com/office/drawing/2014/main" id="{2F17A0B0-89AF-D153-3540-6A37DE0A018B}"/>
              </a:ext>
            </a:extLst>
          </p:cNvPr>
          <p:cNvSpPr txBox="1"/>
          <p:nvPr/>
        </p:nvSpPr>
        <p:spPr>
          <a:xfrm>
            <a:off x="6211504" y="5901535"/>
            <a:ext cx="451623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cs typeface="Segoe UI"/>
              </a:rPr>
              <a:t>Fig 2.2Types of Random Access Procedure</a:t>
            </a:r>
            <a:endParaRPr lang="en-US" sz="1600" dirty="0"/>
          </a:p>
        </p:txBody>
      </p:sp>
      <p:sp>
        <p:nvSpPr>
          <p:cNvPr id="4" name="TextBox 3">
            <a:extLst>
              <a:ext uri="{FF2B5EF4-FFF2-40B4-BE49-F238E27FC236}">
                <a16:creationId xmlns:a16="http://schemas.microsoft.com/office/drawing/2014/main" id="{C77ECE9E-DA31-9739-0FC3-FC7028338339}"/>
              </a:ext>
            </a:extLst>
          </p:cNvPr>
          <p:cNvSpPr txBox="1"/>
          <p:nvPr/>
        </p:nvSpPr>
        <p:spPr>
          <a:xfrm>
            <a:off x="9257904" y="218622"/>
            <a:ext cx="2743200"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b="1" dirty="0">
                <a:ea typeface="+mn-lt"/>
                <a:cs typeface="+mn-lt"/>
              </a:rPr>
              <a:t>5.1 of 3GPP 38.321</a:t>
            </a:r>
            <a:endParaRPr lang="en-US" sz="1500" b="1" dirty="0">
              <a:cs typeface="Segoe UI"/>
            </a:endParaRPr>
          </a:p>
        </p:txBody>
      </p:sp>
      <p:sp>
        <p:nvSpPr>
          <p:cNvPr id="11" name="Date Placeholder 10">
            <a:extLst>
              <a:ext uri="{FF2B5EF4-FFF2-40B4-BE49-F238E27FC236}">
                <a16:creationId xmlns:a16="http://schemas.microsoft.com/office/drawing/2014/main" id="{7B083C19-E490-925F-87BB-4392ACE19656}"/>
              </a:ext>
            </a:extLst>
          </p:cNvPr>
          <p:cNvSpPr>
            <a:spLocks noGrp="1"/>
          </p:cNvSpPr>
          <p:nvPr>
            <p:ph type="dt" sz="half" idx="10"/>
          </p:nvPr>
        </p:nvSpPr>
        <p:spPr/>
        <p:txBody>
          <a:bodyPr/>
          <a:lstStyle/>
          <a:p>
            <a:fld id="{29382F2D-CEC0-4196-BB4E-28A14E08F15A}" type="datetime1">
              <a:rPr lang="en-US" smtClean="0"/>
              <a:t>8/14/2024</a:t>
            </a:fld>
            <a:endParaRPr lang="en-US"/>
          </a:p>
        </p:txBody>
      </p:sp>
      <p:sp>
        <p:nvSpPr>
          <p:cNvPr id="12" name="Footer Placeholder 11">
            <a:extLst>
              <a:ext uri="{FF2B5EF4-FFF2-40B4-BE49-F238E27FC236}">
                <a16:creationId xmlns:a16="http://schemas.microsoft.com/office/drawing/2014/main" id="{8AE581D9-BDA1-6618-E63A-D8543F9F225D}"/>
              </a:ext>
            </a:extLst>
          </p:cNvPr>
          <p:cNvSpPr>
            <a:spLocks noGrp="1"/>
          </p:cNvSpPr>
          <p:nvPr>
            <p:ph type="ftr" sz="quarter" idx="11"/>
          </p:nvPr>
        </p:nvSpPr>
        <p:spPr/>
        <p:txBody>
          <a:bodyPr/>
          <a:lstStyle/>
          <a:p>
            <a:r>
              <a:rPr lang="en-GB"/>
              <a:t>Random Access Procedure in MAC Group 4</a:t>
            </a:r>
            <a:endParaRPr lang="en-US"/>
          </a:p>
        </p:txBody>
      </p:sp>
      <p:sp>
        <p:nvSpPr>
          <p:cNvPr id="13" name="Slide Number Placeholder 12">
            <a:extLst>
              <a:ext uri="{FF2B5EF4-FFF2-40B4-BE49-F238E27FC236}">
                <a16:creationId xmlns:a16="http://schemas.microsoft.com/office/drawing/2014/main" id="{C226765E-0083-1EA2-7327-27178B6AE56F}"/>
              </a:ext>
            </a:extLst>
          </p:cNvPr>
          <p:cNvSpPr>
            <a:spLocks noGrp="1"/>
          </p:cNvSpPr>
          <p:nvPr>
            <p:ph type="sldNum" sz="quarter" idx="12"/>
          </p:nvPr>
        </p:nvSpPr>
        <p:spPr/>
        <p:txBody>
          <a:bodyPr/>
          <a:lstStyle/>
          <a:p>
            <a:fld id="{96E69268-9C8B-4EBF-A9EE-DC5DC2D48DC3}" type="slidenum">
              <a:rPr lang="en-US" smtClean="0"/>
              <a:pPr/>
              <a:t>13</a:t>
            </a:fld>
            <a:endParaRPr lang="en-US"/>
          </a:p>
        </p:txBody>
      </p:sp>
    </p:spTree>
    <p:extLst>
      <p:ext uri="{BB962C8B-B14F-4D97-AF65-F5344CB8AC3E}">
        <p14:creationId xmlns:p14="http://schemas.microsoft.com/office/powerpoint/2010/main" val="2933346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8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53" presetClass="entr" presetSubtype="16" fill="hold" grpId="0" nodeType="withEffect">
                                  <p:stCondLst>
                                    <p:cond delay="350"/>
                                  </p:stCondLst>
                                  <p:childTnLst>
                                    <p:set>
                                      <p:cBhvr>
                                        <p:cTn id="10" dur="1" fill="hold">
                                          <p:stCondLst>
                                            <p:cond delay="0"/>
                                          </p:stCondLst>
                                        </p:cTn>
                                        <p:tgtEl>
                                          <p:spTgt spid="7"/>
                                        </p:tgtEl>
                                        <p:attrNameLst>
                                          <p:attrName>style.visibility</p:attrName>
                                        </p:attrNameLst>
                                      </p:cBhvr>
                                      <p:to>
                                        <p:strVal val="visible"/>
                                      </p:to>
                                    </p:set>
                                    <p:anim calcmode="lin" valueType="num">
                                      <p:cBhvr>
                                        <p:cTn id="11" dur="300" fill="hold"/>
                                        <p:tgtEl>
                                          <p:spTgt spid="7"/>
                                        </p:tgtEl>
                                        <p:attrNameLst>
                                          <p:attrName>ppt_w</p:attrName>
                                        </p:attrNameLst>
                                      </p:cBhvr>
                                      <p:tavLst>
                                        <p:tav tm="0">
                                          <p:val>
                                            <p:fltVal val="0"/>
                                          </p:val>
                                        </p:tav>
                                        <p:tav tm="100000">
                                          <p:val>
                                            <p:strVal val="#ppt_w"/>
                                          </p:val>
                                        </p:tav>
                                      </p:tavLst>
                                    </p:anim>
                                    <p:anim calcmode="lin" valueType="num">
                                      <p:cBhvr>
                                        <p:cTn id="12" dur="300" fill="hold"/>
                                        <p:tgtEl>
                                          <p:spTgt spid="7"/>
                                        </p:tgtEl>
                                        <p:attrNameLst>
                                          <p:attrName>ppt_h</p:attrName>
                                        </p:attrNameLst>
                                      </p:cBhvr>
                                      <p:tavLst>
                                        <p:tav tm="0">
                                          <p:val>
                                            <p:fltVal val="0"/>
                                          </p:val>
                                        </p:tav>
                                        <p:tav tm="100000">
                                          <p:val>
                                            <p:strVal val="#ppt_h"/>
                                          </p:val>
                                        </p:tav>
                                      </p:tavLst>
                                    </p:anim>
                                    <p:animEffect transition="in" filter="fade">
                                      <p:cBhvr>
                                        <p:cTn id="13" dur="3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fade">
                                      <p:cBhvr>
                                        <p:cTn id="18" dur="500"/>
                                        <p:tgtEl>
                                          <p:spTgt spid="8">
                                            <p:txEl>
                                              <p:pRg st="0" end="0"/>
                                            </p:txEl>
                                          </p:spTgt>
                                        </p:tgtEl>
                                      </p:cBhvr>
                                    </p:animEffect>
                                    <p:anim calcmode="lin" valueType="num">
                                      <p:cBhvr>
                                        <p:cTn id="19"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20" dur="5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animEffect transition="in" filter="fade">
                                      <p:cBhvr>
                                        <p:cTn id="25" dur="500"/>
                                        <p:tgtEl>
                                          <p:spTgt spid="8">
                                            <p:txEl>
                                              <p:pRg st="2" end="2"/>
                                            </p:txEl>
                                          </p:spTgt>
                                        </p:tgtEl>
                                      </p:cBhvr>
                                    </p:animEffect>
                                    <p:anim calcmode="lin" valueType="num">
                                      <p:cBhvr>
                                        <p:cTn id="26"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7" dur="500" fill="hold"/>
                                        <p:tgtEl>
                                          <p:spTgt spid="8">
                                            <p:txEl>
                                              <p:pRg st="2" end="2"/>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8">
                                            <p:txEl>
                                              <p:pRg st="3" end="3"/>
                                            </p:txEl>
                                          </p:spTgt>
                                        </p:tgtEl>
                                        <p:attrNameLst>
                                          <p:attrName>style.visibility</p:attrName>
                                        </p:attrNameLst>
                                      </p:cBhvr>
                                      <p:to>
                                        <p:strVal val="visible"/>
                                      </p:to>
                                    </p:set>
                                    <p:animEffect transition="in" filter="fade">
                                      <p:cBhvr>
                                        <p:cTn id="30" dur="500"/>
                                        <p:tgtEl>
                                          <p:spTgt spid="8">
                                            <p:txEl>
                                              <p:pRg st="3" end="3"/>
                                            </p:txEl>
                                          </p:spTgt>
                                        </p:tgtEl>
                                      </p:cBhvr>
                                    </p:animEffect>
                                    <p:anim calcmode="lin" valueType="num">
                                      <p:cBhvr>
                                        <p:cTn id="31"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2" dur="500" fill="hold"/>
                                        <p:tgtEl>
                                          <p:spTgt spid="8">
                                            <p:txEl>
                                              <p:pRg st="3" end="3"/>
                                            </p:txEl>
                                          </p:spTgt>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8">
                                            <p:txEl>
                                              <p:pRg st="4" end="4"/>
                                            </p:txEl>
                                          </p:spTgt>
                                        </p:tgtEl>
                                        <p:attrNameLst>
                                          <p:attrName>style.visibility</p:attrName>
                                        </p:attrNameLst>
                                      </p:cBhvr>
                                      <p:to>
                                        <p:strVal val="visible"/>
                                      </p:to>
                                    </p:set>
                                    <p:animEffect transition="in" filter="fade">
                                      <p:cBhvr>
                                        <p:cTn id="35" dur="500"/>
                                        <p:tgtEl>
                                          <p:spTgt spid="8">
                                            <p:txEl>
                                              <p:pRg st="4" end="4"/>
                                            </p:txEl>
                                          </p:spTgt>
                                        </p:tgtEl>
                                      </p:cBhvr>
                                    </p:animEffect>
                                    <p:anim calcmode="lin" valueType="num">
                                      <p:cBhvr>
                                        <p:cTn id="36"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37" dur="500" fill="hold"/>
                                        <p:tgtEl>
                                          <p:spTgt spid="8">
                                            <p:txEl>
                                              <p:pRg st="4" end="4"/>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8">
                                            <p:txEl>
                                              <p:pRg st="5" end="5"/>
                                            </p:txEl>
                                          </p:spTgt>
                                        </p:tgtEl>
                                        <p:attrNameLst>
                                          <p:attrName>style.visibility</p:attrName>
                                        </p:attrNameLst>
                                      </p:cBhvr>
                                      <p:to>
                                        <p:strVal val="visible"/>
                                      </p:to>
                                    </p:set>
                                    <p:animEffect transition="in" filter="fade">
                                      <p:cBhvr>
                                        <p:cTn id="40" dur="500"/>
                                        <p:tgtEl>
                                          <p:spTgt spid="8">
                                            <p:txEl>
                                              <p:pRg st="5" end="5"/>
                                            </p:txEl>
                                          </p:spTgt>
                                        </p:tgtEl>
                                      </p:cBhvr>
                                    </p:animEffect>
                                    <p:anim calcmode="lin" valueType="num">
                                      <p:cBhvr>
                                        <p:cTn id="41"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42" dur="500" fill="hold"/>
                                        <p:tgtEl>
                                          <p:spTgt spid="8">
                                            <p:txEl>
                                              <p:pRg st="5" end="5"/>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8">
                                            <p:txEl>
                                              <p:pRg st="6" end="6"/>
                                            </p:txEl>
                                          </p:spTgt>
                                        </p:tgtEl>
                                        <p:attrNameLst>
                                          <p:attrName>style.visibility</p:attrName>
                                        </p:attrNameLst>
                                      </p:cBhvr>
                                      <p:to>
                                        <p:strVal val="visible"/>
                                      </p:to>
                                    </p:set>
                                    <p:animEffect transition="in" filter="fade">
                                      <p:cBhvr>
                                        <p:cTn id="45" dur="500"/>
                                        <p:tgtEl>
                                          <p:spTgt spid="8">
                                            <p:txEl>
                                              <p:pRg st="6" end="6"/>
                                            </p:txEl>
                                          </p:spTgt>
                                        </p:tgtEl>
                                      </p:cBhvr>
                                    </p:animEffect>
                                    <p:anim calcmode="lin" valueType="num">
                                      <p:cBhvr>
                                        <p:cTn id="46"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47" dur="500" fill="hold"/>
                                        <p:tgtEl>
                                          <p:spTgt spid="8">
                                            <p:txEl>
                                              <p:pRg st="6" end="6"/>
                                            </p:txEl>
                                          </p:spTgt>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8">
                                            <p:txEl>
                                              <p:pRg st="7" end="7"/>
                                            </p:txEl>
                                          </p:spTgt>
                                        </p:tgtEl>
                                        <p:attrNameLst>
                                          <p:attrName>style.visibility</p:attrName>
                                        </p:attrNameLst>
                                      </p:cBhvr>
                                      <p:to>
                                        <p:strVal val="visible"/>
                                      </p:to>
                                    </p:set>
                                    <p:animEffect transition="in" filter="fade">
                                      <p:cBhvr>
                                        <p:cTn id="50" dur="500"/>
                                        <p:tgtEl>
                                          <p:spTgt spid="8">
                                            <p:txEl>
                                              <p:pRg st="7" end="7"/>
                                            </p:txEl>
                                          </p:spTgt>
                                        </p:tgtEl>
                                      </p:cBhvr>
                                    </p:animEffect>
                                    <p:anim calcmode="lin" valueType="num">
                                      <p:cBhvr>
                                        <p:cTn id="51"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52" dur="500" fill="hold"/>
                                        <p:tgtEl>
                                          <p:spTgt spid="8">
                                            <p:txEl>
                                              <p:pRg st="7" end="7"/>
                                            </p:txEl>
                                          </p:spTgt>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8">
                                            <p:txEl>
                                              <p:pRg st="8" end="8"/>
                                            </p:txEl>
                                          </p:spTgt>
                                        </p:tgtEl>
                                        <p:attrNameLst>
                                          <p:attrName>style.visibility</p:attrName>
                                        </p:attrNameLst>
                                      </p:cBhvr>
                                      <p:to>
                                        <p:strVal val="visible"/>
                                      </p:to>
                                    </p:set>
                                    <p:animEffect transition="in" filter="fade">
                                      <p:cBhvr>
                                        <p:cTn id="55" dur="500"/>
                                        <p:tgtEl>
                                          <p:spTgt spid="8">
                                            <p:txEl>
                                              <p:pRg st="8" end="8"/>
                                            </p:txEl>
                                          </p:spTgt>
                                        </p:tgtEl>
                                      </p:cBhvr>
                                    </p:animEffect>
                                    <p:anim calcmode="lin" valueType="num">
                                      <p:cBhvr>
                                        <p:cTn id="56"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p:cTn id="57" dur="500" fill="hold"/>
                                        <p:tgtEl>
                                          <p:spTgt spid="8">
                                            <p:txEl>
                                              <p:pRg st="8" end="8"/>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8">
                                            <p:txEl>
                                              <p:pRg st="9" end="9"/>
                                            </p:txEl>
                                          </p:spTgt>
                                        </p:tgtEl>
                                        <p:attrNameLst>
                                          <p:attrName>style.visibility</p:attrName>
                                        </p:attrNameLst>
                                      </p:cBhvr>
                                      <p:to>
                                        <p:strVal val="visible"/>
                                      </p:to>
                                    </p:set>
                                    <p:animEffect transition="in" filter="fade">
                                      <p:cBhvr>
                                        <p:cTn id="60" dur="500"/>
                                        <p:tgtEl>
                                          <p:spTgt spid="8">
                                            <p:txEl>
                                              <p:pRg st="9" end="9"/>
                                            </p:txEl>
                                          </p:spTgt>
                                        </p:tgtEl>
                                      </p:cBhvr>
                                    </p:animEffect>
                                    <p:anim calcmode="lin" valueType="num">
                                      <p:cBhvr>
                                        <p:cTn id="61" dur="500" fill="hold"/>
                                        <p:tgtEl>
                                          <p:spTgt spid="8">
                                            <p:txEl>
                                              <p:pRg st="9" end="9"/>
                                            </p:txEl>
                                          </p:spTgt>
                                        </p:tgtEl>
                                        <p:attrNameLst>
                                          <p:attrName>ppt_x</p:attrName>
                                        </p:attrNameLst>
                                      </p:cBhvr>
                                      <p:tavLst>
                                        <p:tav tm="0">
                                          <p:val>
                                            <p:strVal val="#ppt_x"/>
                                          </p:val>
                                        </p:tav>
                                        <p:tav tm="100000">
                                          <p:val>
                                            <p:strVal val="#ppt_x"/>
                                          </p:val>
                                        </p:tav>
                                      </p:tavLst>
                                    </p:anim>
                                    <p:anim calcmode="lin" valueType="num">
                                      <p:cBhvr>
                                        <p:cTn id="62" dur="500" fill="hold"/>
                                        <p:tgtEl>
                                          <p:spTgt spid="8">
                                            <p:txEl>
                                              <p:pRg st="9" end="9"/>
                                            </p:txEl>
                                          </p:spTgt>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0"/>
                                  </p:stCondLst>
                                  <p:childTnLst>
                                    <p:set>
                                      <p:cBhvr>
                                        <p:cTn id="64" dur="1" fill="hold">
                                          <p:stCondLst>
                                            <p:cond delay="0"/>
                                          </p:stCondLst>
                                        </p:cTn>
                                        <p:tgtEl>
                                          <p:spTgt spid="8">
                                            <p:txEl>
                                              <p:pRg st="10" end="10"/>
                                            </p:txEl>
                                          </p:spTgt>
                                        </p:tgtEl>
                                        <p:attrNameLst>
                                          <p:attrName>style.visibility</p:attrName>
                                        </p:attrNameLst>
                                      </p:cBhvr>
                                      <p:to>
                                        <p:strVal val="visible"/>
                                      </p:to>
                                    </p:set>
                                    <p:animEffect transition="in" filter="fade">
                                      <p:cBhvr>
                                        <p:cTn id="65" dur="500"/>
                                        <p:tgtEl>
                                          <p:spTgt spid="8">
                                            <p:txEl>
                                              <p:pRg st="10" end="10"/>
                                            </p:txEl>
                                          </p:spTgt>
                                        </p:tgtEl>
                                      </p:cBhvr>
                                    </p:animEffect>
                                    <p:anim calcmode="lin" valueType="num">
                                      <p:cBhvr>
                                        <p:cTn id="66" dur="500" fill="hold"/>
                                        <p:tgtEl>
                                          <p:spTgt spid="8">
                                            <p:txEl>
                                              <p:pRg st="10" end="10"/>
                                            </p:txEl>
                                          </p:spTgt>
                                        </p:tgtEl>
                                        <p:attrNameLst>
                                          <p:attrName>ppt_x</p:attrName>
                                        </p:attrNameLst>
                                      </p:cBhvr>
                                      <p:tavLst>
                                        <p:tav tm="0">
                                          <p:val>
                                            <p:strVal val="#ppt_x"/>
                                          </p:val>
                                        </p:tav>
                                        <p:tav tm="100000">
                                          <p:val>
                                            <p:strVal val="#ppt_x"/>
                                          </p:val>
                                        </p:tav>
                                      </p:tavLst>
                                    </p:anim>
                                    <p:anim calcmode="lin" valueType="num">
                                      <p:cBhvr>
                                        <p:cTn id="67" dur="500" fill="hold"/>
                                        <p:tgtEl>
                                          <p:spTgt spid="8">
                                            <p:txEl>
                                              <p:pRg st="10" end="10"/>
                                            </p:txEl>
                                          </p:spTgt>
                                        </p:tgtEl>
                                        <p:attrNameLst>
                                          <p:attrName>ppt_y</p:attrName>
                                        </p:attrNameLst>
                                      </p:cBhvr>
                                      <p:tavLst>
                                        <p:tav tm="0">
                                          <p:val>
                                            <p:strVal val="#ppt_y+.1"/>
                                          </p:val>
                                        </p:tav>
                                        <p:tav tm="100000">
                                          <p:val>
                                            <p:strVal val="#ppt_y"/>
                                          </p:val>
                                        </p:tav>
                                      </p:tavLst>
                                    </p:anim>
                                  </p:childTnLst>
                                </p:cTn>
                              </p:par>
                              <p:par>
                                <p:cTn id="68" presetID="42" presetClass="entr" presetSubtype="0" fill="hold" nodeType="withEffect">
                                  <p:stCondLst>
                                    <p:cond delay="0"/>
                                  </p:stCondLst>
                                  <p:childTnLst>
                                    <p:set>
                                      <p:cBhvr>
                                        <p:cTn id="69" dur="1" fill="hold">
                                          <p:stCondLst>
                                            <p:cond delay="0"/>
                                          </p:stCondLst>
                                        </p:cTn>
                                        <p:tgtEl>
                                          <p:spTgt spid="8">
                                            <p:txEl>
                                              <p:pRg st="11" end="11"/>
                                            </p:txEl>
                                          </p:spTgt>
                                        </p:tgtEl>
                                        <p:attrNameLst>
                                          <p:attrName>style.visibility</p:attrName>
                                        </p:attrNameLst>
                                      </p:cBhvr>
                                      <p:to>
                                        <p:strVal val="visible"/>
                                      </p:to>
                                    </p:set>
                                    <p:animEffect transition="in" filter="fade">
                                      <p:cBhvr>
                                        <p:cTn id="70" dur="500"/>
                                        <p:tgtEl>
                                          <p:spTgt spid="8">
                                            <p:txEl>
                                              <p:pRg st="11" end="11"/>
                                            </p:txEl>
                                          </p:spTgt>
                                        </p:tgtEl>
                                      </p:cBhvr>
                                    </p:animEffect>
                                    <p:anim calcmode="lin" valueType="num">
                                      <p:cBhvr>
                                        <p:cTn id="71" dur="500" fill="hold"/>
                                        <p:tgtEl>
                                          <p:spTgt spid="8">
                                            <p:txEl>
                                              <p:pRg st="11" end="11"/>
                                            </p:txEl>
                                          </p:spTgt>
                                        </p:tgtEl>
                                        <p:attrNameLst>
                                          <p:attrName>ppt_x</p:attrName>
                                        </p:attrNameLst>
                                      </p:cBhvr>
                                      <p:tavLst>
                                        <p:tav tm="0">
                                          <p:val>
                                            <p:strVal val="#ppt_x"/>
                                          </p:val>
                                        </p:tav>
                                        <p:tav tm="100000">
                                          <p:val>
                                            <p:strVal val="#ppt_x"/>
                                          </p:val>
                                        </p:tav>
                                      </p:tavLst>
                                    </p:anim>
                                    <p:anim calcmode="lin" valueType="num">
                                      <p:cBhvr>
                                        <p:cTn id="72" dur="500" fill="hold"/>
                                        <p:tgtEl>
                                          <p:spTgt spid="8">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9"/>
                                        </p:tgtEl>
                                        <p:attrNameLst>
                                          <p:attrName>style.visibility</p:attrName>
                                        </p:attrNameLst>
                                      </p:cBhvr>
                                      <p:to>
                                        <p:strVal val="visible"/>
                                      </p:to>
                                    </p:set>
                                    <p:animEffect transition="in" filter="fade">
                                      <p:cBhvr>
                                        <p:cTn id="77" dur="500"/>
                                        <p:tgtEl>
                                          <p:spTgt spid="9"/>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2">
                                            <p:txEl>
                                              <p:pRg st="0" end="0"/>
                                            </p:txEl>
                                          </p:spTgt>
                                        </p:tgtEl>
                                        <p:attrNameLst>
                                          <p:attrName>style.visibility</p:attrName>
                                        </p:attrNameLst>
                                      </p:cBhvr>
                                      <p:to>
                                        <p:strVal val="visible"/>
                                      </p:to>
                                    </p:set>
                                    <p:animEffect transition="in" filter="fade">
                                      <p:cBhvr>
                                        <p:cTn id="8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2F048-FC99-98AF-700A-0108091481AD}"/>
              </a:ext>
            </a:extLst>
          </p:cNvPr>
          <p:cNvSpPr>
            <a:spLocks noGrp="1"/>
          </p:cNvSpPr>
          <p:nvPr>
            <p:ph type="title"/>
          </p:nvPr>
        </p:nvSpPr>
        <p:spPr>
          <a:xfrm>
            <a:off x="460032" y="328159"/>
            <a:ext cx="4471980" cy="460916"/>
          </a:xfrm>
        </p:spPr>
        <p:txBody>
          <a:bodyPr>
            <a:normAutofit fontScale="90000"/>
          </a:bodyPr>
          <a:lstStyle/>
          <a:p>
            <a:r>
              <a:rPr lang="en-GB">
                <a:cs typeface="Segoe UI"/>
              </a:rPr>
              <a:t>C</a:t>
            </a:r>
            <a:endParaRPr lang="en-GB"/>
          </a:p>
        </p:txBody>
      </p:sp>
      <p:sp>
        <p:nvSpPr>
          <p:cNvPr id="4" name="TextBox 3">
            <a:extLst>
              <a:ext uri="{FF2B5EF4-FFF2-40B4-BE49-F238E27FC236}">
                <a16:creationId xmlns:a16="http://schemas.microsoft.com/office/drawing/2014/main" id="{84DFE135-EA22-DB30-9534-3ABF4C4440F1}"/>
              </a:ext>
            </a:extLst>
          </p:cNvPr>
          <p:cNvSpPr txBox="1"/>
          <p:nvPr/>
        </p:nvSpPr>
        <p:spPr>
          <a:xfrm>
            <a:off x="420718" y="1128047"/>
            <a:ext cx="1099322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600" dirty="0">
                <a:ea typeface="+mn-lt"/>
                <a:cs typeface="+mn-lt"/>
              </a:rPr>
              <a:t>There are two types of Random Access Procedures:</a:t>
            </a:r>
            <a:br>
              <a:rPr lang="en-GB" sz="1600" dirty="0">
                <a:ea typeface="+mn-lt"/>
                <a:cs typeface="+mn-lt"/>
              </a:rPr>
            </a:br>
            <a:endParaRPr lang="en-US" sz="1600" dirty="0">
              <a:cs typeface="Segoe UI"/>
            </a:endParaRPr>
          </a:p>
          <a:p>
            <a:r>
              <a:rPr lang="en-GB" sz="1600" b="1" dirty="0">
                <a:ea typeface="+mn-lt"/>
                <a:cs typeface="+mn-lt"/>
              </a:rPr>
              <a:t>Contention-Based Random Access (CBRA)</a:t>
            </a:r>
            <a:r>
              <a:rPr lang="en-GB" sz="1600" dirty="0">
                <a:ea typeface="+mn-lt"/>
                <a:cs typeface="+mn-lt"/>
              </a:rPr>
              <a:t>:</a:t>
            </a:r>
            <a:endParaRPr lang="en-GB" dirty="0"/>
          </a:p>
        </p:txBody>
      </p:sp>
      <p:sp>
        <p:nvSpPr>
          <p:cNvPr id="10" name="TextBox 9">
            <a:extLst>
              <a:ext uri="{FF2B5EF4-FFF2-40B4-BE49-F238E27FC236}">
                <a16:creationId xmlns:a16="http://schemas.microsoft.com/office/drawing/2014/main" id="{AE758F89-7ECE-17E8-579D-51BF2D0A181A}"/>
              </a:ext>
            </a:extLst>
          </p:cNvPr>
          <p:cNvSpPr txBox="1"/>
          <p:nvPr/>
        </p:nvSpPr>
        <p:spPr>
          <a:xfrm>
            <a:off x="549430" y="2014001"/>
            <a:ext cx="11171307" cy="280076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GB" sz="1600" dirty="0">
                <a:ea typeface="+mn-lt"/>
                <a:cs typeface="+mn-lt"/>
              </a:rPr>
              <a:t>The UE selects a random access preamble from a shared pool, risking contention with other UEs.</a:t>
            </a:r>
            <a:endParaRPr lang="en-GB" sz="1600" dirty="0">
              <a:cs typeface="Segoe UI"/>
            </a:endParaRPr>
          </a:p>
          <a:p>
            <a:pPr marL="342900" indent="-342900">
              <a:buFont typeface="Arial"/>
              <a:buChar char="•"/>
            </a:pPr>
            <a:r>
              <a:rPr lang="en-GB" sz="1600" dirty="0">
                <a:ea typeface="+mn-lt"/>
                <a:cs typeface="+mn-lt"/>
              </a:rPr>
              <a:t>There is a chance that multiple UEs will choose the same preamble, leading to potential contention.</a:t>
            </a:r>
          </a:p>
          <a:p>
            <a:pPr marL="342900" indent="-342900">
              <a:buFont typeface="Arial"/>
              <a:buChar char="•"/>
            </a:pPr>
            <a:r>
              <a:rPr lang="en-GB" sz="1600" dirty="0">
                <a:ea typeface="+mn-lt"/>
                <a:cs typeface="+mn-lt"/>
              </a:rPr>
              <a:t>The Random Access Response (MSG2) provides uplink resource allocation for MSG3, and UEs choosing the same preamble will receive identical MSG2 content.</a:t>
            </a:r>
          </a:p>
          <a:p>
            <a:pPr marL="342900" indent="-342900">
              <a:buFont typeface="Arial"/>
              <a:buChar char="•"/>
            </a:pPr>
            <a:r>
              <a:rPr lang="en-GB" sz="1600" dirty="0">
                <a:ea typeface="+mn-lt"/>
                <a:cs typeface="+mn-lt"/>
              </a:rPr>
              <a:t>UEs transmitting MSG3 using the same MSG2 will use the same set of resource blocks and symbols.</a:t>
            </a:r>
          </a:p>
          <a:p>
            <a:pPr marL="342900" indent="-342900">
              <a:buFont typeface="Arial"/>
              <a:buChar char="•"/>
            </a:pPr>
            <a:r>
              <a:rPr lang="en-GB" sz="1600" dirty="0">
                <a:ea typeface="+mn-lt"/>
                <a:cs typeface="+mn-lt"/>
              </a:rPr>
              <a:t>Contention Resolution is handled differently based on the type of message: </a:t>
            </a:r>
            <a:br>
              <a:rPr lang="en-GB" sz="1600" dirty="0">
                <a:ea typeface="+mn-lt"/>
                <a:cs typeface="+mn-lt"/>
              </a:rPr>
            </a:br>
            <a:r>
              <a:rPr lang="en-GB" sz="1600" dirty="0">
                <a:ea typeface="+mn-lt"/>
                <a:cs typeface="+mn-lt"/>
              </a:rPr>
              <a:t>  For CCCH messages, it uses a MAC Control Element in MSG4. </a:t>
            </a:r>
            <a:br>
              <a:rPr lang="en-GB" sz="1600" dirty="0">
                <a:ea typeface="+mn-lt"/>
                <a:cs typeface="+mn-lt"/>
              </a:rPr>
            </a:br>
            <a:r>
              <a:rPr lang="en-GB" sz="1600" dirty="0">
                <a:ea typeface="+mn-lt"/>
                <a:cs typeface="+mn-lt"/>
              </a:rPr>
              <a:t>  For DCCH or DTCH data, it relies on C-RNTI for addressing and resolution.</a:t>
            </a:r>
            <a:endParaRPr lang="en-GB" dirty="0">
              <a:cs typeface="Segoe UI"/>
            </a:endParaRPr>
          </a:p>
          <a:p>
            <a:pPr marL="342900" indent="-342900">
              <a:buFont typeface="Arial"/>
              <a:buChar char="•"/>
            </a:pPr>
            <a:r>
              <a:rPr lang="en-GB" sz="1600" dirty="0">
                <a:ea typeface="+mn-lt"/>
                <a:cs typeface="+mn-lt"/>
              </a:rPr>
              <a:t>The Base Station decodes one MSG3, identifies the successful UE, and informs it through MSG4, while other UEs must retry with a different preamble.</a:t>
            </a:r>
          </a:p>
          <a:p>
            <a:pPr marL="342900" indent="-342900">
              <a:buFont typeface="Arial"/>
              <a:buChar char="•"/>
            </a:pPr>
            <a:endParaRPr lang="en-GB" sz="1600" dirty="0">
              <a:ea typeface="+mn-lt"/>
              <a:cs typeface="+mn-lt"/>
            </a:endParaRPr>
          </a:p>
        </p:txBody>
      </p:sp>
      <p:sp>
        <p:nvSpPr>
          <p:cNvPr id="11" name="TextBox 10">
            <a:extLst>
              <a:ext uri="{FF2B5EF4-FFF2-40B4-BE49-F238E27FC236}">
                <a16:creationId xmlns:a16="http://schemas.microsoft.com/office/drawing/2014/main" id="{02B6F141-C1C8-F457-0D59-CF2711229027}"/>
              </a:ext>
            </a:extLst>
          </p:cNvPr>
          <p:cNvSpPr txBox="1"/>
          <p:nvPr/>
        </p:nvSpPr>
        <p:spPr>
          <a:xfrm>
            <a:off x="459064" y="4691106"/>
            <a:ext cx="4814856"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600" b="1" dirty="0">
                <a:ea typeface="+mn-lt"/>
                <a:cs typeface="+mn-lt"/>
              </a:rPr>
              <a:t>Contention-Free Random Access (CFRA)</a:t>
            </a:r>
            <a:r>
              <a:rPr lang="en-GB" sz="1600" dirty="0">
                <a:ea typeface="+mn-lt"/>
                <a:cs typeface="+mn-lt"/>
              </a:rPr>
              <a:t>:</a:t>
            </a:r>
            <a:endParaRPr lang="en-US" dirty="0"/>
          </a:p>
        </p:txBody>
      </p:sp>
      <p:sp>
        <p:nvSpPr>
          <p:cNvPr id="9" name="Text Placeholder 2">
            <a:extLst>
              <a:ext uri="{FF2B5EF4-FFF2-40B4-BE49-F238E27FC236}">
                <a16:creationId xmlns:a16="http://schemas.microsoft.com/office/drawing/2014/main" id="{04A78245-33AF-94F8-AD3D-AB7288DDB41C}"/>
              </a:ext>
            </a:extLst>
          </p:cNvPr>
          <p:cNvSpPr>
            <a:spLocks noGrp="1"/>
          </p:cNvSpPr>
          <p:nvPr>
            <p:ph type="body" idx="1"/>
          </p:nvPr>
        </p:nvSpPr>
        <p:spPr>
          <a:xfrm>
            <a:off x="424220" y="281610"/>
            <a:ext cx="11564472" cy="840119"/>
          </a:xfrm>
        </p:spPr>
        <p:txBody>
          <a:bodyPr/>
          <a:lstStyle/>
          <a:p>
            <a:r>
              <a:rPr lang="en-US" sz="3600" b="1" dirty="0">
                <a:solidFill>
                  <a:schemeClr val="tx1"/>
                </a:solidFill>
                <a:cs typeface="Segoe UI"/>
              </a:rPr>
              <a:t>Types of Random Access Procedure</a:t>
            </a:r>
          </a:p>
        </p:txBody>
      </p:sp>
      <p:sp>
        <p:nvSpPr>
          <p:cNvPr id="13" name="TextBox 12">
            <a:extLst>
              <a:ext uri="{FF2B5EF4-FFF2-40B4-BE49-F238E27FC236}">
                <a16:creationId xmlns:a16="http://schemas.microsoft.com/office/drawing/2014/main" id="{75DFD25F-6FC4-9B66-6F21-F7E3D7844B45}"/>
              </a:ext>
            </a:extLst>
          </p:cNvPr>
          <p:cNvSpPr txBox="1"/>
          <p:nvPr/>
        </p:nvSpPr>
        <p:spPr>
          <a:xfrm>
            <a:off x="553558" y="5128670"/>
            <a:ext cx="11004486"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GB" sz="1600" dirty="0">
                <a:ea typeface="+mn-lt"/>
                <a:cs typeface="+mn-lt"/>
              </a:rPr>
              <a:t>The Base Station assigns a dedicated random access preamble to the UE, eliminating the risk of contention.</a:t>
            </a:r>
          </a:p>
          <a:p>
            <a:pPr marL="342900" indent="-342900">
              <a:buFont typeface="Arial"/>
              <a:buChar char="•"/>
            </a:pPr>
            <a:r>
              <a:rPr lang="en-GB" sz="1600" dirty="0">
                <a:ea typeface="+mn-lt"/>
                <a:cs typeface="+mn-lt"/>
              </a:rPr>
              <a:t>Since the preamble is uniquely allocated, there is no possibility of contention.</a:t>
            </a:r>
            <a:endParaRPr lang="en-GB" sz="1600" dirty="0">
              <a:cs typeface="Segoe UI"/>
            </a:endParaRPr>
          </a:p>
          <a:p>
            <a:pPr marL="342900" indent="-342900">
              <a:buFont typeface="Arial"/>
              <a:buChar char="•"/>
            </a:pPr>
            <a:r>
              <a:rPr lang="en-GB" sz="1600" dirty="0">
                <a:ea typeface="+mn-lt"/>
                <a:cs typeface="+mn-lt"/>
              </a:rPr>
              <a:t>The Random Access Response (MSG2) provides specific uplink resource allocation for MSG3 based on the dedicated preamble.</a:t>
            </a:r>
            <a:endParaRPr lang="en-GB" dirty="0">
              <a:cs typeface="Segoe UI"/>
            </a:endParaRPr>
          </a:p>
        </p:txBody>
      </p:sp>
      <p:sp>
        <p:nvSpPr>
          <p:cNvPr id="3" name="TextBox 2">
            <a:extLst>
              <a:ext uri="{FF2B5EF4-FFF2-40B4-BE49-F238E27FC236}">
                <a16:creationId xmlns:a16="http://schemas.microsoft.com/office/drawing/2014/main" id="{29A8767C-4245-6B74-42BC-41C1848AABDE}"/>
              </a:ext>
            </a:extLst>
          </p:cNvPr>
          <p:cNvSpPr txBox="1"/>
          <p:nvPr/>
        </p:nvSpPr>
        <p:spPr>
          <a:xfrm>
            <a:off x="8745697" y="279982"/>
            <a:ext cx="3246510"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b="1" dirty="0">
                <a:ea typeface="+mn-lt"/>
                <a:cs typeface="+mn-lt"/>
              </a:rPr>
              <a:t>3GPP 38.221, 38.212, 38.213</a:t>
            </a:r>
          </a:p>
          <a:p>
            <a:r>
              <a:rPr lang="en-US" sz="1500" b="1" dirty="0">
                <a:ea typeface="+mn-lt"/>
                <a:cs typeface="+mn-lt"/>
              </a:rPr>
              <a:t>3GPP 38.101-1, 2, 38.521-1</a:t>
            </a:r>
            <a:endParaRPr lang="en-US" b="1">
              <a:cs typeface="Segoe UI"/>
            </a:endParaRPr>
          </a:p>
        </p:txBody>
      </p:sp>
      <p:sp>
        <p:nvSpPr>
          <p:cNvPr id="7" name="Date Placeholder 6">
            <a:extLst>
              <a:ext uri="{FF2B5EF4-FFF2-40B4-BE49-F238E27FC236}">
                <a16:creationId xmlns:a16="http://schemas.microsoft.com/office/drawing/2014/main" id="{CB0F4B8F-783E-0BAF-5882-A63A9800A9A6}"/>
              </a:ext>
            </a:extLst>
          </p:cNvPr>
          <p:cNvSpPr>
            <a:spLocks noGrp="1"/>
          </p:cNvSpPr>
          <p:nvPr>
            <p:ph type="dt" sz="half" idx="10"/>
          </p:nvPr>
        </p:nvSpPr>
        <p:spPr/>
        <p:txBody>
          <a:bodyPr/>
          <a:lstStyle/>
          <a:p>
            <a:fld id="{D6F8C435-6A8F-4688-9594-ADC86D5A0C7B}" type="datetime1">
              <a:rPr lang="en-US" smtClean="0"/>
              <a:t>8/14/2024</a:t>
            </a:fld>
            <a:endParaRPr lang="en-US"/>
          </a:p>
        </p:txBody>
      </p:sp>
      <p:sp>
        <p:nvSpPr>
          <p:cNvPr id="8" name="Footer Placeholder 7">
            <a:extLst>
              <a:ext uri="{FF2B5EF4-FFF2-40B4-BE49-F238E27FC236}">
                <a16:creationId xmlns:a16="http://schemas.microsoft.com/office/drawing/2014/main" id="{A009B5D8-D1DA-748E-044D-2DE093603184}"/>
              </a:ext>
            </a:extLst>
          </p:cNvPr>
          <p:cNvSpPr>
            <a:spLocks noGrp="1"/>
          </p:cNvSpPr>
          <p:nvPr>
            <p:ph type="ftr" sz="quarter" idx="11"/>
          </p:nvPr>
        </p:nvSpPr>
        <p:spPr/>
        <p:txBody>
          <a:bodyPr/>
          <a:lstStyle/>
          <a:p>
            <a:r>
              <a:rPr lang="en-GB"/>
              <a:t>Random Access Procedure in MAC Group 4</a:t>
            </a:r>
            <a:endParaRPr lang="en-US"/>
          </a:p>
        </p:txBody>
      </p:sp>
      <p:sp>
        <p:nvSpPr>
          <p:cNvPr id="12" name="Slide Number Placeholder 11">
            <a:extLst>
              <a:ext uri="{FF2B5EF4-FFF2-40B4-BE49-F238E27FC236}">
                <a16:creationId xmlns:a16="http://schemas.microsoft.com/office/drawing/2014/main" id="{4319122A-6E8D-87B0-3B10-D1E0FBB0AD47}"/>
              </a:ext>
            </a:extLst>
          </p:cNvPr>
          <p:cNvSpPr>
            <a:spLocks noGrp="1"/>
          </p:cNvSpPr>
          <p:nvPr>
            <p:ph type="sldNum" sz="quarter" idx="12"/>
          </p:nvPr>
        </p:nvSpPr>
        <p:spPr/>
        <p:txBody>
          <a:bodyPr/>
          <a:lstStyle/>
          <a:p>
            <a:fld id="{96E69268-9C8B-4EBF-A9EE-DC5DC2D48DC3}" type="slidenum">
              <a:rPr lang="en-US" smtClean="0"/>
              <a:pPr/>
              <a:t>14</a:t>
            </a:fld>
            <a:endParaRPr lang="en-US"/>
          </a:p>
        </p:txBody>
      </p:sp>
      <p:sp>
        <p:nvSpPr>
          <p:cNvPr id="5" name="Freeform: Shape 4">
            <a:extLst>
              <a:ext uri="{FF2B5EF4-FFF2-40B4-BE49-F238E27FC236}">
                <a16:creationId xmlns:a16="http://schemas.microsoft.com/office/drawing/2014/main" id="{093E3712-06B5-45D2-4A4F-67FED827F891}"/>
              </a:ext>
            </a:extLst>
          </p:cNvPr>
          <p:cNvSpPr/>
          <p:nvPr/>
        </p:nvSpPr>
        <p:spPr>
          <a:xfrm>
            <a:off x="11500199" y="5899651"/>
            <a:ext cx="702530" cy="958349"/>
          </a:xfrm>
          <a:custGeom>
            <a:avLst/>
            <a:gdLst>
              <a:gd name="connsiteX0" fmla="*/ 918552 w 932456"/>
              <a:gd name="connsiteY0" fmla="*/ 0 h 1272000"/>
              <a:gd name="connsiteX1" fmla="*/ 932456 w 932456"/>
              <a:gd name="connsiteY1" fmla="*/ 702 h 1272000"/>
              <a:gd name="connsiteX2" fmla="*/ 932456 w 932456"/>
              <a:gd name="connsiteY2" fmla="*/ 1272000 h 1272000"/>
              <a:gd name="connsiteX3" fmla="*/ 70686 w 932456"/>
              <a:gd name="connsiteY3" fmla="*/ 1272000 h 1272000"/>
              <a:gd name="connsiteX4" fmla="*/ 41297 w 932456"/>
              <a:gd name="connsiteY4" fmla="*/ 1191702 h 1272000"/>
              <a:gd name="connsiteX5" fmla="*/ 0 w 932456"/>
              <a:gd name="connsiteY5" fmla="*/ 918552 h 1272000"/>
              <a:gd name="connsiteX6" fmla="*/ 918552 w 932456"/>
              <a:gd name="connsiteY6" fmla="*/ 0 h 12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2456" h="1272000">
                <a:moveTo>
                  <a:pt x="918552" y="0"/>
                </a:moveTo>
                <a:lnTo>
                  <a:pt x="932456" y="702"/>
                </a:lnTo>
                <a:lnTo>
                  <a:pt x="932456" y="1272000"/>
                </a:lnTo>
                <a:lnTo>
                  <a:pt x="70686" y="1272000"/>
                </a:lnTo>
                <a:lnTo>
                  <a:pt x="41297" y="1191702"/>
                </a:lnTo>
                <a:cubicBezTo>
                  <a:pt x="14458" y="1105414"/>
                  <a:pt x="0" y="1013671"/>
                  <a:pt x="0" y="918552"/>
                </a:cubicBezTo>
                <a:cubicBezTo>
                  <a:pt x="0" y="411250"/>
                  <a:pt x="411250" y="0"/>
                  <a:pt x="918552" y="0"/>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6" name="Oval 5">
            <a:extLst>
              <a:ext uri="{FF2B5EF4-FFF2-40B4-BE49-F238E27FC236}">
                <a16:creationId xmlns:a16="http://schemas.microsoft.com/office/drawing/2014/main" id="{1FAFF9A1-075F-41A5-B3F9-DAEA7B5E59C2}"/>
              </a:ext>
            </a:extLst>
          </p:cNvPr>
          <p:cNvSpPr/>
          <p:nvPr/>
        </p:nvSpPr>
        <p:spPr>
          <a:xfrm>
            <a:off x="11082564" y="5859749"/>
            <a:ext cx="404492" cy="404492"/>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111728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anim calcmode="lin" valueType="num">
                                      <p:cBhvr>
                                        <p:cTn id="8"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500"/>
                                        <p:tgtEl>
                                          <p:spTgt spid="4">
                                            <p:txEl>
                                              <p:pRg st="1" end="1"/>
                                            </p:txEl>
                                          </p:spTgt>
                                        </p:tgtEl>
                                      </p:cBhvr>
                                    </p:animEffect>
                                    <p:anim calcmode="lin" valueType="num">
                                      <p:cBhvr>
                                        <p:cTn id="15"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4">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1000"/>
                                        <p:tgtEl>
                                          <p:spTgt spid="10">
                                            <p:txEl>
                                              <p:pRg st="0" end="0"/>
                                            </p:txEl>
                                          </p:spTgt>
                                        </p:tgtEl>
                                      </p:cBhvr>
                                    </p:animEffect>
                                    <p:anim calcmode="lin" valueType="num">
                                      <p:cBhvr>
                                        <p:cTn id="20"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10">
                                            <p:txEl>
                                              <p:pRg st="0" end="0"/>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0">
                                            <p:txEl>
                                              <p:pRg st="1" end="1"/>
                                            </p:txEl>
                                          </p:spTgt>
                                        </p:tgtEl>
                                        <p:attrNameLst>
                                          <p:attrName>style.visibility</p:attrName>
                                        </p:attrNameLst>
                                      </p:cBhvr>
                                      <p:to>
                                        <p:strVal val="visible"/>
                                      </p:to>
                                    </p:set>
                                    <p:animEffect transition="in" filter="fade">
                                      <p:cBhvr>
                                        <p:cTn id="24" dur="1000"/>
                                        <p:tgtEl>
                                          <p:spTgt spid="10">
                                            <p:txEl>
                                              <p:pRg st="1" end="1"/>
                                            </p:txEl>
                                          </p:spTgt>
                                        </p:tgtEl>
                                      </p:cBhvr>
                                    </p:animEffect>
                                    <p:anim calcmode="lin" valueType="num">
                                      <p:cBhvr>
                                        <p:cTn id="25"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10">
                                            <p:txEl>
                                              <p:pRg st="1" end="1"/>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0">
                                            <p:txEl>
                                              <p:pRg st="2" end="2"/>
                                            </p:txEl>
                                          </p:spTgt>
                                        </p:tgtEl>
                                        <p:attrNameLst>
                                          <p:attrName>style.visibility</p:attrName>
                                        </p:attrNameLst>
                                      </p:cBhvr>
                                      <p:to>
                                        <p:strVal val="visible"/>
                                      </p:to>
                                    </p:set>
                                    <p:animEffect transition="in" filter="fade">
                                      <p:cBhvr>
                                        <p:cTn id="29" dur="1000"/>
                                        <p:tgtEl>
                                          <p:spTgt spid="10">
                                            <p:txEl>
                                              <p:pRg st="2" end="2"/>
                                            </p:txEl>
                                          </p:spTgt>
                                        </p:tgtEl>
                                      </p:cBhvr>
                                    </p:animEffect>
                                    <p:anim calcmode="lin" valueType="num">
                                      <p:cBhvr>
                                        <p:cTn id="30"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10">
                                            <p:txEl>
                                              <p:pRg st="2" end="2"/>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0">
                                            <p:txEl>
                                              <p:pRg st="3" end="3"/>
                                            </p:txEl>
                                          </p:spTgt>
                                        </p:tgtEl>
                                        <p:attrNameLst>
                                          <p:attrName>style.visibility</p:attrName>
                                        </p:attrNameLst>
                                      </p:cBhvr>
                                      <p:to>
                                        <p:strVal val="visible"/>
                                      </p:to>
                                    </p:set>
                                    <p:animEffect transition="in" filter="fade">
                                      <p:cBhvr>
                                        <p:cTn id="34" dur="1000"/>
                                        <p:tgtEl>
                                          <p:spTgt spid="10">
                                            <p:txEl>
                                              <p:pRg st="3" end="3"/>
                                            </p:txEl>
                                          </p:spTgt>
                                        </p:tgtEl>
                                      </p:cBhvr>
                                    </p:animEffect>
                                    <p:anim calcmode="lin" valueType="num">
                                      <p:cBhvr>
                                        <p:cTn id="35" dur="1000" fill="hold"/>
                                        <p:tgtEl>
                                          <p:spTgt spid="10">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10">
                                            <p:txEl>
                                              <p:pRg st="3" end="3"/>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0">
                                            <p:txEl>
                                              <p:pRg st="4" end="4"/>
                                            </p:txEl>
                                          </p:spTgt>
                                        </p:tgtEl>
                                        <p:attrNameLst>
                                          <p:attrName>style.visibility</p:attrName>
                                        </p:attrNameLst>
                                      </p:cBhvr>
                                      <p:to>
                                        <p:strVal val="visible"/>
                                      </p:to>
                                    </p:set>
                                    <p:animEffect transition="in" filter="fade">
                                      <p:cBhvr>
                                        <p:cTn id="39" dur="1000"/>
                                        <p:tgtEl>
                                          <p:spTgt spid="10">
                                            <p:txEl>
                                              <p:pRg st="4" end="4"/>
                                            </p:txEl>
                                          </p:spTgt>
                                        </p:tgtEl>
                                      </p:cBhvr>
                                    </p:animEffect>
                                    <p:anim calcmode="lin" valueType="num">
                                      <p:cBhvr>
                                        <p:cTn id="40" dur="1000" fill="hold"/>
                                        <p:tgtEl>
                                          <p:spTgt spid="10">
                                            <p:txEl>
                                              <p:pRg st="4" end="4"/>
                                            </p:txEl>
                                          </p:spTgt>
                                        </p:tgtEl>
                                        <p:attrNameLst>
                                          <p:attrName>ppt_x</p:attrName>
                                        </p:attrNameLst>
                                      </p:cBhvr>
                                      <p:tavLst>
                                        <p:tav tm="0">
                                          <p:val>
                                            <p:strVal val="#ppt_x"/>
                                          </p:val>
                                        </p:tav>
                                        <p:tav tm="100000">
                                          <p:val>
                                            <p:strVal val="#ppt_x"/>
                                          </p:val>
                                        </p:tav>
                                      </p:tavLst>
                                    </p:anim>
                                    <p:anim calcmode="lin" valueType="num">
                                      <p:cBhvr>
                                        <p:cTn id="41" dur="1000" fill="hold"/>
                                        <p:tgtEl>
                                          <p:spTgt spid="10">
                                            <p:txEl>
                                              <p:pRg st="4" end="4"/>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10">
                                            <p:txEl>
                                              <p:pRg st="5" end="5"/>
                                            </p:txEl>
                                          </p:spTgt>
                                        </p:tgtEl>
                                        <p:attrNameLst>
                                          <p:attrName>style.visibility</p:attrName>
                                        </p:attrNameLst>
                                      </p:cBhvr>
                                      <p:to>
                                        <p:strVal val="visible"/>
                                      </p:to>
                                    </p:set>
                                    <p:animEffect transition="in" filter="fade">
                                      <p:cBhvr>
                                        <p:cTn id="44" dur="1000"/>
                                        <p:tgtEl>
                                          <p:spTgt spid="10">
                                            <p:txEl>
                                              <p:pRg st="5" end="5"/>
                                            </p:txEl>
                                          </p:spTgt>
                                        </p:tgtEl>
                                      </p:cBhvr>
                                    </p:animEffect>
                                    <p:anim calcmode="lin" valueType="num">
                                      <p:cBhvr>
                                        <p:cTn id="45" dur="1000" fill="hold"/>
                                        <p:tgtEl>
                                          <p:spTgt spid="10">
                                            <p:txEl>
                                              <p:pRg st="5" end="5"/>
                                            </p:txEl>
                                          </p:spTgt>
                                        </p:tgtEl>
                                        <p:attrNameLst>
                                          <p:attrName>ppt_x</p:attrName>
                                        </p:attrNameLst>
                                      </p:cBhvr>
                                      <p:tavLst>
                                        <p:tav tm="0">
                                          <p:val>
                                            <p:strVal val="#ppt_x"/>
                                          </p:val>
                                        </p:tav>
                                        <p:tav tm="100000">
                                          <p:val>
                                            <p:strVal val="#ppt_x"/>
                                          </p:val>
                                        </p:tav>
                                      </p:tavLst>
                                    </p:anim>
                                    <p:anim calcmode="lin" valueType="num">
                                      <p:cBhvr>
                                        <p:cTn id="46" dur="1000" fill="hold"/>
                                        <p:tgtEl>
                                          <p:spTgt spid="10">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11">
                                            <p:txEl>
                                              <p:pRg st="0" end="0"/>
                                            </p:txEl>
                                          </p:spTgt>
                                        </p:tgtEl>
                                        <p:attrNameLst>
                                          <p:attrName>style.visibility</p:attrName>
                                        </p:attrNameLst>
                                      </p:cBhvr>
                                      <p:to>
                                        <p:strVal val="visible"/>
                                      </p:to>
                                    </p:set>
                                    <p:animEffect transition="in" filter="fade">
                                      <p:cBhvr>
                                        <p:cTn id="51" dur="500"/>
                                        <p:tgtEl>
                                          <p:spTgt spid="11">
                                            <p:txEl>
                                              <p:pRg st="0" end="0"/>
                                            </p:txEl>
                                          </p:spTgt>
                                        </p:tgtEl>
                                      </p:cBhvr>
                                    </p:animEffect>
                                    <p:anim calcmode="lin" valueType="num">
                                      <p:cBhvr>
                                        <p:cTn id="52"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53" dur="500" fill="hold"/>
                                        <p:tgtEl>
                                          <p:spTgt spid="11">
                                            <p:txEl>
                                              <p:pRg st="0" end="0"/>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3">
                                            <p:txEl>
                                              <p:pRg st="0" end="0"/>
                                            </p:txEl>
                                          </p:spTgt>
                                        </p:tgtEl>
                                        <p:attrNameLst>
                                          <p:attrName>style.visibility</p:attrName>
                                        </p:attrNameLst>
                                      </p:cBhvr>
                                      <p:to>
                                        <p:strVal val="visible"/>
                                      </p:to>
                                    </p:set>
                                    <p:animEffect transition="in" filter="fade">
                                      <p:cBhvr>
                                        <p:cTn id="56" dur="500"/>
                                        <p:tgtEl>
                                          <p:spTgt spid="13">
                                            <p:txEl>
                                              <p:pRg st="0" end="0"/>
                                            </p:txEl>
                                          </p:spTgt>
                                        </p:tgtEl>
                                      </p:cBhvr>
                                    </p:animEffect>
                                    <p:anim calcmode="lin" valueType="num">
                                      <p:cBhvr>
                                        <p:cTn id="5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58" dur="500" fill="hold"/>
                                        <p:tgtEl>
                                          <p:spTgt spid="13">
                                            <p:txEl>
                                              <p:pRg st="0" end="0"/>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13">
                                            <p:txEl>
                                              <p:pRg st="1" end="1"/>
                                            </p:txEl>
                                          </p:spTgt>
                                        </p:tgtEl>
                                        <p:attrNameLst>
                                          <p:attrName>style.visibility</p:attrName>
                                        </p:attrNameLst>
                                      </p:cBhvr>
                                      <p:to>
                                        <p:strVal val="visible"/>
                                      </p:to>
                                    </p:set>
                                    <p:animEffect transition="in" filter="fade">
                                      <p:cBhvr>
                                        <p:cTn id="61" dur="500"/>
                                        <p:tgtEl>
                                          <p:spTgt spid="13">
                                            <p:txEl>
                                              <p:pRg st="1" end="1"/>
                                            </p:txEl>
                                          </p:spTgt>
                                        </p:tgtEl>
                                      </p:cBhvr>
                                    </p:animEffect>
                                    <p:anim calcmode="lin" valueType="num">
                                      <p:cBhvr>
                                        <p:cTn id="62"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63" dur="500" fill="hold"/>
                                        <p:tgtEl>
                                          <p:spTgt spid="13">
                                            <p:txEl>
                                              <p:pRg st="1" end="1"/>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13">
                                            <p:txEl>
                                              <p:pRg st="2" end="2"/>
                                            </p:txEl>
                                          </p:spTgt>
                                        </p:tgtEl>
                                        <p:attrNameLst>
                                          <p:attrName>style.visibility</p:attrName>
                                        </p:attrNameLst>
                                      </p:cBhvr>
                                      <p:to>
                                        <p:strVal val="visible"/>
                                      </p:to>
                                    </p:set>
                                    <p:animEffect transition="in" filter="fade">
                                      <p:cBhvr>
                                        <p:cTn id="66" dur="500"/>
                                        <p:tgtEl>
                                          <p:spTgt spid="13">
                                            <p:txEl>
                                              <p:pRg st="2" end="2"/>
                                            </p:txEl>
                                          </p:spTgt>
                                        </p:tgtEl>
                                      </p:cBhvr>
                                    </p:animEffect>
                                    <p:anim calcmode="lin" valueType="num">
                                      <p:cBhvr>
                                        <p:cTn id="67" dur="5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68" dur="500" fill="hold"/>
                                        <p:tgtEl>
                                          <p:spTgt spid="13">
                                            <p:txEl>
                                              <p:pRg st="2" end="2"/>
                                            </p:txEl>
                                          </p:spTgt>
                                        </p:tgtEl>
                                        <p:attrNameLst>
                                          <p:attrName>ppt_y</p:attrName>
                                        </p:attrNameLst>
                                      </p:cBhvr>
                                      <p:tavLst>
                                        <p:tav tm="0">
                                          <p:val>
                                            <p:strVal val="#ppt_y+.1"/>
                                          </p:val>
                                        </p:tav>
                                        <p:tav tm="100000">
                                          <p:val>
                                            <p:strVal val="#ppt_y"/>
                                          </p:val>
                                        </p:tav>
                                      </p:tavLst>
                                    </p:anim>
                                  </p:childTnLst>
                                </p:cTn>
                              </p:par>
                              <p:par>
                                <p:cTn id="69" presetID="2" presetClass="entr" presetSubtype="6" decel="80000" fill="hold" grpId="0" nodeType="withEffect">
                                  <p:stCondLst>
                                    <p:cond delay="0"/>
                                  </p:stCondLst>
                                  <p:childTnLst>
                                    <p:set>
                                      <p:cBhvr>
                                        <p:cTn id="70" dur="1" fill="hold">
                                          <p:stCondLst>
                                            <p:cond delay="0"/>
                                          </p:stCondLst>
                                        </p:cTn>
                                        <p:tgtEl>
                                          <p:spTgt spid="5"/>
                                        </p:tgtEl>
                                        <p:attrNameLst>
                                          <p:attrName>style.visibility</p:attrName>
                                        </p:attrNameLst>
                                      </p:cBhvr>
                                      <p:to>
                                        <p:strVal val="visible"/>
                                      </p:to>
                                    </p:set>
                                    <p:anim calcmode="lin" valueType="num">
                                      <p:cBhvr additive="base">
                                        <p:cTn id="71" dur="500" fill="hold"/>
                                        <p:tgtEl>
                                          <p:spTgt spid="5"/>
                                        </p:tgtEl>
                                        <p:attrNameLst>
                                          <p:attrName>ppt_x</p:attrName>
                                        </p:attrNameLst>
                                      </p:cBhvr>
                                      <p:tavLst>
                                        <p:tav tm="0">
                                          <p:val>
                                            <p:strVal val="1+#ppt_w/2"/>
                                          </p:val>
                                        </p:tav>
                                        <p:tav tm="100000">
                                          <p:val>
                                            <p:strVal val="#ppt_x"/>
                                          </p:val>
                                        </p:tav>
                                      </p:tavLst>
                                    </p:anim>
                                    <p:anim calcmode="lin" valueType="num">
                                      <p:cBhvr additive="base">
                                        <p:cTn id="72" dur="500" fill="hold"/>
                                        <p:tgtEl>
                                          <p:spTgt spid="5"/>
                                        </p:tgtEl>
                                        <p:attrNameLst>
                                          <p:attrName>ppt_y</p:attrName>
                                        </p:attrNameLst>
                                      </p:cBhvr>
                                      <p:tavLst>
                                        <p:tav tm="0">
                                          <p:val>
                                            <p:strVal val="1+#ppt_h/2"/>
                                          </p:val>
                                        </p:tav>
                                        <p:tav tm="100000">
                                          <p:val>
                                            <p:strVal val="#ppt_y"/>
                                          </p:val>
                                        </p:tav>
                                      </p:tavLst>
                                    </p:anim>
                                  </p:childTnLst>
                                </p:cTn>
                              </p:par>
                              <p:par>
                                <p:cTn id="73" presetID="53" presetClass="entr" presetSubtype="16" fill="hold" grpId="0" nodeType="withEffect">
                                  <p:stCondLst>
                                    <p:cond delay="350"/>
                                  </p:stCondLst>
                                  <p:childTnLst>
                                    <p:set>
                                      <p:cBhvr>
                                        <p:cTn id="74" dur="1" fill="hold">
                                          <p:stCondLst>
                                            <p:cond delay="0"/>
                                          </p:stCondLst>
                                        </p:cTn>
                                        <p:tgtEl>
                                          <p:spTgt spid="6"/>
                                        </p:tgtEl>
                                        <p:attrNameLst>
                                          <p:attrName>style.visibility</p:attrName>
                                        </p:attrNameLst>
                                      </p:cBhvr>
                                      <p:to>
                                        <p:strVal val="visible"/>
                                      </p:to>
                                    </p:set>
                                    <p:anim calcmode="lin" valueType="num">
                                      <p:cBhvr>
                                        <p:cTn id="75" dur="300" fill="hold"/>
                                        <p:tgtEl>
                                          <p:spTgt spid="6"/>
                                        </p:tgtEl>
                                        <p:attrNameLst>
                                          <p:attrName>ppt_w</p:attrName>
                                        </p:attrNameLst>
                                      </p:cBhvr>
                                      <p:tavLst>
                                        <p:tav tm="0">
                                          <p:val>
                                            <p:fltVal val="0"/>
                                          </p:val>
                                        </p:tav>
                                        <p:tav tm="100000">
                                          <p:val>
                                            <p:strVal val="#ppt_w"/>
                                          </p:val>
                                        </p:tav>
                                      </p:tavLst>
                                    </p:anim>
                                    <p:anim calcmode="lin" valueType="num">
                                      <p:cBhvr>
                                        <p:cTn id="76" dur="300" fill="hold"/>
                                        <p:tgtEl>
                                          <p:spTgt spid="6"/>
                                        </p:tgtEl>
                                        <p:attrNameLst>
                                          <p:attrName>ppt_h</p:attrName>
                                        </p:attrNameLst>
                                      </p:cBhvr>
                                      <p:tavLst>
                                        <p:tav tm="0">
                                          <p:val>
                                            <p:fltVal val="0"/>
                                          </p:val>
                                        </p:tav>
                                        <p:tav tm="100000">
                                          <p:val>
                                            <p:strVal val="#ppt_h"/>
                                          </p:val>
                                        </p:tav>
                                      </p:tavLst>
                                    </p:anim>
                                    <p:animEffect transition="in" filter="fade">
                                      <p:cBhvr>
                                        <p:cTn id="77" dur="3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C3F697DF-9D23-A2C8-E6A2-4747E87A7DA0}"/>
              </a:ext>
            </a:extLst>
          </p:cNvPr>
          <p:cNvSpPr/>
          <p:nvPr/>
        </p:nvSpPr>
        <p:spPr>
          <a:xfrm>
            <a:off x="11500199" y="5899651"/>
            <a:ext cx="702530" cy="958349"/>
          </a:xfrm>
          <a:custGeom>
            <a:avLst/>
            <a:gdLst>
              <a:gd name="connsiteX0" fmla="*/ 918552 w 932456"/>
              <a:gd name="connsiteY0" fmla="*/ 0 h 1272000"/>
              <a:gd name="connsiteX1" fmla="*/ 932456 w 932456"/>
              <a:gd name="connsiteY1" fmla="*/ 702 h 1272000"/>
              <a:gd name="connsiteX2" fmla="*/ 932456 w 932456"/>
              <a:gd name="connsiteY2" fmla="*/ 1272000 h 1272000"/>
              <a:gd name="connsiteX3" fmla="*/ 70686 w 932456"/>
              <a:gd name="connsiteY3" fmla="*/ 1272000 h 1272000"/>
              <a:gd name="connsiteX4" fmla="*/ 41297 w 932456"/>
              <a:gd name="connsiteY4" fmla="*/ 1191702 h 1272000"/>
              <a:gd name="connsiteX5" fmla="*/ 0 w 932456"/>
              <a:gd name="connsiteY5" fmla="*/ 918552 h 1272000"/>
              <a:gd name="connsiteX6" fmla="*/ 918552 w 932456"/>
              <a:gd name="connsiteY6" fmla="*/ 0 h 12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2456" h="1272000">
                <a:moveTo>
                  <a:pt x="918552" y="0"/>
                </a:moveTo>
                <a:lnTo>
                  <a:pt x="932456" y="702"/>
                </a:lnTo>
                <a:lnTo>
                  <a:pt x="932456" y="1272000"/>
                </a:lnTo>
                <a:lnTo>
                  <a:pt x="70686" y="1272000"/>
                </a:lnTo>
                <a:lnTo>
                  <a:pt x="41297" y="1191702"/>
                </a:lnTo>
                <a:cubicBezTo>
                  <a:pt x="14458" y="1105414"/>
                  <a:pt x="0" y="1013671"/>
                  <a:pt x="0" y="918552"/>
                </a:cubicBezTo>
                <a:cubicBezTo>
                  <a:pt x="0" y="411250"/>
                  <a:pt x="411250" y="0"/>
                  <a:pt x="918552" y="0"/>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7" name="Oval 6">
            <a:extLst>
              <a:ext uri="{FF2B5EF4-FFF2-40B4-BE49-F238E27FC236}">
                <a16:creationId xmlns:a16="http://schemas.microsoft.com/office/drawing/2014/main" id="{16C4FB07-5F4C-B604-09C9-32AC340F8A40}"/>
              </a:ext>
            </a:extLst>
          </p:cNvPr>
          <p:cNvSpPr/>
          <p:nvPr/>
        </p:nvSpPr>
        <p:spPr>
          <a:xfrm>
            <a:off x="11082564" y="5859749"/>
            <a:ext cx="404492" cy="404492"/>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4" name="Picture 3" descr="A diagram of a network&#10;&#10;Description automatically generated">
            <a:extLst>
              <a:ext uri="{FF2B5EF4-FFF2-40B4-BE49-F238E27FC236}">
                <a16:creationId xmlns:a16="http://schemas.microsoft.com/office/drawing/2014/main" id="{E79D7F67-05BB-BFAD-713B-06E0FC4CB0BB}"/>
              </a:ext>
            </a:extLst>
          </p:cNvPr>
          <p:cNvPicPr>
            <a:picLocks noChangeAspect="1"/>
          </p:cNvPicPr>
          <p:nvPr/>
        </p:nvPicPr>
        <p:blipFill>
          <a:blip r:embed="rId2"/>
          <a:stretch>
            <a:fillRect/>
          </a:stretch>
        </p:blipFill>
        <p:spPr>
          <a:xfrm>
            <a:off x="911248" y="246300"/>
            <a:ext cx="4270784" cy="5116632"/>
          </a:xfrm>
          <a:prstGeom prst="rect">
            <a:avLst/>
          </a:prstGeom>
        </p:spPr>
      </p:pic>
      <p:pic>
        <p:nvPicPr>
          <p:cNvPr id="2" name="Picture 1" descr="A diagram of a network&#10;&#10;Description automatically generated">
            <a:extLst>
              <a:ext uri="{FF2B5EF4-FFF2-40B4-BE49-F238E27FC236}">
                <a16:creationId xmlns:a16="http://schemas.microsoft.com/office/drawing/2014/main" id="{63905E50-934A-E059-5CA5-42A6ACD55B17}"/>
              </a:ext>
            </a:extLst>
          </p:cNvPr>
          <p:cNvPicPr>
            <a:picLocks noChangeAspect="1"/>
          </p:cNvPicPr>
          <p:nvPr/>
        </p:nvPicPr>
        <p:blipFill>
          <a:blip r:embed="rId3"/>
          <a:stretch>
            <a:fillRect/>
          </a:stretch>
        </p:blipFill>
        <p:spPr>
          <a:xfrm>
            <a:off x="6266409" y="248432"/>
            <a:ext cx="4647915" cy="5112368"/>
          </a:xfrm>
          <a:prstGeom prst="rect">
            <a:avLst/>
          </a:prstGeom>
        </p:spPr>
      </p:pic>
      <p:sp>
        <p:nvSpPr>
          <p:cNvPr id="3" name="TextBox 2">
            <a:extLst>
              <a:ext uri="{FF2B5EF4-FFF2-40B4-BE49-F238E27FC236}">
                <a16:creationId xmlns:a16="http://schemas.microsoft.com/office/drawing/2014/main" id="{EDCA3232-7354-DA0A-7DCE-CB0929E75E3D}"/>
              </a:ext>
            </a:extLst>
          </p:cNvPr>
          <p:cNvSpPr txBox="1"/>
          <p:nvPr/>
        </p:nvSpPr>
        <p:spPr>
          <a:xfrm>
            <a:off x="1640016" y="5598684"/>
            <a:ext cx="3315372"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cs typeface="Segoe UI"/>
              </a:rPr>
              <a:t>Fig 3.1 CBRA procedure</a:t>
            </a:r>
            <a:endParaRPr lang="en-US" sz="1600"/>
          </a:p>
        </p:txBody>
      </p:sp>
      <p:sp>
        <p:nvSpPr>
          <p:cNvPr id="9" name="TextBox 8">
            <a:extLst>
              <a:ext uri="{FF2B5EF4-FFF2-40B4-BE49-F238E27FC236}">
                <a16:creationId xmlns:a16="http://schemas.microsoft.com/office/drawing/2014/main" id="{A1C96B9E-65A2-79EC-CC89-D16C16FB31DC}"/>
              </a:ext>
            </a:extLst>
          </p:cNvPr>
          <p:cNvSpPr txBox="1"/>
          <p:nvPr/>
        </p:nvSpPr>
        <p:spPr>
          <a:xfrm>
            <a:off x="7186181" y="5598684"/>
            <a:ext cx="320531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cs typeface="Segoe UI"/>
              </a:rPr>
              <a:t>Fig 3.2 CFRA procedure</a:t>
            </a:r>
            <a:endParaRPr lang="en-US" sz="1600"/>
          </a:p>
        </p:txBody>
      </p:sp>
      <p:sp>
        <p:nvSpPr>
          <p:cNvPr id="10" name="Date Placeholder 9">
            <a:extLst>
              <a:ext uri="{FF2B5EF4-FFF2-40B4-BE49-F238E27FC236}">
                <a16:creationId xmlns:a16="http://schemas.microsoft.com/office/drawing/2014/main" id="{E79EC08A-8C0F-C496-29E9-ADFACC2F8A80}"/>
              </a:ext>
            </a:extLst>
          </p:cNvPr>
          <p:cNvSpPr>
            <a:spLocks noGrp="1"/>
          </p:cNvSpPr>
          <p:nvPr>
            <p:ph type="dt" sz="half" idx="10"/>
          </p:nvPr>
        </p:nvSpPr>
        <p:spPr/>
        <p:txBody>
          <a:bodyPr/>
          <a:lstStyle/>
          <a:p>
            <a:fld id="{FD880E3A-71EA-40A3-87D4-3D09A88506FC}" type="datetime1">
              <a:rPr lang="en-US" smtClean="0"/>
              <a:t>8/14/2024</a:t>
            </a:fld>
            <a:endParaRPr lang="en-US"/>
          </a:p>
        </p:txBody>
      </p:sp>
      <p:sp>
        <p:nvSpPr>
          <p:cNvPr id="11" name="Footer Placeholder 10">
            <a:extLst>
              <a:ext uri="{FF2B5EF4-FFF2-40B4-BE49-F238E27FC236}">
                <a16:creationId xmlns:a16="http://schemas.microsoft.com/office/drawing/2014/main" id="{27DF2EB8-98B0-C337-D6F0-EA9F91E4A2EF}"/>
              </a:ext>
            </a:extLst>
          </p:cNvPr>
          <p:cNvSpPr>
            <a:spLocks noGrp="1"/>
          </p:cNvSpPr>
          <p:nvPr>
            <p:ph type="ftr" sz="quarter" idx="11"/>
          </p:nvPr>
        </p:nvSpPr>
        <p:spPr/>
        <p:txBody>
          <a:bodyPr/>
          <a:lstStyle/>
          <a:p>
            <a:r>
              <a:rPr lang="en-GB"/>
              <a:t>Random Access Procedure in MAC Group 4</a:t>
            </a:r>
            <a:endParaRPr lang="en-US"/>
          </a:p>
        </p:txBody>
      </p:sp>
      <p:sp>
        <p:nvSpPr>
          <p:cNvPr id="12" name="Slide Number Placeholder 11">
            <a:extLst>
              <a:ext uri="{FF2B5EF4-FFF2-40B4-BE49-F238E27FC236}">
                <a16:creationId xmlns:a16="http://schemas.microsoft.com/office/drawing/2014/main" id="{7E94D1C4-8558-9345-6AF1-9781A737905B}"/>
              </a:ext>
            </a:extLst>
          </p:cNvPr>
          <p:cNvSpPr>
            <a:spLocks noGrp="1"/>
          </p:cNvSpPr>
          <p:nvPr>
            <p:ph type="sldNum" sz="quarter" idx="12"/>
          </p:nvPr>
        </p:nvSpPr>
        <p:spPr/>
        <p:txBody>
          <a:bodyPr/>
          <a:lstStyle/>
          <a:p>
            <a:fld id="{96E69268-9C8B-4EBF-A9EE-DC5DC2D48DC3}" type="slidenum">
              <a:rPr lang="en-US" smtClean="0"/>
              <a:pPr/>
              <a:t>15</a:t>
            </a:fld>
            <a:endParaRPr lang="en-US"/>
          </a:p>
        </p:txBody>
      </p:sp>
    </p:spTree>
    <p:extLst>
      <p:ext uri="{BB962C8B-B14F-4D97-AF65-F5344CB8AC3E}">
        <p14:creationId xmlns:p14="http://schemas.microsoft.com/office/powerpoint/2010/main" val="368964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8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53" presetClass="entr" presetSubtype="16" fill="hold" grpId="0" nodeType="withEffect">
                                  <p:stCondLst>
                                    <p:cond delay="350"/>
                                  </p:stCondLst>
                                  <p:childTnLst>
                                    <p:set>
                                      <p:cBhvr>
                                        <p:cTn id="10" dur="1" fill="hold">
                                          <p:stCondLst>
                                            <p:cond delay="0"/>
                                          </p:stCondLst>
                                        </p:cTn>
                                        <p:tgtEl>
                                          <p:spTgt spid="7"/>
                                        </p:tgtEl>
                                        <p:attrNameLst>
                                          <p:attrName>style.visibility</p:attrName>
                                        </p:attrNameLst>
                                      </p:cBhvr>
                                      <p:to>
                                        <p:strVal val="visible"/>
                                      </p:to>
                                    </p:set>
                                    <p:anim calcmode="lin" valueType="num">
                                      <p:cBhvr>
                                        <p:cTn id="11" dur="300" fill="hold"/>
                                        <p:tgtEl>
                                          <p:spTgt spid="7"/>
                                        </p:tgtEl>
                                        <p:attrNameLst>
                                          <p:attrName>ppt_w</p:attrName>
                                        </p:attrNameLst>
                                      </p:cBhvr>
                                      <p:tavLst>
                                        <p:tav tm="0">
                                          <p:val>
                                            <p:fltVal val="0"/>
                                          </p:val>
                                        </p:tav>
                                        <p:tav tm="100000">
                                          <p:val>
                                            <p:strVal val="#ppt_w"/>
                                          </p:val>
                                        </p:tav>
                                      </p:tavLst>
                                    </p:anim>
                                    <p:anim calcmode="lin" valueType="num">
                                      <p:cBhvr>
                                        <p:cTn id="12" dur="300" fill="hold"/>
                                        <p:tgtEl>
                                          <p:spTgt spid="7"/>
                                        </p:tgtEl>
                                        <p:attrNameLst>
                                          <p:attrName>ppt_h</p:attrName>
                                        </p:attrNameLst>
                                      </p:cBhvr>
                                      <p:tavLst>
                                        <p:tav tm="0">
                                          <p:val>
                                            <p:fltVal val="0"/>
                                          </p:val>
                                        </p:tav>
                                        <p:tav tm="100000">
                                          <p:val>
                                            <p:strVal val="#ppt_h"/>
                                          </p:val>
                                        </p:tav>
                                      </p:tavLst>
                                    </p:anim>
                                    <p:animEffect transition="in" filter="fade">
                                      <p:cBhvr>
                                        <p:cTn id="13" dur="3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C3F697DF-9D23-A2C8-E6A2-4747E87A7DA0}"/>
              </a:ext>
            </a:extLst>
          </p:cNvPr>
          <p:cNvSpPr/>
          <p:nvPr/>
        </p:nvSpPr>
        <p:spPr>
          <a:xfrm>
            <a:off x="11500199" y="5899651"/>
            <a:ext cx="702530" cy="958349"/>
          </a:xfrm>
          <a:custGeom>
            <a:avLst/>
            <a:gdLst>
              <a:gd name="connsiteX0" fmla="*/ 918552 w 932456"/>
              <a:gd name="connsiteY0" fmla="*/ 0 h 1272000"/>
              <a:gd name="connsiteX1" fmla="*/ 932456 w 932456"/>
              <a:gd name="connsiteY1" fmla="*/ 702 h 1272000"/>
              <a:gd name="connsiteX2" fmla="*/ 932456 w 932456"/>
              <a:gd name="connsiteY2" fmla="*/ 1272000 h 1272000"/>
              <a:gd name="connsiteX3" fmla="*/ 70686 w 932456"/>
              <a:gd name="connsiteY3" fmla="*/ 1272000 h 1272000"/>
              <a:gd name="connsiteX4" fmla="*/ 41297 w 932456"/>
              <a:gd name="connsiteY4" fmla="*/ 1191702 h 1272000"/>
              <a:gd name="connsiteX5" fmla="*/ 0 w 932456"/>
              <a:gd name="connsiteY5" fmla="*/ 918552 h 1272000"/>
              <a:gd name="connsiteX6" fmla="*/ 918552 w 932456"/>
              <a:gd name="connsiteY6" fmla="*/ 0 h 12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2456" h="1272000">
                <a:moveTo>
                  <a:pt x="918552" y="0"/>
                </a:moveTo>
                <a:lnTo>
                  <a:pt x="932456" y="702"/>
                </a:lnTo>
                <a:lnTo>
                  <a:pt x="932456" y="1272000"/>
                </a:lnTo>
                <a:lnTo>
                  <a:pt x="70686" y="1272000"/>
                </a:lnTo>
                <a:lnTo>
                  <a:pt x="41297" y="1191702"/>
                </a:lnTo>
                <a:cubicBezTo>
                  <a:pt x="14458" y="1105414"/>
                  <a:pt x="0" y="1013671"/>
                  <a:pt x="0" y="918552"/>
                </a:cubicBezTo>
                <a:cubicBezTo>
                  <a:pt x="0" y="411250"/>
                  <a:pt x="411250" y="0"/>
                  <a:pt x="918552" y="0"/>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7" name="Oval 6">
            <a:extLst>
              <a:ext uri="{FF2B5EF4-FFF2-40B4-BE49-F238E27FC236}">
                <a16:creationId xmlns:a16="http://schemas.microsoft.com/office/drawing/2014/main" id="{16C4FB07-5F4C-B604-09C9-32AC340F8A40}"/>
              </a:ext>
            </a:extLst>
          </p:cNvPr>
          <p:cNvSpPr/>
          <p:nvPr/>
        </p:nvSpPr>
        <p:spPr>
          <a:xfrm>
            <a:off x="11082564" y="5859749"/>
            <a:ext cx="404492" cy="404492"/>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4" name="Picture 3" descr="A blue and white list with white text&#10;&#10;Description automatically generated">
            <a:extLst>
              <a:ext uri="{FF2B5EF4-FFF2-40B4-BE49-F238E27FC236}">
                <a16:creationId xmlns:a16="http://schemas.microsoft.com/office/drawing/2014/main" id="{C3F349AC-227E-0639-479A-79FEC7EA73BB}"/>
              </a:ext>
            </a:extLst>
          </p:cNvPr>
          <p:cNvPicPr>
            <a:picLocks noChangeAspect="1"/>
          </p:cNvPicPr>
          <p:nvPr/>
        </p:nvPicPr>
        <p:blipFill>
          <a:blip r:embed="rId2"/>
          <a:stretch>
            <a:fillRect/>
          </a:stretch>
        </p:blipFill>
        <p:spPr>
          <a:xfrm>
            <a:off x="418239" y="326700"/>
            <a:ext cx="5495105" cy="5117265"/>
          </a:xfrm>
          <a:prstGeom prst="rect">
            <a:avLst/>
          </a:prstGeom>
        </p:spPr>
      </p:pic>
      <p:pic>
        <p:nvPicPr>
          <p:cNvPr id="6" name="Picture 5" descr="A table with blue and white text&#10;&#10;Description automatically generated">
            <a:extLst>
              <a:ext uri="{FF2B5EF4-FFF2-40B4-BE49-F238E27FC236}">
                <a16:creationId xmlns:a16="http://schemas.microsoft.com/office/drawing/2014/main" id="{8CBAB0FC-EA0C-79FD-E1D6-BA833F8475CA}"/>
              </a:ext>
            </a:extLst>
          </p:cNvPr>
          <p:cNvPicPr>
            <a:picLocks noChangeAspect="1"/>
          </p:cNvPicPr>
          <p:nvPr/>
        </p:nvPicPr>
        <p:blipFill>
          <a:blip r:embed="rId3"/>
          <a:stretch>
            <a:fillRect/>
          </a:stretch>
        </p:blipFill>
        <p:spPr>
          <a:xfrm>
            <a:off x="6215211" y="321576"/>
            <a:ext cx="5544660" cy="5117278"/>
          </a:xfrm>
          <a:prstGeom prst="rect">
            <a:avLst/>
          </a:prstGeom>
        </p:spPr>
      </p:pic>
      <p:sp>
        <p:nvSpPr>
          <p:cNvPr id="2" name="TextBox 1">
            <a:extLst>
              <a:ext uri="{FF2B5EF4-FFF2-40B4-BE49-F238E27FC236}">
                <a16:creationId xmlns:a16="http://schemas.microsoft.com/office/drawing/2014/main" id="{59D7674E-22E1-DB99-F0FB-52F1F7DFB8E2}"/>
              </a:ext>
            </a:extLst>
          </p:cNvPr>
          <p:cNvSpPr txBox="1"/>
          <p:nvPr/>
        </p:nvSpPr>
        <p:spPr>
          <a:xfrm>
            <a:off x="1216216" y="5554989"/>
            <a:ext cx="4163197"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cs typeface="Segoe UI"/>
              </a:rPr>
              <a:t>Table 3.1 CBRA vs CFRA comparison</a:t>
            </a:r>
            <a:endParaRPr lang="en-US" sz="1600"/>
          </a:p>
        </p:txBody>
      </p:sp>
      <p:sp>
        <p:nvSpPr>
          <p:cNvPr id="3" name="TextBox 2">
            <a:extLst>
              <a:ext uri="{FF2B5EF4-FFF2-40B4-BE49-F238E27FC236}">
                <a16:creationId xmlns:a16="http://schemas.microsoft.com/office/drawing/2014/main" id="{48EE48FC-64A7-E4F3-94D9-176E670FCE79}"/>
              </a:ext>
            </a:extLst>
          </p:cNvPr>
          <p:cNvSpPr txBox="1"/>
          <p:nvPr/>
        </p:nvSpPr>
        <p:spPr>
          <a:xfrm>
            <a:off x="6687136" y="5516347"/>
            <a:ext cx="4792212"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cs typeface="Segoe UI"/>
              </a:rPr>
              <a:t>Table 3.2 RACH Trigger Scenarios in NSA vs SA</a:t>
            </a:r>
            <a:endParaRPr lang="en-US" sz="1600"/>
          </a:p>
        </p:txBody>
      </p:sp>
      <p:sp>
        <p:nvSpPr>
          <p:cNvPr id="10" name="Date Placeholder 9">
            <a:extLst>
              <a:ext uri="{FF2B5EF4-FFF2-40B4-BE49-F238E27FC236}">
                <a16:creationId xmlns:a16="http://schemas.microsoft.com/office/drawing/2014/main" id="{1F82CE23-4DE5-5AF3-1F28-15E3EA66B2BD}"/>
              </a:ext>
            </a:extLst>
          </p:cNvPr>
          <p:cNvSpPr>
            <a:spLocks noGrp="1"/>
          </p:cNvSpPr>
          <p:nvPr>
            <p:ph type="dt" sz="half" idx="10"/>
          </p:nvPr>
        </p:nvSpPr>
        <p:spPr/>
        <p:txBody>
          <a:bodyPr/>
          <a:lstStyle/>
          <a:p>
            <a:fld id="{0F9D8B2A-389C-4204-81C4-9403B7329420}" type="datetime1">
              <a:rPr lang="en-US" smtClean="0"/>
              <a:t>8/14/2024</a:t>
            </a:fld>
            <a:endParaRPr lang="en-US"/>
          </a:p>
        </p:txBody>
      </p:sp>
      <p:sp>
        <p:nvSpPr>
          <p:cNvPr id="11" name="Footer Placeholder 10">
            <a:extLst>
              <a:ext uri="{FF2B5EF4-FFF2-40B4-BE49-F238E27FC236}">
                <a16:creationId xmlns:a16="http://schemas.microsoft.com/office/drawing/2014/main" id="{730E3F96-F014-C408-8BBE-43D907EEAD66}"/>
              </a:ext>
            </a:extLst>
          </p:cNvPr>
          <p:cNvSpPr>
            <a:spLocks noGrp="1"/>
          </p:cNvSpPr>
          <p:nvPr>
            <p:ph type="ftr" sz="quarter" idx="11"/>
          </p:nvPr>
        </p:nvSpPr>
        <p:spPr/>
        <p:txBody>
          <a:bodyPr/>
          <a:lstStyle/>
          <a:p>
            <a:r>
              <a:rPr lang="en-GB"/>
              <a:t>Random Access Procedure in MAC Group 4</a:t>
            </a:r>
            <a:endParaRPr lang="en-US"/>
          </a:p>
        </p:txBody>
      </p:sp>
      <p:sp>
        <p:nvSpPr>
          <p:cNvPr id="12" name="Slide Number Placeholder 11">
            <a:extLst>
              <a:ext uri="{FF2B5EF4-FFF2-40B4-BE49-F238E27FC236}">
                <a16:creationId xmlns:a16="http://schemas.microsoft.com/office/drawing/2014/main" id="{51CE8B02-F8C2-6A5D-F447-FFA04D63948E}"/>
              </a:ext>
            </a:extLst>
          </p:cNvPr>
          <p:cNvSpPr>
            <a:spLocks noGrp="1"/>
          </p:cNvSpPr>
          <p:nvPr>
            <p:ph type="sldNum" sz="quarter" idx="12"/>
          </p:nvPr>
        </p:nvSpPr>
        <p:spPr/>
        <p:txBody>
          <a:bodyPr/>
          <a:lstStyle/>
          <a:p>
            <a:fld id="{96E69268-9C8B-4EBF-A9EE-DC5DC2D48DC3}" type="slidenum">
              <a:rPr lang="en-US" smtClean="0"/>
              <a:pPr/>
              <a:t>16</a:t>
            </a:fld>
            <a:endParaRPr lang="en-US" dirty="0"/>
          </a:p>
        </p:txBody>
      </p:sp>
    </p:spTree>
    <p:extLst>
      <p:ext uri="{BB962C8B-B14F-4D97-AF65-F5344CB8AC3E}">
        <p14:creationId xmlns:p14="http://schemas.microsoft.com/office/powerpoint/2010/main" val="36166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8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53" presetClass="entr" presetSubtype="16" fill="hold" grpId="0" nodeType="withEffect">
                                  <p:stCondLst>
                                    <p:cond delay="350"/>
                                  </p:stCondLst>
                                  <p:childTnLst>
                                    <p:set>
                                      <p:cBhvr>
                                        <p:cTn id="10" dur="1" fill="hold">
                                          <p:stCondLst>
                                            <p:cond delay="0"/>
                                          </p:stCondLst>
                                        </p:cTn>
                                        <p:tgtEl>
                                          <p:spTgt spid="7"/>
                                        </p:tgtEl>
                                        <p:attrNameLst>
                                          <p:attrName>style.visibility</p:attrName>
                                        </p:attrNameLst>
                                      </p:cBhvr>
                                      <p:to>
                                        <p:strVal val="visible"/>
                                      </p:to>
                                    </p:set>
                                    <p:anim calcmode="lin" valueType="num">
                                      <p:cBhvr>
                                        <p:cTn id="11" dur="300" fill="hold"/>
                                        <p:tgtEl>
                                          <p:spTgt spid="7"/>
                                        </p:tgtEl>
                                        <p:attrNameLst>
                                          <p:attrName>ppt_w</p:attrName>
                                        </p:attrNameLst>
                                      </p:cBhvr>
                                      <p:tavLst>
                                        <p:tav tm="0">
                                          <p:val>
                                            <p:fltVal val="0"/>
                                          </p:val>
                                        </p:tav>
                                        <p:tav tm="100000">
                                          <p:val>
                                            <p:strVal val="#ppt_w"/>
                                          </p:val>
                                        </p:tav>
                                      </p:tavLst>
                                    </p:anim>
                                    <p:anim calcmode="lin" valueType="num">
                                      <p:cBhvr>
                                        <p:cTn id="12" dur="300" fill="hold"/>
                                        <p:tgtEl>
                                          <p:spTgt spid="7"/>
                                        </p:tgtEl>
                                        <p:attrNameLst>
                                          <p:attrName>ppt_h</p:attrName>
                                        </p:attrNameLst>
                                      </p:cBhvr>
                                      <p:tavLst>
                                        <p:tav tm="0">
                                          <p:val>
                                            <p:fltVal val="0"/>
                                          </p:val>
                                        </p:tav>
                                        <p:tav tm="100000">
                                          <p:val>
                                            <p:strVal val="#ppt_h"/>
                                          </p:val>
                                        </p:tav>
                                      </p:tavLst>
                                    </p:anim>
                                    <p:animEffect transition="in" filter="fade">
                                      <p:cBhvr>
                                        <p:cTn id="13" dur="3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Oval 41">
            <a:extLst>
              <a:ext uri="{FF2B5EF4-FFF2-40B4-BE49-F238E27FC236}">
                <a16:creationId xmlns:a16="http://schemas.microsoft.com/office/drawing/2014/main" id="{9CA6B711-D889-A266-F318-7D01F0C81F86}"/>
              </a:ext>
            </a:extLst>
          </p:cNvPr>
          <p:cNvSpPr/>
          <p:nvPr/>
        </p:nvSpPr>
        <p:spPr>
          <a:xfrm rot="19700458">
            <a:off x="2549850" y="-917489"/>
            <a:ext cx="2141272" cy="5283464"/>
          </a:xfrm>
          <a:prstGeom prst="ellipse">
            <a:avLst/>
          </a:prstGeom>
          <a:solidFill>
            <a:schemeClr val="tx1">
              <a:alpha val="46000"/>
            </a:schemeClr>
          </a:solidFill>
          <a:ln>
            <a:noFill/>
          </a:ln>
          <a:effectLst>
            <a:softEdge rad="4953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9" name="Freeform: Shape 38">
            <a:extLst>
              <a:ext uri="{FF2B5EF4-FFF2-40B4-BE49-F238E27FC236}">
                <a16:creationId xmlns:a16="http://schemas.microsoft.com/office/drawing/2014/main" id="{0161CDF2-092E-D1BF-DAFB-E33866878FF7}"/>
              </a:ext>
            </a:extLst>
          </p:cNvPr>
          <p:cNvSpPr/>
          <p:nvPr/>
        </p:nvSpPr>
        <p:spPr>
          <a:xfrm>
            <a:off x="11500199" y="5899651"/>
            <a:ext cx="702530" cy="958349"/>
          </a:xfrm>
          <a:custGeom>
            <a:avLst/>
            <a:gdLst>
              <a:gd name="connsiteX0" fmla="*/ 918552 w 932456"/>
              <a:gd name="connsiteY0" fmla="*/ 0 h 1272000"/>
              <a:gd name="connsiteX1" fmla="*/ 932456 w 932456"/>
              <a:gd name="connsiteY1" fmla="*/ 702 h 1272000"/>
              <a:gd name="connsiteX2" fmla="*/ 932456 w 932456"/>
              <a:gd name="connsiteY2" fmla="*/ 1272000 h 1272000"/>
              <a:gd name="connsiteX3" fmla="*/ 70686 w 932456"/>
              <a:gd name="connsiteY3" fmla="*/ 1272000 h 1272000"/>
              <a:gd name="connsiteX4" fmla="*/ 41297 w 932456"/>
              <a:gd name="connsiteY4" fmla="*/ 1191702 h 1272000"/>
              <a:gd name="connsiteX5" fmla="*/ 0 w 932456"/>
              <a:gd name="connsiteY5" fmla="*/ 918552 h 1272000"/>
              <a:gd name="connsiteX6" fmla="*/ 918552 w 932456"/>
              <a:gd name="connsiteY6" fmla="*/ 0 h 12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2456" h="1272000">
                <a:moveTo>
                  <a:pt x="918552" y="0"/>
                </a:moveTo>
                <a:lnTo>
                  <a:pt x="932456" y="702"/>
                </a:lnTo>
                <a:lnTo>
                  <a:pt x="932456" y="1272000"/>
                </a:lnTo>
                <a:lnTo>
                  <a:pt x="70686" y="1272000"/>
                </a:lnTo>
                <a:lnTo>
                  <a:pt x="41297" y="1191702"/>
                </a:lnTo>
                <a:cubicBezTo>
                  <a:pt x="14458" y="1105414"/>
                  <a:pt x="0" y="1013671"/>
                  <a:pt x="0" y="918552"/>
                </a:cubicBezTo>
                <a:cubicBezTo>
                  <a:pt x="0" y="411250"/>
                  <a:pt x="411250" y="0"/>
                  <a:pt x="918552" y="0"/>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7" name="Freeform: Shape 6">
            <a:extLst>
              <a:ext uri="{FF2B5EF4-FFF2-40B4-BE49-F238E27FC236}">
                <a16:creationId xmlns:a16="http://schemas.microsoft.com/office/drawing/2014/main" id="{30BE62EA-65DA-961F-B787-2160F1B0B87D}"/>
              </a:ext>
            </a:extLst>
          </p:cNvPr>
          <p:cNvSpPr/>
          <p:nvPr/>
        </p:nvSpPr>
        <p:spPr>
          <a:xfrm>
            <a:off x="-13906" y="-14"/>
            <a:ext cx="4944285" cy="6858014"/>
          </a:xfrm>
          <a:custGeom>
            <a:avLst/>
            <a:gdLst>
              <a:gd name="connsiteX0" fmla="*/ 0 w 4944285"/>
              <a:gd name="connsiteY0" fmla="*/ 0 h 6858014"/>
              <a:gd name="connsiteX1" fmla="*/ 2500206 w 4944285"/>
              <a:gd name="connsiteY1" fmla="*/ 0 h 6858014"/>
              <a:gd name="connsiteX2" fmla="*/ 2559062 w 4944285"/>
              <a:gd name="connsiteY2" fmla="*/ 33448 h 6858014"/>
              <a:gd name="connsiteX3" fmla="*/ 4944285 w 4944285"/>
              <a:gd name="connsiteY3" fmla="*/ 4221103 h 6858014"/>
              <a:gd name="connsiteX4" fmla="*/ 4227062 w 4944285"/>
              <a:gd name="connsiteY4" fmla="*/ 6760140 h 6858014"/>
              <a:gd name="connsiteX5" fmla="*/ 4163579 w 4944285"/>
              <a:gd name="connsiteY5" fmla="*/ 6858014 h 6858014"/>
              <a:gd name="connsiteX6" fmla="*/ 0 w 4944285"/>
              <a:gd name="connsiteY6" fmla="*/ 6858014 h 6858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4285" h="6858014">
                <a:moveTo>
                  <a:pt x="0" y="0"/>
                </a:moveTo>
                <a:lnTo>
                  <a:pt x="2500206" y="0"/>
                </a:lnTo>
                <a:lnTo>
                  <a:pt x="2559062" y="33448"/>
                </a:lnTo>
                <a:cubicBezTo>
                  <a:pt x="3989060" y="892239"/>
                  <a:pt x="4944285" y="2446415"/>
                  <a:pt x="4944285" y="4221103"/>
                </a:cubicBezTo>
                <a:cubicBezTo>
                  <a:pt x="4944285" y="5150702"/>
                  <a:pt x="4682194" y="6019797"/>
                  <a:pt x="4227062" y="6760140"/>
                </a:cubicBezTo>
                <a:lnTo>
                  <a:pt x="4163579" y="6858014"/>
                </a:lnTo>
                <a:lnTo>
                  <a:pt x="0" y="6858014"/>
                </a:lnTo>
                <a:close/>
              </a:path>
            </a:pathLst>
          </a:custGeom>
          <a:gradFill flip="none" rotWithShape="1">
            <a:gsLst>
              <a:gs pos="0">
                <a:schemeClr val="accent1"/>
              </a:gs>
              <a:gs pos="100000">
                <a:srgbClr val="095474"/>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2" name="Freeform: Shape 11">
            <a:extLst>
              <a:ext uri="{FF2B5EF4-FFF2-40B4-BE49-F238E27FC236}">
                <a16:creationId xmlns:a16="http://schemas.microsoft.com/office/drawing/2014/main" id="{59DAFDAD-22CF-CF22-DAB8-E080240F771E}"/>
              </a:ext>
            </a:extLst>
          </p:cNvPr>
          <p:cNvSpPr/>
          <p:nvPr/>
        </p:nvSpPr>
        <p:spPr>
          <a:xfrm>
            <a:off x="3142084" y="5067396"/>
            <a:ext cx="2586105" cy="1790604"/>
          </a:xfrm>
          <a:custGeom>
            <a:avLst/>
            <a:gdLst>
              <a:gd name="connsiteX0" fmla="*/ 1800200 w 3600400"/>
              <a:gd name="connsiteY0" fmla="*/ 0 h 2492896"/>
              <a:gd name="connsiteX1" fmla="*/ 3600400 w 3600400"/>
              <a:gd name="connsiteY1" fmla="*/ 1800200 h 2492896"/>
              <a:gd name="connsiteX2" fmla="*/ 3519467 w 3600400"/>
              <a:gd name="connsiteY2" fmla="*/ 2335525 h 2492896"/>
              <a:gd name="connsiteX3" fmla="*/ 3461868 w 3600400"/>
              <a:gd name="connsiteY3" fmla="*/ 2492896 h 2492896"/>
              <a:gd name="connsiteX4" fmla="*/ 138532 w 3600400"/>
              <a:gd name="connsiteY4" fmla="*/ 2492896 h 2492896"/>
              <a:gd name="connsiteX5" fmla="*/ 80934 w 3600400"/>
              <a:gd name="connsiteY5" fmla="*/ 2335525 h 2492896"/>
              <a:gd name="connsiteX6" fmla="*/ 0 w 3600400"/>
              <a:gd name="connsiteY6" fmla="*/ 1800200 h 2492896"/>
              <a:gd name="connsiteX7" fmla="*/ 1800200 w 3600400"/>
              <a:gd name="connsiteY7" fmla="*/ 0 h 249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00400" h="2492896">
                <a:moveTo>
                  <a:pt x="1800200" y="0"/>
                </a:moveTo>
                <a:cubicBezTo>
                  <a:pt x="2794423" y="0"/>
                  <a:pt x="3600400" y="805977"/>
                  <a:pt x="3600400" y="1800200"/>
                </a:cubicBezTo>
                <a:cubicBezTo>
                  <a:pt x="3600400" y="1986617"/>
                  <a:pt x="3572065" y="2166416"/>
                  <a:pt x="3519467" y="2335525"/>
                </a:cubicBezTo>
                <a:lnTo>
                  <a:pt x="3461868" y="2492896"/>
                </a:lnTo>
                <a:lnTo>
                  <a:pt x="138532" y="2492896"/>
                </a:lnTo>
                <a:lnTo>
                  <a:pt x="80934" y="2335525"/>
                </a:lnTo>
                <a:cubicBezTo>
                  <a:pt x="28335" y="2166416"/>
                  <a:pt x="0" y="1986617"/>
                  <a:pt x="0" y="1800200"/>
                </a:cubicBezTo>
                <a:cubicBezTo>
                  <a:pt x="0" y="805977"/>
                  <a:pt x="805977" y="0"/>
                  <a:pt x="1800200" y="0"/>
                </a:cubicBezTo>
                <a:close/>
              </a:path>
            </a:pathLst>
          </a:custGeom>
          <a:solidFill>
            <a:schemeClr val="accent4">
              <a:alpha val="5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5" name="Title 14">
            <a:extLst>
              <a:ext uri="{FF2B5EF4-FFF2-40B4-BE49-F238E27FC236}">
                <a16:creationId xmlns:a16="http://schemas.microsoft.com/office/drawing/2014/main" id="{F7A92D1F-936F-19CC-D43B-9610D8824878}"/>
              </a:ext>
            </a:extLst>
          </p:cNvPr>
          <p:cNvSpPr>
            <a:spLocks noGrp="1"/>
          </p:cNvSpPr>
          <p:nvPr>
            <p:ph type="title"/>
          </p:nvPr>
        </p:nvSpPr>
        <p:spPr>
          <a:xfrm>
            <a:off x="429952" y="2737033"/>
            <a:ext cx="4594892" cy="2117867"/>
          </a:xfrm>
        </p:spPr>
        <p:txBody>
          <a:bodyPr>
            <a:normAutofit/>
          </a:bodyPr>
          <a:lstStyle/>
          <a:p>
            <a:r>
              <a:rPr lang="en-PH">
                <a:cs typeface="Segoe UI"/>
              </a:rPr>
              <a:t>Code</a:t>
            </a:r>
          </a:p>
        </p:txBody>
      </p:sp>
      <p:sp>
        <p:nvSpPr>
          <p:cNvPr id="40" name="Oval 39">
            <a:extLst>
              <a:ext uri="{FF2B5EF4-FFF2-40B4-BE49-F238E27FC236}">
                <a16:creationId xmlns:a16="http://schemas.microsoft.com/office/drawing/2014/main" id="{98712D5E-A3DB-8013-D8CA-CCD96DC5C1E2}"/>
              </a:ext>
            </a:extLst>
          </p:cNvPr>
          <p:cNvSpPr/>
          <p:nvPr/>
        </p:nvSpPr>
        <p:spPr>
          <a:xfrm>
            <a:off x="11082564" y="5859749"/>
            <a:ext cx="404492" cy="404492"/>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 name="Date Placeholder 3">
            <a:extLst>
              <a:ext uri="{FF2B5EF4-FFF2-40B4-BE49-F238E27FC236}">
                <a16:creationId xmlns:a16="http://schemas.microsoft.com/office/drawing/2014/main" id="{C4E06B9F-A452-1A0F-C694-DB07673CA04E}"/>
              </a:ext>
            </a:extLst>
          </p:cNvPr>
          <p:cNvSpPr>
            <a:spLocks noGrp="1"/>
          </p:cNvSpPr>
          <p:nvPr>
            <p:ph type="dt" sz="half" idx="10"/>
          </p:nvPr>
        </p:nvSpPr>
        <p:spPr/>
        <p:txBody>
          <a:bodyPr/>
          <a:lstStyle/>
          <a:p>
            <a:fld id="{46EAFC4B-708A-432E-9199-D8C297E9A499}" type="datetime1">
              <a:rPr lang="en-US" smtClean="0"/>
              <a:t>8/14/2024</a:t>
            </a:fld>
            <a:endParaRPr lang="en-US"/>
          </a:p>
        </p:txBody>
      </p:sp>
      <p:sp>
        <p:nvSpPr>
          <p:cNvPr id="5" name="Footer Placeholder 4">
            <a:extLst>
              <a:ext uri="{FF2B5EF4-FFF2-40B4-BE49-F238E27FC236}">
                <a16:creationId xmlns:a16="http://schemas.microsoft.com/office/drawing/2014/main" id="{A8D54CAE-D82F-24A1-D0A8-496B9BA577B9}"/>
              </a:ext>
            </a:extLst>
          </p:cNvPr>
          <p:cNvSpPr>
            <a:spLocks noGrp="1"/>
          </p:cNvSpPr>
          <p:nvPr>
            <p:ph type="ftr" sz="quarter" idx="11"/>
          </p:nvPr>
        </p:nvSpPr>
        <p:spPr/>
        <p:txBody>
          <a:bodyPr/>
          <a:lstStyle/>
          <a:p>
            <a:r>
              <a:rPr lang="en-GB"/>
              <a:t>Random Access Procedure in MAC Group 4</a:t>
            </a:r>
            <a:endParaRPr lang="en-US"/>
          </a:p>
        </p:txBody>
      </p:sp>
      <p:sp>
        <p:nvSpPr>
          <p:cNvPr id="6" name="Slide Number Placeholder 5">
            <a:extLst>
              <a:ext uri="{FF2B5EF4-FFF2-40B4-BE49-F238E27FC236}">
                <a16:creationId xmlns:a16="http://schemas.microsoft.com/office/drawing/2014/main" id="{794F0EDF-84B1-236F-4E98-70742102A84A}"/>
              </a:ext>
            </a:extLst>
          </p:cNvPr>
          <p:cNvSpPr>
            <a:spLocks noGrp="1"/>
          </p:cNvSpPr>
          <p:nvPr>
            <p:ph type="sldNum" sz="quarter" idx="12"/>
          </p:nvPr>
        </p:nvSpPr>
        <p:spPr/>
        <p:txBody>
          <a:bodyPr/>
          <a:lstStyle/>
          <a:p>
            <a:fld id="{96E69268-9C8B-4EBF-A9EE-DC5DC2D48DC3}" type="slidenum">
              <a:rPr lang="en-US" smtClean="0"/>
              <a:pPr/>
              <a:t>17</a:t>
            </a:fld>
            <a:endParaRPr lang="en-US"/>
          </a:p>
        </p:txBody>
      </p:sp>
    </p:spTree>
    <p:extLst>
      <p:ext uri="{BB962C8B-B14F-4D97-AF65-F5344CB8AC3E}">
        <p14:creationId xmlns:p14="http://schemas.microsoft.com/office/powerpoint/2010/main" val="3024235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8000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1+#ppt_w/2"/>
                                          </p:val>
                                        </p:tav>
                                        <p:tav tm="100000">
                                          <p:val>
                                            <p:strVal val="#ppt_x"/>
                                          </p:val>
                                        </p:tav>
                                      </p:tavLst>
                                    </p:anim>
                                    <p:anim calcmode="lin" valueType="num">
                                      <p:cBhvr additive="base">
                                        <p:cTn id="8" dur="500" fill="hold"/>
                                        <p:tgtEl>
                                          <p:spTgt spid="39"/>
                                        </p:tgtEl>
                                        <p:attrNameLst>
                                          <p:attrName>ppt_y</p:attrName>
                                        </p:attrNameLst>
                                      </p:cBhvr>
                                      <p:tavLst>
                                        <p:tav tm="0">
                                          <p:val>
                                            <p:strVal val="1+#ppt_h/2"/>
                                          </p:val>
                                        </p:tav>
                                        <p:tav tm="100000">
                                          <p:val>
                                            <p:strVal val="#ppt_y"/>
                                          </p:val>
                                        </p:tav>
                                      </p:tavLst>
                                    </p:anim>
                                  </p:childTnLst>
                                </p:cTn>
                              </p:par>
                              <p:par>
                                <p:cTn id="9" presetID="53" presetClass="entr" presetSubtype="16" fill="hold" grpId="0" nodeType="withEffect">
                                  <p:stCondLst>
                                    <p:cond delay="350"/>
                                  </p:stCondLst>
                                  <p:childTnLst>
                                    <p:set>
                                      <p:cBhvr>
                                        <p:cTn id="10" dur="1" fill="hold">
                                          <p:stCondLst>
                                            <p:cond delay="0"/>
                                          </p:stCondLst>
                                        </p:cTn>
                                        <p:tgtEl>
                                          <p:spTgt spid="40"/>
                                        </p:tgtEl>
                                        <p:attrNameLst>
                                          <p:attrName>style.visibility</p:attrName>
                                        </p:attrNameLst>
                                      </p:cBhvr>
                                      <p:to>
                                        <p:strVal val="visible"/>
                                      </p:to>
                                    </p:set>
                                    <p:anim calcmode="lin" valueType="num">
                                      <p:cBhvr>
                                        <p:cTn id="11" dur="300" fill="hold"/>
                                        <p:tgtEl>
                                          <p:spTgt spid="40"/>
                                        </p:tgtEl>
                                        <p:attrNameLst>
                                          <p:attrName>ppt_w</p:attrName>
                                        </p:attrNameLst>
                                      </p:cBhvr>
                                      <p:tavLst>
                                        <p:tav tm="0">
                                          <p:val>
                                            <p:fltVal val="0"/>
                                          </p:val>
                                        </p:tav>
                                        <p:tav tm="100000">
                                          <p:val>
                                            <p:strVal val="#ppt_w"/>
                                          </p:val>
                                        </p:tav>
                                      </p:tavLst>
                                    </p:anim>
                                    <p:anim calcmode="lin" valueType="num">
                                      <p:cBhvr>
                                        <p:cTn id="12" dur="300" fill="hold"/>
                                        <p:tgtEl>
                                          <p:spTgt spid="40"/>
                                        </p:tgtEl>
                                        <p:attrNameLst>
                                          <p:attrName>ppt_h</p:attrName>
                                        </p:attrNameLst>
                                      </p:cBhvr>
                                      <p:tavLst>
                                        <p:tav tm="0">
                                          <p:val>
                                            <p:fltVal val="0"/>
                                          </p:val>
                                        </p:tav>
                                        <p:tav tm="100000">
                                          <p:val>
                                            <p:strVal val="#ppt_h"/>
                                          </p:val>
                                        </p:tav>
                                      </p:tavLst>
                                    </p:anim>
                                    <p:animEffect transition="in" filter="fade">
                                      <p:cBhvr>
                                        <p:cTn id="13" dur="300"/>
                                        <p:tgtEl>
                                          <p:spTgt spid="40"/>
                                        </p:tgtEl>
                                      </p:cBhvr>
                                    </p:animEffect>
                                  </p:childTnLst>
                                </p:cTn>
                              </p:par>
                              <p:par>
                                <p:cTn id="14" presetID="2" presetClass="entr" presetSubtype="8" decel="8000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0-#ppt_w/2"/>
                                          </p:val>
                                        </p:tav>
                                        <p:tav tm="100000">
                                          <p:val>
                                            <p:strVal val="#ppt_x"/>
                                          </p:val>
                                        </p:tav>
                                      </p:tavLst>
                                    </p:anim>
                                    <p:anim calcmode="lin" valueType="num">
                                      <p:cBhvr additive="base">
                                        <p:cTn id="17" dur="500" fill="hold"/>
                                        <p:tgtEl>
                                          <p:spTgt spid="7"/>
                                        </p:tgtEl>
                                        <p:attrNameLst>
                                          <p:attrName>ppt_y</p:attrName>
                                        </p:attrNameLst>
                                      </p:cBhvr>
                                      <p:tavLst>
                                        <p:tav tm="0">
                                          <p:val>
                                            <p:strVal val="#ppt_y"/>
                                          </p:val>
                                        </p:tav>
                                        <p:tav tm="100000">
                                          <p:val>
                                            <p:strVal val="#ppt_y"/>
                                          </p:val>
                                        </p:tav>
                                      </p:tavLst>
                                    </p:anim>
                                  </p:childTnLst>
                                </p:cTn>
                              </p:par>
                              <p:par>
                                <p:cTn id="18" presetID="10" presetClass="entr" presetSubtype="0" fill="hold" grpId="0" nodeType="withEffect">
                                  <p:stCondLst>
                                    <p:cond delay="200"/>
                                  </p:stCondLst>
                                  <p:childTnLst>
                                    <p:set>
                                      <p:cBhvr>
                                        <p:cTn id="19" dur="1" fill="hold">
                                          <p:stCondLst>
                                            <p:cond delay="0"/>
                                          </p:stCondLst>
                                        </p:cTn>
                                        <p:tgtEl>
                                          <p:spTgt spid="42"/>
                                        </p:tgtEl>
                                        <p:attrNameLst>
                                          <p:attrName>style.visibility</p:attrName>
                                        </p:attrNameLst>
                                      </p:cBhvr>
                                      <p:to>
                                        <p:strVal val="visible"/>
                                      </p:to>
                                    </p:set>
                                    <p:animEffect transition="in" filter="fade">
                                      <p:cBhvr>
                                        <p:cTn id="20" dur="500"/>
                                        <p:tgtEl>
                                          <p:spTgt spid="42"/>
                                        </p:tgtEl>
                                      </p:cBhvr>
                                    </p:animEffect>
                                  </p:childTnLst>
                                </p:cTn>
                              </p:par>
                              <p:par>
                                <p:cTn id="21" presetID="22" presetClass="entr" presetSubtype="4" fill="hold" grpId="0" nodeType="withEffect">
                                  <p:stCondLst>
                                    <p:cond delay="400"/>
                                  </p:stCondLst>
                                  <p:childTnLst>
                                    <p:set>
                                      <p:cBhvr>
                                        <p:cTn id="22" dur="1" fill="hold">
                                          <p:stCondLst>
                                            <p:cond delay="0"/>
                                          </p:stCondLst>
                                        </p:cTn>
                                        <p:tgtEl>
                                          <p:spTgt spid="15"/>
                                        </p:tgtEl>
                                        <p:attrNameLst>
                                          <p:attrName>style.visibility</p:attrName>
                                        </p:attrNameLst>
                                      </p:cBhvr>
                                      <p:to>
                                        <p:strVal val="visible"/>
                                      </p:to>
                                    </p:set>
                                    <p:animEffect transition="in" filter="wipe(down)">
                                      <p:cBhvr>
                                        <p:cTn id="23" dur="500"/>
                                        <p:tgtEl>
                                          <p:spTgt spid="15"/>
                                        </p:tgtEl>
                                      </p:cBhvr>
                                    </p:animEffect>
                                  </p:childTnLst>
                                </p:cTn>
                              </p:par>
                              <p:par>
                                <p:cTn id="24" presetID="2" presetClass="entr" presetSubtype="4" decel="80000" fill="hold" grpId="0" nodeType="withEffect">
                                  <p:stCondLst>
                                    <p:cond delay="40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ppt_x"/>
                                          </p:val>
                                        </p:tav>
                                        <p:tav tm="100000">
                                          <p:val>
                                            <p:strVal val="#ppt_x"/>
                                          </p:val>
                                        </p:tav>
                                      </p:tavLst>
                                    </p:anim>
                                    <p:anim calcmode="lin" valueType="num">
                                      <p:cBhvr additive="base">
                                        <p:cTn id="27"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39" grpId="0" animBg="1"/>
      <p:bldP spid="7" grpId="0" animBg="1"/>
      <p:bldP spid="12" grpId="0" animBg="1"/>
      <p:bldP spid="15" grpId="0"/>
      <p:bldP spid="4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53151AB-112A-1F5A-FAAA-A2C135166330}"/>
              </a:ext>
            </a:extLst>
          </p:cNvPr>
          <p:cNvSpPr>
            <a:spLocks noGrp="1"/>
          </p:cNvSpPr>
          <p:nvPr>
            <p:ph type="sldNum" sz="quarter" idx="12"/>
          </p:nvPr>
        </p:nvSpPr>
        <p:spPr/>
        <p:txBody>
          <a:bodyPr/>
          <a:lstStyle/>
          <a:p>
            <a:fld id="{96E69268-9C8B-4EBF-A9EE-DC5DC2D48DC3}" type="slidenum">
              <a:rPr lang="en-US" smtClean="0"/>
              <a:pPr/>
              <a:t>18</a:t>
            </a:fld>
            <a:endParaRPr lang="en-US"/>
          </a:p>
        </p:txBody>
      </p:sp>
      <p:sp>
        <p:nvSpPr>
          <p:cNvPr id="3" name="Date Placeholder 2">
            <a:extLst>
              <a:ext uri="{FF2B5EF4-FFF2-40B4-BE49-F238E27FC236}">
                <a16:creationId xmlns:a16="http://schemas.microsoft.com/office/drawing/2014/main" id="{89ACFFE5-B9E6-44BB-9A6D-4E2700CF0626}"/>
              </a:ext>
            </a:extLst>
          </p:cNvPr>
          <p:cNvSpPr>
            <a:spLocks noGrp="1"/>
          </p:cNvSpPr>
          <p:nvPr>
            <p:ph type="dt" sz="half" idx="10"/>
          </p:nvPr>
        </p:nvSpPr>
        <p:spPr/>
        <p:txBody>
          <a:bodyPr/>
          <a:lstStyle/>
          <a:p>
            <a:fld id="{D227A8D6-0E08-4899-9668-B39036D6A8F5}" type="datetime1">
              <a:rPr lang="en-US" smtClean="0"/>
              <a:t>8/14/2024</a:t>
            </a:fld>
            <a:endParaRPr lang="en-US"/>
          </a:p>
        </p:txBody>
      </p:sp>
      <p:sp>
        <p:nvSpPr>
          <p:cNvPr id="4" name="Footer Placeholder 3">
            <a:extLst>
              <a:ext uri="{FF2B5EF4-FFF2-40B4-BE49-F238E27FC236}">
                <a16:creationId xmlns:a16="http://schemas.microsoft.com/office/drawing/2014/main" id="{C5719499-740B-8747-B248-B5CC43014679}"/>
              </a:ext>
            </a:extLst>
          </p:cNvPr>
          <p:cNvSpPr>
            <a:spLocks noGrp="1"/>
          </p:cNvSpPr>
          <p:nvPr>
            <p:ph type="ftr" sz="quarter" idx="11"/>
          </p:nvPr>
        </p:nvSpPr>
        <p:spPr/>
        <p:txBody>
          <a:bodyPr/>
          <a:lstStyle/>
          <a:p>
            <a:r>
              <a:rPr lang="en-GB"/>
              <a:t>Random Access Procedure in MAC Group 4</a:t>
            </a:r>
            <a:endParaRPr lang="en-US"/>
          </a:p>
        </p:txBody>
      </p:sp>
      <p:sp>
        <p:nvSpPr>
          <p:cNvPr id="7" name="Text Placeholder 2">
            <a:extLst>
              <a:ext uri="{FF2B5EF4-FFF2-40B4-BE49-F238E27FC236}">
                <a16:creationId xmlns:a16="http://schemas.microsoft.com/office/drawing/2014/main" id="{B9CCBBAF-29C7-74D0-C1D1-CA9CB0BB092D}"/>
              </a:ext>
            </a:extLst>
          </p:cNvPr>
          <p:cNvSpPr txBox="1">
            <a:spLocks/>
          </p:cNvSpPr>
          <p:nvPr/>
        </p:nvSpPr>
        <p:spPr>
          <a:xfrm>
            <a:off x="424220" y="281611"/>
            <a:ext cx="1583689" cy="698778"/>
          </a:xfrm>
          <a:prstGeom prst="rect">
            <a:avLst/>
          </a:prstGeom>
        </p:spPr>
        <p:txBody>
          <a:bodyPr/>
          <a:lst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b="1" dirty="0">
                <a:cs typeface="Segoe UI"/>
              </a:rPr>
              <a:t>Code</a:t>
            </a:r>
          </a:p>
        </p:txBody>
      </p:sp>
      <p:sp>
        <p:nvSpPr>
          <p:cNvPr id="11" name="TextBox 10">
            <a:extLst>
              <a:ext uri="{FF2B5EF4-FFF2-40B4-BE49-F238E27FC236}">
                <a16:creationId xmlns:a16="http://schemas.microsoft.com/office/drawing/2014/main" id="{9DB45E52-FBF4-C7DB-5862-67D3E188B012}"/>
              </a:ext>
            </a:extLst>
          </p:cNvPr>
          <p:cNvSpPr txBox="1"/>
          <p:nvPr/>
        </p:nvSpPr>
        <p:spPr>
          <a:xfrm>
            <a:off x="4902741" y="4887348"/>
            <a:ext cx="2801565" cy="338554"/>
          </a:xfrm>
          <a:prstGeom prst="rect">
            <a:avLst/>
          </a:prstGeom>
          <a:noFill/>
        </p:spPr>
        <p:txBody>
          <a:bodyPr wrap="square" rtlCol="0">
            <a:spAutoFit/>
          </a:bodyPr>
          <a:lstStyle/>
          <a:p>
            <a:r>
              <a:rPr lang="en-IN" sz="1600" b="1" dirty="0"/>
              <a:t>Source: GitHub, LinkedIn</a:t>
            </a:r>
          </a:p>
        </p:txBody>
      </p:sp>
      <p:graphicFrame>
        <p:nvGraphicFramePr>
          <p:cNvPr id="12" name="Object 11">
            <a:extLst>
              <a:ext uri="{FF2B5EF4-FFF2-40B4-BE49-F238E27FC236}">
                <a16:creationId xmlns:a16="http://schemas.microsoft.com/office/drawing/2014/main" id="{1C022BA5-AD12-6C8C-E628-026A3CD6FE12}"/>
              </a:ext>
            </a:extLst>
          </p:cNvPr>
          <p:cNvGraphicFramePr>
            <a:graphicFrameLocks noChangeAspect="1"/>
          </p:cNvGraphicFramePr>
          <p:nvPr>
            <p:extLst>
              <p:ext uri="{D42A27DB-BD31-4B8C-83A1-F6EECF244321}">
                <p14:modId xmlns:p14="http://schemas.microsoft.com/office/powerpoint/2010/main" val="3950110771"/>
              </p:ext>
            </p:extLst>
          </p:nvPr>
        </p:nvGraphicFramePr>
        <p:xfrm>
          <a:off x="5346941" y="2461802"/>
          <a:ext cx="1494941" cy="1295097"/>
        </p:xfrm>
        <a:graphic>
          <a:graphicData uri="http://schemas.openxmlformats.org/presentationml/2006/ole">
            <mc:AlternateContent xmlns:mc="http://schemas.openxmlformats.org/markup-compatibility/2006">
              <mc:Choice xmlns:v="urn:schemas-microsoft-com:vml" Requires="v">
                <p:oleObj name="Packager Shell Object" showAsIcon="1" r:id="rId2" imgW="914400" imgH="792417" progId="Package">
                  <p:embed/>
                </p:oleObj>
              </mc:Choice>
              <mc:Fallback>
                <p:oleObj name="Packager Shell Object" showAsIcon="1" r:id="rId2" imgW="914400" imgH="792417" progId="Package">
                  <p:embed/>
                  <p:pic>
                    <p:nvPicPr>
                      <p:cNvPr id="0" name=""/>
                      <p:cNvPicPr/>
                      <p:nvPr/>
                    </p:nvPicPr>
                    <p:blipFill>
                      <a:blip r:embed="rId3"/>
                      <a:stretch>
                        <a:fillRect/>
                      </a:stretch>
                    </p:blipFill>
                    <p:spPr>
                      <a:xfrm>
                        <a:off x="5346941" y="2461802"/>
                        <a:ext cx="1494941" cy="1295097"/>
                      </a:xfrm>
                      <a:prstGeom prst="rect">
                        <a:avLst/>
                      </a:prstGeom>
                    </p:spPr>
                  </p:pic>
                </p:oleObj>
              </mc:Fallback>
            </mc:AlternateContent>
          </a:graphicData>
        </a:graphic>
      </p:graphicFrame>
    </p:spTree>
    <p:extLst>
      <p:ext uri="{BB962C8B-B14F-4D97-AF65-F5344CB8AC3E}">
        <p14:creationId xmlns:p14="http://schemas.microsoft.com/office/powerpoint/2010/main" val="2879116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par>
                                <p:cTn id="10" presetID="53" presetClass="entr" presetSubtype="16" fill="hold" nodeType="with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Effect transition="in" filter="fade">
                                      <p:cBhvr>
                                        <p:cTn id="1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Oval 41">
            <a:extLst>
              <a:ext uri="{FF2B5EF4-FFF2-40B4-BE49-F238E27FC236}">
                <a16:creationId xmlns:a16="http://schemas.microsoft.com/office/drawing/2014/main" id="{9CA6B711-D889-A266-F318-7D01F0C81F86}"/>
              </a:ext>
            </a:extLst>
          </p:cNvPr>
          <p:cNvSpPr/>
          <p:nvPr/>
        </p:nvSpPr>
        <p:spPr>
          <a:xfrm rot="19700458">
            <a:off x="2549850" y="-917489"/>
            <a:ext cx="2141272" cy="5283464"/>
          </a:xfrm>
          <a:prstGeom prst="ellipse">
            <a:avLst/>
          </a:prstGeom>
          <a:solidFill>
            <a:schemeClr val="tx1">
              <a:alpha val="46000"/>
            </a:schemeClr>
          </a:solidFill>
          <a:ln>
            <a:noFill/>
          </a:ln>
          <a:effectLst>
            <a:softEdge rad="4953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9" name="Freeform: Shape 38">
            <a:extLst>
              <a:ext uri="{FF2B5EF4-FFF2-40B4-BE49-F238E27FC236}">
                <a16:creationId xmlns:a16="http://schemas.microsoft.com/office/drawing/2014/main" id="{0161CDF2-092E-D1BF-DAFB-E33866878FF7}"/>
              </a:ext>
            </a:extLst>
          </p:cNvPr>
          <p:cNvSpPr/>
          <p:nvPr/>
        </p:nvSpPr>
        <p:spPr>
          <a:xfrm>
            <a:off x="11500199" y="5899651"/>
            <a:ext cx="702530" cy="958349"/>
          </a:xfrm>
          <a:custGeom>
            <a:avLst/>
            <a:gdLst>
              <a:gd name="connsiteX0" fmla="*/ 918552 w 932456"/>
              <a:gd name="connsiteY0" fmla="*/ 0 h 1272000"/>
              <a:gd name="connsiteX1" fmla="*/ 932456 w 932456"/>
              <a:gd name="connsiteY1" fmla="*/ 702 h 1272000"/>
              <a:gd name="connsiteX2" fmla="*/ 932456 w 932456"/>
              <a:gd name="connsiteY2" fmla="*/ 1272000 h 1272000"/>
              <a:gd name="connsiteX3" fmla="*/ 70686 w 932456"/>
              <a:gd name="connsiteY3" fmla="*/ 1272000 h 1272000"/>
              <a:gd name="connsiteX4" fmla="*/ 41297 w 932456"/>
              <a:gd name="connsiteY4" fmla="*/ 1191702 h 1272000"/>
              <a:gd name="connsiteX5" fmla="*/ 0 w 932456"/>
              <a:gd name="connsiteY5" fmla="*/ 918552 h 1272000"/>
              <a:gd name="connsiteX6" fmla="*/ 918552 w 932456"/>
              <a:gd name="connsiteY6" fmla="*/ 0 h 12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2456" h="1272000">
                <a:moveTo>
                  <a:pt x="918552" y="0"/>
                </a:moveTo>
                <a:lnTo>
                  <a:pt x="932456" y="702"/>
                </a:lnTo>
                <a:lnTo>
                  <a:pt x="932456" y="1272000"/>
                </a:lnTo>
                <a:lnTo>
                  <a:pt x="70686" y="1272000"/>
                </a:lnTo>
                <a:lnTo>
                  <a:pt x="41297" y="1191702"/>
                </a:lnTo>
                <a:cubicBezTo>
                  <a:pt x="14458" y="1105414"/>
                  <a:pt x="0" y="1013671"/>
                  <a:pt x="0" y="918552"/>
                </a:cubicBezTo>
                <a:cubicBezTo>
                  <a:pt x="0" y="411250"/>
                  <a:pt x="411250" y="0"/>
                  <a:pt x="918552" y="0"/>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7" name="Freeform: Shape 6">
            <a:extLst>
              <a:ext uri="{FF2B5EF4-FFF2-40B4-BE49-F238E27FC236}">
                <a16:creationId xmlns:a16="http://schemas.microsoft.com/office/drawing/2014/main" id="{30BE62EA-65DA-961F-B787-2160F1B0B87D}"/>
              </a:ext>
            </a:extLst>
          </p:cNvPr>
          <p:cNvSpPr/>
          <p:nvPr/>
        </p:nvSpPr>
        <p:spPr>
          <a:xfrm>
            <a:off x="-13906" y="-14"/>
            <a:ext cx="4944285" cy="6858014"/>
          </a:xfrm>
          <a:custGeom>
            <a:avLst/>
            <a:gdLst>
              <a:gd name="connsiteX0" fmla="*/ 0 w 4944285"/>
              <a:gd name="connsiteY0" fmla="*/ 0 h 6858014"/>
              <a:gd name="connsiteX1" fmla="*/ 2500206 w 4944285"/>
              <a:gd name="connsiteY1" fmla="*/ 0 h 6858014"/>
              <a:gd name="connsiteX2" fmla="*/ 2559062 w 4944285"/>
              <a:gd name="connsiteY2" fmla="*/ 33448 h 6858014"/>
              <a:gd name="connsiteX3" fmla="*/ 4944285 w 4944285"/>
              <a:gd name="connsiteY3" fmla="*/ 4221103 h 6858014"/>
              <a:gd name="connsiteX4" fmla="*/ 4227062 w 4944285"/>
              <a:gd name="connsiteY4" fmla="*/ 6760140 h 6858014"/>
              <a:gd name="connsiteX5" fmla="*/ 4163579 w 4944285"/>
              <a:gd name="connsiteY5" fmla="*/ 6858014 h 6858014"/>
              <a:gd name="connsiteX6" fmla="*/ 0 w 4944285"/>
              <a:gd name="connsiteY6" fmla="*/ 6858014 h 6858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4285" h="6858014">
                <a:moveTo>
                  <a:pt x="0" y="0"/>
                </a:moveTo>
                <a:lnTo>
                  <a:pt x="2500206" y="0"/>
                </a:lnTo>
                <a:lnTo>
                  <a:pt x="2559062" y="33448"/>
                </a:lnTo>
                <a:cubicBezTo>
                  <a:pt x="3989060" y="892239"/>
                  <a:pt x="4944285" y="2446415"/>
                  <a:pt x="4944285" y="4221103"/>
                </a:cubicBezTo>
                <a:cubicBezTo>
                  <a:pt x="4944285" y="5150702"/>
                  <a:pt x="4682194" y="6019797"/>
                  <a:pt x="4227062" y="6760140"/>
                </a:cubicBezTo>
                <a:lnTo>
                  <a:pt x="4163579" y="6858014"/>
                </a:lnTo>
                <a:lnTo>
                  <a:pt x="0" y="6858014"/>
                </a:lnTo>
                <a:close/>
              </a:path>
            </a:pathLst>
          </a:custGeom>
          <a:gradFill flip="none" rotWithShape="1">
            <a:gsLst>
              <a:gs pos="0">
                <a:schemeClr val="accent1"/>
              </a:gs>
              <a:gs pos="100000">
                <a:srgbClr val="095474"/>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2" name="Freeform: Shape 11">
            <a:extLst>
              <a:ext uri="{FF2B5EF4-FFF2-40B4-BE49-F238E27FC236}">
                <a16:creationId xmlns:a16="http://schemas.microsoft.com/office/drawing/2014/main" id="{59DAFDAD-22CF-CF22-DAB8-E080240F771E}"/>
              </a:ext>
            </a:extLst>
          </p:cNvPr>
          <p:cNvSpPr/>
          <p:nvPr/>
        </p:nvSpPr>
        <p:spPr>
          <a:xfrm>
            <a:off x="3142084" y="5067396"/>
            <a:ext cx="2586105" cy="1790604"/>
          </a:xfrm>
          <a:custGeom>
            <a:avLst/>
            <a:gdLst>
              <a:gd name="connsiteX0" fmla="*/ 1800200 w 3600400"/>
              <a:gd name="connsiteY0" fmla="*/ 0 h 2492896"/>
              <a:gd name="connsiteX1" fmla="*/ 3600400 w 3600400"/>
              <a:gd name="connsiteY1" fmla="*/ 1800200 h 2492896"/>
              <a:gd name="connsiteX2" fmla="*/ 3519467 w 3600400"/>
              <a:gd name="connsiteY2" fmla="*/ 2335525 h 2492896"/>
              <a:gd name="connsiteX3" fmla="*/ 3461868 w 3600400"/>
              <a:gd name="connsiteY3" fmla="*/ 2492896 h 2492896"/>
              <a:gd name="connsiteX4" fmla="*/ 138532 w 3600400"/>
              <a:gd name="connsiteY4" fmla="*/ 2492896 h 2492896"/>
              <a:gd name="connsiteX5" fmla="*/ 80934 w 3600400"/>
              <a:gd name="connsiteY5" fmla="*/ 2335525 h 2492896"/>
              <a:gd name="connsiteX6" fmla="*/ 0 w 3600400"/>
              <a:gd name="connsiteY6" fmla="*/ 1800200 h 2492896"/>
              <a:gd name="connsiteX7" fmla="*/ 1800200 w 3600400"/>
              <a:gd name="connsiteY7" fmla="*/ 0 h 249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00400" h="2492896">
                <a:moveTo>
                  <a:pt x="1800200" y="0"/>
                </a:moveTo>
                <a:cubicBezTo>
                  <a:pt x="2794423" y="0"/>
                  <a:pt x="3600400" y="805977"/>
                  <a:pt x="3600400" y="1800200"/>
                </a:cubicBezTo>
                <a:cubicBezTo>
                  <a:pt x="3600400" y="1986617"/>
                  <a:pt x="3572065" y="2166416"/>
                  <a:pt x="3519467" y="2335525"/>
                </a:cubicBezTo>
                <a:lnTo>
                  <a:pt x="3461868" y="2492896"/>
                </a:lnTo>
                <a:lnTo>
                  <a:pt x="138532" y="2492896"/>
                </a:lnTo>
                <a:lnTo>
                  <a:pt x="80934" y="2335525"/>
                </a:lnTo>
                <a:cubicBezTo>
                  <a:pt x="28335" y="2166416"/>
                  <a:pt x="0" y="1986617"/>
                  <a:pt x="0" y="1800200"/>
                </a:cubicBezTo>
                <a:cubicBezTo>
                  <a:pt x="0" y="805977"/>
                  <a:pt x="805977" y="0"/>
                  <a:pt x="1800200" y="0"/>
                </a:cubicBezTo>
                <a:close/>
              </a:path>
            </a:pathLst>
          </a:custGeom>
          <a:solidFill>
            <a:schemeClr val="accent4">
              <a:alpha val="5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5" name="Title 14">
            <a:extLst>
              <a:ext uri="{FF2B5EF4-FFF2-40B4-BE49-F238E27FC236}">
                <a16:creationId xmlns:a16="http://schemas.microsoft.com/office/drawing/2014/main" id="{F7A92D1F-936F-19CC-D43B-9610D8824878}"/>
              </a:ext>
            </a:extLst>
          </p:cNvPr>
          <p:cNvSpPr>
            <a:spLocks noGrp="1"/>
          </p:cNvSpPr>
          <p:nvPr>
            <p:ph type="title"/>
          </p:nvPr>
        </p:nvSpPr>
        <p:spPr>
          <a:xfrm>
            <a:off x="430046" y="2737033"/>
            <a:ext cx="4594892" cy="2117867"/>
          </a:xfrm>
        </p:spPr>
        <p:txBody>
          <a:bodyPr>
            <a:normAutofit/>
          </a:bodyPr>
          <a:lstStyle/>
          <a:p>
            <a:r>
              <a:rPr lang="en-PH">
                <a:cs typeface="Segoe UI"/>
              </a:rPr>
              <a:t>Code Output</a:t>
            </a:r>
          </a:p>
        </p:txBody>
      </p:sp>
      <p:sp>
        <p:nvSpPr>
          <p:cNvPr id="40" name="Oval 39">
            <a:extLst>
              <a:ext uri="{FF2B5EF4-FFF2-40B4-BE49-F238E27FC236}">
                <a16:creationId xmlns:a16="http://schemas.microsoft.com/office/drawing/2014/main" id="{98712D5E-A3DB-8013-D8CA-CCD96DC5C1E2}"/>
              </a:ext>
            </a:extLst>
          </p:cNvPr>
          <p:cNvSpPr/>
          <p:nvPr/>
        </p:nvSpPr>
        <p:spPr>
          <a:xfrm>
            <a:off x="11082564" y="5859749"/>
            <a:ext cx="404492" cy="404492"/>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 name="Date Placeholder 3">
            <a:extLst>
              <a:ext uri="{FF2B5EF4-FFF2-40B4-BE49-F238E27FC236}">
                <a16:creationId xmlns:a16="http://schemas.microsoft.com/office/drawing/2014/main" id="{55861CB8-BD4A-CA07-1B66-DB00D4948577}"/>
              </a:ext>
            </a:extLst>
          </p:cNvPr>
          <p:cNvSpPr>
            <a:spLocks noGrp="1"/>
          </p:cNvSpPr>
          <p:nvPr>
            <p:ph type="dt" sz="half" idx="10"/>
          </p:nvPr>
        </p:nvSpPr>
        <p:spPr/>
        <p:txBody>
          <a:bodyPr/>
          <a:lstStyle/>
          <a:p>
            <a:fld id="{0D4F441E-FBA6-4B71-82D1-B2B02EB9ECF9}" type="datetime1">
              <a:rPr lang="en-US" smtClean="0"/>
              <a:t>8/14/2024</a:t>
            </a:fld>
            <a:endParaRPr lang="en-US"/>
          </a:p>
        </p:txBody>
      </p:sp>
      <p:sp>
        <p:nvSpPr>
          <p:cNvPr id="5" name="Footer Placeholder 4">
            <a:extLst>
              <a:ext uri="{FF2B5EF4-FFF2-40B4-BE49-F238E27FC236}">
                <a16:creationId xmlns:a16="http://schemas.microsoft.com/office/drawing/2014/main" id="{5F03250E-36E3-197C-8D90-A51BC91AC82E}"/>
              </a:ext>
            </a:extLst>
          </p:cNvPr>
          <p:cNvSpPr>
            <a:spLocks noGrp="1"/>
          </p:cNvSpPr>
          <p:nvPr>
            <p:ph type="ftr" sz="quarter" idx="11"/>
          </p:nvPr>
        </p:nvSpPr>
        <p:spPr/>
        <p:txBody>
          <a:bodyPr/>
          <a:lstStyle/>
          <a:p>
            <a:r>
              <a:rPr lang="en-GB"/>
              <a:t>Random Access Procedure in MAC Group 4</a:t>
            </a:r>
            <a:endParaRPr lang="en-US"/>
          </a:p>
        </p:txBody>
      </p:sp>
      <p:sp>
        <p:nvSpPr>
          <p:cNvPr id="6" name="Slide Number Placeholder 5">
            <a:extLst>
              <a:ext uri="{FF2B5EF4-FFF2-40B4-BE49-F238E27FC236}">
                <a16:creationId xmlns:a16="http://schemas.microsoft.com/office/drawing/2014/main" id="{1BF08BAE-AAF5-1497-9FBA-0C3AD9181DE3}"/>
              </a:ext>
            </a:extLst>
          </p:cNvPr>
          <p:cNvSpPr>
            <a:spLocks noGrp="1"/>
          </p:cNvSpPr>
          <p:nvPr>
            <p:ph type="sldNum" sz="quarter" idx="12"/>
          </p:nvPr>
        </p:nvSpPr>
        <p:spPr/>
        <p:txBody>
          <a:bodyPr/>
          <a:lstStyle/>
          <a:p>
            <a:fld id="{96E69268-9C8B-4EBF-A9EE-DC5DC2D48DC3}" type="slidenum">
              <a:rPr lang="en-US" smtClean="0"/>
              <a:pPr/>
              <a:t>19</a:t>
            </a:fld>
            <a:endParaRPr lang="en-US"/>
          </a:p>
        </p:txBody>
      </p:sp>
    </p:spTree>
    <p:extLst>
      <p:ext uri="{BB962C8B-B14F-4D97-AF65-F5344CB8AC3E}">
        <p14:creationId xmlns:p14="http://schemas.microsoft.com/office/powerpoint/2010/main" val="406452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8000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1+#ppt_w/2"/>
                                          </p:val>
                                        </p:tav>
                                        <p:tav tm="100000">
                                          <p:val>
                                            <p:strVal val="#ppt_x"/>
                                          </p:val>
                                        </p:tav>
                                      </p:tavLst>
                                    </p:anim>
                                    <p:anim calcmode="lin" valueType="num">
                                      <p:cBhvr additive="base">
                                        <p:cTn id="8" dur="500" fill="hold"/>
                                        <p:tgtEl>
                                          <p:spTgt spid="39"/>
                                        </p:tgtEl>
                                        <p:attrNameLst>
                                          <p:attrName>ppt_y</p:attrName>
                                        </p:attrNameLst>
                                      </p:cBhvr>
                                      <p:tavLst>
                                        <p:tav tm="0">
                                          <p:val>
                                            <p:strVal val="1+#ppt_h/2"/>
                                          </p:val>
                                        </p:tav>
                                        <p:tav tm="100000">
                                          <p:val>
                                            <p:strVal val="#ppt_y"/>
                                          </p:val>
                                        </p:tav>
                                      </p:tavLst>
                                    </p:anim>
                                  </p:childTnLst>
                                </p:cTn>
                              </p:par>
                              <p:par>
                                <p:cTn id="9" presetID="53" presetClass="entr" presetSubtype="16" fill="hold" grpId="0" nodeType="withEffect">
                                  <p:stCondLst>
                                    <p:cond delay="350"/>
                                  </p:stCondLst>
                                  <p:childTnLst>
                                    <p:set>
                                      <p:cBhvr>
                                        <p:cTn id="10" dur="1" fill="hold">
                                          <p:stCondLst>
                                            <p:cond delay="0"/>
                                          </p:stCondLst>
                                        </p:cTn>
                                        <p:tgtEl>
                                          <p:spTgt spid="40"/>
                                        </p:tgtEl>
                                        <p:attrNameLst>
                                          <p:attrName>style.visibility</p:attrName>
                                        </p:attrNameLst>
                                      </p:cBhvr>
                                      <p:to>
                                        <p:strVal val="visible"/>
                                      </p:to>
                                    </p:set>
                                    <p:anim calcmode="lin" valueType="num">
                                      <p:cBhvr>
                                        <p:cTn id="11" dur="300" fill="hold"/>
                                        <p:tgtEl>
                                          <p:spTgt spid="40"/>
                                        </p:tgtEl>
                                        <p:attrNameLst>
                                          <p:attrName>ppt_w</p:attrName>
                                        </p:attrNameLst>
                                      </p:cBhvr>
                                      <p:tavLst>
                                        <p:tav tm="0">
                                          <p:val>
                                            <p:fltVal val="0"/>
                                          </p:val>
                                        </p:tav>
                                        <p:tav tm="100000">
                                          <p:val>
                                            <p:strVal val="#ppt_w"/>
                                          </p:val>
                                        </p:tav>
                                      </p:tavLst>
                                    </p:anim>
                                    <p:anim calcmode="lin" valueType="num">
                                      <p:cBhvr>
                                        <p:cTn id="12" dur="300" fill="hold"/>
                                        <p:tgtEl>
                                          <p:spTgt spid="40"/>
                                        </p:tgtEl>
                                        <p:attrNameLst>
                                          <p:attrName>ppt_h</p:attrName>
                                        </p:attrNameLst>
                                      </p:cBhvr>
                                      <p:tavLst>
                                        <p:tav tm="0">
                                          <p:val>
                                            <p:fltVal val="0"/>
                                          </p:val>
                                        </p:tav>
                                        <p:tav tm="100000">
                                          <p:val>
                                            <p:strVal val="#ppt_h"/>
                                          </p:val>
                                        </p:tav>
                                      </p:tavLst>
                                    </p:anim>
                                    <p:animEffect transition="in" filter="fade">
                                      <p:cBhvr>
                                        <p:cTn id="13" dur="300"/>
                                        <p:tgtEl>
                                          <p:spTgt spid="40"/>
                                        </p:tgtEl>
                                      </p:cBhvr>
                                    </p:animEffect>
                                  </p:childTnLst>
                                </p:cTn>
                              </p:par>
                              <p:par>
                                <p:cTn id="14" presetID="2" presetClass="entr" presetSubtype="8" decel="8000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0-#ppt_w/2"/>
                                          </p:val>
                                        </p:tav>
                                        <p:tav tm="100000">
                                          <p:val>
                                            <p:strVal val="#ppt_x"/>
                                          </p:val>
                                        </p:tav>
                                      </p:tavLst>
                                    </p:anim>
                                    <p:anim calcmode="lin" valueType="num">
                                      <p:cBhvr additive="base">
                                        <p:cTn id="17" dur="500" fill="hold"/>
                                        <p:tgtEl>
                                          <p:spTgt spid="7"/>
                                        </p:tgtEl>
                                        <p:attrNameLst>
                                          <p:attrName>ppt_y</p:attrName>
                                        </p:attrNameLst>
                                      </p:cBhvr>
                                      <p:tavLst>
                                        <p:tav tm="0">
                                          <p:val>
                                            <p:strVal val="#ppt_y"/>
                                          </p:val>
                                        </p:tav>
                                        <p:tav tm="100000">
                                          <p:val>
                                            <p:strVal val="#ppt_y"/>
                                          </p:val>
                                        </p:tav>
                                      </p:tavLst>
                                    </p:anim>
                                  </p:childTnLst>
                                </p:cTn>
                              </p:par>
                              <p:par>
                                <p:cTn id="18" presetID="10" presetClass="entr" presetSubtype="0" fill="hold" grpId="0" nodeType="withEffect">
                                  <p:stCondLst>
                                    <p:cond delay="200"/>
                                  </p:stCondLst>
                                  <p:childTnLst>
                                    <p:set>
                                      <p:cBhvr>
                                        <p:cTn id="19" dur="1" fill="hold">
                                          <p:stCondLst>
                                            <p:cond delay="0"/>
                                          </p:stCondLst>
                                        </p:cTn>
                                        <p:tgtEl>
                                          <p:spTgt spid="42"/>
                                        </p:tgtEl>
                                        <p:attrNameLst>
                                          <p:attrName>style.visibility</p:attrName>
                                        </p:attrNameLst>
                                      </p:cBhvr>
                                      <p:to>
                                        <p:strVal val="visible"/>
                                      </p:to>
                                    </p:set>
                                    <p:animEffect transition="in" filter="fade">
                                      <p:cBhvr>
                                        <p:cTn id="20" dur="500"/>
                                        <p:tgtEl>
                                          <p:spTgt spid="42"/>
                                        </p:tgtEl>
                                      </p:cBhvr>
                                    </p:animEffect>
                                  </p:childTnLst>
                                </p:cTn>
                              </p:par>
                              <p:par>
                                <p:cTn id="21" presetID="22" presetClass="entr" presetSubtype="4" fill="hold" grpId="0" nodeType="withEffect">
                                  <p:stCondLst>
                                    <p:cond delay="400"/>
                                  </p:stCondLst>
                                  <p:childTnLst>
                                    <p:set>
                                      <p:cBhvr>
                                        <p:cTn id="22" dur="1" fill="hold">
                                          <p:stCondLst>
                                            <p:cond delay="0"/>
                                          </p:stCondLst>
                                        </p:cTn>
                                        <p:tgtEl>
                                          <p:spTgt spid="15"/>
                                        </p:tgtEl>
                                        <p:attrNameLst>
                                          <p:attrName>style.visibility</p:attrName>
                                        </p:attrNameLst>
                                      </p:cBhvr>
                                      <p:to>
                                        <p:strVal val="visible"/>
                                      </p:to>
                                    </p:set>
                                    <p:animEffect transition="in" filter="wipe(down)">
                                      <p:cBhvr>
                                        <p:cTn id="23" dur="500"/>
                                        <p:tgtEl>
                                          <p:spTgt spid="15"/>
                                        </p:tgtEl>
                                      </p:cBhvr>
                                    </p:animEffect>
                                  </p:childTnLst>
                                </p:cTn>
                              </p:par>
                              <p:par>
                                <p:cTn id="24" presetID="2" presetClass="entr" presetSubtype="4" decel="80000" fill="hold" grpId="0" nodeType="withEffect">
                                  <p:stCondLst>
                                    <p:cond delay="40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ppt_x"/>
                                          </p:val>
                                        </p:tav>
                                        <p:tav tm="100000">
                                          <p:val>
                                            <p:strVal val="#ppt_x"/>
                                          </p:val>
                                        </p:tav>
                                      </p:tavLst>
                                    </p:anim>
                                    <p:anim calcmode="lin" valueType="num">
                                      <p:cBhvr additive="base">
                                        <p:cTn id="27"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39" grpId="0" animBg="1"/>
      <p:bldP spid="7" grpId="0" animBg="1"/>
      <p:bldP spid="12" grpId="0" animBg="1"/>
      <p:bldP spid="15" grpId="0"/>
      <p:bldP spid="4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Oval 41">
            <a:extLst>
              <a:ext uri="{FF2B5EF4-FFF2-40B4-BE49-F238E27FC236}">
                <a16:creationId xmlns:a16="http://schemas.microsoft.com/office/drawing/2014/main" id="{9CA6B711-D889-A266-F318-7D01F0C81F86}"/>
              </a:ext>
            </a:extLst>
          </p:cNvPr>
          <p:cNvSpPr/>
          <p:nvPr/>
        </p:nvSpPr>
        <p:spPr>
          <a:xfrm rot="19700458">
            <a:off x="2549850" y="-917489"/>
            <a:ext cx="2141272" cy="5283464"/>
          </a:xfrm>
          <a:prstGeom prst="ellipse">
            <a:avLst/>
          </a:prstGeom>
          <a:solidFill>
            <a:schemeClr val="tx1">
              <a:alpha val="46000"/>
            </a:schemeClr>
          </a:solidFill>
          <a:ln>
            <a:noFill/>
          </a:ln>
          <a:effectLst>
            <a:softEdge rad="4953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9" name="Freeform: Shape 38">
            <a:extLst>
              <a:ext uri="{FF2B5EF4-FFF2-40B4-BE49-F238E27FC236}">
                <a16:creationId xmlns:a16="http://schemas.microsoft.com/office/drawing/2014/main" id="{0161CDF2-092E-D1BF-DAFB-E33866878FF7}"/>
              </a:ext>
            </a:extLst>
          </p:cNvPr>
          <p:cNvSpPr/>
          <p:nvPr/>
        </p:nvSpPr>
        <p:spPr>
          <a:xfrm>
            <a:off x="11500199" y="5899651"/>
            <a:ext cx="702530" cy="958349"/>
          </a:xfrm>
          <a:custGeom>
            <a:avLst/>
            <a:gdLst>
              <a:gd name="connsiteX0" fmla="*/ 918552 w 932456"/>
              <a:gd name="connsiteY0" fmla="*/ 0 h 1272000"/>
              <a:gd name="connsiteX1" fmla="*/ 932456 w 932456"/>
              <a:gd name="connsiteY1" fmla="*/ 702 h 1272000"/>
              <a:gd name="connsiteX2" fmla="*/ 932456 w 932456"/>
              <a:gd name="connsiteY2" fmla="*/ 1272000 h 1272000"/>
              <a:gd name="connsiteX3" fmla="*/ 70686 w 932456"/>
              <a:gd name="connsiteY3" fmla="*/ 1272000 h 1272000"/>
              <a:gd name="connsiteX4" fmla="*/ 41297 w 932456"/>
              <a:gd name="connsiteY4" fmla="*/ 1191702 h 1272000"/>
              <a:gd name="connsiteX5" fmla="*/ 0 w 932456"/>
              <a:gd name="connsiteY5" fmla="*/ 918552 h 1272000"/>
              <a:gd name="connsiteX6" fmla="*/ 918552 w 932456"/>
              <a:gd name="connsiteY6" fmla="*/ 0 h 12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2456" h="1272000">
                <a:moveTo>
                  <a:pt x="918552" y="0"/>
                </a:moveTo>
                <a:lnTo>
                  <a:pt x="932456" y="702"/>
                </a:lnTo>
                <a:lnTo>
                  <a:pt x="932456" y="1272000"/>
                </a:lnTo>
                <a:lnTo>
                  <a:pt x="70686" y="1272000"/>
                </a:lnTo>
                <a:lnTo>
                  <a:pt x="41297" y="1191702"/>
                </a:lnTo>
                <a:cubicBezTo>
                  <a:pt x="14458" y="1105414"/>
                  <a:pt x="0" y="1013671"/>
                  <a:pt x="0" y="918552"/>
                </a:cubicBezTo>
                <a:cubicBezTo>
                  <a:pt x="0" y="411250"/>
                  <a:pt x="411250" y="0"/>
                  <a:pt x="918552" y="0"/>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7" name="Freeform: Shape 6">
            <a:extLst>
              <a:ext uri="{FF2B5EF4-FFF2-40B4-BE49-F238E27FC236}">
                <a16:creationId xmlns:a16="http://schemas.microsoft.com/office/drawing/2014/main" id="{30BE62EA-65DA-961F-B787-2160F1B0B87D}"/>
              </a:ext>
            </a:extLst>
          </p:cNvPr>
          <p:cNvSpPr/>
          <p:nvPr/>
        </p:nvSpPr>
        <p:spPr>
          <a:xfrm>
            <a:off x="-13906" y="-14"/>
            <a:ext cx="4944285" cy="6858014"/>
          </a:xfrm>
          <a:custGeom>
            <a:avLst/>
            <a:gdLst>
              <a:gd name="connsiteX0" fmla="*/ 0 w 4944285"/>
              <a:gd name="connsiteY0" fmla="*/ 0 h 6858014"/>
              <a:gd name="connsiteX1" fmla="*/ 2500206 w 4944285"/>
              <a:gd name="connsiteY1" fmla="*/ 0 h 6858014"/>
              <a:gd name="connsiteX2" fmla="*/ 2559062 w 4944285"/>
              <a:gd name="connsiteY2" fmla="*/ 33448 h 6858014"/>
              <a:gd name="connsiteX3" fmla="*/ 4944285 w 4944285"/>
              <a:gd name="connsiteY3" fmla="*/ 4221103 h 6858014"/>
              <a:gd name="connsiteX4" fmla="*/ 4227062 w 4944285"/>
              <a:gd name="connsiteY4" fmla="*/ 6760140 h 6858014"/>
              <a:gd name="connsiteX5" fmla="*/ 4163579 w 4944285"/>
              <a:gd name="connsiteY5" fmla="*/ 6858014 h 6858014"/>
              <a:gd name="connsiteX6" fmla="*/ 0 w 4944285"/>
              <a:gd name="connsiteY6" fmla="*/ 6858014 h 6858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4285" h="6858014">
                <a:moveTo>
                  <a:pt x="0" y="0"/>
                </a:moveTo>
                <a:lnTo>
                  <a:pt x="2500206" y="0"/>
                </a:lnTo>
                <a:lnTo>
                  <a:pt x="2559062" y="33448"/>
                </a:lnTo>
                <a:cubicBezTo>
                  <a:pt x="3989060" y="892239"/>
                  <a:pt x="4944285" y="2446415"/>
                  <a:pt x="4944285" y="4221103"/>
                </a:cubicBezTo>
                <a:cubicBezTo>
                  <a:pt x="4944285" y="5150702"/>
                  <a:pt x="4682194" y="6019797"/>
                  <a:pt x="4227062" y="6760140"/>
                </a:cubicBezTo>
                <a:lnTo>
                  <a:pt x="4163579" y="6858014"/>
                </a:lnTo>
                <a:lnTo>
                  <a:pt x="0" y="6858014"/>
                </a:lnTo>
                <a:close/>
              </a:path>
            </a:pathLst>
          </a:custGeom>
          <a:gradFill flip="none" rotWithShape="1">
            <a:gsLst>
              <a:gs pos="0">
                <a:schemeClr val="accent1"/>
              </a:gs>
              <a:gs pos="100000">
                <a:srgbClr val="095474"/>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2" name="Freeform: Shape 11">
            <a:extLst>
              <a:ext uri="{FF2B5EF4-FFF2-40B4-BE49-F238E27FC236}">
                <a16:creationId xmlns:a16="http://schemas.microsoft.com/office/drawing/2014/main" id="{59DAFDAD-22CF-CF22-DAB8-E080240F771E}"/>
              </a:ext>
            </a:extLst>
          </p:cNvPr>
          <p:cNvSpPr/>
          <p:nvPr/>
        </p:nvSpPr>
        <p:spPr>
          <a:xfrm>
            <a:off x="3142084" y="5067396"/>
            <a:ext cx="2586105" cy="1790604"/>
          </a:xfrm>
          <a:custGeom>
            <a:avLst/>
            <a:gdLst>
              <a:gd name="connsiteX0" fmla="*/ 1800200 w 3600400"/>
              <a:gd name="connsiteY0" fmla="*/ 0 h 2492896"/>
              <a:gd name="connsiteX1" fmla="*/ 3600400 w 3600400"/>
              <a:gd name="connsiteY1" fmla="*/ 1800200 h 2492896"/>
              <a:gd name="connsiteX2" fmla="*/ 3519467 w 3600400"/>
              <a:gd name="connsiteY2" fmla="*/ 2335525 h 2492896"/>
              <a:gd name="connsiteX3" fmla="*/ 3461868 w 3600400"/>
              <a:gd name="connsiteY3" fmla="*/ 2492896 h 2492896"/>
              <a:gd name="connsiteX4" fmla="*/ 138532 w 3600400"/>
              <a:gd name="connsiteY4" fmla="*/ 2492896 h 2492896"/>
              <a:gd name="connsiteX5" fmla="*/ 80934 w 3600400"/>
              <a:gd name="connsiteY5" fmla="*/ 2335525 h 2492896"/>
              <a:gd name="connsiteX6" fmla="*/ 0 w 3600400"/>
              <a:gd name="connsiteY6" fmla="*/ 1800200 h 2492896"/>
              <a:gd name="connsiteX7" fmla="*/ 1800200 w 3600400"/>
              <a:gd name="connsiteY7" fmla="*/ 0 h 249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00400" h="2492896">
                <a:moveTo>
                  <a:pt x="1800200" y="0"/>
                </a:moveTo>
                <a:cubicBezTo>
                  <a:pt x="2794423" y="0"/>
                  <a:pt x="3600400" y="805977"/>
                  <a:pt x="3600400" y="1800200"/>
                </a:cubicBezTo>
                <a:cubicBezTo>
                  <a:pt x="3600400" y="1986617"/>
                  <a:pt x="3572065" y="2166416"/>
                  <a:pt x="3519467" y="2335525"/>
                </a:cubicBezTo>
                <a:lnTo>
                  <a:pt x="3461868" y="2492896"/>
                </a:lnTo>
                <a:lnTo>
                  <a:pt x="138532" y="2492896"/>
                </a:lnTo>
                <a:lnTo>
                  <a:pt x="80934" y="2335525"/>
                </a:lnTo>
                <a:cubicBezTo>
                  <a:pt x="28335" y="2166416"/>
                  <a:pt x="0" y="1986617"/>
                  <a:pt x="0" y="1800200"/>
                </a:cubicBezTo>
                <a:cubicBezTo>
                  <a:pt x="0" y="805977"/>
                  <a:pt x="805977" y="0"/>
                  <a:pt x="1800200" y="0"/>
                </a:cubicBezTo>
                <a:close/>
              </a:path>
            </a:pathLst>
          </a:custGeom>
          <a:solidFill>
            <a:schemeClr val="accent4">
              <a:alpha val="5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5" name="Title 14">
            <a:extLst>
              <a:ext uri="{FF2B5EF4-FFF2-40B4-BE49-F238E27FC236}">
                <a16:creationId xmlns:a16="http://schemas.microsoft.com/office/drawing/2014/main" id="{F7A92D1F-936F-19CC-D43B-9610D8824878}"/>
              </a:ext>
            </a:extLst>
          </p:cNvPr>
          <p:cNvSpPr>
            <a:spLocks noGrp="1"/>
          </p:cNvSpPr>
          <p:nvPr>
            <p:ph type="title"/>
          </p:nvPr>
        </p:nvSpPr>
        <p:spPr>
          <a:xfrm>
            <a:off x="563107" y="1948875"/>
            <a:ext cx="4471980" cy="1872208"/>
          </a:xfrm>
        </p:spPr>
        <p:txBody>
          <a:bodyPr/>
          <a:lstStyle/>
          <a:p>
            <a:r>
              <a:rPr lang="en-PH"/>
              <a:t>Table of contents</a:t>
            </a:r>
          </a:p>
        </p:txBody>
      </p:sp>
      <p:sp>
        <p:nvSpPr>
          <p:cNvPr id="17" name="TextBox 16">
            <a:extLst>
              <a:ext uri="{FF2B5EF4-FFF2-40B4-BE49-F238E27FC236}">
                <a16:creationId xmlns:a16="http://schemas.microsoft.com/office/drawing/2014/main" id="{8D6B6DC5-B044-F935-5903-991016B0E61D}"/>
              </a:ext>
            </a:extLst>
          </p:cNvPr>
          <p:cNvSpPr txBox="1"/>
          <p:nvPr/>
        </p:nvSpPr>
        <p:spPr>
          <a:xfrm>
            <a:off x="4008623" y="604898"/>
            <a:ext cx="924196" cy="646331"/>
          </a:xfrm>
          <a:prstGeom prst="rect">
            <a:avLst/>
          </a:prstGeom>
          <a:noFill/>
        </p:spPr>
        <p:txBody>
          <a:bodyPr wrap="square" rtlCol="0">
            <a:spAutoFit/>
          </a:bodyPr>
          <a:lstStyle/>
          <a:p>
            <a:r>
              <a:rPr lang="en-PH" sz="3600" b="1">
                <a:solidFill>
                  <a:schemeClr val="accent1"/>
                </a:solidFill>
              </a:rPr>
              <a:t>01</a:t>
            </a:r>
          </a:p>
        </p:txBody>
      </p:sp>
      <p:sp>
        <p:nvSpPr>
          <p:cNvPr id="18" name="TextBox 17">
            <a:extLst>
              <a:ext uri="{FF2B5EF4-FFF2-40B4-BE49-F238E27FC236}">
                <a16:creationId xmlns:a16="http://schemas.microsoft.com/office/drawing/2014/main" id="{8F1F03B0-0E3D-9E94-BE7D-7700FC298E9C}"/>
              </a:ext>
            </a:extLst>
          </p:cNvPr>
          <p:cNvSpPr txBox="1"/>
          <p:nvPr/>
        </p:nvSpPr>
        <p:spPr>
          <a:xfrm>
            <a:off x="4700899" y="2154993"/>
            <a:ext cx="924196" cy="646331"/>
          </a:xfrm>
          <a:prstGeom prst="rect">
            <a:avLst/>
          </a:prstGeom>
          <a:noFill/>
        </p:spPr>
        <p:txBody>
          <a:bodyPr wrap="square" rtlCol="0">
            <a:spAutoFit/>
          </a:bodyPr>
          <a:lstStyle/>
          <a:p>
            <a:r>
              <a:rPr lang="en-PH" sz="3600" b="1">
                <a:solidFill>
                  <a:schemeClr val="accent1"/>
                </a:solidFill>
              </a:rPr>
              <a:t>02</a:t>
            </a:r>
          </a:p>
        </p:txBody>
      </p:sp>
      <p:sp>
        <p:nvSpPr>
          <p:cNvPr id="19" name="TextBox 18">
            <a:extLst>
              <a:ext uri="{FF2B5EF4-FFF2-40B4-BE49-F238E27FC236}">
                <a16:creationId xmlns:a16="http://schemas.microsoft.com/office/drawing/2014/main" id="{DD1CF8FB-DB88-9433-786C-6C27AB80BCCE}"/>
              </a:ext>
            </a:extLst>
          </p:cNvPr>
          <p:cNvSpPr txBox="1"/>
          <p:nvPr/>
        </p:nvSpPr>
        <p:spPr>
          <a:xfrm>
            <a:off x="5037614" y="3927626"/>
            <a:ext cx="924196" cy="646331"/>
          </a:xfrm>
          <a:prstGeom prst="rect">
            <a:avLst/>
          </a:prstGeom>
          <a:noFill/>
        </p:spPr>
        <p:txBody>
          <a:bodyPr wrap="square" rtlCol="0">
            <a:spAutoFit/>
          </a:bodyPr>
          <a:lstStyle/>
          <a:p>
            <a:r>
              <a:rPr lang="en-PH" sz="3600" b="1">
                <a:solidFill>
                  <a:schemeClr val="accent1"/>
                </a:solidFill>
              </a:rPr>
              <a:t>03</a:t>
            </a:r>
          </a:p>
        </p:txBody>
      </p:sp>
      <p:sp>
        <p:nvSpPr>
          <p:cNvPr id="20" name="TextBox 19">
            <a:extLst>
              <a:ext uri="{FF2B5EF4-FFF2-40B4-BE49-F238E27FC236}">
                <a16:creationId xmlns:a16="http://schemas.microsoft.com/office/drawing/2014/main" id="{6F827922-E5E8-96A5-49FB-2D577F819690}"/>
              </a:ext>
            </a:extLst>
          </p:cNvPr>
          <p:cNvSpPr txBox="1"/>
          <p:nvPr/>
        </p:nvSpPr>
        <p:spPr>
          <a:xfrm>
            <a:off x="7411197" y="1600206"/>
            <a:ext cx="924196" cy="646331"/>
          </a:xfrm>
          <a:prstGeom prst="rect">
            <a:avLst/>
          </a:prstGeom>
          <a:noFill/>
        </p:spPr>
        <p:txBody>
          <a:bodyPr wrap="square" rtlCol="0">
            <a:spAutoFit/>
          </a:bodyPr>
          <a:lstStyle/>
          <a:p>
            <a:r>
              <a:rPr lang="en-PH" sz="3600" b="1">
                <a:solidFill>
                  <a:schemeClr val="accent1"/>
                </a:solidFill>
              </a:rPr>
              <a:t>04</a:t>
            </a:r>
          </a:p>
        </p:txBody>
      </p:sp>
      <p:sp>
        <p:nvSpPr>
          <p:cNvPr id="21" name="TextBox 20">
            <a:extLst>
              <a:ext uri="{FF2B5EF4-FFF2-40B4-BE49-F238E27FC236}">
                <a16:creationId xmlns:a16="http://schemas.microsoft.com/office/drawing/2014/main" id="{7660AE7A-76F1-72C9-A29D-82AB870AD8D7}"/>
              </a:ext>
            </a:extLst>
          </p:cNvPr>
          <p:cNvSpPr txBox="1"/>
          <p:nvPr/>
        </p:nvSpPr>
        <p:spPr>
          <a:xfrm>
            <a:off x="8103473" y="3105107"/>
            <a:ext cx="924196" cy="646331"/>
          </a:xfrm>
          <a:prstGeom prst="rect">
            <a:avLst/>
          </a:prstGeom>
          <a:noFill/>
        </p:spPr>
        <p:txBody>
          <a:bodyPr wrap="square" rtlCol="0">
            <a:spAutoFit/>
          </a:bodyPr>
          <a:lstStyle/>
          <a:p>
            <a:r>
              <a:rPr lang="en-PH" sz="3600" b="1">
                <a:solidFill>
                  <a:schemeClr val="accent1"/>
                </a:solidFill>
              </a:rPr>
              <a:t>05</a:t>
            </a:r>
          </a:p>
        </p:txBody>
      </p:sp>
      <p:sp>
        <p:nvSpPr>
          <p:cNvPr id="22" name="TextBox 21">
            <a:extLst>
              <a:ext uri="{FF2B5EF4-FFF2-40B4-BE49-F238E27FC236}">
                <a16:creationId xmlns:a16="http://schemas.microsoft.com/office/drawing/2014/main" id="{3ABFEC0C-D4FF-5C1C-3E67-A71FAE4114B6}"/>
              </a:ext>
            </a:extLst>
          </p:cNvPr>
          <p:cNvSpPr txBox="1"/>
          <p:nvPr/>
        </p:nvSpPr>
        <p:spPr>
          <a:xfrm>
            <a:off x="8440188" y="4763128"/>
            <a:ext cx="924196" cy="646331"/>
          </a:xfrm>
          <a:prstGeom prst="rect">
            <a:avLst/>
          </a:prstGeom>
          <a:noFill/>
        </p:spPr>
        <p:txBody>
          <a:bodyPr wrap="square" rtlCol="0">
            <a:spAutoFit/>
          </a:bodyPr>
          <a:lstStyle/>
          <a:p>
            <a:r>
              <a:rPr lang="en-PH" sz="3600" b="1">
                <a:solidFill>
                  <a:schemeClr val="accent1"/>
                </a:solidFill>
              </a:rPr>
              <a:t>06</a:t>
            </a:r>
          </a:p>
        </p:txBody>
      </p:sp>
      <p:sp>
        <p:nvSpPr>
          <p:cNvPr id="23" name="TextBox 22">
            <a:extLst>
              <a:ext uri="{FF2B5EF4-FFF2-40B4-BE49-F238E27FC236}">
                <a16:creationId xmlns:a16="http://schemas.microsoft.com/office/drawing/2014/main" id="{1388124F-22C4-7783-BDF4-122DBF2DE9FD}"/>
              </a:ext>
            </a:extLst>
          </p:cNvPr>
          <p:cNvSpPr txBox="1"/>
          <p:nvPr/>
        </p:nvSpPr>
        <p:spPr>
          <a:xfrm>
            <a:off x="4700899" y="670180"/>
            <a:ext cx="2444480" cy="892552"/>
          </a:xfrm>
          <a:prstGeom prst="rect">
            <a:avLst/>
          </a:prstGeom>
          <a:noFill/>
        </p:spPr>
        <p:txBody>
          <a:bodyPr wrap="square" lIns="91440" tIns="45720" rIns="91440" bIns="45720" rtlCol="0" anchor="t">
            <a:spAutoFit/>
          </a:bodyPr>
          <a:lstStyle/>
          <a:p>
            <a:r>
              <a:rPr lang="en-PH" sz="2000" b="1">
                <a:cs typeface="Segoe UI"/>
              </a:rPr>
              <a:t>MAC </a:t>
            </a:r>
          </a:p>
          <a:p>
            <a:r>
              <a:rPr lang="en-PH" sz="1600">
                <a:cs typeface="Segoe UI"/>
              </a:rPr>
              <a:t>Introduction to MAC Layer</a:t>
            </a:r>
          </a:p>
        </p:txBody>
      </p:sp>
      <p:sp>
        <p:nvSpPr>
          <p:cNvPr id="24" name="TextBox 23">
            <a:extLst>
              <a:ext uri="{FF2B5EF4-FFF2-40B4-BE49-F238E27FC236}">
                <a16:creationId xmlns:a16="http://schemas.microsoft.com/office/drawing/2014/main" id="{20A5BEC4-A2A5-92D3-CC77-D3128B4FAC96}"/>
              </a:ext>
            </a:extLst>
          </p:cNvPr>
          <p:cNvSpPr txBox="1"/>
          <p:nvPr/>
        </p:nvSpPr>
        <p:spPr>
          <a:xfrm>
            <a:off x="5428815" y="2222446"/>
            <a:ext cx="2444480" cy="707886"/>
          </a:xfrm>
          <a:prstGeom prst="rect">
            <a:avLst/>
          </a:prstGeom>
          <a:noFill/>
        </p:spPr>
        <p:txBody>
          <a:bodyPr wrap="square" lIns="91440" tIns="45720" rIns="91440" bIns="45720" rtlCol="0" anchor="t">
            <a:spAutoFit/>
          </a:bodyPr>
          <a:lstStyle/>
          <a:p>
            <a:r>
              <a:rPr lang="en-PH" sz="2000" b="1"/>
              <a:t>MAC Architecture</a:t>
            </a:r>
          </a:p>
          <a:p>
            <a:endParaRPr lang="en-PH" sz="2000" b="1">
              <a:cs typeface="Segoe UI"/>
            </a:endParaRPr>
          </a:p>
        </p:txBody>
      </p:sp>
      <p:sp>
        <p:nvSpPr>
          <p:cNvPr id="25" name="TextBox 24">
            <a:extLst>
              <a:ext uri="{FF2B5EF4-FFF2-40B4-BE49-F238E27FC236}">
                <a16:creationId xmlns:a16="http://schemas.microsoft.com/office/drawing/2014/main" id="{1E00F115-DF84-F0D0-A873-9C2CE6F139D7}"/>
              </a:ext>
            </a:extLst>
          </p:cNvPr>
          <p:cNvSpPr txBox="1"/>
          <p:nvPr/>
        </p:nvSpPr>
        <p:spPr>
          <a:xfrm>
            <a:off x="5753867" y="4017356"/>
            <a:ext cx="2444480" cy="954107"/>
          </a:xfrm>
          <a:prstGeom prst="rect">
            <a:avLst/>
          </a:prstGeom>
          <a:noFill/>
        </p:spPr>
        <p:txBody>
          <a:bodyPr wrap="square" lIns="91440" tIns="45720" rIns="91440" bIns="45720" rtlCol="0" anchor="t">
            <a:spAutoFit/>
          </a:bodyPr>
          <a:lstStyle/>
          <a:p>
            <a:r>
              <a:rPr lang="en-PH" sz="2000" b="1">
                <a:cs typeface="Segoe UI"/>
              </a:rPr>
              <a:t>Random Access Procedure</a:t>
            </a:r>
            <a:endParaRPr lang="en-PH" sz="2000" b="1"/>
          </a:p>
          <a:p>
            <a:endParaRPr lang="en-PH" sz="1600">
              <a:cs typeface="Segoe UI"/>
            </a:endParaRPr>
          </a:p>
        </p:txBody>
      </p:sp>
      <p:sp>
        <p:nvSpPr>
          <p:cNvPr id="26" name="TextBox 25">
            <a:extLst>
              <a:ext uri="{FF2B5EF4-FFF2-40B4-BE49-F238E27FC236}">
                <a16:creationId xmlns:a16="http://schemas.microsoft.com/office/drawing/2014/main" id="{C1FD4722-D737-9AE4-E806-60BAFA6036CF}"/>
              </a:ext>
            </a:extLst>
          </p:cNvPr>
          <p:cNvSpPr txBox="1"/>
          <p:nvPr/>
        </p:nvSpPr>
        <p:spPr>
          <a:xfrm>
            <a:off x="8273050" y="1659528"/>
            <a:ext cx="2444480" cy="646331"/>
          </a:xfrm>
          <a:prstGeom prst="rect">
            <a:avLst/>
          </a:prstGeom>
          <a:noFill/>
        </p:spPr>
        <p:txBody>
          <a:bodyPr wrap="square" lIns="91440" tIns="45720" rIns="91440" bIns="45720" rtlCol="0" anchor="t">
            <a:spAutoFit/>
          </a:bodyPr>
          <a:lstStyle/>
          <a:p>
            <a:r>
              <a:rPr lang="en-PH" sz="2000" b="1">
                <a:cs typeface="Segoe UI"/>
              </a:rPr>
              <a:t>Code</a:t>
            </a:r>
            <a:endParaRPr lang="en-PH" sz="2000" b="1"/>
          </a:p>
          <a:p>
            <a:endParaRPr lang="en-PH" sz="1600">
              <a:cs typeface="Segoe UI"/>
            </a:endParaRPr>
          </a:p>
        </p:txBody>
      </p:sp>
      <p:sp>
        <p:nvSpPr>
          <p:cNvPr id="27" name="TextBox 26">
            <a:extLst>
              <a:ext uri="{FF2B5EF4-FFF2-40B4-BE49-F238E27FC236}">
                <a16:creationId xmlns:a16="http://schemas.microsoft.com/office/drawing/2014/main" id="{10A84A8C-54FC-2843-2CE5-41A12DFE65F5}"/>
              </a:ext>
            </a:extLst>
          </p:cNvPr>
          <p:cNvSpPr txBox="1"/>
          <p:nvPr/>
        </p:nvSpPr>
        <p:spPr>
          <a:xfrm>
            <a:off x="9028774" y="3152139"/>
            <a:ext cx="2444480" cy="646331"/>
          </a:xfrm>
          <a:prstGeom prst="rect">
            <a:avLst/>
          </a:prstGeom>
          <a:noFill/>
        </p:spPr>
        <p:txBody>
          <a:bodyPr wrap="square" lIns="91440" tIns="45720" rIns="91440" bIns="45720" rtlCol="0" anchor="t">
            <a:spAutoFit/>
          </a:bodyPr>
          <a:lstStyle/>
          <a:p>
            <a:r>
              <a:rPr lang="en-PH" sz="2000" b="1">
                <a:cs typeface="Segoe UI"/>
              </a:rPr>
              <a:t>Output</a:t>
            </a:r>
          </a:p>
          <a:p>
            <a:endParaRPr lang="en-PH" sz="1600">
              <a:cs typeface="Segoe UI"/>
            </a:endParaRPr>
          </a:p>
        </p:txBody>
      </p:sp>
      <p:sp>
        <p:nvSpPr>
          <p:cNvPr id="28" name="TextBox 27">
            <a:extLst>
              <a:ext uri="{FF2B5EF4-FFF2-40B4-BE49-F238E27FC236}">
                <a16:creationId xmlns:a16="http://schemas.microsoft.com/office/drawing/2014/main" id="{8861DA5B-1FC1-EAE9-6596-218D363C1343}"/>
              </a:ext>
            </a:extLst>
          </p:cNvPr>
          <p:cNvSpPr txBox="1"/>
          <p:nvPr/>
        </p:nvSpPr>
        <p:spPr>
          <a:xfrm>
            <a:off x="9362861" y="4768231"/>
            <a:ext cx="2310821" cy="646331"/>
          </a:xfrm>
          <a:prstGeom prst="rect">
            <a:avLst/>
          </a:prstGeom>
          <a:noFill/>
        </p:spPr>
        <p:txBody>
          <a:bodyPr wrap="square" lIns="91440" tIns="45720" rIns="91440" bIns="45720" rtlCol="0" anchor="t">
            <a:spAutoFit/>
          </a:bodyPr>
          <a:lstStyle/>
          <a:p>
            <a:r>
              <a:rPr lang="en-PH" sz="2000" b="1">
                <a:cs typeface="Segoe UI"/>
              </a:rPr>
              <a:t>Conclusion</a:t>
            </a:r>
            <a:endParaRPr lang="en-PH" sz="2000" b="1"/>
          </a:p>
          <a:p>
            <a:endParaRPr lang="en-PH" sz="1600">
              <a:cs typeface="Segoe UI"/>
            </a:endParaRPr>
          </a:p>
        </p:txBody>
      </p:sp>
      <p:cxnSp>
        <p:nvCxnSpPr>
          <p:cNvPr id="30" name="Straight Connector 29">
            <a:extLst>
              <a:ext uri="{FF2B5EF4-FFF2-40B4-BE49-F238E27FC236}">
                <a16:creationId xmlns:a16="http://schemas.microsoft.com/office/drawing/2014/main" id="{6E41F7D4-CA4E-7822-0269-9A311FDF34A1}"/>
              </a:ext>
            </a:extLst>
          </p:cNvPr>
          <p:cNvCxnSpPr/>
          <p:nvPr/>
        </p:nvCxnSpPr>
        <p:spPr>
          <a:xfrm>
            <a:off x="4726260" y="1916832"/>
            <a:ext cx="2347111"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ED1A9B9-9EA7-9A98-D370-FBA557836F13}"/>
              </a:ext>
            </a:extLst>
          </p:cNvPr>
          <p:cNvCxnSpPr/>
          <p:nvPr/>
        </p:nvCxnSpPr>
        <p:spPr>
          <a:xfrm>
            <a:off x="5086301" y="3534480"/>
            <a:ext cx="2347111"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B660263-EE3B-7619-EB04-F86253FD459C}"/>
              </a:ext>
            </a:extLst>
          </p:cNvPr>
          <p:cNvCxnSpPr/>
          <p:nvPr/>
        </p:nvCxnSpPr>
        <p:spPr>
          <a:xfrm>
            <a:off x="8335393" y="2826415"/>
            <a:ext cx="2347111"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735987D-317E-E308-151C-75FE382B6333}"/>
              </a:ext>
            </a:extLst>
          </p:cNvPr>
          <p:cNvCxnSpPr/>
          <p:nvPr/>
        </p:nvCxnSpPr>
        <p:spPr>
          <a:xfrm>
            <a:off x="8896526" y="4573957"/>
            <a:ext cx="2347111"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98712D5E-A3DB-8013-D8CA-CCD96DC5C1E2}"/>
              </a:ext>
            </a:extLst>
          </p:cNvPr>
          <p:cNvSpPr/>
          <p:nvPr/>
        </p:nvSpPr>
        <p:spPr>
          <a:xfrm>
            <a:off x="11082564" y="5859749"/>
            <a:ext cx="404492" cy="404492"/>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 name="Date Placeholder 3">
            <a:extLst>
              <a:ext uri="{FF2B5EF4-FFF2-40B4-BE49-F238E27FC236}">
                <a16:creationId xmlns:a16="http://schemas.microsoft.com/office/drawing/2014/main" id="{3830A250-D097-5599-8661-78267216FDE6}"/>
              </a:ext>
            </a:extLst>
          </p:cNvPr>
          <p:cNvSpPr>
            <a:spLocks noGrp="1"/>
          </p:cNvSpPr>
          <p:nvPr>
            <p:ph type="dt" sz="half" idx="10"/>
          </p:nvPr>
        </p:nvSpPr>
        <p:spPr/>
        <p:txBody>
          <a:bodyPr/>
          <a:lstStyle/>
          <a:p>
            <a:fld id="{E7B5F116-60B8-4F35-AC4B-CBD58A499779}" type="datetime1">
              <a:rPr lang="en-US" smtClean="0"/>
              <a:t>8/14/2024</a:t>
            </a:fld>
            <a:endParaRPr lang="en-US"/>
          </a:p>
        </p:txBody>
      </p:sp>
      <p:sp>
        <p:nvSpPr>
          <p:cNvPr id="5" name="Footer Placeholder 4">
            <a:extLst>
              <a:ext uri="{FF2B5EF4-FFF2-40B4-BE49-F238E27FC236}">
                <a16:creationId xmlns:a16="http://schemas.microsoft.com/office/drawing/2014/main" id="{A6DFBC4B-7ABF-900C-4574-6B78258C9EE2}"/>
              </a:ext>
            </a:extLst>
          </p:cNvPr>
          <p:cNvSpPr>
            <a:spLocks noGrp="1"/>
          </p:cNvSpPr>
          <p:nvPr>
            <p:ph type="ftr" sz="quarter" idx="11"/>
          </p:nvPr>
        </p:nvSpPr>
        <p:spPr/>
        <p:txBody>
          <a:bodyPr/>
          <a:lstStyle/>
          <a:p>
            <a:r>
              <a:rPr lang="en-GB"/>
              <a:t>Random Access Procedure in MAC Group 4</a:t>
            </a:r>
            <a:endParaRPr lang="en-US" dirty="0"/>
          </a:p>
        </p:txBody>
      </p:sp>
      <p:sp>
        <p:nvSpPr>
          <p:cNvPr id="6" name="Slide Number Placeholder 5">
            <a:extLst>
              <a:ext uri="{FF2B5EF4-FFF2-40B4-BE49-F238E27FC236}">
                <a16:creationId xmlns:a16="http://schemas.microsoft.com/office/drawing/2014/main" id="{787FEF1C-09BD-ECE3-1A8D-C98C60351339}"/>
              </a:ext>
            </a:extLst>
          </p:cNvPr>
          <p:cNvSpPr>
            <a:spLocks noGrp="1"/>
          </p:cNvSpPr>
          <p:nvPr>
            <p:ph type="sldNum" sz="quarter" idx="12"/>
          </p:nvPr>
        </p:nvSpPr>
        <p:spPr/>
        <p:txBody>
          <a:bodyPr/>
          <a:lstStyle/>
          <a:p>
            <a:fld id="{96E69268-9C8B-4EBF-A9EE-DC5DC2D48DC3}" type="slidenum">
              <a:rPr lang="en-US" smtClean="0"/>
              <a:pPr/>
              <a:t>2</a:t>
            </a:fld>
            <a:endParaRPr lang="en-US" dirty="0"/>
          </a:p>
        </p:txBody>
      </p:sp>
    </p:spTree>
    <p:extLst>
      <p:ext uri="{BB962C8B-B14F-4D97-AF65-F5344CB8AC3E}">
        <p14:creationId xmlns:p14="http://schemas.microsoft.com/office/powerpoint/2010/main" val="4270801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8000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1+#ppt_w/2"/>
                                          </p:val>
                                        </p:tav>
                                        <p:tav tm="100000">
                                          <p:val>
                                            <p:strVal val="#ppt_x"/>
                                          </p:val>
                                        </p:tav>
                                      </p:tavLst>
                                    </p:anim>
                                    <p:anim calcmode="lin" valueType="num">
                                      <p:cBhvr additive="base">
                                        <p:cTn id="8" dur="500" fill="hold"/>
                                        <p:tgtEl>
                                          <p:spTgt spid="39"/>
                                        </p:tgtEl>
                                        <p:attrNameLst>
                                          <p:attrName>ppt_y</p:attrName>
                                        </p:attrNameLst>
                                      </p:cBhvr>
                                      <p:tavLst>
                                        <p:tav tm="0">
                                          <p:val>
                                            <p:strVal val="1+#ppt_h/2"/>
                                          </p:val>
                                        </p:tav>
                                        <p:tav tm="100000">
                                          <p:val>
                                            <p:strVal val="#ppt_y"/>
                                          </p:val>
                                        </p:tav>
                                      </p:tavLst>
                                    </p:anim>
                                  </p:childTnLst>
                                </p:cTn>
                              </p:par>
                              <p:par>
                                <p:cTn id="9" presetID="53" presetClass="entr" presetSubtype="16" fill="hold" grpId="0" nodeType="withEffect">
                                  <p:stCondLst>
                                    <p:cond delay="350"/>
                                  </p:stCondLst>
                                  <p:childTnLst>
                                    <p:set>
                                      <p:cBhvr>
                                        <p:cTn id="10" dur="1" fill="hold">
                                          <p:stCondLst>
                                            <p:cond delay="0"/>
                                          </p:stCondLst>
                                        </p:cTn>
                                        <p:tgtEl>
                                          <p:spTgt spid="40"/>
                                        </p:tgtEl>
                                        <p:attrNameLst>
                                          <p:attrName>style.visibility</p:attrName>
                                        </p:attrNameLst>
                                      </p:cBhvr>
                                      <p:to>
                                        <p:strVal val="visible"/>
                                      </p:to>
                                    </p:set>
                                    <p:anim calcmode="lin" valueType="num">
                                      <p:cBhvr>
                                        <p:cTn id="11" dur="300" fill="hold"/>
                                        <p:tgtEl>
                                          <p:spTgt spid="40"/>
                                        </p:tgtEl>
                                        <p:attrNameLst>
                                          <p:attrName>ppt_w</p:attrName>
                                        </p:attrNameLst>
                                      </p:cBhvr>
                                      <p:tavLst>
                                        <p:tav tm="0">
                                          <p:val>
                                            <p:fltVal val="0"/>
                                          </p:val>
                                        </p:tav>
                                        <p:tav tm="100000">
                                          <p:val>
                                            <p:strVal val="#ppt_w"/>
                                          </p:val>
                                        </p:tav>
                                      </p:tavLst>
                                    </p:anim>
                                    <p:anim calcmode="lin" valueType="num">
                                      <p:cBhvr>
                                        <p:cTn id="12" dur="300" fill="hold"/>
                                        <p:tgtEl>
                                          <p:spTgt spid="40"/>
                                        </p:tgtEl>
                                        <p:attrNameLst>
                                          <p:attrName>ppt_h</p:attrName>
                                        </p:attrNameLst>
                                      </p:cBhvr>
                                      <p:tavLst>
                                        <p:tav tm="0">
                                          <p:val>
                                            <p:fltVal val="0"/>
                                          </p:val>
                                        </p:tav>
                                        <p:tav tm="100000">
                                          <p:val>
                                            <p:strVal val="#ppt_h"/>
                                          </p:val>
                                        </p:tav>
                                      </p:tavLst>
                                    </p:anim>
                                    <p:animEffect transition="in" filter="fade">
                                      <p:cBhvr>
                                        <p:cTn id="13" dur="300"/>
                                        <p:tgtEl>
                                          <p:spTgt spid="40"/>
                                        </p:tgtEl>
                                      </p:cBhvr>
                                    </p:animEffect>
                                  </p:childTnLst>
                                </p:cTn>
                              </p:par>
                              <p:par>
                                <p:cTn id="14" presetID="2" presetClass="entr" presetSubtype="8" decel="8000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0-#ppt_w/2"/>
                                          </p:val>
                                        </p:tav>
                                        <p:tav tm="100000">
                                          <p:val>
                                            <p:strVal val="#ppt_x"/>
                                          </p:val>
                                        </p:tav>
                                      </p:tavLst>
                                    </p:anim>
                                    <p:anim calcmode="lin" valueType="num">
                                      <p:cBhvr additive="base">
                                        <p:cTn id="17" dur="500" fill="hold"/>
                                        <p:tgtEl>
                                          <p:spTgt spid="7"/>
                                        </p:tgtEl>
                                        <p:attrNameLst>
                                          <p:attrName>ppt_y</p:attrName>
                                        </p:attrNameLst>
                                      </p:cBhvr>
                                      <p:tavLst>
                                        <p:tav tm="0">
                                          <p:val>
                                            <p:strVal val="#ppt_y"/>
                                          </p:val>
                                        </p:tav>
                                        <p:tav tm="100000">
                                          <p:val>
                                            <p:strVal val="#ppt_y"/>
                                          </p:val>
                                        </p:tav>
                                      </p:tavLst>
                                    </p:anim>
                                  </p:childTnLst>
                                </p:cTn>
                              </p:par>
                              <p:par>
                                <p:cTn id="18" presetID="10" presetClass="entr" presetSubtype="0" fill="hold" grpId="0" nodeType="withEffect">
                                  <p:stCondLst>
                                    <p:cond delay="200"/>
                                  </p:stCondLst>
                                  <p:childTnLst>
                                    <p:set>
                                      <p:cBhvr>
                                        <p:cTn id="19" dur="1" fill="hold">
                                          <p:stCondLst>
                                            <p:cond delay="0"/>
                                          </p:stCondLst>
                                        </p:cTn>
                                        <p:tgtEl>
                                          <p:spTgt spid="42"/>
                                        </p:tgtEl>
                                        <p:attrNameLst>
                                          <p:attrName>style.visibility</p:attrName>
                                        </p:attrNameLst>
                                      </p:cBhvr>
                                      <p:to>
                                        <p:strVal val="visible"/>
                                      </p:to>
                                    </p:set>
                                    <p:animEffect transition="in" filter="fade">
                                      <p:cBhvr>
                                        <p:cTn id="20" dur="500"/>
                                        <p:tgtEl>
                                          <p:spTgt spid="42"/>
                                        </p:tgtEl>
                                      </p:cBhvr>
                                    </p:animEffect>
                                  </p:childTnLst>
                                </p:cTn>
                              </p:par>
                              <p:par>
                                <p:cTn id="21" presetID="22" presetClass="entr" presetSubtype="4" fill="hold" grpId="0" nodeType="withEffect">
                                  <p:stCondLst>
                                    <p:cond delay="400"/>
                                  </p:stCondLst>
                                  <p:childTnLst>
                                    <p:set>
                                      <p:cBhvr>
                                        <p:cTn id="22" dur="1" fill="hold">
                                          <p:stCondLst>
                                            <p:cond delay="0"/>
                                          </p:stCondLst>
                                        </p:cTn>
                                        <p:tgtEl>
                                          <p:spTgt spid="15"/>
                                        </p:tgtEl>
                                        <p:attrNameLst>
                                          <p:attrName>style.visibility</p:attrName>
                                        </p:attrNameLst>
                                      </p:cBhvr>
                                      <p:to>
                                        <p:strVal val="visible"/>
                                      </p:to>
                                    </p:set>
                                    <p:animEffect transition="in" filter="wipe(down)">
                                      <p:cBhvr>
                                        <p:cTn id="23" dur="500"/>
                                        <p:tgtEl>
                                          <p:spTgt spid="15"/>
                                        </p:tgtEl>
                                      </p:cBhvr>
                                    </p:animEffect>
                                  </p:childTnLst>
                                </p:cTn>
                              </p:par>
                              <p:par>
                                <p:cTn id="24" presetID="2" presetClass="entr" presetSubtype="4" decel="80000" fill="hold" grpId="0" nodeType="withEffect">
                                  <p:stCondLst>
                                    <p:cond delay="40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ppt_x"/>
                                          </p:val>
                                        </p:tav>
                                        <p:tav tm="100000">
                                          <p:val>
                                            <p:strVal val="#ppt_x"/>
                                          </p:val>
                                        </p:tav>
                                      </p:tavLst>
                                    </p:anim>
                                    <p:anim calcmode="lin" valueType="num">
                                      <p:cBhvr additive="base">
                                        <p:cTn id="27" dur="500" fill="hold"/>
                                        <p:tgtEl>
                                          <p:spTgt spid="12"/>
                                        </p:tgtEl>
                                        <p:attrNameLst>
                                          <p:attrName>ppt_y</p:attrName>
                                        </p:attrNameLst>
                                      </p:cBhvr>
                                      <p:tavLst>
                                        <p:tav tm="0">
                                          <p:val>
                                            <p:strVal val="1+#ppt_h/2"/>
                                          </p:val>
                                        </p:tav>
                                        <p:tav tm="100000">
                                          <p:val>
                                            <p:strVal val="#ppt_y"/>
                                          </p:val>
                                        </p:tav>
                                      </p:tavLst>
                                    </p:anim>
                                  </p:childTnLst>
                                </p:cTn>
                              </p:par>
                              <p:par>
                                <p:cTn id="28" presetID="53" presetClass="entr" presetSubtype="16" fill="hold" grpId="0" nodeType="withEffect">
                                  <p:stCondLst>
                                    <p:cond delay="400"/>
                                  </p:stCondLst>
                                  <p:childTnLst>
                                    <p:set>
                                      <p:cBhvr>
                                        <p:cTn id="29" dur="1" fill="hold">
                                          <p:stCondLst>
                                            <p:cond delay="0"/>
                                          </p:stCondLst>
                                        </p:cTn>
                                        <p:tgtEl>
                                          <p:spTgt spid="17"/>
                                        </p:tgtEl>
                                        <p:attrNameLst>
                                          <p:attrName>style.visibility</p:attrName>
                                        </p:attrNameLst>
                                      </p:cBhvr>
                                      <p:to>
                                        <p:strVal val="visible"/>
                                      </p:to>
                                    </p:set>
                                    <p:anim calcmode="lin" valueType="num">
                                      <p:cBhvr>
                                        <p:cTn id="30" dur="300" fill="hold"/>
                                        <p:tgtEl>
                                          <p:spTgt spid="17"/>
                                        </p:tgtEl>
                                        <p:attrNameLst>
                                          <p:attrName>ppt_w</p:attrName>
                                        </p:attrNameLst>
                                      </p:cBhvr>
                                      <p:tavLst>
                                        <p:tav tm="0">
                                          <p:val>
                                            <p:fltVal val="0"/>
                                          </p:val>
                                        </p:tav>
                                        <p:tav tm="100000">
                                          <p:val>
                                            <p:strVal val="#ppt_w"/>
                                          </p:val>
                                        </p:tav>
                                      </p:tavLst>
                                    </p:anim>
                                    <p:anim calcmode="lin" valueType="num">
                                      <p:cBhvr>
                                        <p:cTn id="31" dur="300" fill="hold"/>
                                        <p:tgtEl>
                                          <p:spTgt spid="17"/>
                                        </p:tgtEl>
                                        <p:attrNameLst>
                                          <p:attrName>ppt_h</p:attrName>
                                        </p:attrNameLst>
                                      </p:cBhvr>
                                      <p:tavLst>
                                        <p:tav tm="0">
                                          <p:val>
                                            <p:fltVal val="0"/>
                                          </p:val>
                                        </p:tav>
                                        <p:tav tm="100000">
                                          <p:val>
                                            <p:strVal val="#ppt_h"/>
                                          </p:val>
                                        </p:tav>
                                      </p:tavLst>
                                    </p:anim>
                                    <p:animEffect transition="in" filter="fade">
                                      <p:cBhvr>
                                        <p:cTn id="32" dur="300"/>
                                        <p:tgtEl>
                                          <p:spTgt spid="17"/>
                                        </p:tgtEl>
                                      </p:cBhvr>
                                    </p:animEffect>
                                  </p:childTnLst>
                                </p:cTn>
                              </p:par>
                              <p:par>
                                <p:cTn id="33" presetID="53" presetClass="entr" presetSubtype="16" fill="hold" grpId="0" nodeType="withEffect">
                                  <p:stCondLst>
                                    <p:cond delay="550"/>
                                  </p:stCondLst>
                                  <p:childTnLst>
                                    <p:set>
                                      <p:cBhvr>
                                        <p:cTn id="34" dur="1" fill="hold">
                                          <p:stCondLst>
                                            <p:cond delay="0"/>
                                          </p:stCondLst>
                                        </p:cTn>
                                        <p:tgtEl>
                                          <p:spTgt spid="18"/>
                                        </p:tgtEl>
                                        <p:attrNameLst>
                                          <p:attrName>style.visibility</p:attrName>
                                        </p:attrNameLst>
                                      </p:cBhvr>
                                      <p:to>
                                        <p:strVal val="visible"/>
                                      </p:to>
                                    </p:set>
                                    <p:anim calcmode="lin" valueType="num">
                                      <p:cBhvr>
                                        <p:cTn id="35" dur="300" fill="hold"/>
                                        <p:tgtEl>
                                          <p:spTgt spid="18"/>
                                        </p:tgtEl>
                                        <p:attrNameLst>
                                          <p:attrName>ppt_w</p:attrName>
                                        </p:attrNameLst>
                                      </p:cBhvr>
                                      <p:tavLst>
                                        <p:tav tm="0">
                                          <p:val>
                                            <p:fltVal val="0"/>
                                          </p:val>
                                        </p:tav>
                                        <p:tav tm="100000">
                                          <p:val>
                                            <p:strVal val="#ppt_w"/>
                                          </p:val>
                                        </p:tav>
                                      </p:tavLst>
                                    </p:anim>
                                    <p:anim calcmode="lin" valueType="num">
                                      <p:cBhvr>
                                        <p:cTn id="36" dur="300" fill="hold"/>
                                        <p:tgtEl>
                                          <p:spTgt spid="18"/>
                                        </p:tgtEl>
                                        <p:attrNameLst>
                                          <p:attrName>ppt_h</p:attrName>
                                        </p:attrNameLst>
                                      </p:cBhvr>
                                      <p:tavLst>
                                        <p:tav tm="0">
                                          <p:val>
                                            <p:fltVal val="0"/>
                                          </p:val>
                                        </p:tav>
                                        <p:tav tm="100000">
                                          <p:val>
                                            <p:strVal val="#ppt_h"/>
                                          </p:val>
                                        </p:tav>
                                      </p:tavLst>
                                    </p:anim>
                                    <p:animEffect transition="in" filter="fade">
                                      <p:cBhvr>
                                        <p:cTn id="37" dur="300"/>
                                        <p:tgtEl>
                                          <p:spTgt spid="18"/>
                                        </p:tgtEl>
                                      </p:cBhvr>
                                    </p:animEffect>
                                  </p:childTnLst>
                                </p:cTn>
                              </p:par>
                              <p:par>
                                <p:cTn id="38" presetID="53" presetClass="entr" presetSubtype="16" fill="hold" grpId="0" nodeType="withEffect">
                                  <p:stCondLst>
                                    <p:cond delay="700"/>
                                  </p:stCondLst>
                                  <p:childTnLst>
                                    <p:set>
                                      <p:cBhvr>
                                        <p:cTn id="39" dur="1" fill="hold">
                                          <p:stCondLst>
                                            <p:cond delay="0"/>
                                          </p:stCondLst>
                                        </p:cTn>
                                        <p:tgtEl>
                                          <p:spTgt spid="19"/>
                                        </p:tgtEl>
                                        <p:attrNameLst>
                                          <p:attrName>style.visibility</p:attrName>
                                        </p:attrNameLst>
                                      </p:cBhvr>
                                      <p:to>
                                        <p:strVal val="visible"/>
                                      </p:to>
                                    </p:set>
                                    <p:anim calcmode="lin" valueType="num">
                                      <p:cBhvr>
                                        <p:cTn id="40" dur="300" fill="hold"/>
                                        <p:tgtEl>
                                          <p:spTgt spid="19"/>
                                        </p:tgtEl>
                                        <p:attrNameLst>
                                          <p:attrName>ppt_w</p:attrName>
                                        </p:attrNameLst>
                                      </p:cBhvr>
                                      <p:tavLst>
                                        <p:tav tm="0">
                                          <p:val>
                                            <p:fltVal val="0"/>
                                          </p:val>
                                        </p:tav>
                                        <p:tav tm="100000">
                                          <p:val>
                                            <p:strVal val="#ppt_w"/>
                                          </p:val>
                                        </p:tav>
                                      </p:tavLst>
                                    </p:anim>
                                    <p:anim calcmode="lin" valueType="num">
                                      <p:cBhvr>
                                        <p:cTn id="41" dur="300" fill="hold"/>
                                        <p:tgtEl>
                                          <p:spTgt spid="19"/>
                                        </p:tgtEl>
                                        <p:attrNameLst>
                                          <p:attrName>ppt_h</p:attrName>
                                        </p:attrNameLst>
                                      </p:cBhvr>
                                      <p:tavLst>
                                        <p:tav tm="0">
                                          <p:val>
                                            <p:fltVal val="0"/>
                                          </p:val>
                                        </p:tav>
                                        <p:tav tm="100000">
                                          <p:val>
                                            <p:strVal val="#ppt_h"/>
                                          </p:val>
                                        </p:tav>
                                      </p:tavLst>
                                    </p:anim>
                                    <p:animEffect transition="in" filter="fade">
                                      <p:cBhvr>
                                        <p:cTn id="42" dur="300"/>
                                        <p:tgtEl>
                                          <p:spTgt spid="19"/>
                                        </p:tgtEl>
                                      </p:cBhvr>
                                    </p:animEffect>
                                  </p:childTnLst>
                                </p:cTn>
                              </p:par>
                              <p:par>
                                <p:cTn id="43" presetID="53" presetClass="entr" presetSubtype="16" fill="hold" grpId="0" nodeType="withEffect">
                                  <p:stCondLst>
                                    <p:cond delay="850"/>
                                  </p:stCondLst>
                                  <p:childTnLst>
                                    <p:set>
                                      <p:cBhvr>
                                        <p:cTn id="44" dur="1" fill="hold">
                                          <p:stCondLst>
                                            <p:cond delay="0"/>
                                          </p:stCondLst>
                                        </p:cTn>
                                        <p:tgtEl>
                                          <p:spTgt spid="20"/>
                                        </p:tgtEl>
                                        <p:attrNameLst>
                                          <p:attrName>style.visibility</p:attrName>
                                        </p:attrNameLst>
                                      </p:cBhvr>
                                      <p:to>
                                        <p:strVal val="visible"/>
                                      </p:to>
                                    </p:set>
                                    <p:anim calcmode="lin" valueType="num">
                                      <p:cBhvr>
                                        <p:cTn id="45" dur="300" fill="hold"/>
                                        <p:tgtEl>
                                          <p:spTgt spid="20"/>
                                        </p:tgtEl>
                                        <p:attrNameLst>
                                          <p:attrName>ppt_w</p:attrName>
                                        </p:attrNameLst>
                                      </p:cBhvr>
                                      <p:tavLst>
                                        <p:tav tm="0">
                                          <p:val>
                                            <p:fltVal val="0"/>
                                          </p:val>
                                        </p:tav>
                                        <p:tav tm="100000">
                                          <p:val>
                                            <p:strVal val="#ppt_w"/>
                                          </p:val>
                                        </p:tav>
                                      </p:tavLst>
                                    </p:anim>
                                    <p:anim calcmode="lin" valueType="num">
                                      <p:cBhvr>
                                        <p:cTn id="46" dur="300" fill="hold"/>
                                        <p:tgtEl>
                                          <p:spTgt spid="20"/>
                                        </p:tgtEl>
                                        <p:attrNameLst>
                                          <p:attrName>ppt_h</p:attrName>
                                        </p:attrNameLst>
                                      </p:cBhvr>
                                      <p:tavLst>
                                        <p:tav tm="0">
                                          <p:val>
                                            <p:fltVal val="0"/>
                                          </p:val>
                                        </p:tav>
                                        <p:tav tm="100000">
                                          <p:val>
                                            <p:strVal val="#ppt_h"/>
                                          </p:val>
                                        </p:tav>
                                      </p:tavLst>
                                    </p:anim>
                                    <p:animEffect transition="in" filter="fade">
                                      <p:cBhvr>
                                        <p:cTn id="47" dur="300"/>
                                        <p:tgtEl>
                                          <p:spTgt spid="20"/>
                                        </p:tgtEl>
                                      </p:cBhvr>
                                    </p:animEffect>
                                  </p:childTnLst>
                                </p:cTn>
                              </p:par>
                              <p:par>
                                <p:cTn id="48" presetID="53" presetClass="entr" presetSubtype="16" fill="hold" grpId="0" nodeType="withEffect">
                                  <p:stCondLst>
                                    <p:cond delay="1000"/>
                                  </p:stCondLst>
                                  <p:childTnLst>
                                    <p:set>
                                      <p:cBhvr>
                                        <p:cTn id="49" dur="1" fill="hold">
                                          <p:stCondLst>
                                            <p:cond delay="0"/>
                                          </p:stCondLst>
                                        </p:cTn>
                                        <p:tgtEl>
                                          <p:spTgt spid="21"/>
                                        </p:tgtEl>
                                        <p:attrNameLst>
                                          <p:attrName>style.visibility</p:attrName>
                                        </p:attrNameLst>
                                      </p:cBhvr>
                                      <p:to>
                                        <p:strVal val="visible"/>
                                      </p:to>
                                    </p:set>
                                    <p:anim calcmode="lin" valueType="num">
                                      <p:cBhvr>
                                        <p:cTn id="50" dur="300" fill="hold"/>
                                        <p:tgtEl>
                                          <p:spTgt spid="21"/>
                                        </p:tgtEl>
                                        <p:attrNameLst>
                                          <p:attrName>ppt_w</p:attrName>
                                        </p:attrNameLst>
                                      </p:cBhvr>
                                      <p:tavLst>
                                        <p:tav tm="0">
                                          <p:val>
                                            <p:fltVal val="0"/>
                                          </p:val>
                                        </p:tav>
                                        <p:tav tm="100000">
                                          <p:val>
                                            <p:strVal val="#ppt_w"/>
                                          </p:val>
                                        </p:tav>
                                      </p:tavLst>
                                    </p:anim>
                                    <p:anim calcmode="lin" valueType="num">
                                      <p:cBhvr>
                                        <p:cTn id="51" dur="300" fill="hold"/>
                                        <p:tgtEl>
                                          <p:spTgt spid="21"/>
                                        </p:tgtEl>
                                        <p:attrNameLst>
                                          <p:attrName>ppt_h</p:attrName>
                                        </p:attrNameLst>
                                      </p:cBhvr>
                                      <p:tavLst>
                                        <p:tav tm="0">
                                          <p:val>
                                            <p:fltVal val="0"/>
                                          </p:val>
                                        </p:tav>
                                        <p:tav tm="100000">
                                          <p:val>
                                            <p:strVal val="#ppt_h"/>
                                          </p:val>
                                        </p:tav>
                                      </p:tavLst>
                                    </p:anim>
                                    <p:animEffect transition="in" filter="fade">
                                      <p:cBhvr>
                                        <p:cTn id="52" dur="300"/>
                                        <p:tgtEl>
                                          <p:spTgt spid="21"/>
                                        </p:tgtEl>
                                      </p:cBhvr>
                                    </p:animEffect>
                                  </p:childTnLst>
                                </p:cTn>
                              </p:par>
                              <p:par>
                                <p:cTn id="53" presetID="53" presetClass="entr" presetSubtype="16" fill="hold" grpId="0" nodeType="withEffect">
                                  <p:stCondLst>
                                    <p:cond delay="1150"/>
                                  </p:stCondLst>
                                  <p:childTnLst>
                                    <p:set>
                                      <p:cBhvr>
                                        <p:cTn id="54" dur="1" fill="hold">
                                          <p:stCondLst>
                                            <p:cond delay="0"/>
                                          </p:stCondLst>
                                        </p:cTn>
                                        <p:tgtEl>
                                          <p:spTgt spid="22"/>
                                        </p:tgtEl>
                                        <p:attrNameLst>
                                          <p:attrName>style.visibility</p:attrName>
                                        </p:attrNameLst>
                                      </p:cBhvr>
                                      <p:to>
                                        <p:strVal val="visible"/>
                                      </p:to>
                                    </p:set>
                                    <p:anim calcmode="lin" valueType="num">
                                      <p:cBhvr>
                                        <p:cTn id="55" dur="300" fill="hold"/>
                                        <p:tgtEl>
                                          <p:spTgt spid="22"/>
                                        </p:tgtEl>
                                        <p:attrNameLst>
                                          <p:attrName>ppt_w</p:attrName>
                                        </p:attrNameLst>
                                      </p:cBhvr>
                                      <p:tavLst>
                                        <p:tav tm="0">
                                          <p:val>
                                            <p:fltVal val="0"/>
                                          </p:val>
                                        </p:tav>
                                        <p:tav tm="100000">
                                          <p:val>
                                            <p:strVal val="#ppt_w"/>
                                          </p:val>
                                        </p:tav>
                                      </p:tavLst>
                                    </p:anim>
                                    <p:anim calcmode="lin" valueType="num">
                                      <p:cBhvr>
                                        <p:cTn id="56" dur="300" fill="hold"/>
                                        <p:tgtEl>
                                          <p:spTgt spid="22"/>
                                        </p:tgtEl>
                                        <p:attrNameLst>
                                          <p:attrName>ppt_h</p:attrName>
                                        </p:attrNameLst>
                                      </p:cBhvr>
                                      <p:tavLst>
                                        <p:tav tm="0">
                                          <p:val>
                                            <p:fltVal val="0"/>
                                          </p:val>
                                        </p:tav>
                                        <p:tav tm="100000">
                                          <p:val>
                                            <p:strVal val="#ppt_h"/>
                                          </p:val>
                                        </p:tav>
                                      </p:tavLst>
                                    </p:anim>
                                    <p:animEffect transition="in" filter="fade">
                                      <p:cBhvr>
                                        <p:cTn id="57" dur="300"/>
                                        <p:tgtEl>
                                          <p:spTgt spid="22"/>
                                        </p:tgtEl>
                                      </p:cBhvr>
                                    </p:animEffect>
                                  </p:childTnLst>
                                </p:cTn>
                              </p:par>
                              <p:par>
                                <p:cTn id="58" presetID="16" presetClass="entr" presetSubtype="42" fill="hold" grpId="0" nodeType="withEffect">
                                  <p:stCondLst>
                                    <p:cond delay="500"/>
                                  </p:stCondLst>
                                  <p:childTnLst>
                                    <p:set>
                                      <p:cBhvr>
                                        <p:cTn id="59" dur="1" fill="hold">
                                          <p:stCondLst>
                                            <p:cond delay="0"/>
                                          </p:stCondLst>
                                        </p:cTn>
                                        <p:tgtEl>
                                          <p:spTgt spid="23"/>
                                        </p:tgtEl>
                                        <p:attrNameLst>
                                          <p:attrName>style.visibility</p:attrName>
                                        </p:attrNameLst>
                                      </p:cBhvr>
                                      <p:to>
                                        <p:strVal val="visible"/>
                                      </p:to>
                                    </p:set>
                                    <p:animEffect transition="in" filter="barn(outHorizontal)">
                                      <p:cBhvr>
                                        <p:cTn id="60" dur="500"/>
                                        <p:tgtEl>
                                          <p:spTgt spid="23"/>
                                        </p:tgtEl>
                                      </p:cBhvr>
                                    </p:animEffect>
                                  </p:childTnLst>
                                </p:cTn>
                              </p:par>
                              <p:par>
                                <p:cTn id="61" presetID="16" presetClass="entr" presetSubtype="42" fill="hold" grpId="0" nodeType="withEffect">
                                  <p:stCondLst>
                                    <p:cond delay="700"/>
                                  </p:stCondLst>
                                  <p:childTnLst>
                                    <p:set>
                                      <p:cBhvr>
                                        <p:cTn id="62" dur="1" fill="hold">
                                          <p:stCondLst>
                                            <p:cond delay="0"/>
                                          </p:stCondLst>
                                        </p:cTn>
                                        <p:tgtEl>
                                          <p:spTgt spid="24"/>
                                        </p:tgtEl>
                                        <p:attrNameLst>
                                          <p:attrName>style.visibility</p:attrName>
                                        </p:attrNameLst>
                                      </p:cBhvr>
                                      <p:to>
                                        <p:strVal val="visible"/>
                                      </p:to>
                                    </p:set>
                                    <p:animEffect transition="in" filter="barn(outHorizontal)">
                                      <p:cBhvr>
                                        <p:cTn id="63" dur="500"/>
                                        <p:tgtEl>
                                          <p:spTgt spid="24"/>
                                        </p:tgtEl>
                                      </p:cBhvr>
                                    </p:animEffect>
                                  </p:childTnLst>
                                </p:cTn>
                              </p:par>
                              <p:par>
                                <p:cTn id="64" presetID="16" presetClass="entr" presetSubtype="42" fill="hold" grpId="0" nodeType="withEffect">
                                  <p:stCondLst>
                                    <p:cond delay="900"/>
                                  </p:stCondLst>
                                  <p:childTnLst>
                                    <p:set>
                                      <p:cBhvr>
                                        <p:cTn id="65" dur="1" fill="hold">
                                          <p:stCondLst>
                                            <p:cond delay="0"/>
                                          </p:stCondLst>
                                        </p:cTn>
                                        <p:tgtEl>
                                          <p:spTgt spid="25"/>
                                        </p:tgtEl>
                                        <p:attrNameLst>
                                          <p:attrName>style.visibility</p:attrName>
                                        </p:attrNameLst>
                                      </p:cBhvr>
                                      <p:to>
                                        <p:strVal val="visible"/>
                                      </p:to>
                                    </p:set>
                                    <p:animEffect transition="in" filter="barn(outHorizontal)">
                                      <p:cBhvr>
                                        <p:cTn id="66" dur="500"/>
                                        <p:tgtEl>
                                          <p:spTgt spid="25"/>
                                        </p:tgtEl>
                                      </p:cBhvr>
                                    </p:animEffect>
                                  </p:childTnLst>
                                </p:cTn>
                              </p:par>
                              <p:par>
                                <p:cTn id="67" presetID="16" presetClass="entr" presetSubtype="42" fill="hold" grpId="0" nodeType="withEffect">
                                  <p:stCondLst>
                                    <p:cond delay="1100"/>
                                  </p:stCondLst>
                                  <p:childTnLst>
                                    <p:set>
                                      <p:cBhvr>
                                        <p:cTn id="68" dur="1" fill="hold">
                                          <p:stCondLst>
                                            <p:cond delay="0"/>
                                          </p:stCondLst>
                                        </p:cTn>
                                        <p:tgtEl>
                                          <p:spTgt spid="26"/>
                                        </p:tgtEl>
                                        <p:attrNameLst>
                                          <p:attrName>style.visibility</p:attrName>
                                        </p:attrNameLst>
                                      </p:cBhvr>
                                      <p:to>
                                        <p:strVal val="visible"/>
                                      </p:to>
                                    </p:set>
                                    <p:animEffect transition="in" filter="barn(outHorizontal)">
                                      <p:cBhvr>
                                        <p:cTn id="69" dur="500"/>
                                        <p:tgtEl>
                                          <p:spTgt spid="26"/>
                                        </p:tgtEl>
                                      </p:cBhvr>
                                    </p:animEffect>
                                  </p:childTnLst>
                                </p:cTn>
                              </p:par>
                              <p:par>
                                <p:cTn id="70" presetID="16" presetClass="entr" presetSubtype="42" fill="hold" grpId="0" nodeType="withEffect">
                                  <p:stCondLst>
                                    <p:cond delay="1300"/>
                                  </p:stCondLst>
                                  <p:childTnLst>
                                    <p:set>
                                      <p:cBhvr>
                                        <p:cTn id="71" dur="1" fill="hold">
                                          <p:stCondLst>
                                            <p:cond delay="0"/>
                                          </p:stCondLst>
                                        </p:cTn>
                                        <p:tgtEl>
                                          <p:spTgt spid="27"/>
                                        </p:tgtEl>
                                        <p:attrNameLst>
                                          <p:attrName>style.visibility</p:attrName>
                                        </p:attrNameLst>
                                      </p:cBhvr>
                                      <p:to>
                                        <p:strVal val="visible"/>
                                      </p:to>
                                    </p:set>
                                    <p:animEffect transition="in" filter="barn(outHorizontal)">
                                      <p:cBhvr>
                                        <p:cTn id="72" dur="500"/>
                                        <p:tgtEl>
                                          <p:spTgt spid="27"/>
                                        </p:tgtEl>
                                      </p:cBhvr>
                                    </p:animEffect>
                                  </p:childTnLst>
                                </p:cTn>
                              </p:par>
                              <p:par>
                                <p:cTn id="73" presetID="16" presetClass="entr" presetSubtype="42" fill="hold" grpId="0" nodeType="withEffect">
                                  <p:stCondLst>
                                    <p:cond delay="1500"/>
                                  </p:stCondLst>
                                  <p:childTnLst>
                                    <p:set>
                                      <p:cBhvr>
                                        <p:cTn id="74" dur="1" fill="hold">
                                          <p:stCondLst>
                                            <p:cond delay="0"/>
                                          </p:stCondLst>
                                        </p:cTn>
                                        <p:tgtEl>
                                          <p:spTgt spid="28"/>
                                        </p:tgtEl>
                                        <p:attrNameLst>
                                          <p:attrName>style.visibility</p:attrName>
                                        </p:attrNameLst>
                                      </p:cBhvr>
                                      <p:to>
                                        <p:strVal val="visible"/>
                                      </p:to>
                                    </p:set>
                                    <p:animEffect transition="in" filter="barn(outHorizontal)">
                                      <p:cBhvr>
                                        <p:cTn id="75" dur="500"/>
                                        <p:tgtEl>
                                          <p:spTgt spid="28"/>
                                        </p:tgtEl>
                                      </p:cBhvr>
                                    </p:animEffect>
                                  </p:childTnLst>
                                </p:cTn>
                              </p:par>
                              <p:par>
                                <p:cTn id="76" presetID="16" presetClass="entr" presetSubtype="37" fill="hold" nodeType="withEffect">
                                  <p:stCondLst>
                                    <p:cond delay="650"/>
                                  </p:stCondLst>
                                  <p:childTnLst>
                                    <p:set>
                                      <p:cBhvr>
                                        <p:cTn id="77" dur="1" fill="hold">
                                          <p:stCondLst>
                                            <p:cond delay="0"/>
                                          </p:stCondLst>
                                        </p:cTn>
                                        <p:tgtEl>
                                          <p:spTgt spid="30"/>
                                        </p:tgtEl>
                                        <p:attrNameLst>
                                          <p:attrName>style.visibility</p:attrName>
                                        </p:attrNameLst>
                                      </p:cBhvr>
                                      <p:to>
                                        <p:strVal val="visible"/>
                                      </p:to>
                                    </p:set>
                                    <p:animEffect transition="in" filter="barn(outVertical)">
                                      <p:cBhvr>
                                        <p:cTn id="78" dur="500"/>
                                        <p:tgtEl>
                                          <p:spTgt spid="30"/>
                                        </p:tgtEl>
                                      </p:cBhvr>
                                    </p:animEffect>
                                  </p:childTnLst>
                                </p:cTn>
                              </p:par>
                              <p:par>
                                <p:cTn id="79" presetID="16" presetClass="entr" presetSubtype="37" fill="hold" nodeType="withEffect">
                                  <p:stCondLst>
                                    <p:cond delay="900"/>
                                  </p:stCondLst>
                                  <p:childTnLst>
                                    <p:set>
                                      <p:cBhvr>
                                        <p:cTn id="80" dur="1" fill="hold">
                                          <p:stCondLst>
                                            <p:cond delay="0"/>
                                          </p:stCondLst>
                                        </p:cTn>
                                        <p:tgtEl>
                                          <p:spTgt spid="31"/>
                                        </p:tgtEl>
                                        <p:attrNameLst>
                                          <p:attrName>style.visibility</p:attrName>
                                        </p:attrNameLst>
                                      </p:cBhvr>
                                      <p:to>
                                        <p:strVal val="visible"/>
                                      </p:to>
                                    </p:set>
                                    <p:animEffect transition="in" filter="barn(outVertical)">
                                      <p:cBhvr>
                                        <p:cTn id="81" dur="500"/>
                                        <p:tgtEl>
                                          <p:spTgt spid="31"/>
                                        </p:tgtEl>
                                      </p:cBhvr>
                                    </p:animEffect>
                                  </p:childTnLst>
                                </p:cTn>
                              </p:par>
                              <p:par>
                                <p:cTn id="82" presetID="16" presetClass="entr" presetSubtype="37" fill="hold" nodeType="withEffect">
                                  <p:stCondLst>
                                    <p:cond delay="1100"/>
                                  </p:stCondLst>
                                  <p:childTnLst>
                                    <p:set>
                                      <p:cBhvr>
                                        <p:cTn id="83" dur="1" fill="hold">
                                          <p:stCondLst>
                                            <p:cond delay="0"/>
                                          </p:stCondLst>
                                        </p:cTn>
                                        <p:tgtEl>
                                          <p:spTgt spid="32"/>
                                        </p:tgtEl>
                                        <p:attrNameLst>
                                          <p:attrName>style.visibility</p:attrName>
                                        </p:attrNameLst>
                                      </p:cBhvr>
                                      <p:to>
                                        <p:strVal val="visible"/>
                                      </p:to>
                                    </p:set>
                                    <p:animEffect transition="in" filter="barn(outVertical)">
                                      <p:cBhvr>
                                        <p:cTn id="84" dur="500"/>
                                        <p:tgtEl>
                                          <p:spTgt spid="32"/>
                                        </p:tgtEl>
                                      </p:cBhvr>
                                    </p:animEffect>
                                  </p:childTnLst>
                                </p:cTn>
                              </p:par>
                              <p:par>
                                <p:cTn id="85" presetID="16" presetClass="entr" presetSubtype="37" fill="hold" nodeType="withEffect">
                                  <p:stCondLst>
                                    <p:cond delay="1300"/>
                                  </p:stCondLst>
                                  <p:childTnLst>
                                    <p:set>
                                      <p:cBhvr>
                                        <p:cTn id="86" dur="1" fill="hold">
                                          <p:stCondLst>
                                            <p:cond delay="0"/>
                                          </p:stCondLst>
                                        </p:cTn>
                                        <p:tgtEl>
                                          <p:spTgt spid="33"/>
                                        </p:tgtEl>
                                        <p:attrNameLst>
                                          <p:attrName>style.visibility</p:attrName>
                                        </p:attrNameLst>
                                      </p:cBhvr>
                                      <p:to>
                                        <p:strVal val="visible"/>
                                      </p:to>
                                    </p:set>
                                    <p:animEffect transition="in" filter="barn(outVertical)">
                                      <p:cBhvr>
                                        <p:cTn id="8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39" grpId="0" animBg="1"/>
      <p:bldP spid="7" grpId="0" animBg="1"/>
      <p:bldP spid="12" grpId="0" animBg="1"/>
      <p:bldP spid="15" grpId="0"/>
      <p:bldP spid="17" grpId="0"/>
      <p:bldP spid="18" grpId="0"/>
      <p:bldP spid="19" grpId="0"/>
      <p:bldP spid="20" grpId="0"/>
      <p:bldP spid="21" grpId="0"/>
      <p:bldP spid="22" grpId="0"/>
      <p:bldP spid="23" grpId="0"/>
      <p:bldP spid="24" grpId="0"/>
      <p:bldP spid="25" grpId="0"/>
      <p:bldP spid="26" grpId="0"/>
      <p:bldP spid="27" grpId="0"/>
      <p:bldP spid="28" grpId="0"/>
      <p:bldP spid="4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C3F697DF-9D23-A2C8-E6A2-4747E87A7DA0}"/>
              </a:ext>
            </a:extLst>
          </p:cNvPr>
          <p:cNvSpPr/>
          <p:nvPr/>
        </p:nvSpPr>
        <p:spPr>
          <a:xfrm>
            <a:off x="11500199" y="5899651"/>
            <a:ext cx="702530" cy="958349"/>
          </a:xfrm>
          <a:custGeom>
            <a:avLst/>
            <a:gdLst>
              <a:gd name="connsiteX0" fmla="*/ 918552 w 932456"/>
              <a:gd name="connsiteY0" fmla="*/ 0 h 1272000"/>
              <a:gd name="connsiteX1" fmla="*/ 932456 w 932456"/>
              <a:gd name="connsiteY1" fmla="*/ 702 h 1272000"/>
              <a:gd name="connsiteX2" fmla="*/ 932456 w 932456"/>
              <a:gd name="connsiteY2" fmla="*/ 1272000 h 1272000"/>
              <a:gd name="connsiteX3" fmla="*/ 70686 w 932456"/>
              <a:gd name="connsiteY3" fmla="*/ 1272000 h 1272000"/>
              <a:gd name="connsiteX4" fmla="*/ 41297 w 932456"/>
              <a:gd name="connsiteY4" fmla="*/ 1191702 h 1272000"/>
              <a:gd name="connsiteX5" fmla="*/ 0 w 932456"/>
              <a:gd name="connsiteY5" fmla="*/ 918552 h 1272000"/>
              <a:gd name="connsiteX6" fmla="*/ 918552 w 932456"/>
              <a:gd name="connsiteY6" fmla="*/ 0 h 12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2456" h="1272000">
                <a:moveTo>
                  <a:pt x="918552" y="0"/>
                </a:moveTo>
                <a:lnTo>
                  <a:pt x="932456" y="702"/>
                </a:lnTo>
                <a:lnTo>
                  <a:pt x="932456" y="1272000"/>
                </a:lnTo>
                <a:lnTo>
                  <a:pt x="70686" y="1272000"/>
                </a:lnTo>
                <a:lnTo>
                  <a:pt x="41297" y="1191702"/>
                </a:lnTo>
                <a:cubicBezTo>
                  <a:pt x="14458" y="1105414"/>
                  <a:pt x="0" y="1013671"/>
                  <a:pt x="0" y="918552"/>
                </a:cubicBezTo>
                <a:cubicBezTo>
                  <a:pt x="0" y="411250"/>
                  <a:pt x="411250" y="0"/>
                  <a:pt x="918552" y="0"/>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7" name="Oval 6">
            <a:extLst>
              <a:ext uri="{FF2B5EF4-FFF2-40B4-BE49-F238E27FC236}">
                <a16:creationId xmlns:a16="http://schemas.microsoft.com/office/drawing/2014/main" id="{16C4FB07-5F4C-B604-09C9-32AC340F8A40}"/>
              </a:ext>
            </a:extLst>
          </p:cNvPr>
          <p:cNvSpPr/>
          <p:nvPr/>
        </p:nvSpPr>
        <p:spPr>
          <a:xfrm>
            <a:off x="11082564" y="5859749"/>
            <a:ext cx="404492" cy="404492"/>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4" name="Picture 3" descr="A close-up of a computer code&#10;&#10;Description automatically generated">
            <a:extLst>
              <a:ext uri="{FF2B5EF4-FFF2-40B4-BE49-F238E27FC236}">
                <a16:creationId xmlns:a16="http://schemas.microsoft.com/office/drawing/2014/main" id="{97BC4957-B3F6-B910-AAEC-463CE9DEA84E}"/>
              </a:ext>
            </a:extLst>
          </p:cNvPr>
          <p:cNvPicPr>
            <a:picLocks noChangeAspect="1"/>
          </p:cNvPicPr>
          <p:nvPr/>
        </p:nvPicPr>
        <p:blipFill>
          <a:blip r:embed="rId2"/>
          <a:stretch>
            <a:fillRect/>
          </a:stretch>
        </p:blipFill>
        <p:spPr>
          <a:xfrm>
            <a:off x="152644" y="1944839"/>
            <a:ext cx="11883536" cy="1840884"/>
          </a:xfrm>
          <a:prstGeom prst="rect">
            <a:avLst/>
          </a:prstGeom>
        </p:spPr>
      </p:pic>
      <p:sp>
        <p:nvSpPr>
          <p:cNvPr id="6" name="Date Placeholder 5">
            <a:extLst>
              <a:ext uri="{FF2B5EF4-FFF2-40B4-BE49-F238E27FC236}">
                <a16:creationId xmlns:a16="http://schemas.microsoft.com/office/drawing/2014/main" id="{2B08534C-F0C1-440F-8EBA-F646BBE783BA}"/>
              </a:ext>
            </a:extLst>
          </p:cNvPr>
          <p:cNvSpPr>
            <a:spLocks noGrp="1"/>
          </p:cNvSpPr>
          <p:nvPr>
            <p:ph type="dt" sz="half" idx="10"/>
          </p:nvPr>
        </p:nvSpPr>
        <p:spPr/>
        <p:txBody>
          <a:bodyPr/>
          <a:lstStyle/>
          <a:p>
            <a:fld id="{1FE8EBF8-7F8B-40F2-A582-160B926A7847}" type="datetime1">
              <a:rPr lang="en-US" smtClean="0"/>
              <a:t>8/14/2024</a:t>
            </a:fld>
            <a:endParaRPr lang="en-US"/>
          </a:p>
        </p:txBody>
      </p:sp>
      <p:sp>
        <p:nvSpPr>
          <p:cNvPr id="8" name="Footer Placeholder 7">
            <a:extLst>
              <a:ext uri="{FF2B5EF4-FFF2-40B4-BE49-F238E27FC236}">
                <a16:creationId xmlns:a16="http://schemas.microsoft.com/office/drawing/2014/main" id="{AB0F711F-46CE-AF1A-7B97-FA0967307925}"/>
              </a:ext>
            </a:extLst>
          </p:cNvPr>
          <p:cNvSpPr>
            <a:spLocks noGrp="1"/>
          </p:cNvSpPr>
          <p:nvPr>
            <p:ph type="ftr" sz="quarter" idx="11"/>
          </p:nvPr>
        </p:nvSpPr>
        <p:spPr/>
        <p:txBody>
          <a:bodyPr/>
          <a:lstStyle/>
          <a:p>
            <a:r>
              <a:rPr lang="en-GB"/>
              <a:t>Random Access Procedure in MAC Group 4</a:t>
            </a:r>
            <a:endParaRPr lang="en-US"/>
          </a:p>
        </p:txBody>
      </p:sp>
      <p:sp>
        <p:nvSpPr>
          <p:cNvPr id="9" name="Slide Number Placeholder 8">
            <a:extLst>
              <a:ext uri="{FF2B5EF4-FFF2-40B4-BE49-F238E27FC236}">
                <a16:creationId xmlns:a16="http://schemas.microsoft.com/office/drawing/2014/main" id="{7028DF61-5CA7-A0E0-6950-790A584CF02A}"/>
              </a:ext>
            </a:extLst>
          </p:cNvPr>
          <p:cNvSpPr>
            <a:spLocks noGrp="1"/>
          </p:cNvSpPr>
          <p:nvPr>
            <p:ph type="sldNum" sz="quarter" idx="12"/>
          </p:nvPr>
        </p:nvSpPr>
        <p:spPr/>
        <p:txBody>
          <a:bodyPr/>
          <a:lstStyle/>
          <a:p>
            <a:fld id="{96E69268-9C8B-4EBF-A9EE-DC5DC2D48DC3}" type="slidenum">
              <a:rPr lang="en-US" smtClean="0"/>
              <a:pPr/>
              <a:t>20</a:t>
            </a:fld>
            <a:endParaRPr lang="en-US"/>
          </a:p>
        </p:txBody>
      </p:sp>
    </p:spTree>
    <p:extLst>
      <p:ext uri="{BB962C8B-B14F-4D97-AF65-F5344CB8AC3E}">
        <p14:creationId xmlns:p14="http://schemas.microsoft.com/office/powerpoint/2010/main" val="3884859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8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53" presetClass="entr" presetSubtype="16" fill="hold" grpId="0" nodeType="withEffect">
                                  <p:stCondLst>
                                    <p:cond delay="350"/>
                                  </p:stCondLst>
                                  <p:childTnLst>
                                    <p:set>
                                      <p:cBhvr>
                                        <p:cTn id="10" dur="1" fill="hold">
                                          <p:stCondLst>
                                            <p:cond delay="0"/>
                                          </p:stCondLst>
                                        </p:cTn>
                                        <p:tgtEl>
                                          <p:spTgt spid="7"/>
                                        </p:tgtEl>
                                        <p:attrNameLst>
                                          <p:attrName>style.visibility</p:attrName>
                                        </p:attrNameLst>
                                      </p:cBhvr>
                                      <p:to>
                                        <p:strVal val="visible"/>
                                      </p:to>
                                    </p:set>
                                    <p:anim calcmode="lin" valueType="num">
                                      <p:cBhvr>
                                        <p:cTn id="11" dur="300" fill="hold"/>
                                        <p:tgtEl>
                                          <p:spTgt spid="7"/>
                                        </p:tgtEl>
                                        <p:attrNameLst>
                                          <p:attrName>ppt_w</p:attrName>
                                        </p:attrNameLst>
                                      </p:cBhvr>
                                      <p:tavLst>
                                        <p:tav tm="0">
                                          <p:val>
                                            <p:fltVal val="0"/>
                                          </p:val>
                                        </p:tav>
                                        <p:tav tm="100000">
                                          <p:val>
                                            <p:strVal val="#ppt_w"/>
                                          </p:val>
                                        </p:tav>
                                      </p:tavLst>
                                    </p:anim>
                                    <p:anim calcmode="lin" valueType="num">
                                      <p:cBhvr>
                                        <p:cTn id="12" dur="300" fill="hold"/>
                                        <p:tgtEl>
                                          <p:spTgt spid="7"/>
                                        </p:tgtEl>
                                        <p:attrNameLst>
                                          <p:attrName>ppt_h</p:attrName>
                                        </p:attrNameLst>
                                      </p:cBhvr>
                                      <p:tavLst>
                                        <p:tav tm="0">
                                          <p:val>
                                            <p:fltVal val="0"/>
                                          </p:val>
                                        </p:tav>
                                        <p:tav tm="100000">
                                          <p:val>
                                            <p:strVal val="#ppt_h"/>
                                          </p:val>
                                        </p:tav>
                                      </p:tavLst>
                                    </p:anim>
                                    <p:animEffect transition="in" filter="fade">
                                      <p:cBhvr>
                                        <p:cTn id="13" dur="3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100000">
              <a:srgbClr val="095474"/>
            </a:gs>
          </a:gsLst>
          <a:lin ang="2700000" scaled="1"/>
        </a:gradFill>
        <a:effectLst/>
      </p:bgPr>
    </p:bg>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AF364BE1-1821-F401-9533-03A63BB851EA}"/>
              </a:ext>
            </a:extLst>
          </p:cNvPr>
          <p:cNvSpPr/>
          <p:nvPr/>
        </p:nvSpPr>
        <p:spPr>
          <a:xfrm rot="3036541">
            <a:off x="7979214" y="1210729"/>
            <a:ext cx="2141272" cy="5283464"/>
          </a:xfrm>
          <a:prstGeom prst="ellipse">
            <a:avLst/>
          </a:prstGeom>
          <a:solidFill>
            <a:schemeClr val="tx1">
              <a:alpha val="14000"/>
            </a:schemeClr>
          </a:solidFill>
          <a:ln>
            <a:noFill/>
          </a:ln>
          <a:effectLst>
            <a:softEdge rad="4953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1" name="Freeform: Shape 20">
            <a:extLst>
              <a:ext uri="{FF2B5EF4-FFF2-40B4-BE49-F238E27FC236}">
                <a16:creationId xmlns:a16="http://schemas.microsoft.com/office/drawing/2014/main" id="{3AE735C8-E1B9-C360-A76F-5E799DC38186}"/>
              </a:ext>
            </a:extLst>
          </p:cNvPr>
          <p:cNvSpPr/>
          <p:nvPr/>
        </p:nvSpPr>
        <p:spPr>
          <a:xfrm>
            <a:off x="7224168" y="2550913"/>
            <a:ext cx="4964658" cy="4322338"/>
          </a:xfrm>
          <a:custGeom>
            <a:avLst/>
            <a:gdLst>
              <a:gd name="connsiteX0" fmla="*/ 4032448 w 4964658"/>
              <a:gd name="connsiteY0" fmla="*/ 0 h 4322338"/>
              <a:gd name="connsiteX1" fmla="*/ 4845127 w 4964658"/>
              <a:gd name="connsiteY1" fmla="*/ 81925 h 4322338"/>
              <a:gd name="connsiteX2" fmla="*/ 4964658 w 4964658"/>
              <a:gd name="connsiteY2" fmla="*/ 109513 h 4322338"/>
              <a:gd name="connsiteX3" fmla="*/ 4964658 w 4964658"/>
              <a:gd name="connsiteY3" fmla="*/ 4322338 h 4322338"/>
              <a:gd name="connsiteX4" fmla="*/ 11512 w 4964658"/>
              <a:gd name="connsiteY4" fmla="*/ 4322338 h 4322338"/>
              <a:gd name="connsiteX5" fmla="*/ 5247 w 4964658"/>
              <a:gd name="connsiteY5" fmla="*/ 4239958 h 4322338"/>
              <a:gd name="connsiteX6" fmla="*/ 0 w 4964658"/>
              <a:gd name="connsiteY6" fmla="*/ 4032448 h 4322338"/>
              <a:gd name="connsiteX7" fmla="*/ 4032448 w 4964658"/>
              <a:gd name="connsiteY7" fmla="*/ 0 h 4322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64658" h="4322338">
                <a:moveTo>
                  <a:pt x="4032448" y="0"/>
                </a:moveTo>
                <a:cubicBezTo>
                  <a:pt x="4310831" y="0"/>
                  <a:pt x="4582624" y="28209"/>
                  <a:pt x="4845127" y="81925"/>
                </a:cubicBezTo>
                <a:lnTo>
                  <a:pt x="4964658" y="109513"/>
                </a:lnTo>
                <a:lnTo>
                  <a:pt x="4964658" y="4322338"/>
                </a:lnTo>
                <a:lnTo>
                  <a:pt x="11512" y="4322338"/>
                </a:lnTo>
                <a:lnTo>
                  <a:pt x="5247" y="4239958"/>
                </a:lnTo>
                <a:cubicBezTo>
                  <a:pt x="1763" y="4171228"/>
                  <a:pt x="0" y="4102044"/>
                  <a:pt x="0" y="4032448"/>
                </a:cubicBezTo>
                <a:cubicBezTo>
                  <a:pt x="0" y="1805388"/>
                  <a:pt x="1805388" y="0"/>
                  <a:pt x="4032448" y="0"/>
                </a:cubicBezTo>
                <a:close/>
              </a:path>
            </a:pathLst>
          </a:custGeom>
          <a:gradFill flip="none" rotWithShape="1">
            <a:gsLst>
              <a:gs pos="0">
                <a:schemeClr val="accent1"/>
              </a:gs>
              <a:gs pos="100000">
                <a:srgbClr val="095474"/>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22" name="Freeform: Shape 21">
            <a:extLst>
              <a:ext uri="{FF2B5EF4-FFF2-40B4-BE49-F238E27FC236}">
                <a16:creationId xmlns:a16="http://schemas.microsoft.com/office/drawing/2014/main" id="{F161B35A-A976-1116-3E78-933217C6DEBD}"/>
              </a:ext>
            </a:extLst>
          </p:cNvPr>
          <p:cNvSpPr/>
          <p:nvPr/>
        </p:nvSpPr>
        <p:spPr>
          <a:xfrm>
            <a:off x="6234135" y="5345288"/>
            <a:ext cx="2206782" cy="1527963"/>
          </a:xfrm>
          <a:custGeom>
            <a:avLst/>
            <a:gdLst>
              <a:gd name="connsiteX0" fmla="*/ 1800200 w 3600400"/>
              <a:gd name="connsiteY0" fmla="*/ 0 h 2492896"/>
              <a:gd name="connsiteX1" fmla="*/ 3600400 w 3600400"/>
              <a:gd name="connsiteY1" fmla="*/ 1800200 h 2492896"/>
              <a:gd name="connsiteX2" fmla="*/ 3519467 w 3600400"/>
              <a:gd name="connsiteY2" fmla="*/ 2335525 h 2492896"/>
              <a:gd name="connsiteX3" fmla="*/ 3461868 w 3600400"/>
              <a:gd name="connsiteY3" fmla="*/ 2492896 h 2492896"/>
              <a:gd name="connsiteX4" fmla="*/ 138532 w 3600400"/>
              <a:gd name="connsiteY4" fmla="*/ 2492896 h 2492896"/>
              <a:gd name="connsiteX5" fmla="*/ 80934 w 3600400"/>
              <a:gd name="connsiteY5" fmla="*/ 2335525 h 2492896"/>
              <a:gd name="connsiteX6" fmla="*/ 0 w 3600400"/>
              <a:gd name="connsiteY6" fmla="*/ 1800200 h 2492896"/>
              <a:gd name="connsiteX7" fmla="*/ 1800200 w 3600400"/>
              <a:gd name="connsiteY7" fmla="*/ 0 h 249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00400" h="2492896">
                <a:moveTo>
                  <a:pt x="1800200" y="0"/>
                </a:moveTo>
                <a:cubicBezTo>
                  <a:pt x="2794423" y="0"/>
                  <a:pt x="3600400" y="805977"/>
                  <a:pt x="3600400" y="1800200"/>
                </a:cubicBezTo>
                <a:cubicBezTo>
                  <a:pt x="3600400" y="1986617"/>
                  <a:pt x="3572065" y="2166416"/>
                  <a:pt x="3519467" y="2335525"/>
                </a:cubicBezTo>
                <a:lnTo>
                  <a:pt x="3461868" y="2492896"/>
                </a:lnTo>
                <a:lnTo>
                  <a:pt x="138532" y="2492896"/>
                </a:lnTo>
                <a:lnTo>
                  <a:pt x="80934" y="2335525"/>
                </a:lnTo>
                <a:cubicBezTo>
                  <a:pt x="28335" y="2166416"/>
                  <a:pt x="0" y="1986617"/>
                  <a:pt x="0" y="1800200"/>
                </a:cubicBezTo>
                <a:cubicBezTo>
                  <a:pt x="0" y="805977"/>
                  <a:pt x="805977" y="0"/>
                  <a:pt x="1800200" y="0"/>
                </a:cubicBezTo>
                <a:close/>
              </a:path>
            </a:pathLst>
          </a:custGeom>
          <a:solidFill>
            <a:schemeClr val="accent4">
              <a:alpha val="5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9" name="Title 8">
            <a:extLst>
              <a:ext uri="{FF2B5EF4-FFF2-40B4-BE49-F238E27FC236}">
                <a16:creationId xmlns:a16="http://schemas.microsoft.com/office/drawing/2014/main" id="{0DE66A18-0671-FA2F-7EC2-1D33EFBA1907}"/>
              </a:ext>
            </a:extLst>
          </p:cNvPr>
          <p:cNvSpPr>
            <a:spLocks noGrp="1"/>
          </p:cNvSpPr>
          <p:nvPr>
            <p:ph type="title"/>
          </p:nvPr>
        </p:nvSpPr>
        <p:spPr>
          <a:xfrm>
            <a:off x="2494012" y="2326265"/>
            <a:ext cx="7719589" cy="1940643"/>
          </a:xfrm>
        </p:spPr>
        <p:txBody>
          <a:bodyPr/>
          <a:lstStyle/>
          <a:p>
            <a:r>
              <a:rPr lang="en-PH">
                <a:cs typeface="Segoe UI"/>
              </a:rPr>
              <a:t>Thank You!</a:t>
            </a:r>
          </a:p>
        </p:txBody>
      </p:sp>
      <p:sp>
        <p:nvSpPr>
          <p:cNvPr id="12" name="Arc 11">
            <a:extLst>
              <a:ext uri="{FF2B5EF4-FFF2-40B4-BE49-F238E27FC236}">
                <a16:creationId xmlns:a16="http://schemas.microsoft.com/office/drawing/2014/main" id="{8F720361-ED15-2015-3BE2-82731D5DDD54}"/>
              </a:ext>
            </a:extLst>
          </p:cNvPr>
          <p:cNvSpPr/>
          <p:nvPr/>
        </p:nvSpPr>
        <p:spPr>
          <a:xfrm>
            <a:off x="-1167197" y="-460754"/>
            <a:ext cx="3353053" cy="3353053"/>
          </a:xfrm>
          <a:prstGeom prst="arc">
            <a:avLst>
              <a:gd name="adj1" fmla="val 18764724"/>
              <a:gd name="adj2" fmla="val 6508845"/>
            </a:avLst>
          </a:prstGeom>
          <a:ln w="254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PH"/>
          </a:p>
        </p:txBody>
      </p:sp>
      <p:sp>
        <p:nvSpPr>
          <p:cNvPr id="13" name="Arc 12">
            <a:extLst>
              <a:ext uri="{FF2B5EF4-FFF2-40B4-BE49-F238E27FC236}">
                <a16:creationId xmlns:a16="http://schemas.microsoft.com/office/drawing/2014/main" id="{BB9E73EF-4611-26B6-D1B0-B6EC73278916}"/>
              </a:ext>
            </a:extLst>
          </p:cNvPr>
          <p:cNvSpPr/>
          <p:nvPr/>
        </p:nvSpPr>
        <p:spPr>
          <a:xfrm>
            <a:off x="-770654" y="-64211"/>
            <a:ext cx="2559966" cy="2559966"/>
          </a:xfrm>
          <a:prstGeom prst="arc">
            <a:avLst>
              <a:gd name="adj1" fmla="val 20137400"/>
              <a:gd name="adj2" fmla="val 6821909"/>
            </a:avLst>
          </a:prstGeom>
          <a:ln w="254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PH"/>
          </a:p>
        </p:txBody>
      </p:sp>
      <p:sp>
        <p:nvSpPr>
          <p:cNvPr id="14" name="Arc 13">
            <a:extLst>
              <a:ext uri="{FF2B5EF4-FFF2-40B4-BE49-F238E27FC236}">
                <a16:creationId xmlns:a16="http://schemas.microsoft.com/office/drawing/2014/main" id="{AB8BC5E8-9DAD-95D8-352C-4371020B1923}"/>
              </a:ext>
            </a:extLst>
          </p:cNvPr>
          <p:cNvSpPr/>
          <p:nvPr/>
        </p:nvSpPr>
        <p:spPr>
          <a:xfrm>
            <a:off x="-447055" y="259388"/>
            <a:ext cx="1912768" cy="1912768"/>
          </a:xfrm>
          <a:prstGeom prst="arc">
            <a:avLst>
              <a:gd name="adj1" fmla="val 14181735"/>
              <a:gd name="adj2" fmla="val 7363510"/>
            </a:avLst>
          </a:prstGeom>
          <a:ln w="254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PH"/>
          </a:p>
        </p:txBody>
      </p:sp>
      <p:sp>
        <p:nvSpPr>
          <p:cNvPr id="36" name="Freeform: Shape 35">
            <a:extLst>
              <a:ext uri="{FF2B5EF4-FFF2-40B4-BE49-F238E27FC236}">
                <a16:creationId xmlns:a16="http://schemas.microsoft.com/office/drawing/2014/main" id="{039C8E25-8165-F0E9-CCF7-C1A816CA9A66}"/>
              </a:ext>
            </a:extLst>
          </p:cNvPr>
          <p:cNvSpPr/>
          <p:nvPr/>
        </p:nvSpPr>
        <p:spPr>
          <a:xfrm>
            <a:off x="11486295" y="5914902"/>
            <a:ext cx="702530" cy="958349"/>
          </a:xfrm>
          <a:custGeom>
            <a:avLst/>
            <a:gdLst>
              <a:gd name="connsiteX0" fmla="*/ 918552 w 932456"/>
              <a:gd name="connsiteY0" fmla="*/ 0 h 1272000"/>
              <a:gd name="connsiteX1" fmla="*/ 932456 w 932456"/>
              <a:gd name="connsiteY1" fmla="*/ 702 h 1272000"/>
              <a:gd name="connsiteX2" fmla="*/ 932456 w 932456"/>
              <a:gd name="connsiteY2" fmla="*/ 1272000 h 1272000"/>
              <a:gd name="connsiteX3" fmla="*/ 70686 w 932456"/>
              <a:gd name="connsiteY3" fmla="*/ 1272000 h 1272000"/>
              <a:gd name="connsiteX4" fmla="*/ 41297 w 932456"/>
              <a:gd name="connsiteY4" fmla="*/ 1191702 h 1272000"/>
              <a:gd name="connsiteX5" fmla="*/ 0 w 932456"/>
              <a:gd name="connsiteY5" fmla="*/ 918552 h 1272000"/>
              <a:gd name="connsiteX6" fmla="*/ 918552 w 932456"/>
              <a:gd name="connsiteY6" fmla="*/ 0 h 12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2456" h="1272000">
                <a:moveTo>
                  <a:pt x="918552" y="0"/>
                </a:moveTo>
                <a:lnTo>
                  <a:pt x="932456" y="702"/>
                </a:lnTo>
                <a:lnTo>
                  <a:pt x="932456" y="1272000"/>
                </a:lnTo>
                <a:lnTo>
                  <a:pt x="70686" y="1272000"/>
                </a:lnTo>
                <a:lnTo>
                  <a:pt x="41297" y="1191702"/>
                </a:lnTo>
                <a:cubicBezTo>
                  <a:pt x="14458" y="1105414"/>
                  <a:pt x="0" y="1013671"/>
                  <a:pt x="0" y="918552"/>
                </a:cubicBezTo>
                <a:cubicBezTo>
                  <a:pt x="0" y="411250"/>
                  <a:pt x="411250" y="0"/>
                  <a:pt x="918552" y="0"/>
                </a:cubicBezTo>
                <a:close/>
              </a:path>
            </a:pathLst>
          </a:custGeom>
          <a:solidFill>
            <a:srgbClr val="95E06C"/>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37" name="Oval 36">
            <a:extLst>
              <a:ext uri="{FF2B5EF4-FFF2-40B4-BE49-F238E27FC236}">
                <a16:creationId xmlns:a16="http://schemas.microsoft.com/office/drawing/2014/main" id="{E69A76AF-1D64-A766-377D-303D0A77EA4D}"/>
              </a:ext>
            </a:extLst>
          </p:cNvPr>
          <p:cNvSpPr/>
          <p:nvPr/>
        </p:nvSpPr>
        <p:spPr>
          <a:xfrm>
            <a:off x="10918948" y="6135476"/>
            <a:ext cx="404492" cy="404492"/>
          </a:xfrm>
          <a:prstGeom prst="ellipse">
            <a:avLst/>
          </a:prstGeom>
          <a:solidFill>
            <a:srgbClr val="95E06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 name="TextBox 3">
            <a:extLst>
              <a:ext uri="{FF2B5EF4-FFF2-40B4-BE49-F238E27FC236}">
                <a16:creationId xmlns:a16="http://schemas.microsoft.com/office/drawing/2014/main" id="{75D6E835-0B74-3BDB-A948-EA9DCD6193E5}"/>
              </a:ext>
            </a:extLst>
          </p:cNvPr>
          <p:cNvSpPr txBox="1"/>
          <p:nvPr/>
        </p:nvSpPr>
        <p:spPr>
          <a:xfrm>
            <a:off x="116691" y="4619971"/>
            <a:ext cx="3341862"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PH" sz="1600" b="1" dirty="0">
                <a:solidFill>
                  <a:schemeClr val="bg1"/>
                </a:solidFill>
                <a:cs typeface="Segoe UI"/>
              </a:rPr>
              <a:t>From Team 4:</a:t>
            </a:r>
          </a:p>
          <a:p>
            <a:r>
              <a:rPr lang="en-PH" sz="1600" b="1" dirty="0">
                <a:solidFill>
                  <a:srgbClr val="95E06C"/>
                </a:solidFill>
                <a:cs typeface="Segoe UI"/>
              </a:rPr>
              <a:t>Rajeshwari</a:t>
            </a:r>
            <a:endParaRPr lang="en-US" sz="1600" dirty="0">
              <a:cs typeface="Segoe UI"/>
            </a:endParaRPr>
          </a:p>
          <a:p>
            <a:r>
              <a:rPr lang="en-PH" sz="1600" b="1" dirty="0" err="1">
                <a:solidFill>
                  <a:srgbClr val="95E06C"/>
                </a:solidFill>
                <a:cs typeface="Segoe UI"/>
              </a:rPr>
              <a:t>Swetav</a:t>
            </a:r>
            <a:endParaRPr lang="en-US" sz="1600" dirty="0">
              <a:cs typeface="Segoe UI"/>
            </a:endParaRPr>
          </a:p>
          <a:p>
            <a:r>
              <a:rPr lang="en-PH" sz="1600" b="1" dirty="0">
                <a:solidFill>
                  <a:srgbClr val="95E06C"/>
                </a:solidFill>
                <a:cs typeface="Segoe UI"/>
              </a:rPr>
              <a:t>Sujata</a:t>
            </a:r>
            <a:endParaRPr lang="en-US" sz="1600" dirty="0">
              <a:cs typeface="Segoe UI"/>
            </a:endParaRPr>
          </a:p>
          <a:p>
            <a:r>
              <a:rPr lang="en-PH" sz="1600" b="1" dirty="0">
                <a:solidFill>
                  <a:srgbClr val="95E06C"/>
                </a:solidFill>
                <a:cs typeface="Segoe UI"/>
              </a:rPr>
              <a:t>Pavan</a:t>
            </a:r>
            <a:endParaRPr lang="en-PH" sz="1600" dirty="0">
              <a:cs typeface="Segoe UI"/>
            </a:endParaRPr>
          </a:p>
          <a:p>
            <a:r>
              <a:rPr lang="en-PH" sz="1600" b="1" dirty="0">
                <a:solidFill>
                  <a:srgbClr val="95E06C"/>
                </a:solidFill>
                <a:cs typeface="Segoe UI"/>
              </a:rPr>
              <a:t>Prasad</a:t>
            </a:r>
            <a:endParaRPr lang="en-US" sz="1600" dirty="0">
              <a:cs typeface="Segoe UI"/>
            </a:endParaRPr>
          </a:p>
          <a:p>
            <a:r>
              <a:rPr lang="en-PH" sz="1600" b="1" dirty="0">
                <a:solidFill>
                  <a:srgbClr val="95E06C"/>
                </a:solidFill>
                <a:cs typeface="Segoe UI"/>
              </a:rPr>
              <a:t>Shashwat</a:t>
            </a:r>
            <a:endParaRPr lang="en-US" sz="1600" dirty="0">
              <a:cs typeface="Segoe UI"/>
            </a:endParaRPr>
          </a:p>
          <a:p>
            <a:r>
              <a:rPr lang="en-PH" sz="1600" b="1" dirty="0">
                <a:solidFill>
                  <a:srgbClr val="95E06C"/>
                </a:solidFill>
                <a:cs typeface="Segoe UI"/>
              </a:rPr>
              <a:t>Bhuvaneshwari</a:t>
            </a:r>
            <a:endParaRPr lang="en-US" sz="1600" dirty="0">
              <a:cs typeface="Segoe UI"/>
            </a:endParaRPr>
          </a:p>
          <a:p>
            <a:pPr algn="l"/>
            <a:endParaRPr lang="en-US" sz="1600" dirty="0">
              <a:cs typeface="Segoe UI"/>
            </a:endParaRPr>
          </a:p>
        </p:txBody>
      </p:sp>
      <p:sp>
        <p:nvSpPr>
          <p:cNvPr id="5" name="Date Placeholder 4">
            <a:extLst>
              <a:ext uri="{FF2B5EF4-FFF2-40B4-BE49-F238E27FC236}">
                <a16:creationId xmlns:a16="http://schemas.microsoft.com/office/drawing/2014/main" id="{729C5806-FE51-A1BD-EEB1-3B18D0D85C4D}"/>
              </a:ext>
            </a:extLst>
          </p:cNvPr>
          <p:cNvSpPr>
            <a:spLocks noGrp="1"/>
          </p:cNvSpPr>
          <p:nvPr>
            <p:ph type="dt" sz="half" idx="10"/>
          </p:nvPr>
        </p:nvSpPr>
        <p:spPr/>
        <p:txBody>
          <a:bodyPr/>
          <a:lstStyle/>
          <a:p>
            <a:fld id="{3142835F-C245-4634-ABC1-FB56EA89D6AF}" type="datetime1">
              <a:rPr lang="en-US" smtClean="0"/>
              <a:t>8/14/2024</a:t>
            </a:fld>
            <a:endParaRPr lang="en-US"/>
          </a:p>
        </p:txBody>
      </p:sp>
      <p:sp>
        <p:nvSpPr>
          <p:cNvPr id="6" name="Footer Placeholder 5">
            <a:extLst>
              <a:ext uri="{FF2B5EF4-FFF2-40B4-BE49-F238E27FC236}">
                <a16:creationId xmlns:a16="http://schemas.microsoft.com/office/drawing/2014/main" id="{30C38A29-46D8-7469-AFB8-1D895AB0C08F}"/>
              </a:ext>
            </a:extLst>
          </p:cNvPr>
          <p:cNvSpPr>
            <a:spLocks noGrp="1"/>
          </p:cNvSpPr>
          <p:nvPr>
            <p:ph type="ftr" sz="quarter" idx="11"/>
          </p:nvPr>
        </p:nvSpPr>
        <p:spPr/>
        <p:txBody>
          <a:bodyPr/>
          <a:lstStyle/>
          <a:p>
            <a:r>
              <a:rPr lang="en-GB"/>
              <a:t>Random Access Procedure in MAC Group 4</a:t>
            </a:r>
            <a:endParaRPr lang="en-US"/>
          </a:p>
        </p:txBody>
      </p:sp>
      <p:sp>
        <p:nvSpPr>
          <p:cNvPr id="7" name="Slide Number Placeholder 6">
            <a:extLst>
              <a:ext uri="{FF2B5EF4-FFF2-40B4-BE49-F238E27FC236}">
                <a16:creationId xmlns:a16="http://schemas.microsoft.com/office/drawing/2014/main" id="{FADE90A8-85D3-F079-2A03-0EEBA1E655FC}"/>
              </a:ext>
            </a:extLst>
          </p:cNvPr>
          <p:cNvSpPr>
            <a:spLocks noGrp="1"/>
          </p:cNvSpPr>
          <p:nvPr>
            <p:ph type="sldNum" sz="quarter" idx="12"/>
          </p:nvPr>
        </p:nvSpPr>
        <p:spPr/>
        <p:txBody>
          <a:bodyPr/>
          <a:lstStyle/>
          <a:p>
            <a:fld id="{96E69268-9C8B-4EBF-A9EE-DC5DC2D48DC3}" type="slidenum">
              <a:rPr lang="en-US" smtClean="0"/>
              <a:pPr/>
              <a:t>21</a:t>
            </a:fld>
            <a:endParaRPr lang="en-US"/>
          </a:p>
        </p:txBody>
      </p:sp>
    </p:spTree>
    <p:extLst>
      <p:ext uri="{BB962C8B-B14F-4D97-AF65-F5344CB8AC3E}">
        <p14:creationId xmlns:p14="http://schemas.microsoft.com/office/powerpoint/2010/main" val="2440183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20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22" presetClass="entr" presetSubtype="4" fill="hold" grpId="0" nodeType="withEffect">
                                  <p:stCondLst>
                                    <p:cond delay="400"/>
                                  </p:stCondLst>
                                  <p:childTnLst>
                                    <p:set>
                                      <p:cBhvr>
                                        <p:cTn id="9" dur="1" fill="hold">
                                          <p:stCondLst>
                                            <p:cond delay="0"/>
                                          </p:stCondLst>
                                        </p:cTn>
                                        <p:tgtEl>
                                          <p:spTgt spid="14"/>
                                        </p:tgtEl>
                                        <p:attrNameLst>
                                          <p:attrName>style.visibility</p:attrName>
                                        </p:attrNameLst>
                                      </p:cBhvr>
                                      <p:to>
                                        <p:strVal val="visible"/>
                                      </p:to>
                                    </p:set>
                                    <p:animEffect transition="in" filter="wipe(down)">
                                      <p:cBhvr>
                                        <p:cTn id="10" dur="500"/>
                                        <p:tgtEl>
                                          <p:spTgt spid="14"/>
                                        </p:tgtEl>
                                      </p:cBhvr>
                                    </p:animEffect>
                                  </p:childTnLst>
                                </p:cTn>
                              </p:par>
                              <p:par>
                                <p:cTn id="11" presetID="22" presetClass="entr" presetSubtype="4" fill="hold" grpId="0" nodeType="withEffect">
                                  <p:stCondLst>
                                    <p:cond delay="650"/>
                                  </p:stCondLst>
                                  <p:childTnLst>
                                    <p:set>
                                      <p:cBhvr>
                                        <p:cTn id="12" dur="1" fill="hold">
                                          <p:stCondLst>
                                            <p:cond delay="0"/>
                                          </p:stCondLst>
                                        </p:cTn>
                                        <p:tgtEl>
                                          <p:spTgt spid="13"/>
                                        </p:tgtEl>
                                        <p:attrNameLst>
                                          <p:attrName>style.visibility</p:attrName>
                                        </p:attrNameLst>
                                      </p:cBhvr>
                                      <p:to>
                                        <p:strVal val="visible"/>
                                      </p:to>
                                    </p:set>
                                    <p:animEffect transition="in" filter="wipe(down)">
                                      <p:cBhvr>
                                        <p:cTn id="13" dur="500"/>
                                        <p:tgtEl>
                                          <p:spTgt spid="13"/>
                                        </p:tgtEl>
                                      </p:cBhvr>
                                    </p:animEffect>
                                  </p:childTnLst>
                                </p:cTn>
                              </p:par>
                              <p:par>
                                <p:cTn id="14" presetID="22" presetClass="entr" presetSubtype="4" fill="hold" grpId="0" nodeType="withEffect">
                                  <p:stCondLst>
                                    <p:cond delay="85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par>
                                <p:cTn id="17" presetID="2" presetClass="entr" presetSubtype="6" decel="8000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anim calcmode="lin" valueType="num">
                                      <p:cBhvr additive="base">
                                        <p:cTn id="19" dur="500" fill="hold"/>
                                        <p:tgtEl>
                                          <p:spTgt spid="36"/>
                                        </p:tgtEl>
                                        <p:attrNameLst>
                                          <p:attrName>ppt_x</p:attrName>
                                        </p:attrNameLst>
                                      </p:cBhvr>
                                      <p:tavLst>
                                        <p:tav tm="0">
                                          <p:val>
                                            <p:strVal val="1+#ppt_w/2"/>
                                          </p:val>
                                        </p:tav>
                                        <p:tav tm="100000">
                                          <p:val>
                                            <p:strVal val="#ppt_x"/>
                                          </p:val>
                                        </p:tav>
                                      </p:tavLst>
                                    </p:anim>
                                    <p:anim calcmode="lin" valueType="num">
                                      <p:cBhvr additive="base">
                                        <p:cTn id="20" dur="500" fill="hold"/>
                                        <p:tgtEl>
                                          <p:spTgt spid="36"/>
                                        </p:tgtEl>
                                        <p:attrNameLst>
                                          <p:attrName>ppt_y</p:attrName>
                                        </p:attrNameLst>
                                      </p:cBhvr>
                                      <p:tavLst>
                                        <p:tav tm="0">
                                          <p:val>
                                            <p:strVal val="1+#ppt_h/2"/>
                                          </p:val>
                                        </p:tav>
                                        <p:tav tm="100000">
                                          <p:val>
                                            <p:strVal val="#ppt_y"/>
                                          </p:val>
                                        </p:tav>
                                      </p:tavLst>
                                    </p:anim>
                                  </p:childTnLst>
                                </p:cTn>
                              </p:par>
                              <p:par>
                                <p:cTn id="21" presetID="53" presetClass="entr" presetSubtype="16" fill="hold" grpId="0" nodeType="withEffect">
                                  <p:stCondLst>
                                    <p:cond delay="200"/>
                                  </p:stCondLst>
                                  <p:childTnLst>
                                    <p:set>
                                      <p:cBhvr>
                                        <p:cTn id="22" dur="1" fill="hold">
                                          <p:stCondLst>
                                            <p:cond delay="0"/>
                                          </p:stCondLst>
                                        </p:cTn>
                                        <p:tgtEl>
                                          <p:spTgt spid="37"/>
                                        </p:tgtEl>
                                        <p:attrNameLst>
                                          <p:attrName>style.visibility</p:attrName>
                                        </p:attrNameLst>
                                      </p:cBhvr>
                                      <p:to>
                                        <p:strVal val="visible"/>
                                      </p:to>
                                    </p:set>
                                    <p:anim calcmode="lin" valueType="num">
                                      <p:cBhvr>
                                        <p:cTn id="23" dur="300" fill="hold"/>
                                        <p:tgtEl>
                                          <p:spTgt spid="37"/>
                                        </p:tgtEl>
                                        <p:attrNameLst>
                                          <p:attrName>ppt_w</p:attrName>
                                        </p:attrNameLst>
                                      </p:cBhvr>
                                      <p:tavLst>
                                        <p:tav tm="0">
                                          <p:val>
                                            <p:fltVal val="0"/>
                                          </p:val>
                                        </p:tav>
                                        <p:tav tm="100000">
                                          <p:val>
                                            <p:strVal val="#ppt_w"/>
                                          </p:val>
                                        </p:tav>
                                      </p:tavLst>
                                    </p:anim>
                                    <p:anim calcmode="lin" valueType="num">
                                      <p:cBhvr>
                                        <p:cTn id="24" dur="300" fill="hold"/>
                                        <p:tgtEl>
                                          <p:spTgt spid="37"/>
                                        </p:tgtEl>
                                        <p:attrNameLst>
                                          <p:attrName>ppt_h</p:attrName>
                                        </p:attrNameLst>
                                      </p:cBhvr>
                                      <p:tavLst>
                                        <p:tav tm="0">
                                          <p:val>
                                            <p:fltVal val="0"/>
                                          </p:val>
                                        </p:tav>
                                        <p:tav tm="100000">
                                          <p:val>
                                            <p:strVal val="#ppt_h"/>
                                          </p:val>
                                        </p:tav>
                                      </p:tavLst>
                                    </p:anim>
                                    <p:animEffect transition="in" filter="fade">
                                      <p:cBhvr>
                                        <p:cTn id="25" dur="300"/>
                                        <p:tgtEl>
                                          <p:spTgt spid="37"/>
                                        </p:tgtEl>
                                      </p:cBhvr>
                                    </p:animEffect>
                                  </p:childTnLst>
                                </p:cTn>
                              </p:par>
                              <p:par>
                                <p:cTn id="26" presetID="2" presetClass="entr" presetSubtype="6" decel="80000" fill="hold" grpId="0" nodeType="withEffect">
                                  <p:stCondLst>
                                    <p:cond delay="400"/>
                                  </p:stCondLst>
                                  <p:childTnLst>
                                    <p:set>
                                      <p:cBhvr>
                                        <p:cTn id="27" dur="1" fill="hold">
                                          <p:stCondLst>
                                            <p:cond delay="0"/>
                                          </p:stCondLst>
                                        </p:cTn>
                                        <p:tgtEl>
                                          <p:spTgt spid="21"/>
                                        </p:tgtEl>
                                        <p:attrNameLst>
                                          <p:attrName>style.visibility</p:attrName>
                                        </p:attrNameLst>
                                      </p:cBhvr>
                                      <p:to>
                                        <p:strVal val="visible"/>
                                      </p:to>
                                    </p:set>
                                    <p:anim calcmode="lin" valueType="num">
                                      <p:cBhvr additive="base">
                                        <p:cTn id="28" dur="500" fill="hold"/>
                                        <p:tgtEl>
                                          <p:spTgt spid="21"/>
                                        </p:tgtEl>
                                        <p:attrNameLst>
                                          <p:attrName>ppt_x</p:attrName>
                                        </p:attrNameLst>
                                      </p:cBhvr>
                                      <p:tavLst>
                                        <p:tav tm="0">
                                          <p:val>
                                            <p:strVal val="1+#ppt_w/2"/>
                                          </p:val>
                                        </p:tav>
                                        <p:tav tm="100000">
                                          <p:val>
                                            <p:strVal val="#ppt_x"/>
                                          </p:val>
                                        </p:tav>
                                      </p:tavLst>
                                    </p:anim>
                                    <p:anim calcmode="lin" valueType="num">
                                      <p:cBhvr additive="base">
                                        <p:cTn id="29" dur="500" fill="hold"/>
                                        <p:tgtEl>
                                          <p:spTgt spid="21"/>
                                        </p:tgtEl>
                                        <p:attrNameLst>
                                          <p:attrName>ppt_y</p:attrName>
                                        </p:attrNameLst>
                                      </p:cBhvr>
                                      <p:tavLst>
                                        <p:tav tm="0">
                                          <p:val>
                                            <p:strVal val="1+#ppt_h/2"/>
                                          </p:val>
                                        </p:tav>
                                        <p:tav tm="100000">
                                          <p:val>
                                            <p:strVal val="#ppt_y"/>
                                          </p:val>
                                        </p:tav>
                                      </p:tavLst>
                                    </p:anim>
                                  </p:childTnLst>
                                </p:cTn>
                              </p:par>
                              <p:par>
                                <p:cTn id="30" presetID="2" presetClass="entr" presetSubtype="4" decel="80000" fill="hold" grpId="0" nodeType="withEffect">
                                  <p:stCondLst>
                                    <p:cond delay="600"/>
                                  </p:stCondLst>
                                  <p:childTnLst>
                                    <p:set>
                                      <p:cBhvr>
                                        <p:cTn id="31" dur="1" fill="hold">
                                          <p:stCondLst>
                                            <p:cond delay="0"/>
                                          </p:stCondLst>
                                        </p:cTn>
                                        <p:tgtEl>
                                          <p:spTgt spid="22"/>
                                        </p:tgtEl>
                                        <p:attrNameLst>
                                          <p:attrName>style.visibility</p:attrName>
                                        </p:attrNameLst>
                                      </p:cBhvr>
                                      <p:to>
                                        <p:strVal val="visible"/>
                                      </p:to>
                                    </p:set>
                                    <p:anim calcmode="lin" valueType="num">
                                      <p:cBhvr additive="base">
                                        <p:cTn id="32" dur="500" fill="hold"/>
                                        <p:tgtEl>
                                          <p:spTgt spid="22"/>
                                        </p:tgtEl>
                                        <p:attrNameLst>
                                          <p:attrName>ppt_x</p:attrName>
                                        </p:attrNameLst>
                                      </p:cBhvr>
                                      <p:tavLst>
                                        <p:tav tm="0">
                                          <p:val>
                                            <p:strVal val="#ppt_x"/>
                                          </p:val>
                                        </p:tav>
                                        <p:tav tm="100000">
                                          <p:val>
                                            <p:strVal val="#ppt_x"/>
                                          </p:val>
                                        </p:tav>
                                      </p:tavLst>
                                    </p:anim>
                                    <p:anim calcmode="lin" valueType="num">
                                      <p:cBhvr additive="base">
                                        <p:cTn id="33" dur="500" fill="hold"/>
                                        <p:tgtEl>
                                          <p:spTgt spid="22"/>
                                        </p:tgtEl>
                                        <p:attrNameLst>
                                          <p:attrName>ppt_y</p:attrName>
                                        </p:attrNameLst>
                                      </p:cBhvr>
                                      <p:tavLst>
                                        <p:tav tm="0">
                                          <p:val>
                                            <p:strVal val="1+#ppt_h/2"/>
                                          </p:val>
                                        </p:tav>
                                        <p:tav tm="100000">
                                          <p:val>
                                            <p:strVal val="#ppt_y"/>
                                          </p:val>
                                        </p:tav>
                                      </p:tavLst>
                                    </p:anim>
                                  </p:childTnLst>
                                </p:cTn>
                              </p:par>
                              <p:par>
                                <p:cTn id="34" presetID="10" presetClass="entr" presetSubtype="0" fill="hold" grpId="0" nodeType="withEffect">
                                  <p:stCondLst>
                                    <p:cond delay="85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1" grpId="0" animBg="1"/>
      <p:bldP spid="22" grpId="0" animBg="1"/>
      <p:bldP spid="9" grpId="0"/>
      <p:bldP spid="12" grpId="0" animBg="1"/>
      <p:bldP spid="13" grpId="0" animBg="1"/>
      <p:bldP spid="14" grpId="0" animBg="1"/>
      <p:bldP spid="36" grpId="0" animBg="1"/>
      <p:bldP spid="3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Oval 41">
            <a:extLst>
              <a:ext uri="{FF2B5EF4-FFF2-40B4-BE49-F238E27FC236}">
                <a16:creationId xmlns:a16="http://schemas.microsoft.com/office/drawing/2014/main" id="{9CA6B711-D889-A266-F318-7D01F0C81F86}"/>
              </a:ext>
            </a:extLst>
          </p:cNvPr>
          <p:cNvSpPr/>
          <p:nvPr/>
        </p:nvSpPr>
        <p:spPr>
          <a:xfrm rot="19700458">
            <a:off x="2549850" y="-917489"/>
            <a:ext cx="2141272" cy="5283464"/>
          </a:xfrm>
          <a:prstGeom prst="ellipse">
            <a:avLst/>
          </a:prstGeom>
          <a:solidFill>
            <a:schemeClr val="tx1">
              <a:alpha val="46000"/>
            </a:schemeClr>
          </a:solidFill>
          <a:ln>
            <a:noFill/>
          </a:ln>
          <a:effectLst>
            <a:softEdge rad="4953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9" name="Freeform: Shape 38">
            <a:extLst>
              <a:ext uri="{FF2B5EF4-FFF2-40B4-BE49-F238E27FC236}">
                <a16:creationId xmlns:a16="http://schemas.microsoft.com/office/drawing/2014/main" id="{0161CDF2-092E-D1BF-DAFB-E33866878FF7}"/>
              </a:ext>
            </a:extLst>
          </p:cNvPr>
          <p:cNvSpPr/>
          <p:nvPr/>
        </p:nvSpPr>
        <p:spPr>
          <a:xfrm>
            <a:off x="11500199" y="5899651"/>
            <a:ext cx="702530" cy="958349"/>
          </a:xfrm>
          <a:custGeom>
            <a:avLst/>
            <a:gdLst>
              <a:gd name="connsiteX0" fmla="*/ 918552 w 932456"/>
              <a:gd name="connsiteY0" fmla="*/ 0 h 1272000"/>
              <a:gd name="connsiteX1" fmla="*/ 932456 w 932456"/>
              <a:gd name="connsiteY1" fmla="*/ 702 h 1272000"/>
              <a:gd name="connsiteX2" fmla="*/ 932456 w 932456"/>
              <a:gd name="connsiteY2" fmla="*/ 1272000 h 1272000"/>
              <a:gd name="connsiteX3" fmla="*/ 70686 w 932456"/>
              <a:gd name="connsiteY3" fmla="*/ 1272000 h 1272000"/>
              <a:gd name="connsiteX4" fmla="*/ 41297 w 932456"/>
              <a:gd name="connsiteY4" fmla="*/ 1191702 h 1272000"/>
              <a:gd name="connsiteX5" fmla="*/ 0 w 932456"/>
              <a:gd name="connsiteY5" fmla="*/ 918552 h 1272000"/>
              <a:gd name="connsiteX6" fmla="*/ 918552 w 932456"/>
              <a:gd name="connsiteY6" fmla="*/ 0 h 12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2456" h="1272000">
                <a:moveTo>
                  <a:pt x="918552" y="0"/>
                </a:moveTo>
                <a:lnTo>
                  <a:pt x="932456" y="702"/>
                </a:lnTo>
                <a:lnTo>
                  <a:pt x="932456" y="1272000"/>
                </a:lnTo>
                <a:lnTo>
                  <a:pt x="70686" y="1272000"/>
                </a:lnTo>
                <a:lnTo>
                  <a:pt x="41297" y="1191702"/>
                </a:lnTo>
                <a:cubicBezTo>
                  <a:pt x="14458" y="1105414"/>
                  <a:pt x="0" y="1013671"/>
                  <a:pt x="0" y="918552"/>
                </a:cubicBezTo>
                <a:cubicBezTo>
                  <a:pt x="0" y="411250"/>
                  <a:pt x="411250" y="0"/>
                  <a:pt x="918552" y="0"/>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7" name="Freeform: Shape 6">
            <a:extLst>
              <a:ext uri="{FF2B5EF4-FFF2-40B4-BE49-F238E27FC236}">
                <a16:creationId xmlns:a16="http://schemas.microsoft.com/office/drawing/2014/main" id="{30BE62EA-65DA-961F-B787-2160F1B0B87D}"/>
              </a:ext>
            </a:extLst>
          </p:cNvPr>
          <p:cNvSpPr/>
          <p:nvPr/>
        </p:nvSpPr>
        <p:spPr>
          <a:xfrm>
            <a:off x="-13906" y="-14"/>
            <a:ext cx="4944285" cy="6858014"/>
          </a:xfrm>
          <a:custGeom>
            <a:avLst/>
            <a:gdLst>
              <a:gd name="connsiteX0" fmla="*/ 0 w 4944285"/>
              <a:gd name="connsiteY0" fmla="*/ 0 h 6858014"/>
              <a:gd name="connsiteX1" fmla="*/ 2500206 w 4944285"/>
              <a:gd name="connsiteY1" fmla="*/ 0 h 6858014"/>
              <a:gd name="connsiteX2" fmla="*/ 2559062 w 4944285"/>
              <a:gd name="connsiteY2" fmla="*/ 33448 h 6858014"/>
              <a:gd name="connsiteX3" fmla="*/ 4944285 w 4944285"/>
              <a:gd name="connsiteY3" fmla="*/ 4221103 h 6858014"/>
              <a:gd name="connsiteX4" fmla="*/ 4227062 w 4944285"/>
              <a:gd name="connsiteY4" fmla="*/ 6760140 h 6858014"/>
              <a:gd name="connsiteX5" fmla="*/ 4163579 w 4944285"/>
              <a:gd name="connsiteY5" fmla="*/ 6858014 h 6858014"/>
              <a:gd name="connsiteX6" fmla="*/ 0 w 4944285"/>
              <a:gd name="connsiteY6" fmla="*/ 6858014 h 6858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4285" h="6858014">
                <a:moveTo>
                  <a:pt x="0" y="0"/>
                </a:moveTo>
                <a:lnTo>
                  <a:pt x="2500206" y="0"/>
                </a:lnTo>
                <a:lnTo>
                  <a:pt x="2559062" y="33448"/>
                </a:lnTo>
                <a:cubicBezTo>
                  <a:pt x="3989060" y="892239"/>
                  <a:pt x="4944285" y="2446415"/>
                  <a:pt x="4944285" y="4221103"/>
                </a:cubicBezTo>
                <a:cubicBezTo>
                  <a:pt x="4944285" y="5150702"/>
                  <a:pt x="4682194" y="6019797"/>
                  <a:pt x="4227062" y="6760140"/>
                </a:cubicBezTo>
                <a:lnTo>
                  <a:pt x="4163579" y="6858014"/>
                </a:lnTo>
                <a:lnTo>
                  <a:pt x="0" y="6858014"/>
                </a:lnTo>
                <a:close/>
              </a:path>
            </a:pathLst>
          </a:custGeom>
          <a:gradFill flip="none" rotWithShape="1">
            <a:gsLst>
              <a:gs pos="0">
                <a:schemeClr val="accent1"/>
              </a:gs>
              <a:gs pos="100000">
                <a:srgbClr val="095474"/>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2" name="Freeform: Shape 11">
            <a:extLst>
              <a:ext uri="{FF2B5EF4-FFF2-40B4-BE49-F238E27FC236}">
                <a16:creationId xmlns:a16="http://schemas.microsoft.com/office/drawing/2014/main" id="{59DAFDAD-22CF-CF22-DAB8-E080240F771E}"/>
              </a:ext>
            </a:extLst>
          </p:cNvPr>
          <p:cNvSpPr/>
          <p:nvPr/>
        </p:nvSpPr>
        <p:spPr>
          <a:xfrm>
            <a:off x="3142084" y="5067396"/>
            <a:ext cx="2586105" cy="1790604"/>
          </a:xfrm>
          <a:custGeom>
            <a:avLst/>
            <a:gdLst>
              <a:gd name="connsiteX0" fmla="*/ 1800200 w 3600400"/>
              <a:gd name="connsiteY0" fmla="*/ 0 h 2492896"/>
              <a:gd name="connsiteX1" fmla="*/ 3600400 w 3600400"/>
              <a:gd name="connsiteY1" fmla="*/ 1800200 h 2492896"/>
              <a:gd name="connsiteX2" fmla="*/ 3519467 w 3600400"/>
              <a:gd name="connsiteY2" fmla="*/ 2335525 h 2492896"/>
              <a:gd name="connsiteX3" fmla="*/ 3461868 w 3600400"/>
              <a:gd name="connsiteY3" fmla="*/ 2492896 h 2492896"/>
              <a:gd name="connsiteX4" fmla="*/ 138532 w 3600400"/>
              <a:gd name="connsiteY4" fmla="*/ 2492896 h 2492896"/>
              <a:gd name="connsiteX5" fmla="*/ 80934 w 3600400"/>
              <a:gd name="connsiteY5" fmla="*/ 2335525 h 2492896"/>
              <a:gd name="connsiteX6" fmla="*/ 0 w 3600400"/>
              <a:gd name="connsiteY6" fmla="*/ 1800200 h 2492896"/>
              <a:gd name="connsiteX7" fmla="*/ 1800200 w 3600400"/>
              <a:gd name="connsiteY7" fmla="*/ 0 h 249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00400" h="2492896">
                <a:moveTo>
                  <a:pt x="1800200" y="0"/>
                </a:moveTo>
                <a:cubicBezTo>
                  <a:pt x="2794423" y="0"/>
                  <a:pt x="3600400" y="805977"/>
                  <a:pt x="3600400" y="1800200"/>
                </a:cubicBezTo>
                <a:cubicBezTo>
                  <a:pt x="3600400" y="1986617"/>
                  <a:pt x="3572065" y="2166416"/>
                  <a:pt x="3519467" y="2335525"/>
                </a:cubicBezTo>
                <a:lnTo>
                  <a:pt x="3461868" y="2492896"/>
                </a:lnTo>
                <a:lnTo>
                  <a:pt x="138532" y="2492896"/>
                </a:lnTo>
                <a:lnTo>
                  <a:pt x="80934" y="2335525"/>
                </a:lnTo>
                <a:cubicBezTo>
                  <a:pt x="28335" y="2166416"/>
                  <a:pt x="0" y="1986617"/>
                  <a:pt x="0" y="1800200"/>
                </a:cubicBezTo>
                <a:cubicBezTo>
                  <a:pt x="0" y="805977"/>
                  <a:pt x="805977" y="0"/>
                  <a:pt x="1800200" y="0"/>
                </a:cubicBezTo>
                <a:close/>
              </a:path>
            </a:pathLst>
          </a:custGeom>
          <a:solidFill>
            <a:schemeClr val="accent4">
              <a:alpha val="5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5" name="Title 14">
            <a:extLst>
              <a:ext uri="{FF2B5EF4-FFF2-40B4-BE49-F238E27FC236}">
                <a16:creationId xmlns:a16="http://schemas.microsoft.com/office/drawing/2014/main" id="{F7A92D1F-936F-19CC-D43B-9610D8824878}"/>
              </a:ext>
            </a:extLst>
          </p:cNvPr>
          <p:cNvSpPr>
            <a:spLocks noGrp="1"/>
          </p:cNvSpPr>
          <p:nvPr>
            <p:ph type="title"/>
          </p:nvPr>
        </p:nvSpPr>
        <p:spPr>
          <a:xfrm>
            <a:off x="164202" y="2981640"/>
            <a:ext cx="5165082" cy="1621410"/>
          </a:xfrm>
        </p:spPr>
        <p:txBody>
          <a:bodyPr>
            <a:normAutofit/>
          </a:bodyPr>
          <a:lstStyle/>
          <a:p>
            <a:r>
              <a:rPr lang="en-PH" sz="4800" dirty="0">
                <a:cs typeface="Segoe UI"/>
              </a:rPr>
              <a:t>About</a:t>
            </a:r>
          </a:p>
        </p:txBody>
      </p:sp>
      <p:sp>
        <p:nvSpPr>
          <p:cNvPr id="40" name="Oval 39">
            <a:extLst>
              <a:ext uri="{FF2B5EF4-FFF2-40B4-BE49-F238E27FC236}">
                <a16:creationId xmlns:a16="http://schemas.microsoft.com/office/drawing/2014/main" id="{98712D5E-A3DB-8013-D8CA-CCD96DC5C1E2}"/>
              </a:ext>
            </a:extLst>
          </p:cNvPr>
          <p:cNvSpPr/>
          <p:nvPr/>
        </p:nvSpPr>
        <p:spPr>
          <a:xfrm>
            <a:off x="11082564" y="5859749"/>
            <a:ext cx="404492" cy="404492"/>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 name="Date Placeholder 4">
            <a:extLst>
              <a:ext uri="{FF2B5EF4-FFF2-40B4-BE49-F238E27FC236}">
                <a16:creationId xmlns:a16="http://schemas.microsoft.com/office/drawing/2014/main" id="{F11E9EA8-1B17-5214-F0F0-9EF20442016A}"/>
              </a:ext>
            </a:extLst>
          </p:cNvPr>
          <p:cNvSpPr>
            <a:spLocks noGrp="1"/>
          </p:cNvSpPr>
          <p:nvPr>
            <p:ph type="dt" sz="half" idx="10"/>
          </p:nvPr>
        </p:nvSpPr>
        <p:spPr/>
        <p:txBody>
          <a:bodyPr/>
          <a:lstStyle/>
          <a:p>
            <a:fld id="{3A5EA718-7855-42D5-BA70-34A4CF30F1DE}" type="datetime1">
              <a:rPr lang="en-US" smtClean="0"/>
              <a:t>8/14/2024</a:t>
            </a:fld>
            <a:endParaRPr lang="en-US"/>
          </a:p>
        </p:txBody>
      </p:sp>
      <p:sp>
        <p:nvSpPr>
          <p:cNvPr id="6" name="Footer Placeholder 5">
            <a:extLst>
              <a:ext uri="{FF2B5EF4-FFF2-40B4-BE49-F238E27FC236}">
                <a16:creationId xmlns:a16="http://schemas.microsoft.com/office/drawing/2014/main" id="{461BFAC9-F64C-4512-3D18-77CE6C752092}"/>
              </a:ext>
            </a:extLst>
          </p:cNvPr>
          <p:cNvSpPr>
            <a:spLocks noGrp="1"/>
          </p:cNvSpPr>
          <p:nvPr>
            <p:ph type="ftr" sz="quarter" idx="11"/>
          </p:nvPr>
        </p:nvSpPr>
        <p:spPr/>
        <p:txBody>
          <a:bodyPr/>
          <a:lstStyle/>
          <a:p>
            <a:r>
              <a:rPr lang="en-GB"/>
              <a:t>Random Access Procedure in MAC Group 4</a:t>
            </a:r>
            <a:endParaRPr lang="en-US"/>
          </a:p>
        </p:txBody>
      </p:sp>
      <p:sp>
        <p:nvSpPr>
          <p:cNvPr id="8" name="Slide Number Placeholder 7">
            <a:extLst>
              <a:ext uri="{FF2B5EF4-FFF2-40B4-BE49-F238E27FC236}">
                <a16:creationId xmlns:a16="http://schemas.microsoft.com/office/drawing/2014/main" id="{09C8872E-8907-9A4B-FF3C-31B9EF85FB3C}"/>
              </a:ext>
            </a:extLst>
          </p:cNvPr>
          <p:cNvSpPr>
            <a:spLocks noGrp="1"/>
          </p:cNvSpPr>
          <p:nvPr>
            <p:ph type="sldNum" sz="quarter" idx="12"/>
          </p:nvPr>
        </p:nvSpPr>
        <p:spPr/>
        <p:txBody>
          <a:bodyPr/>
          <a:lstStyle/>
          <a:p>
            <a:fld id="{96E69268-9C8B-4EBF-A9EE-DC5DC2D48DC3}" type="slidenum">
              <a:rPr lang="en-US" smtClean="0"/>
              <a:pPr/>
              <a:t>3</a:t>
            </a:fld>
            <a:endParaRPr lang="en-US"/>
          </a:p>
        </p:txBody>
      </p:sp>
      <p:sp>
        <p:nvSpPr>
          <p:cNvPr id="2" name="TextBox 1">
            <a:extLst>
              <a:ext uri="{FF2B5EF4-FFF2-40B4-BE49-F238E27FC236}">
                <a16:creationId xmlns:a16="http://schemas.microsoft.com/office/drawing/2014/main" id="{B3EDC1C6-2F29-D34A-04B2-59B5048641AB}"/>
              </a:ext>
            </a:extLst>
          </p:cNvPr>
          <p:cNvSpPr txBox="1"/>
          <p:nvPr/>
        </p:nvSpPr>
        <p:spPr>
          <a:xfrm>
            <a:off x="5937006" y="1659278"/>
            <a:ext cx="5354375" cy="3539430"/>
          </a:xfrm>
          <a:prstGeom prst="rect">
            <a:avLst/>
          </a:prstGeom>
          <a:noFill/>
        </p:spPr>
        <p:txBody>
          <a:bodyPr wrap="square" rtlCol="0">
            <a:spAutoFit/>
          </a:bodyPr>
          <a:lstStyle/>
          <a:p>
            <a:pPr algn="just"/>
            <a:r>
              <a:rPr lang="en-GB" sz="1600" dirty="0"/>
              <a:t>The Random Access Procedure in the Medium Access Control (MAC) layer is a fundamental aspect of wireless communication systems. It is responsible for managing the initial connection establishment between a user device and the network, as well as controlling how devices access the shared communication channel.</a:t>
            </a:r>
          </a:p>
          <a:p>
            <a:pPr algn="just"/>
            <a:r>
              <a:rPr lang="en-GB" sz="1600" dirty="0"/>
              <a:t>This project focuses on the Random Access Procedure, which plays a critical role in ensuring that devices can efficiently and fairly access the communication channel. By implementing and testing various aspects of this procedure, the project aims to improve network performance, reduce latency, and optimize resource allocation, thereby enhancing the overall reliability and efficiency of wireless communication systems.</a:t>
            </a:r>
          </a:p>
        </p:txBody>
      </p:sp>
    </p:spTree>
    <p:extLst>
      <p:ext uri="{BB962C8B-B14F-4D97-AF65-F5344CB8AC3E}">
        <p14:creationId xmlns:p14="http://schemas.microsoft.com/office/powerpoint/2010/main" val="2035511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8000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1+#ppt_w/2"/>
                                          </p:val>
                                        </p:tav>
                                        <p:tav tm="100000">
                                          <p:val>
                                            <p:strVal val="#ppt_x"/>
                                          </p:val>
                                        </p:tav>
                                      </p:tavLst>
                                    </p:anim>
                                    <p:anim calcmode="lin" valueType="num">
                                      <p:cBhvr additive="base">
                                        <p:cTn id="8" dur="500" fill="hold"/>
                                        <p:tgtEl>
                                          <p:spTgt spid="39"/>
                                        </p:tgtEl>
                                        <p:attrNameLst>
                                          <p:attrName>ppt_y</p:attrName>
                                        </p:attrNameLst>
                                      </p:cBhvr>
                                      <p:tavLst>
                                        <p:tav tm="0">
                                          <p:val>
                                            <p:strVal val="1+#ppt_h/2"/>
                                          </p:val>
                                        </p:tav>
                                        <p:tav tm="100000">
                                          <p:val>
                                            <p:strVal val="#ppt_y"/>
                                          </p:val>
                                        </p:tav>
                                      </p:tavLst>
                                    </p:anim>
                                  </p:childTnLst>
                                </p:cTn>
                              </p:par>
                              <p:par>
                                <p:cTn id="9" presetID="53" presetClass="entr" presetSubtype="16" fill="hold" grpId="0" nodeType="withEffect">
                                  <p:stCondLst>
                                    <p:cond delay="350"/>
                                  </p:stCondLst>
                                  <p:childTnLst>
                                    <p:set>
                                      <p:cBhvr>
                                        <p:cTn id="10" dur="1" fill="hold">
                                          <p:stCondLst>
                                            <p:cond delay="0"/>
                                          </p:stCondLst>
                                        </p:cTn>
                                        <p:tgtEl>
                                          <p:spTgt spid="40"/>
                                        </p:tgtEl>
                                        <p:attrNameLst>
                                          <p:attrName>style.visibility</p:attrName>
                                        </p:attrNameLst>
                                      </p:cBhvr>
                                      <p:to>
                                        <p:strVal val="visible"/>
                                      </p:to>
                                    </p:set>
                                    <p:anim calcmode="lin" valueType="num">
                                      <p:cBhvr>
                                        <p:cTn id="11" dur="300" fill="hold"/>
                                        <p:tgtEl>
                                          <p:spTgt spid="40"/>
                                        </p:tgtEl>
                                        <p:attrNameLst>
                                          <p:attrName>ppt_w</p:attrName>
                                        </p:attrNameLst>
                                      </p:cBhvr>
                                      <p:tavLst>
                                        <p:tav tm="0">
                                          <p:val>
                                            <p:fltVal val="0"/>
                                          </p:val>
                                        </p:tav>
                                        <p:tav tm="100000">
                                          <p:val>
                                            <p:strVal val="#ppt_w"/>
                                          </p:val>
                                        </p:tav>
                                      </p:tavLst>
                                    </p:anim>
                                    <p:anim calcmode="lin" valueType="num">
                                      <p:cBhvr>
                                        <p:cTn id="12" dur="300" fill="hold"/>
                                        <p:tgtEl>
                                          <p:spTgt spid="40"/>
                                        </p:tgtEl>
                                        <p:attrNameLst>
                                          <p:attrName>ppt_h</p:attrName>
                                        </p:attrNameLst>
                                      </p:cBhvr>
                                      <p:tavLst>
                                        <p:tav tm="0">
                                          <p:val>
                                            <p:fltVal val="0"/>
                                          </p:val>
                                        </p:tav>
                                        <p:tav tm="100000">
                                          <p:val>
                                            <p:strVal val="#ppt_h"/>
                                          </p:val>
                                        </p:tav>
                                      </p:tavLst>
                                    </p:anim>
                                    <p:animEffect transition="in" filter="fade">
                                      <p:cBhvr>
                                        <p:cTn id="13" dur="300"/>
                                        <p:tgtEl>
                                          <p:spTgt spid="40"/>
                                        </p:tgtEl>
                                      </p:cBhvr>
                                    </p:animEffect>
                                  </p:childTnLst>
                                </p:cTn>
                              </p:par>
                              <p:par>
                                <p:cTn id="14" presetID="2" presetClass="entr" presetSubtype="8" decel="8000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0-#ppt_w/2"/>
                                          </p:val>
                                        </p:tav>
                                        <p:tav tm="100000">
                                          <p:val>
                                            <p:strVal val="#ppt_x"/>
                                          </p:val>
                                        </p:tav>
                                      </p:tavLst>
                                    </p:anim>
                                    <p:anim calcmode="lin" valueType="num">
                                      <p:cBhvr additive="base">
                                        <p:cTn id="17" dur="500" fill="hold"/>
                                        <p:tgtEl>
                                          <p:spTgt spid="7"/>
                                        </p:tgtEl>
                                        <p:attrNameLst>
                                          <p:attrName>ppt_y</p:attrName>
                                        </p:attrNameLst>
                                      </p:cBhvr>
                                      <p:tavLst>
                                        <p:tav tm="0">
                                          <p:val>
                                            <p:strVal val="#ppt_y"/>
                                          </p:val>
                                        </p:tav>
                                        <p:tav tm="100000">
                                          <p:val>
                                            <p:strVal val="#ppt_y"/>
                                          </p:val>
                                        </p:tav>
                                      </p:tavLst>
                                    </p:anim>
                                  </p:childTnLst>
                                </p:cTn>
                              </p:par>
                              <p:par>
                                <p:cTn id="18" presetID="10" presetClass="entr" presetSubtype="0" fill="hold" grpId="0" nodeType="withEffect">
                                  <p:stCondLst>
                                    <p:cond delay="200"/>
                                  </p:stCondLst>
                                  <p:childTnLst>
                                    <p:set>
                                      <p:cBhvr>
                                        <p:cTn id="19" dur="1" fill="hold">
                                          <p:stCondLst>
                                            <p:cond delay="0"/>
                                          </p:stCondLst>
                                        </p:cTn>
                                        <p:tgtEl>
                                          <p:spTgt spid="42"/>
                                        </p:tgtEl>
                                        <p:attrNameLst>
                                          <p:attrName>style.visibility</p:attrName>
                                        </p:attrNameLst>
                                      </p:cBhvr>
                                      <p:to>
                                        <p:strVal val="visible"/>
                                      </p:to>
                                    </p:set>
                                    <p:animEffect transition="in" filter="fade">
                                      <p:cBhvr>
                                        <p:cTn id="20" dur="500"/>
                                        <p:tgtEl>
                                          <p:spTgt spid="42"/>
                                        </p:tgtEl>
                                      </p:cBhvr>
                                    </p:animEffect>
                                  </p:childTnLst>
                                </p:cTn>
                              </p:par>
                              <p:par>
                                <p:cTn id="21" presetID="22" presetClass="entr" presetSubtype="4" fill="hold" grpId="0" nodeType="withEffect">
                                  <p:stCondLst>
                                    <p:cond delay="400"/>
                                  </p:stCondLst>
                                  <p:childTnLst>
                                    <p:set>
                                      <p:cBhvr>
                                        <p:cTn id="22" dur="1" fill="hold">
                                          <p:stCondLst>
                                            <p:cond delay="0"/>
                                          </p:stCondLst>
                                        </p:cTn>
                                        <p:tgtEl>
                                          <p:spTgt spid="15"/>
                                        </p:tgtEl>
                                        <p:attrNameLst>
                                          <p:attrName>style.visibility</p:attrName>
                                        </p:attrNameLst>
                                      </p:cBhvr>
                                      <p:to>
                                        <p:strVal val="visible"/>
                                      </p:to>
                                    </p:set>
                                    <p:animEffect transition="in" filter="wipe(down)">
                                      <p:cBhvr>
                                        <p:cTn id="23" dur="500"/>
                                        <p:tgtEl>
                                          <p:spTgt spid="15"/>
                                        </p:tgtEl>
                                      </p:cBhvr>
                                    </p:animEffect>
                                  </p:childTnLst>
                                </p:cTn>
                              </p:par>
                              <p:par>
                                <p:cTn id="24" presetID="2" presetClass="entr" presetSubtype="4" decel="80000" fill="hold" grpId="0" nodeType="withEffect">
                                  <p:stCondLst>
                                    <p:cond delay="40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ppt_x"/>
                                          </p:val>
                                        </p:tav>
                                        <p:tav tm="100000">
                                          <p:val>
                                            <p:strVal val="#ppt_x"/>
                                          </p:val>
                                        </p:tav>
                                      </p:tavLst>
                                    </p:anim>
                                    <p:anim calcmode="lin" valueType="num">
                                      <p:cBhvr additive="base">
                                        <p:cTn id="27"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250"/>
                                        <p:tgtEl>
                                          <p:spTgt spid="2"/>
                                        </p:tgtEl>
                                      </p:cBhvr>
                                    </p:animEffect>
                                    <p:anim calcmode="lin" valueType="num">
                                      <p:cBhvr>
                                        <p:cTn id="33" dur="250" fill="hold"/>
                                        <p:tgtEl>
                                          <p:spTgt spid="2"/>
                                        </p:tgtEl>
                                        <p:attrNameLst>
                                          <p:attrName>ppt_x</p:attrName>
                                        </p:attrNameLst>
                                      </p:cBhvr>
                                      <p:tavLst>
                                        <p:tav tm="0">
                                          <p:val>
                                            <p:strVal val="#ppt_x"/>
                                          </p:val>
                                        </p:tav>
                                        <p:tav tm="100000">
                                          <p:val>
                                            <p:strVal val="#ppt_x"/>
                                          </p:val>
                                        </p:tav>
                                      </p:tavLst>
                                    </p:anim>
                                    <p:anim calcmode="lin" valueType="num">
                                      <p:cBhvr>
                                        <p:cTn id="34" dur="25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39" grpId="0" animBg="1"/>
      <p:bldP spid="7" grpId="0" animBg="1"/>
      <p:bldP spid="12" grpId="0" animBg="1"/>
      <p:bldP spid="15" grpId="0"/>
      <p:bldP spid="40" grpId="0" animBg="1"/>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Oval 41">
            <a:extLst>
              <a:ext uri="{FF2B5EF4-FFF2-40B4-BE49-F238E27FC236}">
                <a16:creationId xmlns:a16="http://schemas.microsoft.com/office/drawing/2014/main" id="{9CA6B711-D889-A266-F318-7D01F0C81F86}"/>
              </a:ext>
            </a:extLst>
          </p:cNvPr>
          <p:cNvSpPr/>
          <p:nvPr/>
        </p:nvSpPr>
        <p:spPr>
          <a:xfrm rot="19700458">
            <a:off x="2549850" y="-917489"/>
            <a:ext cx="2141272" cy="5283464"/>
          </a:xfrm>
          <a:prstGeom prst="ellipse">
            <a:avLst/>
          </a:prstGeom>
          <a:solidFill>
            <a:schemeClr val="tx1">
              <a:alpha val="46000"/>
            </a:schemeClr>
          </a:solidFill>
          <a:ln>
            <a:noFill/>
          </a:ln>
          <a:effectLst>
            <a:softEdge rad="4953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9" name="Freeform: Shape 38">
            <a:extLst>
              <a:ext uri="{FF2B5EF4-FFF2-40B4-BE49-F238E27FC236}">
                <a16:creationId xmlns:a16="http://schemas.microsoft.com/office/drawing/2014/main" id="{0161CDF2-092E-D1BF-DAFB-E33866878FF7}"/>
              </a:ext>
            </a:extLst>
          </p:cNvPr>
          <p:cNvSpPr/>
          <p:nvPr/>
        </p:nvSpPr>
        <p:spPr>
          <a:xfrm>
            <a:off x="11500199" y="5899651"/>
            <a:ext cx="702530" cy="958349"/>
          </a:xfrm>
          <a:custGeom>
            <a:avLst/>
            <a:gdLst>
              <a:gd name="connsiteX0" fmla="*/ 918552 w 932456"/>
              <a:gd name="connsiteY0" fmla="*/ 0 h 1272000"/>
              <a:gd name="connsiteX1" fmla="*/ 932456 w 932456"/>
              <a:gd name="connsiteY1" fmla="*/ 702 h 1272000"/>
              <a:gd name="connsiteX2" fmla="*/ 932456 w 932456"/>
              <a:gd name="connsiteY2" fmla="*/ 1272000 h 1272000"/>
              <a:gd name="connsiteX3" fmla="*/ 70686 w 932456"/>
              <a:gd name="connsiteY3" fmla="*/ 1272000 h 1272000"/>
              <a:gd name="connsiteX4" fmla="*/ 41297 w 932456"/>
              <a:gd name="connsiteY4" fmla="*/ 1191702 h 1272000"/>
              <a:gd name="connsiteX5" fmla="*/ 0 w 932456"/>
              <a:gd name="connsiteY5" fmla="*/ 918552 h 1272000"/>
              <a:gd name="connsiteX6" fmla="*/ 918552 w 932456"/>
              <a:gd name="connsiteY6" fmla="*/ 0 h 12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2456" h="1272000">
                <a:moveTo>
                  <a:pt x="918552" y="0"/>
                </a:moveTo>
                <a:lnTo>
                  <a:pt x="932456" y="702"/>
                </a:lnTo>
                <a:lnTo>
                  <a:pt x="932456" y="1272000"/>
                </a:lnTo>
                <a:lnTo>
                  <a:pt x="70686" y="1272000"/>
                </a:lnTo>
                <a:lnTo>
                  <a:pt x="41297" y="1191702"/>
                </a:lnTo>
                <a:cubicBezTo>
                  <a:pt x="14458" y="1105414"/>
                  <a:pt x="0" y="1013671"/>
                  <a:pt x="0" y="918552"/>
                </a:cubicBezTo>
                <a:cubicBezTo>
                  <a:pt x="0" y="411250"/>
                  <a:pt x="411250" y="0"/>
                  <a:pt x="918552" y="0"/>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7" name="Freeform: Shape 6">
            <a:extLst>
              <a:ext uri="{FF2B5EF4-FFF2-40B4-BE49-F238E27FC236}">
                <a16:creationId xmlns:a16="http://schemas.microsoft.com/office/drawing/2014/main" id="{30BE62EA-65DA-961F-B787-2160F1B0B87D}"/>
              </a:ext>
            </a:extLst>
          </p:cNvPr>
          <p:cNvSpPr/>
          <p:nvPr/>
        </p:nvSpPr>
        <p:spPr>
          <a:xfrm>
            <a:off x="-13906" y="10222"/>
            <a:ext cx="4944285" cy="6858014"/>
          </a:xfrm>
          <a:custGeom>
            <a:avLst/>
            <a:gdLst>
              <a:gd name="connsiteX0" fmla="*/ 0 w 4944285"/>
              <a:gd name="connsiteY0" fmla="*/ 0 h 6858014"/>
              <a:gd name="connsiteX1" fmla="*/ 2500206 w 4944285"/>
              <a:gd name="connsiteY1" fmla="*/ 0 h 6858014"/>
              <a:gd name="connsiteX2" fmla="*/ 2559062 w 4944285"/>
              <a:gd name="connsiteY2" fmla="*/ 33448 h 6858014"/>
              <a:gd name="connsiteX3" fmla="*/ 4944285 w 4944285"/>
              <a:gd name="connsiteY3" fmla="*/ 4221103 h 6858014"/>
              <a:gd name="connsiteX4" fmla="*/ 4227062 w 4944285"/>
              <a:gd name="connsiteY4" fmla="*/ 6760140 h 6858014"/>
              <a:gd name="connsiteX5" fmla="*/ 4163579 w 4944285"/>
              <a:gd name="connsiteY5" fmla="*/ 6858014 h 6858014"/>
              <a:gd name="connsiteX6" fmla="*/ 0 w 4944285"/>
              <a:gd name="connsiteY6" fmla="*/ 6858014 h 6858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4285" h="6858014">
                <a:moveTo>
                  <a:pt x="0" y="0"/>
                </a:moveTo>
                <a:lnTo>
                  <a:pt x="2500206" y="0"/>
                </a:lnTo>
                <a:lnTo>
                  <a:pt x="2559062" y="33448"/>
                </a:lnTo>
                <a:cubicBezTo>
                  <a:pt x="3989060" y="892239"/>
                  <a:pt x="4944285" y="2446415"/>
                  <a:pt x="4944285" y="4221103"/>
                </a:cubicBezTo>
                <a:cubicBezTo>
                  <a:pt x="4944285" y="5150702"/>
                  <a:pt x="4682194" y="6019797"/>
                  <a:pt x="4227062" y="6760140"/>
                </a:cubicBezTo>
                <a:lnTo>
                  <a:pt x="4163579" y="6858014"/>
                </a:lnTo>
                <a:lnTo>
                  <a:pt x="0" y="6858014"/>
                </a:lnTo>
                <a:close/>
              </a:path>
            </a:pathLst>
          </a:custGeom>
          <a:gradFill flip="none" rotWithShape="1">
            <a:gsLst>
              <a:gs pos="0">
                <a:schemeClr val="accent1"/>
              </a:gs>
              <a:gs pos="100000">
                <a:srgbClr val="095474"/>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2" name="Freeform: Shape 11">
            <a:extLst>
              <a:ext uri="{FF2B5EF4-FFF2-40B4-BE49-F238E27FC236}">
                <a16:creationId xmlns:a16="http://schemas.microsoft.com/office/drawing/2014/main" id="{59DAFDAD-22CF-CF22-DAB8-E080240F771E}"/>
              </a:ext>
            </a:extLst>
          </p:cNvPr>
          <p:cNvSpPr/>
          <p:nvPr/>
        </p:nvSpPr>
        <p:spPr>
          <a:xfrm>
            <a:off x="3142084" y="5067396"/>
            <a:ext cx="2586105" cy="1790604"/>
          </a:xfrm>
          <a:custGeom>
            <a:avLst/>
            <a:gdLst>
              <a:gd name="connsiteX0" fmla="*/ 1800200 w 3600400"/>
              <a:gd name="connsiteY0" fmla="*/ 0 h 2492896"/>
              <a:gd name="connsiteX1" fmla="*/ 3600400 w 3600400"/>
              <a:gd name="connsiteY1" fmla="*/ 1800200 h 2492896"/>
              <a:gd name="connsiteX2" fmla="*/ 3519467 w 3600400"/>
              <a:gd name="connsiteY2" fmla="*/ 2335525 h 2492896"/>
              <a:gd name="connsiteX3" fmla="*/ 3461868 w 3600400"/>
              <a:gd name="connsiteY3" fmla="*/ 2492896 h 2492896"/>
              <a:gd name="connsiteX4" fmla="*/ 138532 w 3600400"/>
              <a:gd name="connsiteY4" fmla="*/ 2492896 h 2492896"/>
              <a:gd name="connsiteX5" fmla="*/ 80934 w 3600400"/>
              <a:gd name="connsiteY5" fmla="*/ 2335525 h 2492896"/>
              <a:gd name="connsiteX6" fmla="*/ 0 w 3600400"/>
              <a:gd name="connsiteY6" fmla="*/ 1800200 h 2492896"/>
              <a:gd name="connsiteX7" fmla="*/ 1800200 w 3600400"/>
              <a:gd name="connsiteY7" fmla="*/ 0 h 249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00400" h="2492896">
                <a:moveTo>
                  <a:pt x="1800200" y="0"/>
                </a:moveTo>
                <a:cubicBezTo>
                  <a:pt x="2794423" y="0"/>
                  <a:pt x="3600400" y="805977"/>
                  <a:pt x="3600400" y="1800200"/>
                </a:cubicBezTo>
                <a:cubicBezTo>
                  <a:pt x="3600400" y="1986617"/>
                  <a:pt x="3572065" y="2166416"/>
                  <a:pt x="3519467" y="2335525"/>
                </a:cubicBezTo>
                <a:lnTo>
                  <a:pt x="3461868" y="2492896"/>
                </a:lnTo>
                <a:lnTo>
                  <a:pt x="138532" y="2492896"/>
                </a:lnTo>
                <a:lnTo>
                  <a:pt x="80934" y="2335525"/>
                </a:lnTo>
                <a:cubicBezTo>
                  <a:pt x="28335" y="2166416"/>
                  <a:pt x="0" y="1986617"/>
                  <a:pt x="0" y="1800200"/>
                </a:cubicBezTo>
                <a:cubicBezTo>
                  <a:pt x="0" y="805977"/>
                  <a:pt x="805977" y="0"/>
                  <a:pt x="1800200" y="0"/>
                </a:cubicBezTo>
                <a:close/>
              </a:path>
            </a:pathLst>
          </a:custGeom>
          <a:solidFill>
            <a:schemeClr val="accent4">
              <a:alpha val="5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5" name="Title 14">
            <a:extLst>
              <a:ext uri="{FF2B5EF4-FFF2-40B4-BE49-F238E27FC236}">
                <a16:creationId xmlns:a16="http://schemas.microsoft.com/office/drawing/2014/main" id="{F7A92D1F-936F-19CC-D43B-9610D8824878}"/>
              </a:ext>
            </a:extLst>
          </p:cNvPr>
          <p:cNvSpPr>
            <a:spLocks noGrp="1"/>
          </p:cNvSpPr>
          <p:nvPr>
            <p:ph type="title"/>
          </p:nvPr>
        </p:nvSpPr>
        <p:spPr>
          <a:xfrm>
            <a:off x="563107" y="2829156"/>
            <a:ext cx="4471980" cy="1872208"/>
          </a:xfrm>
        </p:spPr>
        <p:txBody>
          <a:bodyPr/>
          <a:lstStyle/>
          <a:p>
            <a:r>
              <a:rPr lang="en-PH">
                <a:cs typeface="Segoe UI"/>
              </a:rPr>
              <a:t>Group members</a:t>
            </a:r>
          </a:p>
        </p:txBody>
      </p:sp>
      <p:sp>
        <p:nvSpPr>
          <p:cNvPr id="40" name="Oval 39">
            <a:extLst>
              <a:ext uri="{FF2B5EF4-FFF2-40B4-BE49-F238E27FC236}">
                <a16:creationId xmlns:a16="http://schemas.microsoft.com/office/drawing/2014/main" id="{98712D5E-A3DB-8013-D8CA-CCD96DC5C1E2}"/>
              </a:ext>
            </a:extLst>
          </p:cNvPr>
          <p:cNvSpPr/>
          <p:nvPr/>
        </p:nvSpPr>
        <p:spPr>
          <a:xfrm>
            <a:off x="11082564" y="5859749"/>
            <a:ext cx="404492" cy="404492"/>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 name="TextBox 5">
            <a:extLst>
              <a:ext uri="{FF2B5EF4-FFF2-40B4-BE49-F238E27FC236}">
                <a16:creationId xmlns:a16="http://schemas.microsoft.com/office/drawing/2014/main" id="{112CB3C3-50A3-E548-E0F5-7FBCDE7A6945}"/>
              </a:ext>
            </a:extLst>
          </p:cNvPr>
          <p:cNvSpPr txBox="1"/>
          <p:nvPr/>
        </p:nvSpPr>
        <p:spPr>
          <a:xfrm>
            <a:off x="8101479" y="2829938"/>
            <a:ext cx="2444480" cy="3046988"/>
          </a:xfrm>
          <a:prstGeom prst="rect">
            <a:avLst/>
          </a:prstGeom>
          <a:noFill/>
        </p:spPr>
        <p:txBody>
          <a:bodyPr wrap="square" lIns="91440" tIns="45720" rIns="91440" bIns="45720" rtlCol="0" anchor="t">
            <a:spAutoFit/>
          </a:bodyPr>
          <a:lstStyle/>
          <a:p>
            <a:r>
              <a:rPr lang="en-PH" b="1" dirty="0">
                <a:solidFill>
                  <a:srgbClr val="087081"/>
                </a:solidFill>
                <a:cs typeface="Segoe UI"/>
              </a:rPr>
              <a:t>Rajeshwari</a:t>
            </a:r>
            <a:endParaRPr lang="en-US" dirty="0">
              <a:solidFill>
                <a:srgbClr val="087081"/>
              </a:solidFill>
              <a:cs typeface="Segoe UI"/>
            </a:endParaRPr>
          </a:p>
          <a:p>
            <a:r>
              <a:rPr lang="en-PH" b="1" dirty="0" err="1">
                <a:solidFill>
                  <a:srgbClr val="087081"/>
                </a:solidFill>
                <a:cs typeface="Segoe UI"/>
              </a:rPr>
              <a:t>Swetav</a:t>
            </a:r>
            <a:endParaRPr lang="en-US" dirty="0" err="1">
              <a:solidFill>
                <a:srgbClr val="087081"/>
              </a:solidFill>
              <a:cs typeface="Segoe UI"/>
            </a:endParaRPr>
          </a:p>
          <a:p>
            <a:r>
              <a:rPr lang="en-PH" b="1" dirty="0">
                <a:solidFill>
                  <a:srgbClr val="087081"/>
                </a:solidFill>
                <a:cs typeface="Segoe UI"/>
              </a:rPr>
              <a:t>Sujata</a:t>
            </a:r>
            <a:endParaRPr lang="en-US" dirty="0">
              <a:solidFill>
                <a:srgbClr val="087081"/>
              </a:solidFill>
              <a:cs typeface="Segoe UI"/>
            </a:endParaRPr>
          </a:p>
          <a:p>
            <a:r>
              <a:rPr lang="en-PH" b="1" dirty="0">
                <a:solidFill>
                  <a:srgbClr val="087081"/>
                </a:solidFill>
                <a:cs typeface="Segoe UI"/>
              </a:rPr>
              <a:t>Pavan</a:t>
            </a:r>
            <a:endParaRPr lang="en-PH" dirty="0">
              <a:solidFill>
                <a:srgbClr val="087081"/>
              </a:solidFill>
              <a:cs typeface="Segoe UI"/>
            </a:endParaRPr>
          </a:p>
          <a:p>
            <a:r>
              <a:rPr lang="en-PH" b="1" dirty="0">
                <a:solidFill>
                  <a:srgbClr val="087081"/>
                </a:solidFill>
                <a:cs typeface="Segoe UI"/>
              </a:rPr>
              <a:t>Prasad</a:t>
            </a:r>
            <a:endParaRPr lang="en-US" dirty="0">
              <a:solidFill>
                <a:srgbClr val="087081"/>
              </a:solidFill>
              <a:cs typeface="Segoe UI"/>
            </a:endParaRPr>
          </a:p>
          <a:p>
            <a:r>
              <a:rPr lang="en-PH" b="1" dirty="0">
                <a:solidFill>
                  <a:srgbClr val="087081"/>
                </a:solidFill>
                <a:cs typeface="Segoe UI"/>
              </a:rPr>
              <a:t>Shashwat</a:t>
            </a:r>
            <a:endParaRPr lang="en-US" dirty="0">
              <a:solidFill>
                <a:srgbClr val="087081"/>
              </a:solidFill>
              <a:cs typeface="Segoe UI"/>
            </a:endParaRPr>
          </a:p>
          <a:p>
            <a:r>
              <a:rPr lang="en-PH" b="1" dirty="0">
                <a:solidFill>
                  <a:srgbClr val="087081"/>
                </a:solidFill>
                <a:cs typeface="Segoe UI"/>
              </a:rPr>
              <a:t>Bhuvaneshwari</a:t>
            </a:r>
            <a:endParaRPr lang="en-US" dirty="0">
              <a:solidFill>
                <a:srgbClr val="087081"/>
              </a:solidFill>
              <a:cs typeface="Segoe UI"/>
            </a:endParaRPr>
          </a:p>
          <a:p>
            <a:pPr algn="ctr"/>
            <a:endParaRPr lang="en-PH" b="1" dirty="0">
              <a:solidFill>
                <a:srgbClr val="087081"/>
              </a:solidFill>
              <a:cs typeface="Segoe UI"/>
            </a:endParaRPr>
          </a:p>
        </p:txBody>
      </p:sp>
      <p:pic>
        <p:nvPicPr>
          <p:cNvPr id="8" name="Graphic 7" descr="Meeting with solid fill">
            <a:extLst>
              <a:ext uri="{FF2B5EF4-FFF2-40B4-BE49-F238E27FC236}">
                <a16:creationId xmlns:a16="http://schemas.microsoft.com/office/drawing/2014/main" id="{7D7FAABD-8209-E287-4F89-5EED88BA7B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03181" y="1914171"/>
            <a:ext cx="915015" cy="914400"/>
          </a:xfrm>
          <a:prstGeom prst="rect">
            <a:avLst/>
          </a:prstGeom>
        </p:spPr>
      </p:pic>
      <p:sp>
        <p:nvSpPr>
          <p:cNvPr id="4" name="Date Placeholder 3">
            <a:extLst>
              <a:ext uri="{FF2B5EF4-FFF2-40B4-BE49-F238E27FC236}">
                <a16:creationId xmlns:a16="http://schemas.microsoft.com/office/drawing/2014/main" id="{B389AACE-5ACB-04E5-3947-406FD207578B}"/>
              </a:ext>
            </a:extLst>
          </p:cNvPr>
          <p:cNvSpPr>
            <a:spLocks noGrp="1"/>
          </p:cNvSpPr>
          <p:nvPr>
            <p:ph type="dt" sz="half" idx="10"/>
          </p:nvPr>
        </p:nvSpPr>
        <p:spPr/>
        <p:txBody>
          <a:bodyPr/>
          <a:lstStyle/>
          <a:p>
            <a:fld id="{DB33E710-3659-4EFB-828A-3B3B68760B12}" type="datetime1">
              <a:rPr lang="en-US" smtClean="0"/>
              <a:t>8/14/2024</a:t>
            </a:fld>
            <a:endParaRPr lang="en-US"/>
          </a:p>
        </p:txBody>
      </p:sp>
      <p:sp>
        <p:nvSpPr>
          <p:cNvPr id="5" name="Footer Placeholder 4">
            <a:extLst>
              <a:ext uri="{FF2B5EF4-FFF2-40B4-BE49-F238E27FC236}">
                <a16:creationId xmlns:a16="http://schemas.microsoft.com/office/drawing/2014/main" id="{CB405186-C897-A48E-EC70-6CAB1F6E8CF4}"/>
              </a:ext>
            </a:extLst>
          </p:cNvPr>
          <p:cNvSpPr>
            <a:spLocks noGrp="1"/>
          </p:cNvSpPr>
          <p:nvPr>
            <p:ph type="ftr" sz="quarter" idx="11"/>
          </p:nvPr>
        </p:nvSpPr>
        <p:spPr/>
        <p:txBody>
          <a:bodyPr/>
          <a:lstStyle/>
          <a:p>
            <a:r>
              <a:rPr lang="en-GB"/>
              <a:t>Random Access Procedure in MAC Group 4</a:t>
            </a:r>
            <a:endParaRPr lang="en-US"/>
          </a:p>
        </p:txBody>
      </p:sp>
      <p:sp>
        <p:nvSpPr>
          <p:cNvPr id="9" name="Slide Number Placeholder 8">
            <a:extLst>
              <a:ext uri="{FF2B5EF4-FFF2-40B4-BE49-F238E27FC236}">
                <a16:creationId xmlns:a16="http://schemas.microsoft.com/office/drawing/2014/main" id="{B4500DA9-EDED-1E9D-11BB-F63D14201A61}"/>
              </a:ext>
            </a:extLst>
          </p:cNvPr>
          <p:cNvSpPr>
            <a:spLocks noGrp="1"/>
          </p:cNvSpPr>
          <p:nvPr>
            <p:ph type="sldNum" sz="quarter" idx="12"/>
          </p:nvPr>
        </p:nvSpPr>
        <p:spPr/>
        <p:txBody>
          <a:bodyPr/>
          <a:lstStyle/>
          <a:p>
            <a:fld id="{96E69268-9C8B-4EBF-A9EE-DC5DC2D48DC3}" type="slidenum">
              <a:rPr lang="en-US" smtClean="0"/>
              <a:pPr/>
              <a:t>4</a:t>
            </a:fld>
            <a:endParaRPr lang="en-US"/>
          </a:p>
        </p:txBody>
      </p:sp>
      <p:sp>
        <p:nvSpPr>
          <p:cNvPr id="2" name="TextBox 1">
            <a:extLst>
              <a:ext uri="{FF2B5EF4-FFF2-40B4-BE49-F238E27FC236}">
                <a16:creationId xmlns:a16="http://schemas.microsoft.com/office/drawing/2014/main" id="{AB4B5407-02A3-2110-438D-74A485FBE959}"/>
              </a:ext>
            </a:extLst>
          </p:cNvPr>
          <p:cNvSpPr txBox="1"/>
          <p:nvPr/>
        </p:nvSpPr>
        <p:spPr>
          <a:xfrm>
            <a:off x="5105000" y="1543665"/>
            <a:ext cx="2821858" cy="584775"/>
          </a:xfrm>
          <a:prstGeom prst="rect">
            <a:avLst/>
          </a:prstGeom>
          <a:noFill/>
        </p:spPr>
        <p:txBody>
          <a:bodyPr wrap="square" rtlCol="0">
            <a:spAutoFit/>
          </a:bodyPr>
          <a:lstStyle/>
          <a:p>
            <a:r>
              <a:rPr lang="en-IN" sz="1600" b="1" dirty="0"/>
              <a:t>Mentor/Guide:</a:t>
            </a:r>
          </a:p>
          <a:p>
            <a:r>
              <a:rPr lang="en-IN" sz="1600" b="1" dirty="0">
                <a:solidFill>
                  <a:srgbClr val="087081"/>
                </a:solidFill>
              </a:rPr>
              <a:t>Abhijeet Kumar</a:t>
            </a:r>
          </a:p>
        </p:txBody>
      </p:sp>
    </p:spTree>
    <p:extLst>
      <p:ext uri="{BB962C8B-B14F-4D97-AF65-F5344CB8AC3E}">
        <p14:creationId xmlns:p14="http://schemas.microsoft.com/office/powerpoint/2010/main" val="244572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8000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1+#ppt_w/2"/>
                                          </p:val>
                                        </p:tav>
                                        <p:tav tm="100000">
                                          <p:val>
                                            <p:strVal val="#ppt_x"/>
                                          </p:val>
                                        </p:tav>
                                      </p:tavLst>
                                    </p:anim>
                                    <p:anim calcmode="lin" valueType="num">
                                      <p:cBhvr additive="base">
                                        <p:cTn id="8" dur="500" fill="hold"/>
                                        <p:tgtEl>
                                          <p:spTgt spid="39"/>
                                        </p:tgtEl>
                                        <p:attrNameLst>
                                          <p:attrName>ppt_y</p:attrName>
                                        </p:attrNameLst>
                                      </p:cBhvr>
                                      <p:tavLst>
                                        <p:tav tm="0">
                                          <p:val>
                                            <p:strVal val="1+#ppt_h/2"/>
                                          </p:val>
                                        </p:tav>
                                        <p:tav tm="100000">
                                          <p:val>
                                            <p:strVal val="#ppt_y"/>
                                          </p:val>
                                        </p:tav>
                                      </p:tavLst>
                                    </p:anim>
                                  </p:childTnLst>
                                </p:cTn>
                              </p:par>
                              <p:par>
                                <p:cTn id="9" presetID="53" presetClass="entr" presetSubtype="16" fill="hold" grpId="0" nodeType="withEffect">
                                  <p:stCondLst>
                                    <p:cond delay="350"/>
                                  </p:stCondLst>
                                  <p:childTnLst>
                                    <p:set>
                                      <p:cBhvr>
                                        <p:cTn id="10" dur="1" fill="hold">
                                          <p:stCondLst>
                                            <p:cond delay="0"/>
                                          </p:stCondLst>
                                        </p:cTn>
                                        <p:tgtEl>
                                          <p:spTgt spid="40"/>
                                        </p:tgtEl>
                                        <p:attrNameLst>
                                          <p:attrName>style.visibility</p:attrName>
                                        </p:attrNameLst>
                                      </p:cBhvr>
                                      <p:to>
                                        <p:strVal val="visible"/>
                                      </p:to>
                                    </p:set>
                                    <p:anim calcmode="lin" valueType="num">
                                      <p:cBhvr>
                                        <p:cTn id="11" dur="300" fill="hold"/>
                                        <p:tgtEl>
                                          <p:spTgt spid="40"/>
                                        </p:tgtEl>
                                        <p:attrNameLst>
                                          <p:attrName>ppt_w</p:attrName>
                                        </p:attrNameLst>
                                      </p:cBhvr>
                                      <p:tavLst>
                                        <p:tav tm="0">
                                          <p:val>
                                            <p:fltVal val="0"/>
                                          </p:val>
                                        </p:tav>
                                        <p:tav tm="100000">
                                          <p:val>
                                            <p:strVal val="#ppt_w"/>
                                          </p:val>
                                        </p:tav>
                                      </p:tavLst>
                                    </p:anim>
                                    <p:anim calcmode="lin" valueType="num">
                                      <p:cBhvr>
                                        <p:cTn id="12" dur="300" fill="hold"/>
                                        <p:tgtEl>
                                          <p:spTgt spid="40"/>
                                        </p:tgtEl>
                                        <p:attrNameLst>
                                          <p:attrName>ppt_h</p:attrName>
                                        </p:attrNameLst>
                                      </p:cBhvr>
                                      <p:tavLst>
                                        <p:tav tm="0">
                                          <p:val>
                                            <p:fltVal val="0"/>
                                          </p:val>
                                        </p:tav>
                                        <p:tav tm="100000">
                                          <p:val>
                                            <p:strVal val="#ppt_h"/>
                                          </p:val>
                                        </p:tav>
                                      </p:tavLst>
                                    </p:anim>
                                    <p:animEffect transition="in" filter="fade">
                                      <p:cBhvr>
                                        <p:cTn id="13" dur="300"/>
                                        <p:tgtEl>
                                          <p:spTgt spid="40"/>
                                        </p:tgtEl>
                                      </p:cBhvr>
                                    </p:animEffect>
                                  </p:childTnLst>
                                </p:cTn>
                              </p:par>
                              <p:par>
                                <p:cTn id="14" presetID="2" presetClass="entr" presetSubtype="8" decel="8000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0-#ppt_w/2"/>
                                          </p:val>
                                        </p:tav>
                                        <p:tav tm="100000">
                                          <p:val>
                                            <p:strVal val="#ppt_x"/>
                                          </p:val>
                                        </p:tav>
                                      </p:tavLst>
                                    </p:anim>
                                    <p:anim calcmode="lin" valueType="num">
                                      <p:cBhvr additive="base">
                                        <p:cTn id="17" dur="500" fill="hold"/>
                                        <p:tgtEl>
                                          <p:spTgt spid="7"/>
                                        </p:tgtEl>
                                        <p:attrNameLst>
                                          <p:attrName>ppt_y</p:attrName>
                                        </p:attrNameLst>
                                      </p:cBhvr>
                                      <p:tavLst>
                                        <p:tav tm="0">
                                          <p:val>
                                            <p:strVal val="#ppt_y"/>
                                          </p:val>
                                        </p:tav>
                                        <p:tav tm="100000">
                                          <p:val>
                                            <p:strVal val="#ppt_y"/>
                                          </p:val>
                                        </p:tav>
                                      </p:tavLst>
                                    </p:anim>
                                  </p:childTnLst>
                                </p:cTn>
                              </p:par>
                              <p:par>
                                <p:cTn id="18" presetID="10" presetClass="entr" presetSubtype="0" fill="hold" grpId="0" nodeType="withEffect">
                                  <p:stCondLst>
                                    <p:cond delay="200"/>
                                  </p:stCondLst>
                                  <p:childTnLst>
                                    <p:set>
                                      <p:cBhvr>
                                        <p:cTn id="19" dur="1" fill="hold">
                                          <p:stCondLst>
                                            <p:cond delay="0"/>
                                          </p:stCondLst>
                                        </p:cTn>
                                        <p:tgtEl>
                                          <p:spTgt spid="42"/>
                                        </p:tgtEl>
                                        <p:attrNameLst>
                                          <p:attrName>style.visibility</p:attrName>
                                        </p:attrNameLst>
                                      </p:cBhvr>
                                      <p:to>
                                        <p:strVal val="visible"/>
                                      </p:to>
                                    </p:set>
                                    <p:animEffect transition="in" filter="fade">
                                      <p:cBhvr>
                                        <p:cTn id="20" dur="500"/>
                                        <p:tgtEl>
                                          <p:spTgt spid="42"/>
                                        </p:tgtEl>
                                      </p:cBhvr>
                                    </p:animEffect>
                                  </p:childTnLst>
                                </p:cTn>
                              </p:par>
                              <p:par>
                                <p:cTn id="21" presetID="22" presetClass="entr" presetSubtype="4" fill="hold" grpId="0" nodeType="withEffect">
                                  <p:stCondLst>
                                    <p:cond delay="400"/>
                                  </p:stCondLst>
                                  <p:childTnLst>
                                    <p:set>
                                      <p:cBhvr>
                                        <p:cTn id="22" dur="1" fill="hold">
                                          <p:stCondLst>
                                            <p:cond delay="0"/>
                                          </p:stCondLst>
                                        </p:cTn>
                                        <p:tgtEl>
                                          <p:spTgt spid="15"/>
                                        </p:tgtEl>
                                        <p:attrNameLst>
                                          <p:attrName>style.visibility</p:attrName>
                                        </p:attrNameLst>
                                      </p:cBhvr>
                                      <p:to>
                                        <p:strVal val="visible"/>
                                      </p:to>
                                    </p:set>
                                    <p:animEffect transition="in" filter="wipe(down)">
                                      <p:cBhvr>
                                        <p:cTn id="23" dur="500"/>
                                        <p:tgtEl>
                                          <p:spTgt spid="15"/>
                                        </p:tgtEl>
                                      </p:cBhvr>
                                    </p:animEffect>
                                  </p:childTnLst>
                                </p:cTn>
                              </p:par>
                              <p:par>
                                <p:cTn id="24" presetID="2" presetClass="entr" presetSubtype="4" decel="80000" fill="hold" grpId="0" nodeType="withEffect">
                                  <p:stCondLst>
                                    <p:cond delay="40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ppt_x"/>
                                          </p:val>
                                        </p:tav>
                                        <p:tav tm="100000">
                                          <p:val>
                                            <p:strVal val="#ppt_x"/>
                                          </p:val>
                                        </p:tav>
                                      </p:tavLst>
                                    </p:anim>
                                    <p:anim calcmode="lin" valueType="num">
                                      <p:cBhvr additive="base">
                                        <p:cTn id="27" dur="500" fill="hold"/>
                                        <p:tgtEl>
                                          <p:spTgt spid="12"/>
                                        </p:tgtEl>
                                        <p:attrNameLst>
                                          <p:attrName>ppt_y</p:attrName>
                                        </p:attrNameLst>
                                      </p:cBhvr>
                                      <p:tavLst>
                                        <p:tav tm="0">
                                          <p:val>
                                            <p:strVal val="1+#ppt_h/2"/>
                                          </p:val>
                                        </p:tav>
                                        <p:tav tm="100000">
                                          <p:val>
                                            <p:strVal val="#ppt_y"/>
                                          </p:val>
                                        </p:tav>
                                      </p:tavLst>
                                    </p:anim>
                                  </p:childTnLst>
                                </p:cTn>
                              </p:par>
                              <p:par>
                                <p:cTn id="28" presetID="16" presetClass="entr" presetSubtype="42" fill="hold" grpId="0" nodeType="withEffect">
                                  <p:stCondLst>
                                    <p:cond delay="500"/>
                                  </p:stCondLst>
                                  <p:childTnLst>
                                    <p:set>
                                      <p:cBhvr>
                                        <p:cTn id="29" dur="1" fill="hold">
                                          <p:stCondLst>
                                            <p:cond delay="0"/>
                                          </p:stCondLst>
                                        </p:cTn>
                                        <p:tgtEl>
                                          <p:spTgt spid="6"/>
                                        </p:tgtEl>
                                        <p:attrNameLst>
                                          <p:attrName>style.visibility</p:attrName>
                                        </p:attrNameLst>
                                      </p:cBhvr>
                                      <p:to>
                                        <p:strVal val="visible"/>
                                      </p:to>
                                    </p:set>
                                    <p:animEffect transition="in" filter="barn(outHorizontal)">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down)">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6">
                                            <p:txEl>
                                              <p:pRg st="0" end="0"/>
                                            </p:txEl>
                                          </p:spTgt>
                                        </p:tgtEl>
                                        <p:attrNameLst>
                                          <p:attrName>style.visibility</p:attrName>
                                        </p:attrNameLst>
                                      </p:cBhvr>
                                      <p:to>
                                        <p:strVal val="visible"/>
                                      </p:to>
                                    </p:set>
                                    <p:animEffect transition="in" filter="fade">
                                      <p:cBhvr>
                                        <p:cTn id="40" dur="500"/>
                                        <p:tgtEl>
                                          <p:spTgt spid="6">
                                            <p:txEl>
                                              <p:pRg st="0" end="0"/>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6">
                                            <p:txEl>
                                              <p:pRg st="1" end="1"/>
                                            </p:txEl>
                                          </p:spTgt>
                                        </p:tgtEl>
                                        <p:attrNameLst>
                                          <p:attrName>style.visibility</p:attrName>
                                        </p:attrNameLst>
                                      </p:cBhvr>
                                      <p:to>
                                        <p:strVal val="visible"/>
                                      </p:to>
                                    </p:set>
                                    <p:animEffect transition="in" filter="fade">
                                      <p:cBhvr>
                                        <p:cTn id="43" dur="500"/>
                                        <p:tgtEl>
                                          <p:spTgt spid="6">
                                            <p:txEl>
                                              <p:pRg st="1" end="1"/>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6">
                                            <p:txEl>
                                              <p:pRg st="2" end="2"/>
                                            </p:txEl>
                                          </p:spTgt>
                                        </p:tgtEl>
                                        <p:attrNameLst>
                                          <p:attrName>style.visibility</p:attrName>
                                        </p:attrNameLst>
                                      </p:cBhvr>
                                      <p:to>
                                        <p:strVal val="visible"/>
                                      </p:to>
                                    </p:set>
                                    <p:animEffect transition="in" filter="fade">
                                      <p:cBhvr>
                                        <p:cTn id="46" dur="500"/>
                                        <p:tgtEl>
                                          <p:spTgt spid="6">
                                            <p:txEl>
                                              <p:pRg st="2" end="2"/>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6">
                                            <p:txEl>
                                              <p:pRg st="3" end="3"/>
                                            </p:txEl>
                                          </p:spTgt>
                                        </p:tgtEl>
                                        <p:attrNameLst>
                                          <p:attrName>style.visibility</p:attrName>
                                        </p:attrNameLst>
                                      </p:cBhvr>
                                      <p:to>
                                        <p:strVal val="visible"/>
                                      </p:to>
                                    </p:set>
                                    <p:animEffect transition="in" filter="fade">
                                      <p:cBhvr>
                                        <p:cTn id="49" dur="500"/>
                                        <p:tgtEl>
                                          <p:spTgt spid="6">
                                            <p:txEl>
                                              <p:pRg st="3" end="3"/>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6">
                                            <p:txEl>
                                              <p:pRg st="4" end="4"/>
                                            </p:txEl>
                                          </p:spTgt>
                                        </p:tgtEl>
                                        <p:attrNameLst>
                                          <p:attrName>style.visibility</p:attrName>
                                        </p:attrNameLst>
                                      </p:cBhvr>
                                      <p:to>
                                        <p:strVal val="visible"/>
                                      </p:to>
                                    </p:set>
                                    <p:animEffect transition="in" filter="fade">
                                      <p:cBhvr>
                                        <p:cTn id="52" dur="500"/>
                                        <p:tgtEl>
                                          <p:spTgt spid="6">
                                            <p:txEl>
                                              <p:pRg st="4" end="4"/>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6">
                                            <p:txEl>
                                              <p:pRg st="5" end="5"/>
                                            </p:txEl>
                                          </p:spTgt>
                                        </p:tgtEl>
                                        <p:attrNameLst>
                                          <p:attrName>style.visibility</p:attrName>
                                        </p:attrNameLst>
                                      </p:cBhvr>
                                      <p:to>
                                        <p:strVal val="visible"/>
                                      </p:to>
                                    </p:set>
                                    <p:animEffect transition="in" filter="fade">
                                      <p:cBhvr>
                                        <p:cTn id="55" dur="500"/>
                                        <p:tgtEl>
                                          <p:spTgt spid="6">
                                            <p:txEl>
                                              <p:pRg st="5" end="5"/>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6">
                                            <p:txEl>
                                              <p:pRg st="6" end="6"/>
                                            </p:txEl>
                                          </p:spTgt>
                                        </p:tgtEl>
                                        <p:attrNameLst>
                                          <p:attrName>style.visibility</p:attrName>
                                        </p:attrNameLst>
                                      </p:cBhvr>
                                      <p:to>
                                        <p:strVal val="visible"/>
                                      </p:to>
                                    </p:set>
                                    <p:animEffect transition="in" filter="fade">
                                      <p:cBhvr>
                                        <p:cTn id="58"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39" grpId="0" animBg="1"/>
      <p:bldP spid="7" grpId="0" animBg="1"/>
      <p:bldP spid="12" grpId="0" animBg="1"/>
      <p:bldP spid="15" grpId="0"/>
      <p:bldP spid="40" grpId="0" animBg="1"/>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Oval 41">
            <a:extLst>
              <a:ext uri="{FF2B5EF4-FFF2-40B4-BE49-F238E27FC236}">
                <a16:creationId xmlns:a16="http://schemas.microsoft.com/office/drawing/2014/main" id="{9CA6B711-D889-A266-F318-7D01F0C81F86}"/>
              </a:ext>
            </a:extLst>
          </p:cNvPr>
          <p:cNvSpPr/>
          <p:nvPr/>
        </p:nvSpPr>
        <p:spPr>
          <a:xfrm rot="19700458">
            <a:off x="2549850" y="-917489"/>
            <a:ext cx="2141272" cy="5283464"/>
          </a:xfrm>
          <a:prstGeom prst="ellipse">
            <a:avLst/>
          </a:prstGeom>
          <a:solidFill>
            <a:schemeClr val="tx1">
              <a:alpha val="46000"/>
            </a:schemeClr>
          </a:solidFill>
          <a:ln>
            <a:noFill/>
          </a:ln>
          <a:effectLst>
            <a:softEdge rad="4953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9" name="Freeform: Shape 38">
            <a:extLst>
              <a:ext uri="{FF2B5EF4-FFF2-40B4-BE49-F238E27FC236}">
                <a16:creationId xmlns:a16="http://schemas.microsoft.com/office/drawing/2014/main" id="{0161CDF2-092E-D1BF-DAFB-E33866878FF7}"/>
              </a:ext>
            </a:extLst>
          </p:cNvPr>
          <p:cNvSpPr/>
          <p:nvPr/>
        </p:nvSpPr>
        <p:spPr>
          <a:xfrm>
            <a:off x="11500199" y="5899651"/>
            <a:ext cx="702530" cy="958349"/>
          </a:xfrm>
          <a:custGeom>
            <a:avLst/>
            <a:gdLst>
              <a:gd name="connsiteX0" fmla="*/ 918552 w 932456"/>
              <a:gd name="connsiteY0" fmla="*/ 0 h 1272000"/>
              <a:gd name="connsiteX1" fmla="*/ 932456 w 932456"/>
              <a:gd name="connsiteY1" fmla="*/ 702 h 1272000"/>
              <a:gd name="connsiteX2" fmla="*/ 932456 w 932456"/>
              <a:gd name="connsiteY2" fmla="*/ 1272000 h 1272000"/>
              <a:gd name="connsiteX3" fmla="*/ 70686 w 932456"/>
              <a:gd name="connsiteY3" fmla="*/ 1272000 h 1272000"/>
              <a:gd name="connsiteX4" fmla="*/ 41297 w 932456"/>
              <a:gd name="connsiteY4" fmla="*/ 1191702 h 1272000"/>
              <a:gd name="connsiteX5" fmla="*/ 0 w 932456"/>
              <a:gd name="connsiteY5" fmla="*/ 918552 h 1272000"/>
              <a:gd name="connsiteX6" fmla="*/ 918552 w 932456"/>
              <a:gd name="connsiteY6" fmla="*/ 0 h 12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2456" h="1272000">
                <a:moveTo>
                  <a:pt x="918552" y="0"/>
                </a:moveTo>
                <a:lnTo>
                  <a:pt x="932456" y="702"/>
                </a:lnTo>
                <a:lnTo>
                  <a:pt x="932456" y="1272000"/>
                </a:lnTo>
                <a:lnTo>
                  <a:pt x="70686" y="1272000"/>
                </a:lnTo>
                <a:lnTo>
                  <a:pt x="41297" y="1191702"/>
                </a:lnTo>
                <a:cubicBezTo>
                  <a:pt x="14458" y="1105414"/>
                  <a:pt x="0" y="1013671"/>
                  <a:pt x="0" y="918552"/>
                </a:cubicBezTo>
                <a:cubicBezTo>
                  <a:pt x="0" y="411250"/>
                  <a:pt x="411250" y="0"/>
                  <a:pt x="918552" y="0"/>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7" name="Freeform: Shape 6">
            <a:extLst>
              <a:ext uri="{FF2B5EF4-FFF2-40B4-BE49-F238E27FC236}">
                <a16:creationId xmlns:a16="http://schemas.microsoft.com/office/drawing/2014/main" id="{30BE62EA-65DA-961F-B787-2160F1B0B87D}"/>
              </a:ext>
            </a:extLst>
          </p:cNvPr>
          <p:cNvSpPr/>
          <p:nvPr/>
        </p:nvSpPr>
        <p:spPr>
          <a:xfrm>
            <a:off x="-13906" y="-14"/>
            <a:ext cx="4944285" cy="6858014"/>
          </a:xfrm>
          <a:custGeom>
            <a:avLst/>
            <a:gdLst>
              <a:gd name="connsiteX0" fmla="*/ 0 w 4944285"/>
              <a:gd name="connsiteY0" fmla="*/ 0 h 6858014"/>
              <a:gd name="connsiteX1" fmla="*/ 2500206 w 4944285"/>
              <a:gd name="connsiteY1" fmla="*/ 0 h 6858014"/>
              <a:gd name="connsiteX2" fmla="*/ 2559062 w 4944285"/>
              <a:gd name="connsiteY2" fmla="*/ 33448 h 6858014"/>
              <a:gd name="connsiteX3" fmla="*/ 4944285 w 4944285"/>
              <a:gd name="connsiteY3" fmla="*/ 4221103 h 6858014"/>
              <a:gd name="connsiteX4" fmla="*/ 4227062 w 4944285"/>
              <a:gd name="connsiteY4" fmla="*/ 6760140 h 6858014"/>
              <a:gd name="connsiteX5" fmla="*/ 4163579 w 4944285"/>
              <a:gd name="connsiteY5" fmla="*/ 6858014 h 6858014"/>
              <a:gd name="connsiteX6" fmla="*/ 0 w 4944285"/>
              <a:gd name="connsiteY6" fmla="*/ 6858014 h 6858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4285" h="6858014">
                <a:moveTo>
                  <a:pt x="0" y="0"/>
                </a:moveTo>
                <a:lnTo>
                  <a:pt x="2500206" y="0"/>
                </a:lnTo>
                <a:lnTo>
                  <a:pt x="2559062" y="33448"/>
                </a:lnTo>
                <a:cubicBezTo>
                  <a:pt x="3989060" y="892239"/>
                  <a:pt x="4944285" y="2446415"/>
                  <a:pt x="4944285" y="4221103"/>
                </a:cubicBezTo>
                <a:cubicBezTo>
                  <a:pt x="4944285" y="5150702"/>
                  <a:pt x="4682194" y="6019797"/>
                  <a:pt x="4227062" y="6760140"/>
                </a:cubicBezTo>
                <a:lnTo>
                  <a:pt x="4163579" y="6858014"/>
                </a:lnTo>
                <a:lnTo>
                  <a:pt x="0" y="6858014"/>
                </a:lnTo>
                <a:close/>
              </a:path>
            </a:pathLst>
          </a:custGeom>
          <a:gradFill flip="none" rotWithShape="1">
            <a:gsLst>
              <a:gs pos="0">
                <a:schemeClr val="accent1"/>
              </a:gs>
              <a:gs pos="100000">
                <a:srgbClr val="095474"/>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2" name="Freeform: Shape 11">
            <a:extLst>
              <a:ext uri="{FF2B5EF4-FFF2-40B4-BE49-F238E27FC236}">
                <a16:creationId xmlns:a16="http://schemas.microsoft.com/office/drawing/2014/main" id="{59DAFDAD-22CF-CF22-DAB8-E080240F771E}"/>
              </a:ext>
            </a:extLst>
          </p:cNvPr>
          <p:cNvSpPr/>
          <p:nvPr/>
        </p:nvSpPr>
        <p:spPr>
          <a:xfrm>
            <a:off x="3142084" y="5067396"/>
            <a:ext cx="2586105" cy="1790604"/>
          </a:xfrm>
          <a:custGeom>
            <a:avLst/>
            <a:gdLst>
              <a:gd name="connsiteX0" fmla="*/ 1800200 w 3600400"/>
              <a:gd name="connsiteY0" fmla="*/ 0 h 2492896"/>
              <a:gd name="connsiteX1" fmla="*/ 3600400 w 3600400"/>
              <a:gd name="connsiteY1" fmla="*/ 1800200 h 2492896"/>
              <a:gd name="connsiteX2" fmla="*/ 3519467 w 3600400"/>
              <a:gd name="connsiteY2" fmla="*/ 2335525 h 2492896"/>
              <a:gd name="connsiteX3" fmla="*/ 3461868 w 3600400"/>
              <a:gd name="connsiteY3" fmla="*/ 2492896 h 2492896"/>
              <a:gd name="connsiteX4" fmla="*/ 138532 w 3600400"/>
              <a:gd name="connsiteY4" fmla="*/ 2492896 h 2492896"/>
              <a:gd name="connsiteX5" fmla="*/ 80934 w 3600400"/>
              <a:gd name="connsiteY5" fmla="*/ 2335525 h 2492896"/>
              <a:gd name="connsiteX6" fmla="*/ 0 w 3600400"/>
              <a:gd name="connsiteY6" fmla="*/ 1800200 h 2492896"/>
              <a:gd name="connsiteX7" fmla="*/ 1800200 w 3600400"/>
              <a:gd name="connsiteY7" fmla="*/ 0 h 249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00400" h="2492896">
                <a:moveTo>
                  <a:pt x="1800200" y="0"/>
                </a:moveTo>
                <a:cubicBezTo>
                  <a:pt x="2794423" y="0"/>
                  <a:pt x="3600400" y="805977"/>
                  <a:pt x="3600400" y="1800200"/>
                </a:cubicBezTo>
                <a:cubicBezTo>
                  <a:pt x="3600400" y="1986617"/>
                  <a:pt x="3572065" y="2166416"/>
                  <a:pt x="3519467" y="2335525"/>
                </a:cubicBezTo>
                <a:lnTo>
                  <a:pt x="3461868" y="2492896"/>
                </a:lnTo>
                <a:lnTo>
                  <a:pt x="138532" y="2492896"/>
                </a:lnTo>
                <a:lnTo>
                  <a:pt x="80934" y="2335525"/>
                </a:lnTo>
                <a:cubicBezTo>
                  <a:pt x="28335" y="2166416"/>
                  <a:pt x="0" y="1986617"/>
                  <a:pt x="0" y="1800200"/>
                </a:cubicBezTo>
                <a:cubicBezTo>
                  <a:pt x="0" y="805977"/>
                  <a:pt x="805977" y="0"/>
                  <a:pt x="1800200" y="0"/>
                </a:cubicBezTo>
                <a:close/>
              </a:path>
            </a:pathLst>
          </a:custGeom>
          <a:solidFill>
            <a:schemeClr val="accent4">
              <a:alpha val="5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5" name="Title 14">
            <a:extLst>
              <a:ext uri="{FF2B5EF4-FFF2-40B4-BE49-F238E27FC236}">
                <a16:creationId xmlns:a16="http://schemas.microsoft.com/office/drawing/2014/main" id="{F7A92D1F-936F-19CC-D43B-9610D8824878}"/>
              </a:ext>
            </a:extLst>
          </p:cNvPr>
          <p:cNvSpPr>
            <a:spLocks noGrp="1"/>
          </p:cNvSpPr>
          <p:nvPr>
            <p:ph type="title"/>
          </p:nvPr>
        </p:nvSpPr>
        <p:spPr>
          <a:xfrm>
            <a:off x="563107" y="1948875"/>
            <a:ext cx="4471980" cy="1872208"/>
          </a:xfrm>
        </p:spPr>
        <p:txBody>
          <a:bodyPr/>
          <a:lstStyle/>
          <a:p>
            <a:r>
              <a:rPr lang="en-PH">
                <a:cs typeface="Segoe UI"/>
              </a:rPr>
              <a:t>Mac</a:t>
            </a:r>
          </a:p>
        </p:txBody>
      </p:sp>
      <p:sp>
        <p:nvSpPr>
          <p:cNvPr id="40" name="Oval 39">
            <a:extLst>
              <a:ext uri="{FF2B5EF4-FFF2-40B4-BE49-F238E27FC236}">
                <a16:creationId xmlns:a16="http://schemas.microsoft.com/office/drawing/2014/main" id="{98712D5E-A3DB-8013-D8CA-CCD96DC5C1E2}"/>
              </a:ext>
            </a:extLst>
          </p:cNvPr>
          <p:cNvSpPr/>
          <p:nvPr/>
        </p:nvSpPr>
        <p:spPr>
          <a:xfrm>
            <a:off x="11082564" y="5859749"/>
            <a:ext cx="404492" cy="404492"/>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 name="TextBox 3">
            <a:extLst>
              <a:ext uri="{FF2B5EF4-FFF2-40B4-BE49-F238E27FC236}">
                <a16:creationId xmlns:a16="http://schemas.microsoft.com/office/drawing/2014/main" id="{394A8807-D0CA-5B31-6A56-2C85717266E4}"/>
              </a:ext>
            </a:extLst>
          </p:cNvPr>
          <p:cNvSpPr txBox="1"/>
          <p:nvPr/>
        </p:nvSpPr>
        <p:spPr>
          <a:xfrm>
            <a:off x="511630" y="3822813"/>
            <a:ext cx="4359865" cy="400110"/>
          </a:xfrm>
          <a:prstGeom prst="rect">
            <a:avLst/>
          </a:prstGeom>
          <a:noFill/>
        </p:spPr>
        <p:txBody>
          <a:bodyPr wrap="square" lIns="91440" tIns="45720" rIns="91440" bIns="45720" rtlCol="0" anchor="t">
            <a:spAutoFit/>
          </a:bodyPr>
          <a:lstStyle/>
          <a:p>
            <a:r>
              <a:rPr lang="en-PH" sz="2000" b="1">
                <a:solidFill>
                  <a:schemeClr val="bg1"/>
                </a:solidFill>
                <a:cs typeface="Segoe UI"/>
              </a:rPr>
              <a:t>Introduction to MAC Layer</a:t>
            </a:r>
          </a:p>
        </p:txBody>
      </p:sp>
      <p:sp>
        <p:nvSpPr>
          <p:cNvPr id="5" name="Date Placeholder 4">
            <a:extLst>
              <a:ext uri="{FF2B5EF4-FFF2-40B4-BE49-F238E27FC236}">
                <a16:creationId xmlns:a16="http://schemas.microsoft.com/office/drawing/2014/main" id="{F11E9EA8-1B17-5214-F0F0-9EF20442016A}"/>
              </a:ext>
            </a:extLst>
          </p:cNvPr>
          <p:cNvSpPr>
            <a:spLocks noGrp="1"/>
          </p:cNvSpPr>
          <p:nvPr>
            <p:ph type="dt" sz="half" idx="10"/>
          </p:nvPr>
        </p:nvSpPr>
        <p:spPr/>
        <p:txBody>
          <a:bodyPr/>
          <a:lstStyle/>
          <a:p>
            <a:fld id="{3A5EA718-7855-42D5-BA70-34A4CF30F1DE}" type="datetime1">
              <a:rPr lang="en-US" smtClean="0"/>
              <a:t>8/14/2024</a:t>
            </a:fld>
            <a:endParaRPr lang="en-US"/>
          </a:p>
        </p:txBody>
      </p:sp>
      <p:sp>
        <p:nvSpPr>
          <p:cNvPr id="6" name="Footer Placeholder 5">
            <a:extLst>
              <a:ext uri="{FF2B5EF4-FFF2-40B4-BE49-F238E27FC236}">
                <a16:creationId xmlns:a16="http://schemas.microsoft.com/office/drawing/2014/main" id="{461BFAC9-F64C-4512-3D18-77CE6C752092}"/>
              </a:ext>
            </a:extLst>
          </p:cNvPr>
          <p:cNvSpPr>
            <a:spLocks noGrp="1"/>
          </p:cNvSpPr>
          <p:nvPr>
            <p:ph type="ftr" sz="quarter" idx="11"/>
          </p:nvPr>
        </p:nvSpPr>
        <p:spPr/>
        <p:txBody>
          <a:bodyPr/>
          <a:lstStyle/>
          <a:p>
            <a:r>
              <a:rPr lang="en-GB"/>
              <a:t>Random Access Procedure in MAC Group 4</a:t>
            </a:r>
            <a:endParaRPr lang="en-US"/>
          </a:p>
        </p:txBody>
      </p:sp>
      <p:sp>
        <p:nvSpPr>
          <p:cNvPr id="8" name="Slide Number Placeholder 7">
            <a:extLst>
              <a:ext uri="{FF2B5EF4-FFF2-40B4-BE49-F238E27FC236}">
                <a16:creationId xmlns:a16="http://schemas.microsoft.com/office/drawing/2014/main" id="{09C8872E-8907-9A4B-FF3C-31B9EF85FB3C}"/>
              </a:ext>
            </a:extLst>
          </p:cNvPr>
          <p:cNvSpPr>
            <a:spLocks noGrp="1"/>
          </p:cNvSpPr>
          <p:nvPr>
            <p:ph type="sldNum" sz="quarter" idx="12"/>
          </p:nvPr>
        </p:nvSpPr>
        <p:spPr/>
        <p:txBody>
          <a:bodyPr/>
          <a:lstStyle/>
          <a:p>
            <a:fld id="{96E69268-9C8B-4EBF-A9EE-DC5DC2D48DC3}" type="slidenum">
              <a:rPr lang="en-US" smtClean="0"/>
              <a:pPr/>
              <a:t>5</a:t>
            </a:fld>
            <a:endParaRPr lang="en-US"/>
          </a:p>
        </p:txBody>
      </p:sp>
    </p:spTree>
    <p:extLst>
      <p:ext uri="{BB962C8B-B14F-4D97-AF65-F5344CB8AC3E}">
        <p14:creationId xmlns:p14="http://schemas.microsoft.com/office/powerpoint/2010/main" val="2244427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8000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1+#ppt_w/2"/>
                                          </p:val>
                                        </p:tav>
                                        <p:tav tm="100000">
                                          <p:val>
                                            <p:strVal val="#ppt_x"/>
                                          </p:val>
                                        </p:tav>
                                      </p:tavLst>
                                    </p:anim>
                                    <p:anim calcmode="lin" valueType="num">
                                      <p:cBhvr additive="base">
                                        <p:cTn id="8" dur="500" fill="hold"/>
                                        <p:tgtEl>
                                          <p:spTgt spid="39"/>
                                        </p:tgtEl>
                                        <p:attrNameLst>
                                          <p:attrName>ppt_y</p:attrName>
                                        </p:attrNameLst>
                                      </p:cBhvr>
                                      <p:tavLst>
                                        <p:tav tm="0">
                                          <p:val>
                                            <p:strVal val="1+#ppt_h/2"/>
                                          </p:val>
                                        </p:tav>
                                        <p:tav tm="100000">
                                          <p:val>
                                            <p:strVal val="#ppt_y"/>
                                          </p:val>
                                        </p:tav>
                                      </p:tavLst>
                                    </p:anim>
                                  </p:childTnLst>
                                </p:cTn>
                              </p:par>
                              <p:par>
                                <p:cTn id="9" presetID="53" presetClass="entr" presetSubtype="16" fill="hold" grpId="0" nodeType="withEffect">
                                  <p:stCondLst>
                                    <p:cond delay="350"/>
                                  </p:stCondLst>
                                  <p:childTnLst>
                                    <p:set>
                                      <p:cBhvr>
                                        <p:cTn id="10" dur="1" fill="hold">
                                          <p:stCondLst>
                                            <p:cond delay="0"/>
                                          </p:stCondLst>
                                        </p:cTn>
                                        <p:tgtEl>
                                          <p:spTgt spid="40"/>
                                        </p:tgtEl>
                                        <p:attrNameLst>
                                          <p:attrName>style.visibility</p:attrName>
                                        </p:attrNameLst>
                                      </p:cBhvr>
                                      <p:to>
                                        <p:strVal val="visible"/>
                                      </p:to>
                                    </p:set>
                                    <p:anim calcmode="lin" valueType="num">
                                      <p:cBhvr>
                                        <p:cTn id="11" dur="300" fill="hold"/>
                                        <p:tgtEl>
                                          <p:spTgt spid="40"/>
                                        </p:tgtEl>
                                        <p:attrNameLst>
                                          <p:attrName>ppt_w</p:attrName>
                                        </p:attrNameLst>
                                      </p:cBhvr>
                                      <p:tavLst>
                                        <p:tav tm="0">
                                          <p:val>
                                            <p:fltVal val="0"/>
                                          </p:val>
                                        </p:tav>
                                        <p:tav tm="100000">
                                          <p:val>
                                            <p:strVal val="#ppt_w"/>
                                          </p:val>
                                        </p:tav>
                                      </p:tavLst>
                                    </p:anim>
                                    <p:anim calcmode="lin" valueType="num">
                                      <p:cBhvr>
                                        <p:cTn id="12" dur="300" fill="hold"/>
                                        <p:tgtEl>
                                          <p:spTgt spid="40"/>
                                        </p:tgtEl>
                                        <p:attrNameLst>
                                          <p:attrName>ppt_h</p:attrName>
                                        </p:attrNameLst>
                                      </p:cBhvr>
                                      <p:tavLst>
                                        <p:tav tm="0">
                                          <p:val>
                                            <p:fltVal val="0"/>
                                          </p:val>
                                        </p:tav>
                                        <p:tav tm="100000">
                                          <p:val>
                                            <p:strVal val="#ppt_h"/>
                                          </p:val>
                                        </p:tav>
                                      </p:tavLst>
                                    </p:anim>
                                    <p:animEffect transition="in" filter="fade">
                                      <p:cBhvr>
                                        <p:cTn id="13" dur="300"/>
                                        <p:tgtEl>
                                          <p:spTgt spid="40"/>
                                        </p:tgtEl>
                                      </p:cBhvr>
                                    </p:animEffect>
                                  </p:childTnLst>
                                </p:cTn>
                              </p:par>
                              <p:par>
                                <p:cTn id="14" presetID="2" presetClass="entr" presetSubtype="8" decel="8000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0-#ppt_w/2"/>
                                          </p:val>
                                        </p:tav>
                                        <p:tav tm="100000">
                                          <p:val>
                                            <p:strVal val="#ppt_x"/>
                                          </p:val>
                                        </p:tav>
                                      </p:tavLst>
                                    </p:anim>
                                    <p:anim calcmode="lin" valueType="num">
                                      <p:cBhvr additive="base">
                                        <p:cTn id="17" dur="500" fill="hold"/>
                                        <p:tgtEl>
                                          <p:spTgt spid="7"/>
                                        </p:tgtEl>
                                        <p:attrNameLst>
                                          <p:attrName>ppt_y</p:attrName>
                                        </p:attrNameLst>
                                      </p:cBhvr>
                                      <p:tavLst>
                                        <p:tav tm="0">
                                          <p:val>
                                            <p:strVal val="#ppt_y"/>
                                          </p:val>
                                        </p:tav>
                                        <p:tav tm="100000">
                                          <p:val>
                                            <p:strVal val="#ppt_y"/>
                                          </p:val>
                                        </p:tav>
                                      </p:tavLst>
                                    </p:anim>
                                  </p:childTnLst>
                                </p:cTn>
                              </p:par>
                              <p:par>
                                <p:cTn id="18" presetID="10" presetClass="entr" presetSubtype="0" fill="hold" grpId="0" nodeType="withEffect">
                                  <p:stCondLst>
                                    <p:cond delay="200"/>
                                  </p:stCondLst>
                                  <p:childTnLst>
                                    <p:set>
                                      <p:cBhvr>
                                        <p:cTn id="19" dur="1" fill="hold">
                                          <p:stCondLst>
                                            <p:cond delay="0"/>
                                          </p:stCondLst>
                                        </p:cTn>
                                        <p:tgtEl>
                                          <p:spTgt spid="42"/>
                                        </p:tgtEl>
                                        <p:attrNameLst>
                                          <p:attrName>style.visibility</p:attrName>
                                        </p:attrNameLst>
                                      </p:cBhvr>
                                      <p:to>
                                        <p:strVal val="visible"/>
                                      </p:to>
                                    </p:set>
                                    <p:animEffect transition="in" filter="fade">
                                      <p:cBhvr>
                                        <p:cTn id="20" dur="500"/>
                                        <p:tgtEl>
                                          <p:spTgt spid="42"/>
                                        </p:tgtEl>
                                      </p:cBhvr>
                                    </p:animEffect>
                                  </p:childTnLst>
                                </p:cTn>
                              </p:par>
                              <p:par>
                                <p:cTn id="21" presetID="22" presetClass="entr" presetSubtype="4" fill="hold" grpId="0" nodeType="withEffect">
                                  <p:stCondLst>
                                    <p:cond delay="400"/>
                                  </p:stCondLst>
                                  <p:childTnLst>
                                    <p:set>
                                      <p:cBhvr>
                                        <p:cTn id="22" dur="1" fill="hold">
                                          <p:stCondLst>
                                            <p:cond delay="0"/>
                                          </p:stCondLst>
                                        </p:cTn>
                                        <p:tgtEl>
                                          <p:spTgt spid="15"/>
                                        </p:tgtEl>
                                        <p:attrNameLst>
                                          <p:attrName>style.visibility</p:attrName>
                                        </p:attrNameLst>
                                      </p:cBhvr>
                                      <p:to>
                                        <p:strVal val="visible"/>
                                      </p:to>
                                    </p:set>
                                    <p:animEffect transition="in" filter="wipe(down)">
                                      <p:cBhvr>
                                        <p:cTn id="23" dur="500"/>
                                        <p:tgtEl>
                                          <p:spTgt spid="15"/>
                                        </p:tgtEl>
                                      </p:cBhvr>
                                    </p:animEffect>
                                  </p:childTnLst>
                                </p:cTn>
                              </p:par>
                              <p:par>
                                <p:cTn id="24" presetID="2" presetClass="entr" presetSubtype="4" decel="80000" fill="hold" grpId="0" nodeType="withEffect">
                                  <p:stCondLst>
                                    <p:cond delay="40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ppt_x"/>
                                          </p:val>
                                        </p:tav>
                                        <p:tav tm="100000">
                                          <p:val>
                                            <p:strVal val="#ppt_x"/>
                                          </p:val>
                                        </p:tav>
                                      </p:tavLst>
                                    </p:anim>
                                    <p:anim calcmode="lin" valueType="num">
                                      <p:cBhvr additive="base">
                                        <p:cTn id="27" dur="500" fill="hold"/>
                                        <p:tgtEl>
                                          <p:spTgt spid="12"/>
                                        </p:tgtEl>
                                        <p:attrNameLst>
                                          <p:attrName>ppt_y</p:attrName>
                                        </p:attrNameLst>
                                      </p:cBhvr>
                                      <p:tavLst>
                                        <p:tav tm="0">
                                          <p:val>
                                            <p:strVal val="1+#ppt_h/2"/>
                                          </p:val>
                                        </p:tav>
                                        <p:tav tm="100000">
                                          <p:val>
                                            <p:strVal val="#ppt_y"/>
                                          </p:val>
                                        </p:tav>
                                      </p:tavLst>
                                    </p:anim>
                                  </p:childTnLst>
                                </p:cTn>
                              </p:par>
                              <p:par>
                                <p:cTn id="28" presetID="16" presetClass="entr" presetSubtype="42" fill="hold" grpId="0" nodeType="withEffect">
                                  <p:stCondLst>
                                    <p:cond delay="500"/>
                                  </p:stCondLst>
                                  <p:childTnLst>
                                    <p:set>
                                      <p:cBhvr>
                                        <p:cTn id="29" dur="1" fill="hold">
                                          <p:stCondLst>
                                            <p:cond delay="0"/>
                                          </p:stCondLst>
                                        </p:cTn>
                                        <p:tgtEl>
                                          <p:spTgt spid="4"/>
                                        </p:tgtEl>
                                        <p:attrNameLst>
                                          <p:attrName>style.visibility</p:attrName>
                                        </p:attrNameLst>
                                      </p:cBhvr>
                                      <p:to>
                                        <p:strVal val="visible"/>
                                      </p:to>
                                    </p:set>
                                    <p:animEffect transition="in" filter="barn(outHorizontal)">
                                      <p:cBhvr>
                                        <p:cTn id="3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39" grpId="0" animBg="1"/>
      <p:bldP spid="7" grpId="0" animBg="1"/>
      <p:bldP spid="12" grpId="0" animBg="1"/>
      <p:bldP spid="15" grpId="0"/>
      <p:bldP spid="40" grpId="0" animBg="1"/>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B7526-B4E1-5E25-2B45-64AE9FCA90CB}"/>
              </a:ext>
            </a:extLst>
          </p:cNvPr>
          <p:cNvSpPr>
            <a:spLocks noGrp="1"/>
          </p:cNvSpPr>
          <p:nvPr>
            <p:ph type="title"/>
          </p:nvPr>
        </p:nvSpPr>
        <p:spPr>
          <a:xfrm>
            <a:off x="614321" y="655388"/>
            <a:ext cx="4471980" cy="1066701"/>
          </a:xfrm>
        </p:spPr>
        <p:txBody>
          <a:bodyPr/>
          <a:lstStyle/>
          <a:p>
            <a:r>
              <a:rPr lang="en-US">
                <a:solidFill>
                  <a:schemeClr val="tx1"/>
                </a:solidFill>
                <a:cs typeface="Segoe UI"/>
              </a:rPr>
              <a:t>MAC L</a:t>
            </a:r>
            <a:r>
              <a:rPr lang="en-US" sz="5400" cap="none">
                <a:solidFill>
                  <a:schemeClr val="tx1"/>
                </a:solidFill>
                <a:cs typeface="Segoe UI"/>
              </a:rPr>
              <a:t>ayer</a:t>
            </a:r>
            <a:endParaRPr lang="en-US" sz="4400" cap="none">
              <a:solidFill>
                <a:schemeClr val="tx1"/>
              </a:solidFill>
              <a:cs typeface="Segoe UI"/>
            </a:endParaRPr>
          </a:p>
        </p:txBody>
      </p:sp>
      <p:sp>
        <p:nvSpPr>
          <p:cNvPr id="3" name="Text Placeholder 2">
            <a:extLst>
              <a:ext uri="{FF2B5EF4-FFF2-40B4-BE49-F238E27FC236}">
                <a16:creationId xmlns:a16="http://schemas.microsoft.com/office/drawing/2014/main" id="{28B6EE0E-6B3E-D564-CD87-32B22221EE1E}"/>
              </a:ext>
            </a:extLst>
          </p:cNvPr>
          <p:cNvSpPr>
            <a:spLocks noGrp="1"/>
          </p:cNvSpPr>
          <p:nvPr>
            <p:ph type="body" idx="1"/>
          </p:nvPr>
        </p:nvSpPr>
        <p:spPr>
          <a:xfrm>
            <a:off x="614321" y="1831210"/>
            <a:ext cx="10810444" cy="4699840"/>
          </a:xfrm>
        </p:spPr>
        <p:txBody>
          <a:bodyPr vert="horz" lIns="0" tIns="60949" rIns="0" bIns="60949" rtlCol="0" anchor="t">
            <a:normAutofit/>
          </a:bodyPr>
          <a:lstStyle/>
          <a:p>
            <a:pPr marL="285750" indent="-285750">
              <a:buChar char="•"/>
            </a:pPr>
            <a:r>
              <a:rPr lang="en-US" dirty="0">
                <a:solidFill>
                  <a:schemeClr val="tx1">
                    <a:lumMod val="95000"/>
                    <a:lumOff val="5000"/>
                  </a:schemeClr>
                </a:solidFill>
                <a:latin typeface="Calibri"/>
                <a:ea typeface="+mj-lt"/>
                <a:cs typeface="Calibri"/>
              </a:rPr>
              <a:t>The Medium Access Control (MAC) layer is a fundamental component of the data link layer (Layer 2) in the OSI (Open Systems Interconnection) model, particularly in mobile communication systems like LTE (Long-Term Evolution), 5G NR (New Radio), and earlier technologies like UMTS (Universal Mobile Telecommunications System). </a:t>
            </a:r>
            <a:endParaRPr lang="en-US" dirty="0">
              <a:solidFill>
                <a:schemeClr val="tx1">
                  <a:lumMod val="95000"/>
                  <a:lumOff val="5000"/>
                </a:schemeClr>
              </a:solidFill>
              <a:latin typeface="Calibri"/>
              <a:cs typeface="Calibri"/>
            </a:endParaRPr>
          </a:p>
          <a:p>
            <a:pPr marL="285750" indent="-285750">
              <a:buChar char="•"/>
            </a:pPr>
            <a:endParaRPr lang="en-US" dirty="0">
              <a:solidFill>
                <a:schemeClr val="tx1">
                  <a:lumMod val="95000"/>
                  <a:lumOff val="5000"/>
                </a:schemeClr>
              </a:solidFill>
              <a:latin typeface="Calibri"/>
              <a:cs typeface="Calibri"/>
            </a:endParaRPr>
          </a:p>
          <a:p>
            <a:pPr marL="285750" indent="-285750">
              <a:buChar char="•"/>
            </a:pPr>
            <a:r>
              <a:rPr lang="en-US" dirty="0">
                <a:solidFill>
                  <a:schemeClr val="tx1">
                    <a:lumMod val="95000"/>
                    <a:lumOff val="5000"/>
                  </a:schemeClr>
                </a:solidFill>
                <a:latin typeface="Calibri"/>
                <a:cs typeface="Calibri"/>
              </a:rPr>
              <a:t>The MAC layer is responsible for managing how data is transmitted over the shared wireless medium, ensuring that multiple users can access the network efficiently and fairly.</a:t>
            </a:r>
            <a:endParaRPr lang="en-US" dirty="0">
              <a:solidFill>
                <a:schemeClr val="tx1">
                  <a:lumMod val="95000"/>
                  <a:lumOff val="5000"/>
                </a:schemeClr>
              </a:solidFill>
            </a:endParaRPr>
          </a:p>
          <a:p>
            <a:pPr marL="285750" indent="-285750">
              <a:buChar char="•"/>
            </a:pPr>
            <a:endParaRPr lang="en-US" dirty="0">
              <a:solidFill>
                <a:schemeClr val="tx1">
                  <a:lumMod val="95000"/>
                  <a:lumOff val="5000"/>
                </a:schemeClr>
              </a:solidFill>
              <a:cs typeface="Segoe UI"/>
            </a:endParaRPr>
          </a:p>
          <a:p>
            <a:pPr marL="285750" indent="-285750">
              <a:buChar char="•"/>
            </a:pPr>
            <a:r>
              <a:rPr lang="en-US" dirty="0">
                <a:solidFill>
                  <a:schemeClr val="tx1">
                    <a:lumMod val="95000"/>
                    <a:lumOff val="5000"/>
                  </a:schemeClr>
                </a:solidFill>
                <a:ea typeface="+mj-lt"/>
                <a:cs typeface="+mj-lt"/>
              </a:rPr>
              <a:t>The MAC (Media Access Control) layer is a sublayer of the Data Link layer in the OSI model.</a:t>
            </a:r>
          </a:p>
          <a:p>
            <a:pPr marL="285750" indent="-285750">
              <a:buChar char="•"/>
            </a:pPr>
            <a:endParaRPr lang="en-US" dirty="0">
              <a:solidFill>
                <a:schemeClr val="tx1">
                  <a:lumMod val="95000"/>
                  <a:lumOff val="5000"/>
                </a:schemeClr>
              </a:solidFill>
              <a:ea typeface="+mj-lt"/>
              <a:cs typeface="+mj-lt"/>
            </a:endParaRPr>
          </a:p>
          <a:p>
            <a:pPr marL="285750" indent="-285750">
              <a:buChar char="•"/>
            </a:pPr>
            <a:r>
              <a:rPr lang="en-US" dirty="0">
                <a:solidFill>
                  <a:schemeClr val="tx1">
                    <a:lumMod val="95000"/>
                    <a:lumOff val="5000"/>
                  </a:schemeClr>
                </a:solidFill>
                <a:ea typeface="+mj-lt"/>
                <a:cs typeface="+mj-lt"/>
              </a:rPr>
              <a:t>It is responsible for controlling how devices on a network gain access to the medium and permission to transmit data.</a:t>
            </a:r>
            <a:endParaRPr lang="en-US" dirty="0">
              <a:solidFill>
                <a:schemeClr val="tx1">
                  <a:lumMod val="95000"/>
                  <a:lumOff val="5000"/>
                </a:schemeClr>
              </a:solidFill>
              <a:cs typeface="Segoe UI"/>
            </a:endParaRPr>
          </a:p>
          <a:p>
            <a:pPr marL="285750" indent="-285750">
              <a:buChar char="•"/>
            </a:pPr>
            <a:endParaRPr lang="en-US" dirty="0">
              <a:solidFill>
                <a:schemeClr val="tx1">
                  <a:lumMod val="95000"/>
                  <a:lumOff val="5000"/>
                </a:schemeClr>
              </a:solidFill>
              <a:cs typeface="Segoe UI"/>
            </a:endParaRPr>
          </a:p>
          <a:p>
            <a:pPr marL="285750" indent="-285750">
              <a:buChar char="•"/>
            </a:pPr>
            <a:endParaRPr lang="en-US" dirty="0">
              <a:solidFill>
                <a:schemeClr val="tx1">
                  <a:lumMod val="95000"/>
                  <a:lumOff val="5000"/>
                </a:schemeClr>
              </a:solidFill>
              <a:cs typeface="Segoe UI"/>
            </a:endParaRPr>
          </a:p>
        </p:txBody>
      </p:sp>
      <p:sp>
        <p:nvSpPr>
          <p:cNvPr id="5" name="Freeform: Shape 4">
            <a:extLst>
              <a:ext uri="{FF2B5EF4-FFF2-40B4-BE49-F238E27FC236}">
                <a16:creationId xmlns:a16="http://schemas.microsoft.com/office/drawing/2014/main" id="{1A7B0C7F-A79D-995D-4AE4-8B94F9EE58AF}"/>
              </a:ext>
            </a:extLst>
          </p:cNvPr>
          <p:cNvSpPr/>
          <p:nvPr/>
        </p:nvSpPr>
        <p:spPr>
          <a:xfrm>
            <a:off x="11500199" y="5899651"/>
            <a:ext cx="702530" cy="958349"/>
          </a:xfrm>
          <a:custGeom>
            <a:avLst/>
            <a:gdLst>
              <a:gd name="connsiteX0" fmla="*/ 918552 w 932456"/>
              <a:gd name="connsiteY0" fmla="*/ 0 h 1272000"/>
              <a:gd name="connsiteX1" fmla="*/ 932456 w 932456"/>
              <a:gd name="connsiteY1" fmla="*/ 702 h 1272000"/>
              <a:gd name="connsiteX2" fmla="*/ 932456 w 932456"/>
              <a:gd name="connsiteY2" fmla="*/ 1272000 h 1272000"/>
              <a:gd name="connsiteX3" fmla="*/ 70686 w 932456"/>
              <a:gd name="connsiteY3" fmla="*/ 1272000 h 1272000"/>
              <a:gd name="connsiteX4" fmla="*/ 41297 w 932456"/>
              <a:gd name="connsiteY4" fmla="*/ 1191702 h 1272000"/>
              <a:gd name="connsiteX5" fmla="*/ 0 w 932456"/>
              <a:gd name="connsiteY5" fmla="*/ 918552 h 1272000"/>
              <a:gd name="connsiteX6" fmla="*/ 918552 w 932456"/>
              <a:gd name="connsiteY6" fmla="*/ 0 h 12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2456" h="1272000">
                <a:moveTo>
                  <a:pt x="918552" y="0"/>
                </a:moveTo>
                <a:lnTo>
                  <a:pt x="932456" y="702"/>
                </a:lnTo>
                <a:lnTo>
                  <a:pt x="932456" y="1272000"/>
                </a:lnTo>
                <a:lnTo>
                  <a:pt x="70686" y="1272000"/>
                </a:lnTo>
                <a:lnTo>
                  <a:pt x="41297" y="1191702"/>
                </a:lnTo>
                <a:cubicBezTo>
                  <a:pt x="14458" y="1105414"/>
                  <a:pt x="0" y="1013671"/>
                  <a:pt x="0" y="918552"/>
                </a:cubicBezTo>
                <a:cubicBezTo>
                  <a:pt x="0" y="411250"/>
                  <a:pt x="411250" y="0"/>
                  <a:pt x="918552" y="0"/>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7" name="Oval 6">
            <a:extLst>
              <a:ext uri="{FF2B5EF4-FFF2-40B4-BE49-F238E27FC236}">
                <a16:creationId xmlns:a16="http://schemas.microsoft.com/office/drawing/2014/main" id="{1D943A24-6F62-B89D-263F-708AD515EEA1}"/>
              </a:ext>
            </a:extLst>
          </p:cNvPr>
          <p:cNvSpPr/>
          <p:nvPr/>
        </p:nvSpPr>
        <p:spPr>
          <a:xfrm>
            <a:off x="11082564" y="5859749"/>
            <a:ext cx="404492" cy="404492"/>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 name="TextBox 5">
            <a:extLst>
              <a:ext uri="{FF2B5EF4-FFF2-40B4-BE49-F238E27FC236}">
                <a16:creationId xmlns:a16="http://schemas.microsoft.com/office/drawing/2014/main" id="{8F2A2753-563F-F856-3DF7-628636CEBBE5}"/>
              </a:ext>
            </a:extLst>
          </p:cNvPr>
          <p:cNvSpPr txBox="1"/>
          <p:nvPr/>
        </p:nvSpPr>
        <p:spPr>
          <a:xfrm>
            <a:off x="9713515" y="306082"/>
            <a:ext cx="2743200" cy="6924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b="1" dirty="0">
                <a:ea typeface="+mn-lt"/>
                <a:cs typeface="+mn-lt"/>
              </a:rPr>
              <a:t>3GPP 38.321,38.331</a:t>
            </a:r>
            <a:endParaRPr lang="en-US" sz="1500" b="1" dirty="0">
              <a:cs typeface="Segoe UI"/>
            </a:endParaRPr>
          </a:p>
          <a:p>
            <a:pPr algn="l"/>
            <a:endParaRPr lang="en-US" b="1" dirty="0">
              <a:cs typeface="Segoe UI"/>
            </a:endParaRPr>
          </a:p>
        </p:txBody>
      </p:sp>
      <p:sp>
        <p:nvSpPr>
          <p:cNvPr id="9" name="Date Placeholder 8">
            <a:extLst>
              <a:ext uri="{FF2B5EF4-FFF2-40B4-BE49-F238E27FC236}">
                <a16:creationId xmlns:a16="http://schemas.microsoft.com/office/drawing/2014/main" id="{679D8DD1-7B3D-CFC1-E316-FACC46290D9C}"/>
              </a:ext>
            </a:extLst>
          </p:cNvPr>
          <p:cNvSpPr>
            <a:spLocks noGrp="1"/>
          </p:cNvSpPr>
          <p:nvPr>
            <p:ph type="dt" sz="half" idx="10"/>
          </p:nvPr>
        </p:nvSpPr>
        <p:spPr/>
        <p:txBody>
          <a:bodyPr/>
          <a:lstStyle/>
          <a:p>
            <a:fld id="{3A84642F-79B6-44F0-A585-4309F1086659}" type="datetime1">
              <a:rPr lang="en-US" smtClean="0"/>
              <a:t>8/14/2024</a:t>
            </a:fld>
            <a:endParaRPr lang="en-US"/>
          </a:p>
        </p:txBody>
      </p:sp>
      <p:sp>
        <p:nvSpPr>
          <p:cNvPr id="10" name="Footer Placeholder 9">
            <a:extLst>
              <a:ext uri="{FF2B5EF4-FFF2-40B4-BE49-F238E27FC236}">
                <a16:creationId xmlns:a16="http://schemas.microsoft.com/office/drawing/2014/main" id="{41F86EBA-DBE5-104C-88FE-43668EE3A394}"/>
              </a:ext>
            </a:extLst>
          </p:cNvPr>
          <p:cNvSpPr>
            <a:spLocks noGrp="1"/>
          </p:cNvSpPr>
          <p:nvPr>
            <p:ph type="ftr" sz="quarter" idx="11"/>
          </p:nvPr>
        </p:nvSpPr>
        <p:spPr/>
        <p:txBody>
          <a:bodyPr/>
          <a:lstStyle/>
          <a:p>
            <a:r>
              <a:rPr lang="en-GB"/>
              <a:t>Random Access Procedure in MAC Group 4</a:t>
            </a:r>
            <a:endParaRPr lang="en-US"/>
          </a:p>
        </p:txBody>
      </p:sp>
      <p:sp>
        <p:nvSpPr>
          <p:cNvPr id="11" name="Slide Number Placeholder 10">
            <a:extLst>
              <a:ext uri="{FF2B5EF4-FFF2-40B4-BE49-F238E27FC236}">
                <a16:creationId xmlns:a16="http://schemas.microsoft.com/office/drawing/2014/main" id="{657C3296-8616-0272-8909-D5CD2D4A848D}"/>
              </a:ext>
            </a:extLst>
          </p:cNvPr>
          <p:cNvSpPr>
            <a:spLocks noGrp="1"/>
          </p:cNvSpPr>
          <p:nvPr>
            <p:ph type="sldNum" sz="quarter" idx="12"/>
          </p:nvPr>
        </p:nvSpPr>
        <p:spPr/>
        <p:txBody>
          <a:bodyPr/>
          <a:lstStyle/>
          <a:p>
            <a:fld id="{96E69268-9C8B-4EBF-A9EE-DC5DC2D48DC3}" type="slidenum">
              <a:rPr lang="en-US" smtClean="0"/>
              <a:pPr/>
              <a:t>6</a:t>
            </a:fld>
            <a:endParaRPr lang="en-US"/>
          </a:p>
        </p:txBody>
      </p:sp>
    </p:spTree>
    <p:extLst>
      <p:ext uri="{BB962C8B-B14F-4D97-AF65-F5344CB8AC3E}">
        <p14:creationId xmlns:p14="http://schemas.microsoft.com/office/powerpoint/2010/main" val="2333677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8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53" presetClass="entr" presetSubtype="16" fill="hold" grpId="0" nodeType="withEffect">
                                  <p:stCondLst>
                                    <p:cond delay="350"/>
                                  </p:stCondLst>
                                  <p:childTnLst>
                                    <p:set>
                                      <p:cBhvr>
                                        <p:cTn id="10" dur="1" fill="hold">
                                          <p:stCondLst>
                                            <p:cond delay="0"/>
                                          </p:stCondLst>
                                        </p:cTn>
                                        <p:tgtEl>
                                          <p:spTgt spid="7"/>
                                        </p:tgtEl>
                                        <p:attrNameLst>
                                          <p:attrName>style.visibility</p:attrName>
                                        </p:attrNameLst>
                                      </p:cBhvr>
                                      <p:to>
                                        <p:strVal val="visible"/>
                                      </p:to>
                                    </p:set>
                                    <p:anim calcmode="lin" valueType="num">
                                      <p:cBhvr>
                                        <p:cTn id="11" dur="300" fill="hold"/>
                                        <p:tgtEl>
                                          <p:spTgt spid="7"/>
                                        </p:tgtEl>
                                        <p:attrNameLst>
                                          <p:attrName>ppt_w</p:attrName>
                                        </p:attrNameLst>
                                      </p:cBhvr>
                                      <p:tavLst>
                                        <p:tav tm="0">
                                          <p:val>
                                            <p:fltVal val="0"/>
                                          </p:val>
                                        </p:tav>
                                        <p:tav tm="100000">
                                          <p:val>
                                            <p:strVal val="#ppt_w"/>
                                          </p:val>
                                        </p:tav>
                                      </p:tavLst>
                                    </p:anim>
                                    <p:anim calcmode="lin" valueType="num">
                                      <p:cBhvr>
                                        <p:cTn id="12" dur="300" fill="hold"/>
                                        <p:tgtEl>
                                          <p:spTgt spid="7"/>
                                        </p:tgtEl>
                                        <p:attrNameLst>
                                          <p:attrName>ppt_h</p:attrName>
                                        </p:attrNameLst>
                                      </p:cBhvr>
                                      <p:tavLst>
                                        <p:tav tm="0">
                                          <p:val>
                                            <p:fltVal val="0"/>
                                          </p:val>
                                        </p:tav>
                                        <p:tav tm="100000">
                                          <p:val>
                                            <p:strVal val="#ppt_h"/>
                                          </p:val>
                                        </p:tav>
                                      </p:tavLst>
                                    </p:anim>
                                    <p:animEffect transition="in" filter="fade">
                                      <p:cBhvr>
                                        <p:cTn id="13" dur="3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1000"/>
                                        <p:tgtEl>
                                          <p:spTgt spid="3">
                                            <p:txEl>
                                              <p:pRg st="0" end="0"/>
                                            </p:txEl>
                                          </p:spTgt>
                                        </p:tgtEl>
                                      </p:cBhvr>
                                    </p:animEffect>
                                    <p:anim calcmode="lin" valueType="num">
                                      <p:cBhvr>
                                        <p:cTn id="19"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anim calcmode="lin" valueType="num">
                                      <p:cBhvr>
                                        <p:cTn id="3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Oval 41">
            <a:extLst>
              <a:ext uri="{FF2B5EF4-FFF2-40B4-BE49-F238E27FC236}">
                <a16:creationId xmlns:a16="http://schemas.microsoft.com/office/drawing/2014/main" id="{9CA6B711-D889-A266-F318-7D01F0C81F86}"/>
              </a:ext>
            </a:extLst>
          </p:cNvPr>
          <p:cNvSpPr/>
          <p:nvPr/>
        </p:nvSpPr>
        <p:spPr>
          <a:xfrm rot="19700458">
            <a:off x="2554552" y="-901520"/>
            <a:ext cx="2217862" cy="5239713"/>
          </a:xfrm>
          <a:prstGeom prst="ellipse">
            <a:avLst/>
          </a:prstGeom>
          <a:solidFill>
            <a:schemeClr val="tx1">
              <a:alpha val="46000"/>
            </a:schemeClr>
          </a:solidFill>
          <a:ln>
            <a:noFill/>
          </a:ln>
          <a:effectLst>
            <a:softEdge rad="4953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9" name="Freeform: Shape 38">
            <a:extLst>
              <a:ext uri="{FF2B5EF4-FFF2-40B4-BE49-F238E27FC236}">
                <a16:creationId xmlns:a16="http://schemas.microsoft.com/office/drawing/2014/main" id="{0161CDF2-092E-D1BF-DAFB-E33866878FF7}"/>
              </a:ext>
            </a:extLst>
          </p:cNvPr>
          <p:cNvSpPr/>
          <p:nvPr/>
        </p:nvSpPr>
        <p:spPr>
          <a:xfrm>
            <a:off x="11500199" y="5899651"/>
            <a:ext cx="702530" cy="958349"/>
          </a:xfrm>
          <a:custGeom>
            <a:avLst/>
            <a:gdLst>
              <a:gd name="connsiteX0" fmla="*/ 918552 w 932456"/>
              <a:gd name="connsiteY0" fmla="*/ 0 h 1272000"/>
              <a:gd name="connsiteX1" fmla="*/ 932456 w 932456"/>
              <a:gd name="connsiteY1" fmla="*/ 702 h 1272000"/>
              <a:gd name="connsiteX2" fmla="*/ 932456 w 932456"/>
              <a:gd name="connsiteY2" fmla="*/ 1272000 h 1272000"/>
              <a:gd name="connsiteX3" fmla="*/ 70686 w 932456"/>
              <a:gd name="connsiteY3" fmla="*/ 1272000 h 1272000"/>
              <a:gd name="connsiteX4" fmla="*/ 41297 w 932456"/>
              <a:gd name="connsiteY4" fmla="*/ 1191702 h 1272000"/>
              <a:gd name="connsiteX5" fmla="*/ 0 w 932456"/>
              <a:gd name="connsiteY5" fmla="*/ 918552 h 1272000"/>
              <a:gd name="connsiteX6" fmla="*/ 918552 w 932456"/>
              <a:gd name="connsiteY6" fmla="*/ 0 h 12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2456" h="1272000">
                <a:moveTo>
                  <a:pt x="918552" y="0"/>
                </a:moveTo>
                <a:lnTo>
                  <a:pt x="932456" y="702"/>
                </a:lnTo>
                <a:lnTo>
                  <a:pt x="932456" y="1272000"/>
                </a:lnTo>
                <a:lnTo>
                  <a:pt x="70686" y="1272000"/>
                </a:lnTo>
                <a:lnTo>
                  <a:pt x="41297" y="1191702"/>
                </a:lnTo>
                <a:cubicBezTo>
                  <a:pt x="14458" y="1105414"/>
                  <a:pt x="0" y="1013671"/>
                  <a:pt x="0" y="918552"/>
                </a:cubicBezTo>
                <a:cubicBezTo>
                  <a:pt x="0" y="411250"/>
                  <a:pt x="411250" y="0"/>
                  <a:pt x="918552" y="0"/>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7" name="Freeform: Shape 6">
            <a:extLst>
              <a:ext uri="{FF2B5EF4-FFF2-40B4-BE49-F238E27FC236}">
                <a16:creationId xmlns:a16="http://schemas.microsoft.com/office/drawing/2014/main" id="{30BE62EA-65DA-961F-B787-2160F1B0B87D}"/>
              </a:ext>
            </a:extLst>
          </p:cNvPr>
          <p:cNvSpPr/>
          <p:nvPr/>
        </p:nvSpPr>
        <p:spPr>
          <a:xfrm>
            <a:off x="7977" y="32799"/>
            <a:ext cx="4944285" cy="6858014"/>
          </a:xfrm>
          <a:custGeom>
            <a:avLst/>
            <a:gdLst>
              <a:gd name="connsiteX0" fmla="*/ 0 w 4944285"/>
              <a:gd name="connsiteY0" fmla="*/ 0 h 6858014"/>
              <a:gd name="connsiteX1" fmla="*/ 2500206 w 4944285"/>
              <a:gd name="connsiteY1" fmla="*/ 0 h 6858014"/>
              <a:gd name="connsiteX2" fmla="*/ 2559062 w 4944285"/>
              <a:gd name="connsiteY2" fmla="*/ 33448 h 6858014"/>
              <a:gd name="connsiteX3" fmla="*/ 4944285 w 4944285"/>
              <a:gd name="connsiteY3" fmla="*/ 4221103 h 6858014"/>
              <a:gd name="connsiteX4" fmla="*/ 4227062 w 4944285"/>
              <a:gd name="connsiteY4" fmla="*/ 6760140 h 6858014"/>
              <a:gd name="connsiteX5" fmla="*/ 4163579 w 4944285"/>
              <a:gd name="connsiteY5" fmla="*/ 6858014 h 6858014"/>
              <a:gd name="connsiteX6" fmla="*/ 0 w 4944285"/>
              <a:gd name="connsiteY6" fmla="*/ 6858014 h 6858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4285" h="6858014">
                <a:moveTo>
                  <a:pt x="0" y="0"/>
                </a:moveTo>
                <a:lnTo>
                  <a:pt x="2500206" y="0"/>
                </a:lnTo>
                <a:lnTo>
                  <a:pt x="2559062" y="33448"/>
                </a:lnTo>
                <a:cubicBezTo>
                  <a:pt x="3989060" y="892239"/>
                  <a:pt x="4944285" y="2446415"/>
                  <a:pt x="4944285" y="4221103"/>
                </a:cubicBezTo>
                <a:cubicBezTo>
                  <a:pt x="4944285" y="5150702"/>
                  <a:pt x="4682194" y="6019797"/>
                  <a:pt x="4227062" y="6760140"/>
                </a:cubicBezTo>
                <a:lnTo>
                  <a:pt x="4163579" y="6858014"/>
                </a:lnTo>
                <a:lnTo>
                  <a:pt x="0" y="6858014"/>
                </a:lnTo>
                <a:close/>
              </a:path>
            </a:pathLst>
          </a:custGeom>
          <a:gradFill flip="none" rotWithShape="1">
            <a:gsLst>
              <a:gs pos="0">
                <a:schemeClr val="accent1"/>
              </a:gs>
              <a:gs pos="100000">
                <a:srgbClr val="095474"/>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2" name="Freeform: Shape 11">
            <a:extLst>
              <a:ext uri="{FF2B5EF4-FFF2-40B4-BE49-F238E27FC236}">
                <a16:creationId xmlns:a16="http://schemas.microsoft.com/office/drawing/2014/main" id="{59DAFDAD-22CF-CF22-DAB8-E080240F771E}"/>
              </a:ext>
            </a:extLst>
          </p:cNvPr>
          <p:cNvSpPr/>
          <p:nvPr/>
        </p:nvSpPr>
        <p:spPr>
          <a:xfrm>
            <a:off x="3142084" y="5067396"/>
            <a:ext cx="2586105" cy="1790604"/>
          </a:xfrm>
          <a:custGeom>
            <a:avLst/>
            <a:gdLst>
              <a:gd name="connsiteX0" fmla="*/ 1800200 w 3600400"/>
              <a:gd name="connsiteY0" fmla="*/ 0 h 2492896"/>
              <a:gd name="connsiteX1" fmla="*/ 3600400 w 3600400"/>
              <a:gd name="connsiteY1" fmla="*/ 1800200 h 2492896"/>
              <a:gd name="connsiteX2" fmla="*/ 3519467 w 3600400"/>
              <a:gd name="connsiteY2" fmla="*/ 2335525 h 2492896"/>
              <a:gd name="connsiteX3" fmla="*/ 3461868 w 3600400"/>
              <a:gd name="connsiteY3" fmla="*/ 2492896 h 2492896"/>
              <a:gd name="connsiteX4" fmla="*/ 138532 w 3600400"/>
              <a:gd name="connsiteY4" fmla="*/ 2492896 h 2492896"/>
              <a:gd name="connsiteX5" fmla="*/ 80934 w 3600400"/>
              <a:gd name="connsiteY5" fmla="*/ 2335525 h 2492896"/>
              <a:gd name="connsiteX6" fmla="*/ 0 w 3600400"/>
              <a:gd name="connsiteY6" fmla="*/ 1800200 h 2492896"/>
              <a:gd name="connsiteX7" fmla="*/ 1800200 w 3600400"/>
              <a:gd name="connsiteY7" fmla="*/ 0 h 249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00400" h="2492896">
                <a:moveTo>
                  <a:pt x="1800200" y="0"/>
                </a:moveTo>
                <a:cubicBezTo>
                  <a:pt x="2794423" y="0"/>
                  <a:pt x="3600400" y="805977"/>
                  <a:pt x="3600400" y="1800200"/>
                </a:cubicBezTo>
                <a:cubicBezTo>
                  <a:pt x="3600400" y="1986617"/>
                  <a:pt x="3572065" y="2166416"/>
                  <a:pt x="3519467" y="2335525"/>
                </a:cubicBezTo>
                <a:lnTo>
                  <a:pt x="3461868" y="2492896"/>
                </a:lnTo>
                <a:lnTo>
                  <a:pt x="138532" y="2492896"/>
                </a:lnTo>
                <a:lnTo>
                  <a:pt x="80934" y="2335525"/>
                </a:lnTo>
                <a:cubicBezTo>
                  <a:pt x="28335" y="2166416"/>
                  <a:pt x="0" y="1986617"/>
                  <a:pt x="0" y="1800200"/>
                </a:cubicBezTo>
                <a:cubicBezTo>
                  <a:pt x="0" y="805977"/>
                  <a:pt x="805977" y="0"/>
                  <a:pt x="1800200" y="0"/>
                </a:cubicBezTo>
                <a:close/>
              </a:path>
            </a:pathLst>
          </a:custGeom>
          <a:solidFill>
            <a:schemeClr val="accent4">
              <a:alpha val="5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5" name="Title 14">
            <a:extLst>
              <a:ext uri="{FF2B5EF4-FFF2-40B4-BE49-F238E27FC236}">
                <a16:creationId xmlns:a16="http://schemas.microsoft.com/office/drawing/2014/main" id="{F7A92D1F-936F-19CC-D43B-9610D8824878}"/>
              </a:ext>
            </a:extLst>
          </p:cNvPr>
          <p:cNvSpPr>
            <a:spLocks noGrp="1"/>
          </p:cNvSpPr>
          <p:nvPr>
            <p:ph type="title"/>
          </p:nvPr>
        </p:nvSpPr>
        <p:spPr>
          <a:xfrm>
            <a:off x="429952" y="2737033"/>
            <a:ext cx="4471980" cy="1872208"/>
          </a:xfrm>
        </p:spPr>
        <p:txBody>
          <a:bodyPr>
            <a:normAutofit fontScale="90000"/>
          </a:bodyPr>
          <a:lstStyle/>
          <a:p>
            <a:r>
              <a:rPr lang="en-PH">
                <a:cs typeface="Segoe UI"/>
              </a:rPr>
              <a:t>Mac Architecture</a:t>
            </a:r>
          </a:p>
        </p:txBody>
      </p:sp>
      <p:sp>
        <p:nvSpPr>
          <p:cNvPr id="40" name="Oval 39">
            <a:extLst>
              <a:ext uri="{FF2B5EF4-FFF2-40B4-BE49-F238E27FC236}">
                <a16:creationId xmlns:a16="http://schemas.microsoft.com/office/drawing/2014/main" id="{98712D5E-A3DB-8013-D8CA-CCD96DC5C1E2}"/>
              </a:ext>
            </a:extLst>
          </p:cNvPr>
          <p:cNvSpPr/>
          <p:nvPr/>
        </p:nvSpPr>
        <p:spPr>
          <a:xfrm>
            <a:off x="11082564" y="5859749"/>
            <a:ext cx="404492" cy="404492"/>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 name="Date Placeholder 3">
            <a:extLst>
              <a:ext uri="{FF2B5EF4-FFF2-40B4-BE49-F238E27FC236}">
                <a16:creationId xmlns:a16="http://schemas.microsoft.com/office/drawing/2014/main" id="{35CCDC7A-06A0-5374-D76B-27B8B9C6F93D}"/>
              </a:ext>
            </a:extLst>
          </p:cNvPr>
          <p:cNvSpPr>
            <a:spLocks noGrp="1"/>
          </p:cNvSpPr>
          <p:nvPr>
            <p:ph type="dt" sz="half" idx="10"/>
          </p:nvPr>
        </p:nvSpPr>
        <p:spPr/>
        <p:txBody>
          <a:bodyPr/>
          <a:lstStyle/>
          <a:p>
            <a:fld id="{9D7EFDE0-B042-442F-AAF7-2BE0A3E6654C}" type="datetime1">
              <a:rPr lang="en-US" smtClean="0"/>
              <a:t>8/14/2024</a:t>
            </a:fld>
            <a:endParaRPr lang="en-US"/>
          </a:p>
        </p:txBody>
      </p:sp>
      <p:sp>
        <p:nvSpPr>
          <p:cNvPr id="5" name="Footer Placeholder 4">
            <a:extLst>
              <a:ext uri="{FF2B5EF4-FFF2-40B4-BE49-F238E27FC236}">
                <a16:creationId xmlns:a16="http://schemas.microsoft.com/office/drawing/2014/main" id="{C3F4B22F-5F0E-53CD-A597-D49B74C69084}"/>
              </a:ext>
            </a:extLst>
          </p:cNvPr>
          <p:cNvSpPr>
            <a:spLocks noGrp="1"/>
          </p:cNvSpPr>
          <p:nvPr>
            <p:ph type="ftr" sz="quarter" idx="11"/>
          </p:nvPr>
        </p:nvSpPr>
        <p:spPr/>
        <p:txBody>
          <a:bodyPr/>
          <a:lstStyle/>
          <a:p>
            <a:r>
              <a:rPr lang="en-GB"/>
              <a:t>Random Access Procedure in MAC Group 4</a:t>
            </a:r>
            <a:endParaRPr lang="en-US"/>
          </a:p>
        </p:txBody>
      </p:sp>
      <p:sp>
        <p:nvSpPr>
          <p:cNvPr id="6" name="Slide Number Placeholder 5">
            <a:extLst>
              <a:ext uri="{FF2B5EF4-FFF2-40B4-BE49-F238E27FC236}">
                <a16:creationId xmlns:a16="http://schemas.microsoft.com/office/drawing/2014/main" id="{05650D4A-519C-55A2-F5F7-D7E0DC04017E}"/>
              </a:ext>
            </a:extLst>
          </p:cNvPr>
          <p:cNvSpPr>
            <a:spLocks noGrp="1"/>
          </p:cNvSpPr>
          <p:nvPr>
            <p:ph type="sldNum" sz="quarter" idx="12"/>
          </p:nvPr>
        </p:nvSpPr>
        <p:spPr/>
        <p:txBody>
          <a:bodyPr/>
          <a:lstStyle/>
          <a:p>
            <a:fld id="{96E69268-9C8B-4EBF-A9EE-DC5DC2D48DC3}" type="slidenum">
              <a:rPr lang="en-US" smtClean="0"/>
              <a:pPr/>
              <a:t>7</a:t>
            </a:fld>
            <a:endParaRPr lang="en-US"/>
          </a:p>
        </p:txBody>
      </p:sp>
    </p:spTree>
    <p:extLst>
      <p:ext uri="{BB962C8B-B14F-4D97-AF65-F5344CB8AC3E}">
        <p14:creationId xmlns:p14="http://schemas.microsoft.com/office/powerpoint/2010/main" val="3010837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8000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1+#ppt_w/2"/>
                                          </p:val>
                                        </p:tav>
                                        <p:tav tm="100000">
                                          <p:val>
                                            <p:strVal val="#ppt_x"/>
                                          </p:val>
                                        </p:tav>
                                      </p:tavLst>
                                    </p:anim>
                                    <p:anim calcmode="lin" valueType="num">
                                      <p:cBhvr additive="base">
                                        <p:cTn id="8" dur="500" fill="hold"/>
                                        <p:tgtEl>
                                          <p:spTgt spid="39"/>
                                        </p:tgtEl>
                                        <p:attrNameLst>
                                          <p:attrName>ppt_y</p:attrName>
                                        </p:attrNameLst>
                                      </p:cBhvr>
                                      <p:tavLst>
                                        <p:tav tm="0">
                                          <p:val>
                                            <p:strVal val="1+#ppt_h/2"/>
                                          </p:val>
                                        </p:tav>
                                        <p:tav tm="100000">
                                          <p:val>
                                            <p:strVal val="#ppt_y"/>
                                          </p:val>
                                        </p:tav>
                                      </p:tavLst>
                                    </p:anim>
                                  </p:childTnLst>
                                </p:cTn>
                              </p:par>
                              <p:par>
                                <p:cTn id="9" presetID="53" presetClass="entr" presetSubtype="16" fill="hold" grpId="0" nodeType="withEffect">
                                  <p:stCondLst>
                                    <p:cond delay="350"/>
                                  </p:stCondLst>
                                  <p:childTnLst>
                                    <p:set>
                                      <p:cBhvr>
                                        <p:cTn id="10" dur="1" fill="hold">
                                          <p:stCondLst>
                                            <p:cond delay="0"/>
                                          </p:stCondLst>
                                        </p:cTn>
                                        <p:tgtEl>
                                          <p:spTgt spid="40"/>
                                        </p:tgtEl>
                                        <p:attrNameLst>
                                          <p:attrName>style.visibility</p:attrName>
                                        </p:attrNameLst>
                                      </p:cBhvr>
                                      <p:to>
                                        <p:strVal val="visible"/>
                                      </p:to>
                                    </p:set>
                                    <p:anim calcmode="lin" valueType="num">
                                      <p:cBhvr>
                                        <p:cTn id="11" dur="300" fill="hold"/>
                                        <p:tgtEl>
                                          <p:spTgt spid="40"/>
                                        </p:tgtEl>
                                        <p:attrNameLst>
                                          <p:attrName>ppt_w</p:attrName>
                                        </p:attrNameLst>
                                      </p:cBhvr>
                                      <p:tavLst>
                                        <p:tav tm="0">
                                          <p:val>
                                            <p:fltVal val="0"/>
                                          </p:val>
                                        </p:tav>
                                        <p:tav tm="100000">
                                          <p:val>
                                            <p:strVal val="#ppt_w"/>
                                          </p:val>
                                        </p:tav>
                                      </p:tavLst>
                                    </p:anim>
                                    <p:anim calcmode="lin" valueType="num">
                                      <p:cBhvr>
                                        <p:cTn id="12" dur="300" fill="hold"/>
                                        <p:tgtEl>
                                          <p:spTgt spid="40"/>
                                        </p:tgtEl>
                                        <p:attrNameLst>
                                          <p:attrName>ppt_h</p:attrName>
                                        </p:attrNameLst>
                                      </p:cBhvr>
                                      <p:tavLst>
                                        <p:tav tm="0">
                                          <p:val>
                                            <p:fltVal val="0"/>
                                          </p:val>
                                        </p:tav>
                                        <p:tav tm="100000">
                                          <p:val>
                                            <p:strVal val="#ppt_h"/>
                                          </p:val>
                                        </p:tav>
                                      </p:tavLst>
                                    </p:anim>
                                    <p:animEffect transition="in" filter="fade">
                                      <p:cBhvr>
                                        <p:cTn id="13" dur="300"/>
                                        <p:tgtEl>
                                          <p:spTgt spid="40"/>
                                        </p:tgtEl>
                                      </p:cBhvr>
                                    </p:animEffect>
                                  </p:childTnLst>
                                </p:cTn>
                              </p:par>
                              <p:par>
                                <p:cTn id="14" presetID="2" presetClass="entr" presetSubtype="8" decel="8000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0-#ppt_w/2"/>
                                          </p:val>
                                        </p:tav>
                                        <p:tav tm="100000">
                                          <p:val>
                                            <p:strVal val="#ppt_x"/>
                                          </p:val>
                                        </p:tav>
                                      </p:tavLst>
                                    </p:anim>
                                    <p:anim calcmode="lin" valueType="num">
                                      <p:cBhvr additive="base">
                                        <p:cTn id="17" dur="500" fill="hold"/>
                                        <p:tgtEl>
                                          <p:spTgt spid="7"/>
                                        </p:tgtEl>
                                        <p:attrNameLst>
                                          <p:attrName>ppt_y</p:attrName>
                                        </p:attrNameLst>
                                      </p:cBhvr>
                                      <p:tavLst>
                                        <p:tav tm="0">
                                          <p:val>
                                            <p:strVal val="#ppt_y"/>
                                          </p:val>
                                        </p:tav>
                                        <p:tav tm="100000">
                                          <p:val>
                                            <p:strVal val="#ppt_y"/>
                                          </p:val>
                                        </p:tav>
                                      </p:tavLst>
                                    </p:anim>
                                  </p:childTnLst>
                                </p:cTn>
                              </p:par>
                              <p:par>
                                <p:cTn id="18" presetID="10" presetClass="entr" presetSubtype="0" fill="hold" grpId="0" nodeType="withEffect">
                                  <p:stCondLst>
                                    <p:cond delay="200"/>
                                  </p:stCondLst>
                                  <p:childTnLst>
                                    <p:set>
                                      <p:cBhvr>
                                        <p:cTn id="19" dur="1" fill="hold">
                                          <p:stCondLst>
                                            <p:cond delay="0"/>
                                          </p:stCondLst>
                                        </p:cTn>
                                        <p:tgtEl>
                                          <p:spTgt spid="42"/>
                                        </p:tgtEl>
                                        <p:attrNameLst>
                                          <p:attrName>style.visibility</p:attrName>
                                        </p:attrNameLst>
                                      </p:cBhvr>
                                      <p:to>
                                        <p:strVal val="visible"/>
                                      </p:to>
                                    </p:set>
                                    <p:animEffect transition="in" filter="fade">
                                      <p:cBhvr>
                                        <p:cTn id="20" dur="500"/>
                                        <p:tgtEl>
                                          <p:spTgt spid="42"/>
                                        </p:tgtEl>
                                      </p:cBhvr>
                                    </p:animEffect>
                                  </p:childTnLst>
                                </p:cTn>
                              </p:par>
                              <p:par>
                                <p:cTn id="21" presetID="22" presetClass="entr" presetSubtype="4" fill="hold" grpId="0" nodeType="withEffect">
                                  <p:stCondLst>
                                    <p:cond delay="400"/>
                                  </p:stCondLst>
                                  <p:childTnLst>
                                    <p:set>
                                      <p:cBhvr>
                                        <p:cTn id="22" dur="1" fill="hold">
                                          <p:stCondLst>
                                            <p:cond delay="0"/>
                                          </p:stCondLst>
                                        </p:cTn>
                                        <p:tgtEl>
                                          <p:spTgt spid="15"/>
                                        </p:tgtEl>
                                        <p:attrNameLst>
                                          <p:attrName>style.visibility</p:attrName>
                                        </p:attrNameLst>
                                      </p:cBhvr>
                                      <p:to>
                                        <p:strVal val="visible"/>
                                      </p:to>
                                    </p:set>
                                    <p:animEffect transition="in" filter="wipe(down)">
                                      <p:cBhvr>
                                        <p:cTn id="23" dur="500"/>
                                        <p:tgtEl>
                                          <p:spTgt spid="15"/>
                                        </p:tgtEl>
                                      </p:cBhvr>
                                    </p:animEffect>
                                  </p:childTnLst>
                                </p:cTn>
                              </p:par>
                              <p:par>
                                <p:cTn id="24" presetID="2" presetClass="entr" presetSubtype="4" decel="80000" fill="hold" grpId="0" nodeType="withEffect">
                                  <p:stCondLst>
                                    <p:cond delay="40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ppt_x"/>
                                          </p:val>
                                        </p:tav>
                                        <p:tav tm="100000">
                                          <p:val>
                                            <p:strVal val="#ppt_x"/>
                                          </p:val>
                                        </p:tav>
                                      </p:tavLst>
                                    </p:anim>
                                    <p:anim calcmode="lin" valueType="num">
                                      <p:cBhvr additive="base">
                                        <p:cTn id="27"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39" grpId="0" animBg="1"/>
      <p:bldP spid="7" grpId="0" animBg="1"/>
      <p:bldP spid="12" grpId="0" animBg="1"/>
      <p:bldP spid="15" grpId="0"/>
      <p:bldP spid="4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FDF8357-54D1-7EFD-E9C1-DBE235C646DD}"/>
              </a:ext>
            </a:extLst>
          </p:cNvPr>
          <p:cNvSpPr>
            <a:spLocks noGrp="1"/>
          </p:cNvSpPr>
          <p:nvPr>
            <p:ph type="body" idx="1"/>
          </p:nvPr>
        </p:nvSpPr>
        <p:spPr>
          <a:xfrm>
            <a:off x="3191431" y="5688911"/>
            <a:ext cx="2964378" cy="616367"/>
          </a:xfrm>
        </p:spPr>
        <p:txBody>
          <a:bodyPr>
            <a:normAutofit/>
          </a:bodyPr>
          <a:lstStyle/>
          <a:p>
            <a:r>
              <a:rPr lang="en-US" sz="1600" b="1" dirty="0">
                <a:solidFill>
                  <a:schemeClr val="tx1"/>
                </a:solidFill>
                <a:cs typeface="Segoe UI"/>
              </a:rPr>
              <a:t>Fig 1.1 MAC Layer Architecture</a:t>
            </a:r>
          </a:p>
        </p:txBody>
      </p:sp>
      <p:pic>
        <p:nvPicPr>
          <p:cNvPr id="2" name="Picture 1" descr="A diagram of a computer program&#10;&#10;Description automatically generated">
            <a:extLst>
              <a:ext uri="{FF2B5EF4-FFF2-40B4-BE49-F238E27FC236}">
                <a16:creationId xmlns:a16="http://schemas.microsoft.com/office/drawing/2014/main" id="{704C04C2-6FCA-C67A-3B22-677F204D568E}"/>
              </a:ext>
            </a:extLst>
          </p:cNvPr>
          <p:cNvPicPr>
            <a:picLocks noChangeAspect="1"/>
          </p:cNvPicPr>
          <p:nvPr/>
        </p:nvPicPr>
        <p:blipFill>
          <a:blip r:embed="rId2"/>
          <a:stretch>
            <a:fillRect/>
          </a:stretch>
        </p:blipFill>
        <p:spPr>
          <a:xfrm>
            <a:off x="562501" y="476662"/>
            <a:ext cx="8216162" cy="5213466"/>
          </a:xfrm>
          <a:prstGeom prst="rect">
            <a:avLst/>
          </a:prstGeom>
        </p:spPr>
      </p:pic>
      <p:sp>
        <p:nvSpPr>
          <p:cNvPr id="5" name="TextBox 4">
            <a:extLst>
              <a:ext uri="{FF2B5EF4-FFF2-40B4-BE49-F238E27FC236}">
                <a16:creationId xmlns:a16="http://schemas.microsoft.com/office/drawing/2014/main" id="{5F8F3940-210B-8CC0-C1DB-AF581A499149}"/>
              </a:ext>
            </a:extLst>
          </p:cNvPr>
          <p:cNvSpPr txBox="1"/>
          <p:nvPr/>
        </p:nvSpPr>
        <p:spPr>
          <a:xfrm>
            <a:off x="9398524" y="235489"/>
            <a:ext cx="2416619" cy="6924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b="1" dirty="0">
                <a:ea typeface="+mn-lt"/>
                <a:cs typeface="+mn-lt"/>
              </a:rPr>
              <a:t>4.2.2 of 3GPP 38.321</a:t>
            </a:r>
            <a:endParaRPr lang="en-US" sz="1500" b="1" dirty="0">
              <a:cs typeface="Segoe UI"/>
            </a:endParaRPr>
          </a:p>
          <a:p>
            <a:endParaRPr lang="en-US" b="1" dirty="0">
              <a:cs typeface="Segoe UI"/>
            </a:endParaRPr>
          </a:p>
        </p:txBody>
      </p:sp>
      <p:sp>
        <p:nvSpPr>
          <p:cNvPr id="7" name="Date Placeholder 6">
            <a:extLst>
              <a:ext uri="{FF2B5EF4-FFF2-40B4-BE49-F238E27FC236}">
                <a16:creationId xmlns:a16="http://schemas.microsoft.com/office/drawing/2014/main" id="{E346F515-E0DF-53A3-2C9A-970F049D4478}"/>
              </a:ext>
            </a:extLst>
          </p:cNvPr>
          <p:cNvSpPr>
            <a:spLocks noGrp="1"/>
          </p:cNvSpPr>
          <p:nvPr>
            <p:ph type="dt" sz="half" idx="10"/>
          </p:nvPr>
        </p:nvSpPr>
        <p:spPr/>
        <p:txBody>
          <a:bodyPr/>
          <a:lstStyle/>
          <a:p>
            <a:fld id="{67A2ACD0-A213-4DF3-A9AB-8980AD2AA033}" type="datetime1">
              <a:rPr lang="en-US" smtClean="0"/>
              <a:t>8/14/2024</a:t>
            </a:fld>
            <a:endParaRPr lang="en-US"/>
          </a:p>
        </p:txBody>
      </p:sp>
      <p:sp>
        <p:nvSpPr>
          <p:cNvPr id="8" name="Footer Placeholder 7">
            <a:extLst>
              <a:ext uri="{FF2B5EF4-FFF2-40B4-BE49-F238E27FC236}">
                <a16:creationId xmlns:a16="http://schemas.microsoft.com/office/drawing/2014/main" id="{49D47A1E-A967-A4CB-17FC-61592ED49FA7}"/>
              </a:ext>
            </a:extLst>
          </p:cNvPr>
          <p:cNvSpPr>
            <a:spLocks noGrp="1"/>
          </p:cNvSpPr>
          <p:nvPr>
            <p:ph type="ftr" sz="quarter" idx="11"/>
          </p:nvPr>
        </p:nvSpPr>
        <p:spPr/>
        <p:txBody>
          <a:bodyPr/>
          <a:lstStyle/>
          <a:p>
            <a:r>
              <a:rPr lang="en-GB"/>
              <a:t>Random Access Procedure in MAC Group 4</a:t>
            </a:r>
            <a:endParaRPr lang="en-US" dirty="0"/>
          </a:p>
        </p:txBody>
      </p:sp>
      <p:sp>
        <p:nvSpPr>
          <p:cNvPr id="9" name="Slide Number Placeholder 8">
            <a:extLst>
              <a:ext uri="{FF2B5EF4-FFF2-40B4-BE49-F238E27FC236}">
                <a16:creationId xmlns:a16="http://schemas.microsoft.com/office/drawing/2014/main" id="{383E3A04-8FE9-A785-8B1C-9DF1A0556069}"/>
              </a:ext>
            </a:extLst>
          </p:cNvPr>
          <p:cNvSpPr>
            <a:spLocks noGrp="1"/>
          </p:cNvSpPr>
          <p:nvPr>
            <p:ph type="sldNum" sz="quarter" idx="12"/>
          </p:nvPr>
        </p:nvSpPr>
        <p:spPr/>
        <p:txBody>
          <a:bodyPr/>
          <a:lstStyle/>
          <a:p>
            <a:fld id="{96E69268-9C8B-4EBF-A9EE-DC5DC2D48DC3}" type="slidenum">
              <a:rPr lang="en-US" smtClean="0"/>
              <a:pPr/>
              <a:t>8</a:t>
            </a:fld>
            <a:endParaRPr lang="en-US"/>
          </a:p>
        </p:txBody>
      </p:sp>
    </p:spTree>
    <p:extLst>
      <p:ext uri="{BB962C8B-B14F-4D97-AF65-F5344CB8AC3E}">
        <p14:creationId xmlns:p14="http://schemas.microsoft.com/office/powerpoint/2010/main" val="2785133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B7526-B4E1-5E25-2B45-64AE9FCA90CB}"/>
              </a:ext>
            </a:extLst>
          </p:cNvPr>
          <p:cNvSpPr>
            <a:spLocks noGrp="1"/>
          </p:cNvSpPr>
          <p:nvPr>
            <p:ph type="title"/>
          </p:nvPr>
        </p:nvSpPr>
        <p:spPr>
          <a:xfrm>
            <a:off x="335573" y="616194"/>
            <a:ext cx="10602393" cy="784866"/>
          </a:xfrm>
        </p:spPr>
        <p:txBody>
          <a:bodyPr vert="horz" lIns="0" tIns="60949" rIns="0" bIns="60949" rtlCol="0" anchor="b">
            <a:noAutofit/>
          </a:bodyPr>
          <a:lstStyle/>
          <a:p>
            <a:r>
              <a:rPr lang="en-US" sz="4000">
                <a:solidFill>
                  <a:schemeClr val="tx1"/>
                </a:solidFill>
                <a:cs typeface="Segoe UI"/>
              </a:rPr>
              <a:t>FUNCTIONS AND SERVICES OF MAC LAYER</a:t>
            </a:r>
            <a:endParaRPr lang="en-US" sz="4000" cap="none">
              <a:solidFill>
                <a:schemeClr val="tx1"/>
              </a:solidFill>
              <a:cs typeface="Segoe UI"/>
            </a:endParaRPr>
          </a:p>
        </p:txBody>
      </p:sp>
      <p:sp>
        <p:nvSpPr>
          <p:cNvPr id="3" name="Text Placeholder 2">
            <a:extLst>
              <a:ext uri="{FF2B5EF4-FFF2-40B4-BE49-F238E27FC236}">
                <a16:creationId xmlns:a16="http://schemas.microsoft.com/office/drawing/2014/main" id="{28B6EE0E-6B3E-D564-CD87-32B22221EE1E}"/>
              </a:ext>
            </a:extLst>
          </p:cNvPr>
          <p:cNvSpPr>
            <a:spLocks noGrp="1"/>
          </p:cNvSpPr>
          <p:nvPr>
            <p:ph type="body" idx="1"/>
          </p:nvPr>
        </p:nvSpPr>
        <p:spPr>
          <a:xfrm>
            <a:off x="377745" y="1837694"/>
            <a:ext cx="5338331" cy="4699840"/>
          </a:xfrm>
        </p:spPr>
        <p:txBody>
          <a:bodyPr/>
          <a:lstStyle/>
          <a:p>
            <a:pPr>
              <a:spcBef>
                <a:spcPts val="0"/>
              </a:spcBef>
            </a:pPr>
            <a:r>
              <a:rPr lang="en-PH" sz="1600" b="1" dirty="0">
                <a:solidFill>
                  <a:schemeClr val="accent2"/>
                </a:solidFill>
                <a:cs typeface="Segoe UI"/>
              </a:rPr>
              <a:t>   </a:t>
            </a:r>
            <a:r>
              <a:rPr lang="en-PH" sz="1600" b="1" dirty="0">
                <a:solidFill>
                  <a:schemeClr val="tx1"/>
                </a:solidFill>
                <a:cs typeface="Segoe UI"/>
              </a:rPr>
              <a:t>Functions</a:t>
            </a:r>
            <a:endParaRPr lang="en-GB" sz="1600" dirty="0">
              <a:solidFill>
                <a:schemeClr val="tx1"/>
              </a:solidFill>
              <a:cs typeface="Segoe UI"/>
            </a:endParaRPr>
          </a:p>
          <a:p>
            <a:pPr marL="285750" indent="-285750">
              <a:spcBef>
                <a:spcPts val="0"/>
              </a:spcBef>
              <a:buFont typeface="Arial,Sans-Serif"/>
              <a:buChar char="•"/>
            </a:pPr>
            <a:endParaRPr lang="en-GB" sz="1600" dirty="0">
              <a:solidFill>
                <a:schemeClr val="tx1"/>
              </a:solidFill>
              <a:cs typeface="Segoe UI"/>
            </a:endParaRPr>
          </a:p>
          <a:p>
            <a:pPr marL="285750" indent="-285750">
              <a:spcBef>
                <a:spcPts val="0"/>
              </a:spcBef>
              <a:buFont typeface="Arial,Sans-Serif"/>
              <a:buChar char="•"/>
            </a:pPr>
            <a:r>
              <a:rPr lang="en-GB" sz="1600" dirty="0">
                <a:solidFill>
                  <a:schemeClr val="tx1"/>
                </a:solidFill>
                <a:cs typeface="Segoe UI"/>
              </a:rPr>
              <a:t>Mapping between logical channels and transport channels</a:t>
            </a:r>
          </a:p>
          <a:p>
            <a:pPr marL="285750" indent="-285750">
              <a:spcBef>
                <a:spcPts val="0"/>
              </a:spcBef>
              <a:buFont typeface="Arial,Sans-Serif"/>
              <a:buChar char="•"/>
            </a:pPr>
            <a:r>
              <a:rPr lang="en-GB" sz="1600" dirty="0">
                <a:solidFill>
                  <a:schemeClr val="tx1"/>
                </a:solidFill>
                <a:cs typeface="Segoe UI"/>
              </a:rPr>
              <a:t>Multiplexing of MAC SDUs</a:t>
            </a:r>
          </a:p>
          <a:p>
            <a:pPr marL="285750" indent="-285750">
              <a:spcBef>
                <a:spcPts val="0"/>
              </a:spcBef>
              <a:buFont typeface="Arial,Sans-Serif"/>
              <a:buChar char="•"/>
            </a:pPr>
            <a:r>
              <a:rPr lang="en-GB" sz="1600" dirty="0">
                <a:solidFill>
                  <a:schemeClr val="tx1"/>
                </a:solidFill>
                <a:cs typeface="Segoe UI"/>
              </a:rPr>
              <a:t>Demultiplexing of MAC SDUs</a:t>
            </a:r>
          </a:p>
          <a:p>
            <a:pPr marL="285750" indent="-285750">
              <a:spcBef>
                <a:spcPts val="0"/>
              </a:spcBef>
              <a:buFont typeface="Arial,Sans-Serif"/>
              <a:buChar char="•"/>
            </a:pPr>
            <a:r>
              <a:rPr lang="en-GB" sz="1600" dirty="0">
                <a:solidFill>
                  <a:schemeClr val="tx1"/>
                </a:solidFill>
                <a:cs typeface="Segoe UI"/>
              </a:rPr>
              <a:t>Scheduling information reporting</a:t>
            </a:r>
          </a:p>
          <a:p>
            <a:pPr marL="285750" indent="-285750">
              <a:spcBef>
                <a:spcPts val="0"/>
              </a:spcBef>
              <a:buFont typeface="Arial,Sans-Serif"/>
              <a:buChar char="•"/>
            </a:pPr>
            <a:r>
              <a:rPr lang="en-GB" sz="1600" dirty="0">
                <a:solidFill>
                  <a:schemeClr val="tx1"/>
                </a:solidFill>
                <a:cs typeface="Segoe UI"/>
              </a:rPr>
              <a:t>Error correction through HARQ</a:t>
            </a:r>
          </a:p>
          <a:p>
            <a:pPr marL="285750" indent="-285750">
              <a:spcBef>
                <a:spcPts val="0"/>
              </a:spcBef>
              <a:buFont typeface="Arial,Sans-Serif"/>
              <a:buChar char="•"/>
            </a:pPr>
            <a:r>
              <a:rPr lang="en-GB" sz="1600" dirty="0">
                <a:solidFill>
                  <a:schemeClr val="tx1"/>
                </a:solidFill>
                <a:cs typeface="Segoe UI"/>
              </a:rPr>
              <a:t>Logical channel prioritization</a:t>
            </a:r>
            <a:endParaRPr lang="en-US" sz="1600" dirty="0">
              <a:solidFill>
                <a:schemeClr val="tx1"/>
              </a:solidFill>
              <a:cs typeface="Segoe UI"/>
            </a:endParaRPr>
          </a:p>
        </p:txBody>
      </p:sp>
      <p:sp>
        <p:nvSpPr>
          <p:cNvPr id="5" name="Freeform: Shape 4">
            <a:extLst>
              <a:ext uri="{FF2B5EF4-FFF2-40B4-BE49-F238E27FC236}">
                <a16:creationId xmlns:a16="http://schemas.microsoft.com/office/drawing/2014/main" id="{1A7B0C7F-A79D-995D-4AE4-8B94F9EE58AF}"/>
              </a:ext>
            </a:extLst>
          </p:cNvPr>
          <p:cNvSpPr/>
          <p:nvPr/>
        </p:nvSpPr>
        <p:spPr>
          <a:xfrm>
            <a:off x="11500199" y="5899651"/>
            <a:ext cx="702530" cy="958349"/>
          </a:xfrm>
          <a:custGeom>
            <a:avLst/>
            <a:gdLst>
              <a:gd name="connsiteX0" fmla="*/ 918552 w 932456"/>
              <a:gd name="connsiteY0" fmla="*/ 0 h 1272000"/>
              <a:gd name="connsiteX1" fmla="*/ 932456 w 932456"/>
              <a:gd name="connsiteY1" fmla="*/ 702 h 1272000"/>
              <a:gd name="connsiteX2" fmla="*/ 932456 w 932456"/>
              <a:gd name="connsiteY2" fmla="*/ 1272000 h 1272000"/>
              <a:gd name="connsiteX3" fmla="*/ 70686 w 932456"/>
              <a:gd name="connsiteY3" fmla="*/ 1272000 h 1272000"/>
              <a:gd name="connsiteX4" fmla="*/ 41297 w 932456"/>
              <a:gd name="connsiteY4" fmla="*/ 1191702 h 1272000"/>
              <a:gd name="connsiteX5" fmla="*/ 0 w 932456"/>
              <a:gd name="connsiteY5" fmla="*/ 918552 h 1272000"/>
              <a:gd name="connsiteX6" fmla="*/ 918552 w 932456"/>
              <a:gd name="connsiteY6" fmla="*/ 0 h 12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2456" h="1272000">
                <a:moveTo>
                  <a:pt x="918552" y="0"/>
                </a:moveTo>
                <a:lnTo>
                  <a:pt x="932456" y="702"/>
                </a:lnTo>
                <a:lnTo>
                  <a:pt x="932456" y="1272000"/>
                </a:lnTo>
                <a:lnTo>
                  <a:pt x="70686" y="1272000"/>
                </a:lnTo>
                <a:lnTo>
                  <a:pt x="41297" y="1191702"/>
                </a:lnTo>
                <a:cubicBezTo>
                  <a:pt x="14458" y="1105414"/>
                  <a:pt x="0" y="1013671"/>
                  <a:pt x="0" y="918552"/>
                </a:cubicBezTo>
                <a:cubicBezTo>
                  <a:pt x="0" y="411250"/>
                  <a:pt x="411250" y="0"/>
                  <a:pt x="918552" y="0"/>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7" name="Oval 6">
            <a:extLst>
              <a:ext uri="{FF2B5EF4-FFF2-40B4-BE49-F238E27FC236}">
                <a16:creationId xmlns:a16="http://schemas.microsoft.com/office/drawing/2014/main" id="{1D943A24-6F62-B89D-263F-708AD515EEA1}"/>
              </a:ext>
            </a:extLst>
          </p:cNvPr>
          <p:cNvSpPr/>
          <p:nvPr/>
        </p:nvSpPr>
        <p:spPr>
          <a:xfrm>
            <a:off x="11082564" y="5859749"/>
            <a:ext cx="404492" cy="404492"/>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 name="TextBox 8">
            <a:extLst>
              <a:ext uri="{FF2B5EF4-FFF2-40B4-BE49-F238E27FC236}">
                <a16:creationId xmlns:a16="http://schemas.microsoft.com/office/drawing/2014/main" id="{44D3D360-A98C-C222-F820-79702A62CCEC}"/>
              </a:ext>
            </a:extLst>
          </p:cNvPr>
          <p:cNvSpPr txBox="1"/>
          <p:nvPr/>
        </p:nvSpPr>
        <p:spPr>
          <a:xfrm>
            <a:off x="7864309" y="1787345"/>
            <a:ext cx="108238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PH" sz="1600" b="1" u="sng" baseline="0" dirty="0">
                <a:latin typeface="Segoe UI"/>
              </a:rPr>
              <a:t>Services</a:t>
            </a:r>
            <a:endParaRPr lang="en-PH" sz="1600" b="1" u="sng" baseline="0" dirty="0">
              <a:latin typeface="Segoe UI"/>
              <a:cs typeface="Segoe UI"/>
            </a:endParaRPr>
          </a:p>
        </p:txBody>
      </p:sp>
      <p:sp>
        <p:nvSpPr>
          <p:cNvPr id="10" name="TextBox 9">
            <a:extLst>
              <a:ext uri="{FF2B5EF4-FFF2-40B4-BE49-F238E27FC236}">
                <a16:creationId xmlns:a16="http://schemas.microsoft.com/office/drawing/2014/main" id="{2FE1C370-5E9B-C128-D227-019E3097041F}"/>
              </a:ext>
            </a:extLst>
          </p:cNvPr>
          <p:cNvSpPr txBox="1"/>
          <p:nvPr/>
        </p:nvSpPr>
        <p:spPr>
          <a:xfrm>
            <a:off x="5636736" y="2436898"/>
            <a:ext cx="2923706"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600" b="1" dirty="0">
                <a:cs typeface="Segoe UI"/>
              </a:rPr>
              <a:t>Services provided to upper layers</a:t>
            </a:r>
            <a:endParaRPr lang="en-US" sz="1600" dirty="0">
              <a:cs typeface="Segoe UI"/>
            </a:endParaRPr>
          </a:p>
          <a:p>
            <a:endParaRPr lang="en-GB" sz="1600" dirty="0">
              <a:cs typeface="Segoe UI"/>
            </a:endParaRPr>
          </a:p>
          <a:p>
            <a:pPr marL="342900" indent="-342900">
              <a:buFont typeface="Arial,Sans-Serif"/>
              <a:buChar char="•"/>
            </a:pPr>
            <a:r>
              <a:rPr lang="en-GB" sz="1600" dirty="0">
                <a:cs typeface="Segoe UI"/>
              </a:rPr>
              <a:t>data transfer</a:t>
            </a:r>
          </a:p>
          <a:p>
            <a:pPr marL="342900" indent="-342900">
              <a:buFont typeface="Arial,Sans-Serif"/>
              <a:buChar char="•"/>
            </a:pPr>
            <a:r>
              <a:rPr lang="en-GB" sz="1600" dirty="0">
                <a:cs typeface="Segoe UI"/>
              </a:rPr>
              <a:t>radio resource allocation.</a:t>
            </a:r>
          </a:p>
        </p:txBody>
      </p:sp>
      <p:sp>
        <p:nvSpPr>
          <p:cNvPr id="11" name="TextBox 10">
            <a:extLst>
              <a:ext uri="{FF2B5EF4-FFF2-40B4-BE49-F238E27FC236}">
                <a16:creationId xmlns:a16="http://schemas.microsoft.com/office/drawing/2014/main" id="{CDCB70F8-F70E-442F-0305-9B8333C63941}"/>
              </a:ext>
            </a:extLst>
          </p:cNvPr>
          <p:cNvSpPr txBox="1"/>
          <p:nvPr/>
        </p:nvSpPr>
        <p:spPr>
          <a:xfrm>
            <a:off x="8512745" y="2433950"/>
            <a:ext cx="3454763"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600" b="1" dirty="0">
                <a:cs typeface="Segoe UI"/>
              </a:rPr>
              <a:t>Services expected from physical layer</a:t>
            </a:r>
            <a:endParaRPr lang="en-US" sz="1600" dirty="0">
              <a:cs typeface="Segoe UI"/>
            </a:endParaRPr>
          </a:p>
          <a:p>
            <a:endParaRPr lang="en-GB" sz="1600" dirty="0">
              <a:cs typeface="Segoe UI"/>
            </a:endParaRPr>
          </a:p>
          <a:p>
            <a:pPr marL="285750" indent="-285750">
              <a:buFont typeface="Arial,Sans-Serif"/>
              <a:buChar char="•"/>
            </a:pPr>
            <a:r>
              <a:rPr lang="en-GB" sz="1600" dirty="0">
                <a:cs typeface="Segoe UI"/>
              </a:rPr>
              <a:t>data transfer services</a:t>
            </a:r>
          </a:p>
          <a:p>
            <a:pPr marL="285750" indent="-285750">
              <a:buFont typeface="Arial,Sans-Serif"/>
              <a:buChar char="•"/>
            </a:pPr>
            <a:r>
              <a:rPr lang="en-GB" sz="1600" dirty="0">
                <a:cs typeface="Segoe UI"/>
              </a:rPr>
              <a:t>signalling of HARQ feedback</a:t>
            </a:r>
          </a:p>
          <a:p>
            <a:pPr marL="285750" indent="-285750">
              <a:buFont typeface="Arial,Sans-Serif"/>
              <a:buChar char="•"/>
            </a:pPr>
            <a:r>
              <a:rPr lang="en-GB" sz="1600" dirty="0">
                <a:cs typeface="Segoe UI"/>
              </a:rPr>
              <a:t>signalling of Scheduling Request</a:t>
            </a:r>
          </a:p>
          <a:p>
            <a:pPr marL="285750" indent="-285750">
              <a:buFont typeface="Arial,Sans-Serif"/>
              <a:buChar char="•"/>
            </a:pPr>
            <a:r>
              <a:rPr lang="en-GB" sz="1600" dirty="0">
                <a:cs typeface="Segoe UI"/>
              </a:rPr>
              <a:t>measurements (e.g. Channel Quality Indication (CQI))</a:t>
            </a:r>
          </a:p>
        </p:txBody>
      </p:sp>
      <p:sp>
        <p:nvSpPr>
          <p:cNvPr id="6" name="TextBox 5">
            <a:extLst>
              <a:ext uri="{FF2B5EF4-FFF2-40B4-BE49-F238E27FC236}">
                <a16:creationId xmlns:a16="http://schemas.microsoft.com/office/drawing/2014/main" id="{32A68F97-BDD6-BCEE-1C3D-BF55E4AAF2E2}"/>
              </a:ext>
            </a:extLst>
          </p:cNvPr>
          <p:cNvSpPr txBox="1"/>
          <p:nvPr/>
        </p:nvSpPr>
        <p:spPr>
          <a:xfrm>
            <a:off x="9280147" y="272288"/>
            <a:ext cx="2679425" cy="6924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b="1" dirty="0">
                <a:ea typeface="+mn-lt"/>
                <a:cs typeface="+mn-lt"/>
              </a:rPr>
              <a:t>4.3, </a:t>
            </a:r>
            <a:r>
              <a:rPr lang="en-US" sz="1500" b="1" dirty="0">
                <a:cs typeface="Segoe UI"/>
              </a:rPr>
              <a:t>4.4 of 3GPP 38.321</a:t>
            </a:r>
          </a:p>
          <a:p>
            <a:endParaRPr lang="en-US" b="1" dirty="0">
              <a:cs typeface="Segoe UI"/>
            </a:endParaRPr>
          </a:p>
        </p:txBody>
      </p:sp>
      <p:sp>
        <p:nvSpPr>
          <p:cNvPr id="12" name="Date Placeholder 11">
            <a:extLst>
              <a:ext uri="{FF2B5EF4-FFF2-40B4-BE49-F238E27FC236}">
                <a16:creationId xmlns:a16="http://schemas.microsoft.com/office/drawing/2014/main" id="{538C2688-C8F2-0AD9-27A4-1385419F0F52}"/>
              </a:ext>
            </a:extLst>
          </p:cNvPr>
          <p:cNvSpPr>
            <a:spLocks noGrp="1"/>
          </p:cNvSpPr>
          <p:nvPr>
            <p:ph type="dt" sz="half" idx="10"/>
          </p:nvPr>
        </p:nvSpPr>
        <p:spPr/>
        <p:txBody>
          <a:bodyPr/>
          <a:lstStyle/>
          <a:p>
            <a:fld id="{746C0759-1053-4413-818F-03140313566B}" type="datetime1">
              <a:rPr lang="en-US" smtClean="0"/>
              <a:t>8/14/2024</a:t>
            </a:fld>
            <a:endParaRPr lang="en-US"/>
          </a:p>
        </p:txBody>
      </p:sp>
      <p:sp>
        <p:nvSpPr>
          <p:cNvPr id="13" name="Footer Placeholder 12">
            <a:extLst>
              <a:ext uri="{FF2B5EF4-FFF2-40B4-BE49-F238E27FC236}">
                <a16:creationId xmlns:a16="http://schemas.microsoft.com/office/drawing/2014/main" id="{F3443AC4-7630-1A9D-7915-C55EDF8D12AD}"/>
              </a:ext>
            </a:extLst>
          </p:cNvPr>
          <p:cNvSpPr>
            <a:spLocks noGrp="1"/>
          </p:cNvSpPr>
          <p:nvPr>
            <p:ph type="ftr" sz="quarter" idx="11"/>
          </p:nvPr>
        </p:nvSpPr>
        <p:spPr/>
        <p:txBody>
          <a:bodyPr/>
          <a:lstStyle/>
          <a:p>
            <a:r>
              <a:rPr lang="en-GB"/>
              <a:t>Random Access Procedure in MAC Group 4</a:t>
            </a:r>
            <a:endParaRPr lang="en-US"/>
          </a:p>
        </p:txBody>
      </p:sp>
      <p:sp>
        <p:nvSpPr>
          <p:cNvPr id="14" name="Slide Number Placeholder 13">
            <a:extLst>
              <a:ext uri="{FF2B5EF4-FFF2-40B4-BE49-F238E27FC236}">
                <a16:creationId xmlns:a16="http://schemas.microsoft.com/office/drawing/2014/main" id="{8452AB91-226A-53B3-C0CA-5E81F3796865}"/>
              </a:ext>
            </a:extLst>
          </p:cNvPr>
          <p:cNvSpPr>
            <a:spLocks noGrp="1"/>
          </p:cNvSpPr>
          <p:nvPr>
            <p:ph type="sldNum" sz="quarter" idx="12"/>
          </p:nvPr>
        </p:nvSpPr>
        <p:spPr/>
        <p:txBody>
          <a:bodyPr/>
          <a:lstStyle/>
          <a:p>
            <a:fld id="{96E69268-9C8B-4EBF-A9EE-DC5DC2D48DC3}" type="slidenum">
              <a:rPr lang="en-US" smtClean="0"/>
              <a:pPr/>
              <a:t>9</a:t>
            </a:fld>
            <a:endParaRPr lang="en-US"/>
          </a:p>
        </p:txBody>
      </p:sp>
    </p:spTree>
    <p:extLst>
      <p:ext uri="{BB962C8B-B14F-4D97-AF65-F5344CB8AC3E}">
        <p14:creationId xmlns:p14="http://schemas.microsoft.com/office/powerpoint/2010/main" val="1627570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8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53" presetClass="entr" presetSubtype="16" fill="hold" grpId="0" nodeType="withEffect">
                                  <p:stCondLst>
                                    <p:cond delay="350"/>
                                  </p:stCondLst>
                                  <p:childTnLst>
                                    <p:set>
                                      <p:cBhvr>
                                        <p:cTn id="10" dur="1" fill="hold">
                                          <p:stCondLst>
                                            <p:cond delay="0"/>
                                          </p:stCondLst>
                                        </p:cTn>
                                        <p:tgtEl>
                                          <p:spTgt spid="7"/>
                                        </p:tgtEl>
                                        <p:attrNameLst>
                                          <p:attrName>style.visibility</p:attrName>
                                        </p:attrNameLst>
                                      </p:cBhvr>
                                      <p:to>
                                        <p:strVal val="visible"/>
                                      </p:to>
                                    </p:set>
                                    <p:anim calcmode="lin" valueType="num">
                                      <p:cBhvr>
                                        <p:cTn id="11" dur="300" fill="hold"/>
                                        <p:tgtEl>
                                          <p:spTgt spid="7"/>
                                        </p:tgtEl>
                                        <p:attrNameLst>
                                          <p:attrName>ppt_w</p:attrName>
                                        </p:attrNameLst>
                                      </p:cBhvr>
                                      <p:tavLst>
                                        <p:tav tm="0">
                                          <p:val>
                                            <p:fltVal val="0"/>
                                          </p:val>
                                        </p:tav>
                                        <p:tav tm="100000">
                                          <p:val>
                                            <p:strVal val="#ppt_w"/>
                                          </p:val>
                                        </p:tav>
                                      </p:tavLst>
                                    </p:anim>
                                    <p:anim calcmode="lin" valueType="num">
                                      <p:cBhvr>
                                        <p:cTn id="12" dur="300" fill="hold"/>
                                        <p:tgtEl>
                                          <p:spTgt spid="7"/>
                                        </p:tgtEl>
                                        <p:attrNameLst>
                                          <p:attrName>ppt_h</p:attrName>
                                        </p:attrNameLst>
                                      </p:cBhvr>
                                      <p:tavLst>
                                        <p:tav tm="0">
                                          <p:val>
                                            <p:fltVal val="0"/>
                                          </p:val>
                                        </p:tav>
                                        <p:tav tm="100000">
                                          <p:val>
                                            <p:strVal val="#ppt_h"/>
                                          </p:val>
                                        </p:tav>
                                      </p:tavLst>
                                    </p:anim>
                                    <p:animEffect transition="in" filter="fade">
                                      <p:cBhvr>
                                        <p:cTn id="13" dur="3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500"/>
                                        <p:tgtEl>
                                          <p:spTgt spid="3">
                                            <p:txEl>
                                              <p:pRg st="0" end="0"/>
                                            </p:txEl>
                                          </p:spTgt>
                                        </p:tgtEl>
                                      </p:cBhvr>
                                    </p:animEffect>
                                    <p:anim calcmode="lin" valueType="num">
                                      <p:cBhvr>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0"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anim calcmode="lin" valueType="num">
                                      <p:cBhvr>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500" fill="hold"/>
                                        <p:tgtEl>
                                          <p:spTgt spid="3">
                                            <p:txEl>
                                              <p:pRg st="2" end="2"/>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500"/>
                                        <p:tgtEl>
                                          <p:spTgt spid="3">
                                            <p:txEl>
                                              <p:pRg st="3" end="3"/>
                                            </p:txEl>
                                          </p:spTgt>
                                        </p:tgtEl>
                                      </p:cBhvr>
                                    </p:animEffect>
                                    <p:anim calcmode="lin" valueType="num">
                                      <p:cBhvr>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2" dur="500" fill="hold"/>
                                        <p:tgtEl>
                                          <p:spTgt spid="3">
                                            <p:txEl>
                                              <p:pRg st="3" end="3"/>
                                            </p:txEl>
                                          </p:spTgt>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500"/>
                                        <p:tgtEl>
                                          <p:spTgt spid="3">
                                            <p:txEl>
                                              <p:pRg st="4" end="4"/>
                                            </p:txEl>
                                          </p:spTgt>
                                        </p:tgtEl>
                                      </p:cBhvr>
                                    </p:animEffect>
                                    <p:anim calcmode="lin" valueType="num">
                                      <p:cBhvr>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500" fill="hold"/>
                                        <p:tgtEl>
                                          <p:spTgt spid="3">
                                            <p:txEl>
                                              <p:pRg st="4" end="4"/>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500"/>
                                        <p:tgtEl>
                                          <p:spTgt spid="3">
                                            <p:txEl>
                                              <p:pRg st="5" end="5"/>
                                            </p:txEl>
                                          </p:spTgt>
                                        </p:tgtEl>
                                      </p:cBhvr>
                                    </p:animEffect>
                                    <p:anim calcmode="lin" valueType="num">
                                      <p:cBhvr>
                                        <p:cTn id="4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500" fill="hold"/>
                                        <p:tgtEl>
                                          <p:spTgt spid="3">
                                            <p:txEl>
                                              <p:pRg st="5" end="5"/>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500"/>
                                        <p:tgtEl>
                                          <p:spTgt spid="3">
                                            <p:txEl>
                                              <p:pRg st="6" end="6"/>
                                            </p:txEl>
                                          </p:spTgt>
                                        </p:tgtEl>
                                      </p:cBhvr>
                                    </p:animEffect>
                                    <p:anim calcmode="lin" valueType="num">
                                      <p:cBhvr>
                                        <p:cTn id="46"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7" dur="500" fill="hold"/>
                                        <p:tgtEl>
                                          <p:spTgt spid="3">
                                            <p:txEl>
                                              <p:pRg st="6" end="6"/>
                                            </p:txEl>
                                          </p:spTgt>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3">
                                            <p:txEl>
                                              <p:pRg st="7" end="7"/>
                                            </p:txEl>
                                          </p:spTgt>
                                        </p:tgtEl>
                                        <p:attrNameLst>
                                          <p:attrName>style.visibility</p:attrName>
                                        </p:attrNameLst>
                                      </p:cBhvr>
                                      <p:to>
                                        <p:strVal val="visible"/>
                                      </p:to>
                                    </p:set>
                                    <p:animEffect transition="in" filter="fade">
                                      <p:cBhvr>
                                        <p:cTn id="50" dur="500"/>
                                        <p:tgtEl>
                                          <p:spTgt spid="3">
                                            <p:txEl>
                                              <p:pRg st="7" end="7"/>
                                            </p:txEl>
                                          </p:spTgt>
                                        </p:tgtEl>
                                      </p:cBhvr>
                                    </p:animEffect>
                                    <p:anim calcmode="lin" valueType="num">
                                      <p:cBhvr>
                                        <p:cTn id="5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2" dur="5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9">
                                            <p:txEl>
                                              <p:pRg st="0" end="0"/>
                                            </p:txEl>
                                          </p:spTgt>
                                        </p:tgtEl>
                                        <p:attrNameLst>
                                          <p:attrName>style.visibility</p:attrName>
                                        </p:attrNameLst>
                                      </p:cBhvr>
                                      <p:to>
                                        <p:strVal val="visible"/>
                                      </p:to>
                                    </p:set>
                                    <p:animEffect transition="in" filter="fade">
                                      <p:cBhvr>
                                        <p:cTn id="57" dur="500"/>
                                        <p:tgtEl>
                                          <p:spTgt spid="9">
                                            <p:txEl>
                                              <p:pRg st="0" end="0"/>
                                            </p:txEl>
                                          </p:spTgt>
                                        </p:tgtEl>
                                      </p:cBhvr>
                                    </p:animEffect>
                                    <p:anim calcmode="lin" valueType="num">
                                      <p:cBhvr>
                                        <p:cTn id="58"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59" dur="5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10">
                                            <p:txEl>
                                              <p:pRg st="0" end="0"/>
                                            </p:txEl>
                                          </p:spTgt>
                                        </p:tgtEl>
                                        <p:attrNameLst>
                                          <p:attrName>style.visibility</p:attrName>
                                        </p:attrNameLst>
                                      </p:cBhvr>
                                      <p:to>
                                        <p:strVal val="visible"/>
                                      </p:to>
                                    </p:set>
                                    <p:animEffect transition="in" filter="fade">
                                      <p:cBhvr>
                                        <p:cTn id="64" dur="500"/>
                                        <p:tgtEl>
                                          <p:spTgt spid="10">
                                            <p:txEl>
                                              <p:pRg st="0" end="0"/>
                                            </p:txEl>
                                          </p:spTgt>
                                        </p:tgtEl>
                                      </p:cBhvr>
                                    </p:animEffect>
                                    <p:anim calcmode="lin" valueType="num">
                                      <p:cBhvr>
                                        <p:cTn id="65"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66" dur="500" fill="hold"/>
                                        <p:tgtEl>
                                          <p:spTgt spid="10">
                                            <p:txEl>
                                              <p:pRg st="0" end="0"/>
                                            </p:txEl>
                                          </p:spTgt>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10">
                                            <p:txEl>
                                              <p:pRg st="2" end="2"/>
                                            </p:txEl>
                                          </p:spTgt>
                                        </p:tgtEl>
                                        <p:attrNameLst>
                                          <p:attrName>style.visibility</p:attrName>
                                        </p:attrNameLst>
                                      </p:cBhvr>
                                      <p:to>
                                        <p:strVal val="visible"/>
                                      </p:to>
                                    </p:set>
                                    <p:animEffect transition="in" filter="fade">
                                      <p:cBhvr>
                                        <p:cTn id="69" dur="500"/>
                                        <p:tgtEl>
                                          <p:spTgt spid="10">
                                            <p:txEl>
                                              <p:pRg st="2" end="2"/>
                                            </p:txEl>
                                          </p:spTgt>
                                        </p:tgtEl>
                                      </p:cBhvr>
                                    </p:animEffect>
                                    <p:anim calcmode="lin" valueType="num">
                                      <p:cBhvr>
                                        <p:cTn id="70"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71" dur="500" fill="hold"/>
                                        <p:tgtEl>
                                          <p:spTgt spid="10">
                                            <p:txEl>
                                              <p:pRg st="2" end="2"/>
                                            </p:txEl>
                                          </p:spTgt>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10">
                                            <p:txEl>
                                              <p:pRg st="3" end="3"/>
                                            </p:txEl>
                                          </p:spTgt>
                                        </p:tgtEl>
                                        <p:attrNameLst>
                                          <p:attrName>style.visibility</p:attrName>
                                        </p:attrNameLst>
                                      </p:cBhvr>
                                      <p:to>
                                        <p:strVal val="visible"/>
                                      </p:to>
                                    </p:set>
                                    <p:animEffect transition="in" filter="fade">
                                      <p:cBhvr>
                                        <p:cTn id="74" dur="500"/>
                                        <p:tgtEl>
                                          <p:spTgt spid="10">
                                            <p:txEl>
                                              <p:pRg st="3" end="3"/>
                                            </p:txEl>
                                          </p:spTgt>
                                        </p:tgtEl>
                                      </p:cBhvr>
                                    </p:animEffect>
                                    <p:anim calcmode="lin" valueType="num">
                                      <p:cBhvr>
                                        <p:cTn id="75"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p:cTn id="76" dur="500" fill="hold"/>
                                        <p:tgtEl>
                                          <p:spTgt spid="1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nodeType="clickEffect">
                                  <p:stCondLst>
                                    <p:cond delay="0"/>
                                  </p:stCondLst>
                                  <p:childTnLst>
                                    <p:set>
                                      <p:cBhvr>
                                        <p:cTn id="80" dur="1" fill="hold">
                                          <p:stCondLst>
                                            <p:cond delay="0"/>
                                          </p:stCondLst>
                                        </p:cTn>
                                        <p:tgtEl>
                                          <p:spTgt spid="11">
                                            <p:txEl>
                                              <p:pRg st="0" end="0"/>
                                            </p:txEl>
                                          </p:spTgt>
                                        </p:tgtEl>
                                        <p:attrNameLst>
                                          <p:attrName>style.visibility</p:attrName>
                                        </p:attrNameLst>
                                      </p:cBhvr>
                                      <p:to>
                                        <p:strVal val="visible"/>
                                      </p:to>
                                    </p:set>
                                    <p:animEffect transition="in" filter="fade">
                                      <p:cBhvr>
                                        <p:cTn id="81" dur="500"/>
                                        <p:tgtEl>
                                          <p:spTgt spid="11">
                                            <p:txEl>
                                              <p:pRg st="0" end="0"/>
                                            </p:txEl>
                                          </p:spTgt>
                                        </p:tgtEl>
                                      </p:cBhvr>
                                    </p:animEffect>
                                    <p:anim calcmode="lin" valueType="num">
                                      <p:cBhvr>
                                        <p:cTn id="82"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83" dur="500" fill="hold"/>
                                        <p:tgtEl>
                                          <p:spTgt spid="11">
                                            <p:txEl>
                                              <p:pRg st="0" end="0"/>
                                            </p:txEl>
                                          </p:spTgt>
                                        </p:tgtEl>
                                        <p:attrNameLst>
                                          <p:attrName>ppt_y</p:attrName>
                                        </p:attrNameLst>
                                      </p:cBhvr>
                                      <p:tavLst>
                                        <p:tav tm="0">
                                          <p:val>
                                            <p:strVal val="#ppt_y+.1"/>
                                          </p:val>
                                        </p:tav>
                                        <p:tav tm="100000">
                                          <p:val>
                                            <p:strVal val="#ppt_y"/>
                                          </p:val>
                                        </p:tav>
                                      </p:tavLst>
                                    </p:anim>
                                  </p:childTnLst>
                                </p:cTn>
                              </p:par>
                              <p:par>
                                <p:cTn id="84" presetID="42" presetClass="entr" presetSubtype="0" fill="hold" nodeType="withEffect">
                                  <p:stCondLst>
                                    <p:cond delay="0"/>
                                  </p:stCondLst>
                                  <p:childTnLst>
                                    <p:set>
                                      <p:cBhvr>
                                        <p:cTn id="85" dur="1" fill="hold">
                                          <p:stCondLst>
                                            <p:cond delay="0"/>
                                          </p:stCondLst>
                                        </p:cTn>
                                        <p:tgtEl>
                                          <p:spTgt spid="11">
                                            <p:txEl>
                                              <p:pRg st="2" end="2"/>
                                            </p:txEl>
                                          </p:spTgt>
                                        </p:tgtEl>
                                        <p:attrNameLst>
                                          <p:attrName>style.visibility</p:attrName>
                                        </p:attrNameLst>
                                      </p:cBhvr>
                                      <p:to>
                                        <p:strVal val="visible"/>
                                      </p:to>
                                    </p:set>
                                    <p:animEffect transition="in" filter="fade">
                                      <p:cBhvr>
                                        <p:cTn id="86" dur="500"/>
                                        <p:tgtEl>
                                          <p:spTgt spid="11">
                                            <p:txEl>
                                              <p:pRg st="2" end="2"/>
                                            </p:txEl>
                                          </p:spTgt>
                                        </p:tgtEl>
                                      </p:cBhvr>
                                    </p:animEffect>
                                    <p:anim calcmode="lin" valueType="num">
                                      <p:cBhvr>
                                        <p:cTn id="87"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88" dur="500" fill="hold"/>
                                        <p:tgtEl>
                                          <p:spTgt spid="11">
                                            <p:txEl>
                                              <p:pRg st="2" end="2"/>
                                            </p:txEl>
                                          </p:spTgt>
                                        </p:tgtEl>
                                        <p:attrNameLst>
                                          <p:attrName>ppt_y</p:attrName>
                                        </p:attrNameLst>
                                      </p:cBhvr>
                                      <p:tavLst>
                                        <p:tav tm="0">
                                          <p:val>
                                            <p:strVal val="#ppt_y+.1"/>
                                          </p:val>
                                        </p:tav>
                                        <p:tav tm="100000">
                                          <p:val>
                                            <p:strVal val="#ppt_y"/>
                                          </p:val>
                                        </p:tav>
                                      </p:tavLst>
                                    </p:anim>
                                  </p:childTnLst>
                                </p:cTn>
                              </p:par>
                              <p:par>
                                <p:cTn id="89" presetID="42" presetClass="entr" presetSubtype="0" fill="hold" nodeType="withEffect">
                                  <p:stCondLst>
                                    <p:cond delay="0"/>
                                  </p:stCondLst>
                                  <p:childTnLst>
                                    <p:set>
                                      <p:cBhvr>
                                        <p:cTn id="90" dur="1" fill="hold">
                                          <p:stCondLst>
                                            <p:cond delay="0"/>
                                          </p:stCondLst>
                                        </p:cTn>
                                        <p:tgtEl>
                                          <p:spTgt spid="11">
                                            <p:txEl>
                                              <p:pRg st="3" end="3"/>
                                            </p:txEl>
                                          </p:spTgt>
                                        </p:tgtEl>
                                        <p:attrNameLst>
                                          <p:attrName>style.visibility</p:attrName>
                                        </p:attrNameLst>
                                      </p:cBhvr>
                                      <p:to>
                                        <p:strVal val="visible"/>
                                      </p:to>
                                    </p:set>
                                    <p:animEffect transition="in" filter="fade">
                                      <p:cBhvr>
                                        <p:cTn id="91" dur="500"/>
                                        <p:tgtEl>
                                          <p:spTgt spid="11">
                                            <p:txEl>
                                              <p:pRg st="3" end="3"/>
                                            </p:txEl>
                                          </p:spTgt>
                                        </p:tgtEl>
                                      </p:cBhvr>
                                    </p:animEffect>
                                    <p:anim calcmode="lin" valueType="num">
                                      <p:cBhvr>
                                        <p:cTn id="92"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p:cTn id="93" dur="500" fill="hold"/>
                                        <p:tgtEl>
                                          <p:spTgt spid="11">
                                            <p:txEl>
                                              <p:pRg st="3" end="3"/>
                                            </p:txEl>
                                          </p:spTgt>
                                        </p:tgtEl>
                                        <p:attrNameLst>
                                          <p:attrName>ppt_y</p:attrName>
                                        </p:attrNameLst>
                                      </p:cBhvr>
                                      <p:tavLst>
                                        <p:tav tm="0">
                                          <p:val>
                                            <p:strVal val="#ppt_y+.1"/>
                                          </p:val>
                                        </p:tav>
                                        <p:tav tm="100000">
                                          <p:val>
                                            <p:strVal val="#ppt_y"/>
                                          </p:val>
                                        </p:tav>
                                      </p:tavLst>
                                    </p:anim>
                                  </p:childTnLst>
                                </p:cTn>
                              </p:par>
                              <p:par>
                                <p:cTn id="94" presetID="42" presetClass="entr" presetSubtype="0" fill="hold" nodeType="withEffect">
                                  <p:stCondLst>
                                    <p:cond delay="0"/>
                                  </p:stCondLst>
                                  <p:childTnLst>
                                    <p:set>
                                      <p:cBhvr>
                                        <p:cTn id="95" dur="1" fill="hold">
                                          <p:stCondLst>
                                            <p:cond delay="0"/>
                                          </p:stCondLst>
                                        </p:cTn>
                                        <p:tgtEl>
                                          <p:spTgt spid="11">
                                            <p:txEl>
                                              <p:pRg st="4" end="4"/>
                                            </p:txEl>
                                          </p:spTgt>
                                        </p:tgtEl>
                                        <p:attrNameLst>
                                          <p:attrName>style.visibility</p:attrName>
                                        </p:attrNameLst>
                                      </p:cBhvr>
                                      <p:to>
                                        <p:strVal val="visible"/>
                                      </p:to>
                                    </p:set>
                                    <p:animEffect transition="in" filter="fade">
                                      <p:cBhvr>
                                        <p:cTn id="96" dur="500"/>
                                        <p:tgtEl>
                                          <p:spTgt spid="11">
                                            <p:txEl>
                                              <p:pRg st="4" end="4"/>
                                            </p:txEl>
                                          </p:spTgt>
                                        </p:tgtEl>
                                      </p:cBhvr>
                                    </p:animEffect>
                                    <p:anim calcmode="lin" valueType="num">
                                      <p:cBhvr>
                                        <p:cTn id="97"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p:cTn id="98" dur="500" fill="hold"/>
                                        <p:tgtEl>
                                          <p:spTgt spid="11">
                                            <p:txEl>
                                              <p:pRg st="4" end="4"/>
                                            </p:txEl>
                                          </p:spTgt>
                                        </p:tgtEl>
                                        <p:attrNameLst>
                                          <p:attrName>ppt_y</p:attrName>
                                        </p:attrNameLst>
                                      </p:cBhvr>
                                      <p:tavLst>
                                        <p:tav tm="0">
                                          <p:val>
                                            <p:strVal val="#ppt_y+.1"/>
                                          </p:val>
                                        </p:tav>
                                        <p:tav tm="100000">
                                          <p:val>
                                            <p:strVal val="#ppt_y"/>
                                          </p:val>
                                        </p:tav>
                                      </p:tavLst>
                                    </p:anim>
                                  </p:childTnLst>
                                </p:cTn>
                              </p:par>
                              <p:par>
                                <p:cTn id="99" presetID="42" presetClass="entr" presetSubtype="0" fill="hold" nodeType="withEffect">
                                  <p:stCondLst>
                                    <p:cond delay="0"/>
                                  </p:stCondLst>
                                  <p:childTnLst>
                                    <p:set>
                                      <p:cBhvr>
                                        <p:cTn id="100" dur="1" fill="hold">
                                          <p:stCondLst>
                                            <p:cond delay="0"/>
                                          </p:stCondLst>
                                        </p:cTn>
                                        <p:tgtEl>
                                          <p:spTgt spid="11">
                                            <p:txEl>
                                              <p:pRg st="5" end="5"/>
                                            </p:txEl>
                                          </p:spTgt>
                                        </p:tgtEl>
                                        <p:attrNameLst>
                                          <p:attrName>style.visibility</p:attrName>
                                        </p:attrNameLst>
                                      </p:cBhvr>
                                      <p:to>
                                        <p:strVal val="visible"/>
                                      </p:to>
                                    </p:set>
                                    <p:animEffect transition="in" filter="fade">
                                      <p:cBhvr>
                                        <p:cTn id="101" dur="500"/>
                                        <p:tgtEl>
                                          <p:spTgt spid="11">
                                            <p:txEl>
                                              <p:pRg st="5" end="5"/>
                                            </p:txEl>
                                          </p:spTgt>
                                        </p:tgtEl>
                                      </p:cBhvr>
                                    </p:animEffect>
                                    <p:anim calcmode="lin" valueType="num">
                                      <p:cBhvr>
                                        <p:cTn id="102"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p:cTn id="103" dur="500" fill="hold"/>
                                        <p:tgtEl>
                                          <p:spTgt spid="11">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theme/theme1.xml><?xml version="1.0" encoding="utf-8"?>
<a:theme xmlns:a="http://schemas.openxmlformats.org/drawingml/2006/main" name="Office Theme">
  <a:themeElements>
    <a:clrScheme name="SlideModel - Business Case Study">
      <a:dk1>
        <a:sysClr val="windowText" lastClr="000000"/>
      </a:dk1>
      <a:lt1>
        <a:sysClr val="window" lastClr="FFFFFF"/>
      </a:lt1>
      <a:dk2>
        <a:srgbClr val="1F497D"/>
      </a:dk2>
      <a:lt2>
        <a:srgbClr val="EEECE1"/>
      </a:lt2>
      <a:accent1>
        <a:srgbClr val="069F96"/>
      </a:accent1>
      <a:accent2>
        <a:srgbClr val="2568A8"/>
      </a:accent2>
      <a:accent3>
        <a:srgbClr val="FA950F"/>
      </a:accent3>
      <a:accent4>
        <a:srgbClr val="9CB332"/>
      </a:accent4>
      <a:accent5>
        <a:srgbClr val="E23D75"/>
      </a:accent5>
      <a:accent6>
        <a:srgbClr val="C9C9C9"/>
      </a:accent6>
      <a:hlink>
        <a:srgbClr val="0000FF"/>
      </a:hlink>
      <a:folHlink>
        <a:srgbClr val="800080"/>
      </a:folHlink>
    </a:clrScheme>
    <a:fontScheme name="Slide Model Font">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234</TotalTime>
  <Words>1241</Words>
  <Application>Microsoft Office PowerPoint</Application>
  <PresentationFormat>Custom</PresentationFormat>
  <Paragraphs>188</Paragraphs>
  <Slides>21</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7" baseType="lpstr">
      <vt:lpstr>Arial</vt:lpstr>
      <vt:lpstr>Arial,Sans-Serif</vt:lpstr>
      <vt:lpstr>Calibri</vt:lpstr>
      <vt:lpstr>Segoe UI</vt:lpstr>
      <vt:lpstr>Office Theme</vt:lpstr>
      <vt:lpstr>Package</vt:lpstr>
      <vt:lpstr>Project 2:  Random Access Procedure in MAC</vt:lpstr>
      <vt:lpstr>Table of contents</vt:lpstr>
      <vt:lpstr>About</vt:lpstr>
      <vt:lpstr>Group members</vt:lpstr>
      <vt:lpstr>Mac</vt:lpstr>
      <vt:lpstr>MAC Layer</vt:lpstr>
      <vt:lpstr>Mac Architecture</vt:lpstr>
      <vt:lpstr>PowerPoint Presentation</vt:lpstr>
      <vt:lpstr>FUNCTIONS AND SERVICES OF MAC LAYER</vt:lpstr>
      <vt:lpstr>Random Access Procedure</vt:lpstr>
      <vt:lpstr>Phases of the Random Access Procedure</vt:lpstr>
      <vt:lpstr>Fig 2.1 Random Access procedure</vt:lpstr>
      <vt:lpstr>PowerPoint Presentation</vt:lpstr>
      <vt:lpstr>C</vt:lpstr>
      <vt:lpstr>PowerPoint Presentation</vt:lpstr>
      <vt:lpstr>PowerPoint Presentation</vt:lpstr>
      <vt:lpstr>Code</vt:lpstr>
      <vt:lpstr>PowerPoint Presentation</vt:lpstr>
      <vt:lpstr>Code Output</vt:lpstr>
      <vt:lpstr>PowerPoint Presentation</vt:lpstr>
      <vt:lpstr>Thank You!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Case Study PowerPoint Template</dc:title>
  <dc:creator>Julian</dc:creator>
  <cp:lastModifiedBy>Rajeshwari Bangre</cp:lastModifiedBy>
  <cp:revision>188</cp:revision>
  <dcterms:created xsi:type="dcterms:W3CDTF">2013-09-12T13:05:01Z</dcterms:created>
  <dcterms:modified xsi:type="dcterms:W3CDTF">2024-08-14T06:44:12Z</dcterms:modified>
</cp:coreProperties>
</file>