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3" r:id="rId3"/>
    <p:sldId id="298" r:id="rId4"/>
    <p:sldId id="295" r:id="rId5"/>
    <p:sldId id="258" r:id="rId6"/>
    <p:sldId id="259" r:id="rId7"/>
    <p:sldId id="282" r:id="rId8"/>
    <p:sldId id="277" r:id="rId9"/>
    <p:sldId id="275" r:id="rId10"/>
    <p:sldId id="276" r:id="rId11"/>
    <p:sldId id="281" r:id="rId12"/>
    <p:sldId id="283" r:id="rId13"/>
    <p:sldId id="286" r:id="rId14"/>
    <p:sldId id="284" r:id="rId15"/>
    <p:sldId id="280" r:id="rId16"/>
    <p:sldId id="296" r:id="rId17"/>
    <p:sldId id="299" r:id="rId18"/>
    <p:sldId id="297" r:id="rId19"/>
    <p:sldId id="289" r:id="rId20"/>
    <p:sldId id="287" r:id="rId21"/>
    <p:sldId id="288" r:id="rId22"/>
    <p:sldId id="285" r:id="rId23"/>
    <p:sldId id="291" r:id="rId24"/>
    <p:sldId id="290" r:id="rId25"/>
    <p:sldId id="292"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3" id="{4A661232-A360-495B-AB8A-8A4C3183A249}">
          <p14:sldIdLst>
            <p14:sldId id="256"/>
          </p14:sldIdLst>
        </p14:section>
        <p14:section name="Table of Content" id="{6297F818-27AA-40B3-A8A4-599D8AEA494A}">
          <p14:sldIdLst>
            <p14:sldId id="273"/>
          </p14:sldIdLst>
        </p14:section>
        <p14:section name="About" id="{BA3EDFBF-FBF4-41E5-ADAB-32C3A0540385}">
          <p14:sldIdLst>
            <p14:sldId id="298"/>
          </p14:sldIdLst>
        </p14:section>
        <p14:section name="Group Members" id="{F4E8A061-7CB0-4F38-A171-72ACBB466DA4}">
          <p14:sldIdLst>
            <p14:sldId id="295"/>
          </p14:sldIdLst>
        </p14:section>
        <p14:section name="SSB Introduction" id="{E24F8F93-8D98-4BAC-8D86-DF923689905D}">
          <p14:sldIdLst>
            <p14:sldId id="258"/>
            <p14:sldId id="259"/>
          </p14:sldIdLst>
        </p14:section>
        <p14:section name="SSB Structure" id="{7C9408D8-DC8B-44D7-9979-B6EEF66C0F96}">
          <p14:sldIdLst>
            <p14:sldId id="282"/>
            <p14:sldId id="277"/>
            <p14:sldId id="275"/>
            <p14:sldId id="276"/>
            <p14:sldId id="281"/>
            <p14:sldId id="283"/>
            <p14:sldId id="286"/>
          </p14:sldIdLst>
        </p14:section>
        <p14:section name="Importance of SSB" id="{3EAD8593-3C3A-4950-AA4D-53B3F7F36485}">
          <p14:sldIdLst>
            <p14:sldId id="284"/>
            <p14:sldId id="280"/>
          </p14:sldIdLst>
        </p14:section>
        <p14:section name="SSB Burst Set" id="{6B05C53C-1AE4-478C-A9C1-F74CB1DD0AF7}">
          <p14:sldIdLst>
            <p14:sldId id="296"/>
            <p14:sldId id="299"/>
            <p14:sldId id="297"/>
          </p14:sldIdLst>
        </p14:section>
        <p14:section name="SSB Mapping Process" id="{C59CEC52-90F3-469E-A313-9AC3DE8748C1}">
          <p14:sldIdLst>
            <p14:sldId id="289"/>
            <p14:sldId id="287"/>
            <p14:sldId id="288"/>
          </p14:sldIdLst>
        </p14:section>
        <p14:section name="Code" id="{C888018A-F696-4963-BF47-182730775806}">
          <p14:sldIdLst>
            <p14:sldId id="285"/>
            <p14:sldId id="291"/>
          </p14:sldIdLst>
        </p14:section>
        <p14:section name="Output" id="{C6E813D3-662D-4AB3-A597-46381955C7E7}">
          <p14:sldIdLst>
            <p14:sldId id="290"/>
            <p14:sldId id="29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5AF"/>
    <a:srgbClr val="2964B0"/>
    <a:srgbClr val="0D2446"/>
    <a:srgbClr val="0E2547"/>
    <a:srgbClr val="225497"/>
    <a:srgbClr val="0A2145"/>
    <a:srgbClr val="2665B4"/>
    <a:srgbClr val="0D203A"/>
    <a:srgbClr val="2963A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56F9E-42FD-7EE5-798B-321013163C92}" v="37" dt="2024-08-12T06:16:46.458"/>
    <p1510:client id="{1F3BC02D-DC06-5BC6-DF71-0D7D40C66F9A}" v="2" dt="2024-08-12T04:33:40.579"/>
    <p1510:client id="{2CA63BDF-7FA7-A285-C62E-F77A13ED15F9}" v="1287" dt="2024-08-12T07:49:48.912"/>
    <p1510:client id="{2FA2B0C2-C64D-EB6E-1A30-56781F2B6063}" v="80" dt="2024-08-12T08:08:52.319"/>
    <p1510:client id="{3D64B936-34C6-4DA6-ADE4-76A07E9BC3B7}" v="156" dt="2024-08-12T05:26:34.205"/>
    <p1510:client id="{4263C0E6-7A30-63A1-581D-AC6853D92BAE}" v="608" dt="2024-08-12T07:36:07.258"/>
    <p1510:client id="{44D15911-07E8-3663-0A1B-7EE6AE2090F6}" v="5" dt="2024-08-12T13:08:34.800"/>
    <p1510:client id="{45933431-6018-9F34-65C7-B3E9D576970D}" v="2" dt="2024-08-12T05:36:57.451"/>
    <p1510:client id="{4FFD601C-2E68-5B0D-BE4B-187502FB35F8}" v="15" dt="2024-08-12T04:29:15.534"/>
    <p1510:client id="{5BDDA962-427C-70CB-E15E-E61180AC1AFF}" v="88" dt="2024-08-12T04:16:20.491"/>
    <p1510:client id="{5D8A3E92-4740-E18F-D471-31397D6F980D}" v="55" dt="2024-08-12T04:44:13.509"/>
    <p1510:client id="{5E082F47-432B-5062-D8EE-41476585ABBC}" v="2" dt="2024-08-12T06:37:23.926"/>
    <p1510:client id="{7ED188E1-C946-1C9B-8C4F-D209B24BD46F}" v="167" dt="2024-08-13T02:19:17.819"/>
    <p1510:client id="{87B0648D-97C6-38B7-97E9-B1436E4C3254}" v="5" dt="2024-08-12T08:06:30.475"/>
    <p1510:client id="{9A90C38C-B2DB-2058-FC69-419FF5F6D228}" v="67" dt="2024-08-12T06:10:54.184"/>
    <p1510:client id="{9F1723E0-F1AB-3C89-7C24-17D4AC36AE8D}" v="3" dt="2024-08-12T13:05:47.051"/>
    <p1510:client id="{A37E3002-67B9-4EDC-5470-A498370EED84}" v="234" dt="2024-08-12T05:54:44.032"/>
    <p1510:client id="{B1108546-E2CA-FD09-9975-32BDE7B573C0}" v="15" dt="2024-08-12T05:35:02.500"/>
    <p1510:client id="{B22D1001-5A51-4F47-5701-28686269975E}" v="820" dt="2024-08-12T18:15:14.336"/>
    <p1510:client id="{B2CE0EE5-F262-9D00-8A80-7C2B2288D2EB}" v="119" dt="2024-08-12T06:58:22.453"/>
    <p1510:client id="{BC90BE6D-9E4B-F810-48FE-34A881825213}" v="41" dt="2024-08-12T05:40:58.840"/>
    <p1510:client id="{BDF21490-6B0B-3C0D-770E-103438693757}" v="337" dt="2024-08-12T07:49:51.271"/>
    <p1510:client id="{CE1C8CC3-D678-90BA-3D06-7DAD4C1DA2C0}" v="28" dt="2024-08-13T02:30:06.369"/>
    <p1510:client id="{CFA3673A-5EFE-976B-26B2-3625182C9DA9}" v="21" dt="2024-08-12T04:43:56.387"/>
    <p1510:client id="{D18A1393-10EC-53C4-0A4B-ABA24E9D4CC0}" v="291" dt="2024-08-12T04:31:55.761"/>
    <p1510:client id="{D1B17193-8420-9DED-F9D0-9860D4F87AC4}" v="36" dt="2024-08-12T04:47:55.020"/>
    <p1510:client id="{D2FD228E-27F0-44E3-4897-90444B716570}" v="104" dt="2024-08-12T06:36:51.665"/>
    <p1510:client id="{E550D2DB-DD0C-6876-CD61-C6E5D9613017}" v="764" dt="2024-08-12T06:55:09.053"/>
    <p1510:client id="{F7590799-0030-9299-DC15-6E7A7B2605A6}" v="6" dt="2024-08-12T04:34:31.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6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defRPr>
            </a:lvl1pPr>
          </a:lstStyle>
          <a:p>
            <a:fld id="{377A4884-2B21-4E31-A9D2-473472F21945}" type="datetimeFigureOut">
              <a:rPr lang="en-US" smtClean="0"/>
              <a:pPr/>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6267C83-42FD-4DC5-8378-8A00F88A0C81}" type="slidenum">
              <a:rPr lang="en-US" smtClean="0"/>
              <a:pPr/>
              <a:t>‹#›</a:t>
            </a:fld>
            <a:endParaRPr lang="en-US"/>
          </a:p>
        </p:txBody>
      </p:sp>
    </p:spTree>
    <p:extLst>
      <p:ext uri="{BB962C8B-B14F-4D97-AF65-F5344CB8AC3E}">
        <p14:creationId xmlns:p14="http://schemas.microsoft.com/office/powerpoint/2010/main" val="126714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https://unsplash.com/photos/green-leafed-plants-hckbnUpcm6E</a:t>
            </a:r>
          </a:p>
        </p:txBody>
      </p:sp>
      <p:sp>
        <p:nvSpPr>
          <p:cNvPr id="4" name="Slide Number Placeholder 3"/>
          <p:cNvSpPr>
            <a:spLocks noGrp="1"/>
          </p:cNvSpPr>
          <p:nvPr>
            <p:ph type="sldNum" sz="quarter" idx="5"/>
          </p:nvPr>
        </p:nvSpPr>
        <p:spPr/>
        <p:txBody>
          <a:bodyPr/>
          <a:lstStyle/>
          <a:p>
            <a:fld id="{B6267C83-42FD-4DC5-8378-8A00F88A0C81}" type="slidenum">
              <a:rPr lang="en-US" smtClean="0"/>
              <a:t>1</a:t>
            </a:fld>
            <a:endParaRPr lang="en-US"/>
          </a:p>
        </p:txBody>
      </p:sp>
    </p:spTree>
    <p:extLst>
      <p:ext uri="{BB962C8B-B14F-4D97-AF65-F5344CB8AC3E}">
        <p14:creationId xmlns:p14="http://schemas.microsoft.com/office/powerpoint/2010/main" val="1111785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https://unsplash.com/photos/green-leafed-plant-gCvxfc_Gmrg</a:t>
            </a:r>
          </a:p>
        </p:txBody>
      </p:sp>
      <p:sp>
        <p:nvSpPr>
          <p:cNvPr id="4" name="Slide Number Placeholder 3"/>
          <p:cNvSpPr>
            <a:spLocks noGrp="1"/>
          </p:cNvSpPr>
          <p:nvPr>
            <p:ph type="sldNum" sz="quarter" idx="5"/>
          </p:nvPr>
        </p:nvSpPr>
        <p:spPr/>
        <p:txBody>
          <a:bodyPr/>
          <a:lstStyle/>
          <a:p>
            <a:fld id="{B6267C83-42FD-4DC5-8378-8A00F88A0C81}" type="slidenum">
              <a:rPr lang="en-US" smtClean="0"/>
              <a:t>26</a:t>
            </a:fld>
            <a:endParaRPr lang="en-US"/>
          </a:p>
        </p:txBody>
      </p:sp>
    </p:spTree>
    <p:extLst>
      <p:ext uri="{BB962C8B-B14F-4D97-AF65-F5344CB8AC3E}">
        <p14:creationId xmlns:p14="http://schemas.microsoft.com/office/powerpoint/2010/main" val="59928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3</a:t>
            </a:fld>
            <a:endParaRPr lang="en-US"/>
          </a:p>
        </p:txBody>
      </p:sp>
    </p:spTree>
    <p:extLst>
      <p:ext uri="{BB962C8B-B14F-4D97-AF65-F5344CB8AC3E}">
        <p14:creationId xmlns:p14="http://schemas.microsoft.com/office/powerpoint/2010/main" val="373005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4</a:t>
            </a:fld>
            <a:endParaRPr lang="en-US"/>
          </a:p>
        </p:txBody>
      </p:sp>
    </p:spTree>
    <p:extLst>
      <p:ext uri="{BB962C8B-B14F-4D97-AF65-F5344CB8AC3E}">
        <p14:creationId xmlns:p14="http://schemas.microsoft.com/office/powerpoint/2010/main" val="349714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5</a:t>
            </a:fld>
            <a:endParaRPr lang="en-US"/>
          </a:p>
        </p:txBody>
      </p:sp>
    </p:spTree>
    <p:extLst>
      <p:ext uri="{BB962C8B-B14F-4D97-AF65-F5344CB8AC3E}">
        <p14:creationId xmlns:p14="http://schemas.microsoft.com/office/powerpoint/2010/main" val="323127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7</a:t>
            </a:fld>
            <a:endParaRPr lang="en-US"/>
          </a:p>
        </p:txBody>
      </p:sp>
    </p:spTree>
    <p:extLst>
      <p:ext uri="{BB962C8B-B14F-4D97-AF65-F5344CB8AC3E}">
        <p14:creationId xmlns:p14="http://schemas.microsoft.com/office/powerpoint/2010/main" val="30448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14</a:t>
            </a:fld>
            <a:endParaRPr lang="en-US"/>
          </a:p>
        </p:txBody>
      </p:sp>
    </p:spTree>
    <p:extLst>
      <p:ext uri="{BB962C8B-B14F-4D97-AF65-F5344CB8AC3E}">
        <p14:creationId xmlns:p14="http://schemas.microsoft.com/office/powerpoint/2010/main" val="158561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19</a:t>
            </a:fld>
            <a:endParaRPr lang="en-US"/>
          </a:p>
        </p:txBody>
      </p:sp>
    </p:spTree>
    <p:extLst>
      <p:ext uri="{BB962C8B-B14F-4D97-AF65-F5344CB8AC3E}">
        <p14:creationId xmlns:p14="http://schemas.microsoft.com/office/powerpoint/2010/main" val="213208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22</a:t>
            </a:fld>
            <a:endParaRPr lang="en-US"/>
          </a:p>
        </p:txBody>
      </p:sp>
    </p:spTree>
    <p:extLst>
      <p:ext uri="{BB962C8B-B14F-4D97-AF65-F5344CB8AC3E}">
        <p14:creationId xmlns:p14="http://schemas.microsoft.com/office/powerpoint/2010/main" val="116509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https://pixabay.com/photos/lake-cleaner-park-asia-river-7178316/</a:t>
            </a:r>
            <a:br>
              <a:rPr lang="en-US"/>
            </a:br>
            <a:br>
              <a:rPr lang="en-US"/>
            </a:br>
            <a:r>
              <a:rPr lang="en-US"/>
              <a:t>https://pixabay.com/photos/environmental-protection-nature-3342204/</a:t>
            </a:r>
          </a:p>
        </p:txBody>
      </p:sp>
      <p:sp>
        <p:nvSpPr>
          <p:cNvPr id="4" name="Slide Number Placeholder 3"/>
          <p:cNvSpPr>
            <a:spLocks noGrp="1"/>
          </p:cNvSpPr>
          <p:nvPr>
            <p:ph type="sldNum" sz="quarter" idx="5"/>
          </p:nvPr>
        </p:nvSpPr>
        <p:spPr/>
        <p:txBody>
          <a:bodyPr/>
          <a:lstStyle/>
          <a:p>
            <a:fld id="{B6267C83-42FD-4DC5-8378-8A00F88A0C81}" type="slidenum">
              <a:rPr lang="en-US" smtClean="0"/>
              <a:t>24</a:t>
            </a:fld>
            <a:endParaRPr lang="en-US"/>
          </a:p>
        </p:txBody>
      </p:sp>
    </p:spTree>
    <p:extLst>
      <p:ext uri="{BB962C8B-B14F-4D97-AF65-F5344CB8AC3E}">
        <p14:creationId xmlns:p14="http://schemas.microsoft.com/office/powerpoint/2010/main" val="307036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560956D-D892-D40F-B604-E7E548878B44}"/>
              </a:ext>
            </a:extLst>
          </p:cNvPr>
          <p:cNvSpPr>
            <a:spLocks noGrp="1"/>
          </p:cNvSpPr>
          <p:nvPr>
            <p:ph type="pic" sz="quarter" idx="10"/>
          </p:nvPr>
        </p:nvSpPr>
        <p:spPr>
          <a:xfrm>
            <a:off x="6689725" y="1514444"/>
            <a:ext cx="4312856" cy="4312856"/>
          </a:xfrm>
          <a:prstGeom prst="ellipse">
            <a:avLst/>
          </a:prstGeom>
        </p:spPr>
        <p:txBody>
          <a:bodyPr/>
          <a:lstStyle/>
          <a:p>
            <a:endParaRPr lang="en-US"/>
          </a:p>
        </p:txBody>
      </p:sp>
    </p:spTree>
    <p:extLst>
      <p:ext uri="{BB962C8B-B14F-4D97-AF65-F5344CB8AC3E}">
        <p14:creationId xmlns:p14="http://schemas.microsoft.com/office/powerpoint/2010/main" val="158205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BA3C6D4-6C6F-E2A2-0530-6BDBC3001198}"/>
              </a:ext>
            </a:extLst>
          </p:cNvPr>
          <p:cNvSpPr>
            <a:spLocks noGrp="1"/>
          </p:cNvSpPr>
          <p:nvPr>
            <p:ph type="pic" idx="1"/>
          </p:nvPr>
        </p:nvSpPr>
        <p:spPr>
          <a:xfrm>
            <a:off x="0" y="0"/>
            <a:ext cx="12192000" cy="35509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21809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301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09278E9-D8CF-9C03-08BB-D724B30698F4}"/>
              </a:ext>
            </a:extLst>
          </p:cNvPr>
          <p:cNvSpPr>
            <a:spLocks noGrp="1"/>
          </p:cNvSpPr>
          <p:nvPr>
            <p:ph type="pic" sz="quarter" idx="10"/>
          </p:nvPr>
        </p:nvSpPr>
        <p:spPr>
          <a:xfrm>
            <a:off x="1647336" y="2354905"/>
            <a:ext cx="1655496" cy="1655494"/>
          </a:xfrm>
          <a:custGeom>
            <a:avLst/>
            <a:gdLst>
              <a:gd name="connsiteX0" fmla="*/ 648182 w 1296364"/>
              <a:gd name="connsiteY0" fmla="*/ 0 h 1296362"/>
              <a:gd name="connsiteX1" fmla="*/ 1296364 w 1296364"/>
              <a:gd name="connsiteY1" fmla="*/ 648182 h 1296362"/>
              <a:gd name="connsiteX2" fmla="*/ 778813 w 1296364"/>
              <a:gd name="connsiteY2" fmla="*/ 1283195 h 1296362"/>
              <a:gd name="connsiteX3" fmla="*/ 648202 w 1296364"/>
              <a:gd name="connsiteY3" fmla="*/ 1296362 h 1296362"/>
              <a:gd name="connsiteX4" fmla="*/ 648162 w 1296364"/>
              <a:gd name="connsiteY4" fmla="*/ 1296362 h 1296362"/>
              <a:gd name="connsiteX5" fmla="*/ 517551 w 1296364"/>
              <a:gd name="connsiteY5" fmla="*/ 1283195 h 1296362"/>
              <a:gd name="connsiteX6" fmla="*/ 0 w 1296364"/>
              <a:gd name="connsiteY6" fmla="*/ 648182 h 1296362"/>
              <a:gd name="connsiteX7" fmla="*/ 648182 w 1296364"/>
              <a:gd name="connsiteY7" fmla="*/ 0 h 129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364" h="1296362">
                <a:moveTo>
                  <a:pt x="648182" y="0"/>
                </a:moveTo>
                <a:cubicBezTo>
                  <a:pt x="1006163" y="0"/>
                  <a:pt x="1296364" y="290201"/>
                  <a:pt x="1296364" y="648182"/>
                </a:cubicBezTo>
                <a:cubicBezTo>
                  <a:pt x="1296364" y="961416"/>
                  <a:pt x="1074179" y="1222755"/>
                  <a:pt x="778813" y="1283195"/>
                </a:cubicBezTo>
                <a:lnTo>
                  <a:pt x="648202" y="1296362"/>
                </a:lnTo>
                <a:lnTo>
                  <a:pt x="648162" y="1296362"/>
                </a:lnTo>
                <a:lnTo>
                  <a:pt x="517551" y="1283195"/>
                </a:lnTo>
                <a:cubicBezTo>
                  <a:pt x="222185" y="1222755"/>
                  <a:pt x="0" y="961416"/>
                  <a:pt x="0" y="648182"/>
                </a:cubicBezTo>
                <a:cubicBezTo>
                  <a:pt x="0" y="290201"/>
                  <a:pt x="290201" y="0"/>
                  <a:pt x="648182" y="0"/>
                </a:cubicBezTo>
                <a:close/>
              </a:path>
            </a:pathLst>
          </a:custGeom>
          <a:noFill/>
          <a:ln w="38100">
            <a:noFill/>
          </a:ln>
        </p:spPr>
        <p:txBody>
          <a:bodyPr wrap="square">
            <a:noAutofit/>
          </a:bodyPr>
          <a:lstStyle>
            <a:lvl1pPr>
              <a:defRPr sz="1100"/>
            </a:lvl1pPr>
          </a:lstStyle>
          <a:p>
            <a:endParaRPr lang="en-US"/>
          </a:p>
        </p:txBody>
      </p:sp>
      <p:sp>
        <p:nvSpPr>
          <p:cNvPr id="9" name="Picture Placeholder 8">
            <a:extLst>
              <a:ext uri="{FF2B5EF4-FFF2-40B4-BE49-F238E27FC236}">
                <a16:creationId xmlns:a16="http://schemas.microsoft.com/office/drawing/2014/main" id="{BE803298-0DA4-09C9-7193-5EFD5C3F6DEE}"/>
              </a:ext>
            </a:extLst>
          </p:cNvPr>
          <p:cNvSpPr>
            <a:spLocks noGrp="1"/>
          </p:cNvSpPr>
          <p:nvPr>
            <p:ph type="pic" sz="quarter" idx="11"/>
          </p:nvPr>
        </p:nvSpPr>
        <p:spPr>
          <a:xfrm>
            <a:off x="5268252" y="2354905"/>
            <a:ext cx="1655496" cy="1655494"/>
          </a:xfrm>
          <a:custGeom>
            <a:avLst/>
            <a:gdLst>
              <a:gd name="connsiteX0" fmla="*/ 648182 w 1296364"/>
              <a:gd name="connsiteY0" fmla="*/ 0 h 1296362"/>
              <a:gd name="connsiteX1" fmla="*/ 1296364 w 1296364"/>
              <a:gd name="connsiteY1" fmla="*/ 648182 h 1296362"/>
              <a:gd name="connsiteX2" fmla="*/ 778813 w 1296364"/>
              <a:gd name="connsiteY2" fmla="*/ 1283195 h 1296362"/>
              <a:gd name="connsiteX3" fmla="*/ 648202 w 1296364"/>
              <a:gd name="connsiteY3" fmla="*/ 1296362 h 1296362"/>
              <a:gd name="connsiteX4" fmla="*/ 648162 w 1296364"/>
              <a:gd name="connsiteY4" fmla="*/ 1296362 h 1296362"/>
              <a:gd name="connsiteX5" fmla="*/ 517551 w 1296364"/>
              <a:gd name="connsiteY5" fmla="*/ 1283195 h 1296362"/>
              <a:gd name="connsiteX6" fmla="*/ 0 w 1296364"/>
              <a:gd name="connsiteY6" fmla="*/ 648182 h 1296362"/>
              <a:gd name="connsiteX7" fmla="*/ 648182 w 1296364"/>
              <a:gd name="connsiteY7" fmla="*/ 0 h 129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364" h="1296362">
                <a:moveTo>
                  <a:pt x="648182" y="0"/>
                </a:moveTo>
                <a:cubicBezTo>
                  <a:pt x="1006163" y="0"/>
                  <a:pt x="1296364" y="290201"/>
                  <a:pt x="1296364" y="648182"/>
                </a:cubicBezTo>
                <a:cubicBezTo>
                  <a:pt x="1296364" y="961416"/>
                  <a:pt x="1074179" y="1222755"/>
                  <a:pt x="778813" y="1283195"/>
                </a:cubicBezTo>
                <a:lnTo>
                  <a:pt x="648202" y="1296362"/>
                </a:lnTo>
                <a:lnTo>
                  <a:pt x="648162" y="1296362"/>
                </a:lnTo>
                <a:lnTo>
                  <a:pt x="517551" y="1283195"/>
                </a:lnTo>
                <a:cubicBezTo>
                  <a:pt x="222185" y="1222755"/>
                  <a:pt x="0" y="961416"/>
                  <a:pt x="0" y="648182"/>
                </a:cubicBezTo>
                <a:cubicBezTo>
                  <a:pt x="0" y="290201"/>
                  <a:pt x="290201" y="0"/>
                  <a:pt x="648182" y="0"/>
                </a:cubicBezTo>
                <a:close/>
              </a:path>
            </a:pathLst>
          </a:custGeom>
          <a:noFill/>
          <a:ln w="38100">
            <a:noFill/>
          </a:ln>
        </p:spPr>
        <p:txBody>
          <a:bodyPr wrap="square">
            <a:noAutofit/>
          </a:bodyPr>
          <a:lstStyle>
            <a:lvl1pPr>
              <a:defRPr sz="1100"/>
            </a:lvl1pPr>
          </a:lstStyle>
          <a:p>
            <a:endParaRPr lang="en-US"/>
          </a:p>
        </p:txBody>
      </p:sp>
      <p:sp>
        <p:nvSpPr>
          <p:cNvPr id="10" name="Picture Placeholder 9">
            <a:extLst>
              <a:ext uri="{FF2B5EF4-FFF2-40B4-BE49-F238E27FC236}">
                <a16:creationId xmlns:a16="http://schemas.microsoft.com/office/drawing/2014/main" id="{B7C44B25-0E99-8265-BE80-6CC7690BBDD5}"/>
              </a:ext>
            </a:extLst>
          </p:cNvPr>
          <p:cNvSpPr>
            <a:spLocks noGrp="1"/>
          </p:cNvSpPr>
          <p:nvPr>
            <p:ph type="pic" sz="quarter" idx="12"/>
          </p:nvPr>
        </p:nvSpPr>
        <p:spPr>
          <a:xfrm>
            <a:off x="8889168" y="2354905"/>
            <a:ext cx="1655496" cy="1655494"/>
          </a:xfrm>
          <a:custGeom>
            <a:avLst/>
            <a:gdLst>
              <a:gd name="connsiteX0" fmla="*/ 648182 w 1296364"/>
              <a:gd name="connsiteY0" fmla="*/ 0 h 1296362"/>
              <a:gd name="connsiteX1" fmla="*/ 1296364 w 1296364"/>
              <a:gd name="connsiteY1" fmla="*/ 648182 h 1296362"/>
              <a:gd name="connsiteX2" fmla="*/ 778813 w 1296364"/>
              <a:gd name="connsiteY2" fmla="*/ 1283195 h 1296362"/>
              <a:gd name="connsiteX3" fmla="*/ 648202 w 1296364"/>
              <a:gd name="connsiteY3" fmla="*/ 1296362 h 1296362"/>
              <a:gd name="connsiteX4" fmla="*/ 648162 w 1296364"/>
              <a:gd name="connsiteY4" fmla="*/ 1296362 h 1296362"/>
              <a:gd name="connsiteX5" fmla="*/ 517551 w 1296364"/>
              <a:gd name="connsiteY5" fmla="*/ 1283195 h 1296362"/>
              <a:gd name="connsiteX6" fmla="*/ 0 w 1296364"/>
              <a:gd name="connsiteY6" fmla="*/ 648182 h 1296362"/>
              <a:gd name="connsiteX7" fmla="*/ 648182 w 1296364"/>
              <a:gd name="connsiteY7" fmla="*/ 0 h 129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364" h="1296362">
                <a:moveTo>
                  <a:pt x="648182" y="0"/>
                </a:moveTo>
                <a:cubicBezTo>
                  <a:pt x="1006163" y="0"/>
                  <a:pt x="1296364" y="290201"/>
                  <a:pt x="1296364" y="648182"/>
                </a:cubicBezTo>
                <a:cubicBezTo>
                  <a:pt x="1296364" y="961416"/>
                  <a:pt x="1074179" y="1222755"/>
                  <a:pt x="778813" y="1283195"/>
                </a:cubicBezTo>
                <a:lnTo>
                  <a:pt x="648202" y="1296362"/>
                </a:lnTo>
                <a:lnTo>
                  <a:pt x="648162" y="1296362"/>
                </a:lnTo>
                <a:lnTo>
                  <a:pt x="517551" y="1283195"/>
                </a:lnTo>
                <a:cubicBezTo>
                  <a:pt x="222185" y="1222755"/>
                  <a:pt x="0" y="961416"/>
                  <a:pt x="0" y="648182"/>
                </a:cubicBezTo>
                <a:cubicBezTo>
                  <a:pt x="0" y="290201"/>
                  <a:pt x="290201" y="0"/>
                  <a:pt x="648182" y="0"/>
                </a:cubicBezTo>
                <a:close/>
              </a:path>
            </a:pathLst>
          </a:custGeom>
          <a:noFill/>
          <a:ln w="38100">
            <a:noFill/>
          </a:ln>
        </p:spPr>
        <p:txBody>
          <a:bodyPr wrap="square">
            <a:noAutofit/>
          </a:bodyPr>
          <a:lstStyle>
            <a:lvl1pPr>
              <a:defRPr sz="1100"/>
            </a:lvl1pPr>
          </a:lstStyle>
          <a:p>
            <a:endParaRPr lang="en-US"/>
          </a:p>
        </p:txBody>
      </p:sp>
    </p:spTree>
    <p:extLst>
      <p:ext uri="{BB962C8B-B14F-4D97-AF65-F5344CB8AC3E}">
        <p14:creationId xmlns:p14="http://schemas.microsoft.com/office/powerpoint/2010/main" val="1824705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663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27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76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23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712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868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F8E342-FA35-AE18-B7AC-0FC05E2C5D79}"/>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67471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302C2A-87F1-BB0F-E4C3-90C295520B11}"/>
              </a:ext>
            </a:extLst>
          </p:cNvPr>
          <p:cNvSpPr>
            <a:spLocks noGrp="1"/>
          </p:cNvSpPr>
          <p:nvPr>
            <p:ph type="pic" sz="quarter" idx="10"/>
          </p:nvPr>
        </p:nvSpPr>
        <p:spPr>
          <a:xfrm>
            <a:off x="7162800" y="2279733"/>
            <a:ext cx="5324969" cy="6054328"/>
          </a:xfrm>
          <a:custGeom>
            <a:avLst/>
            <a:gdLst>
              <a:gd name="connsiteX0" fmla="*/ 576033 w 5766669"/>
              <a:gd name="connsiteY0" fmla="*/ 0 h 6054328"/>
              <a:gd name="connsiteX1" fmla="*/ 5766669 w 5766669"/>
              <a:gd name="connsiteY1" fmla="*/ 0 h 6054328"/>
              <a:gd name="connsiteX2" fmla="*/ 5766669 w 5766669"/>
              <a:gd name="connsiteY2" fmla="*/ 6054328 h 6054328"/>
              <a:gd name="connsiteX3" fmla="*/ 0 w 5766669"/>
              <a:gd name="connsiteY3" fmla="*/ 6054328 h 6054328"/>
              <a:gd name="connsiteX4" fmla="*/ 0 w 5766669"/>
              <a:gd name="connsiteY4" fmla="*/ 576033 h 6054328"/>
              <a:gd name="connsiteX5" fmla="*/ 576033 w 5766669"/>
              <a:gd name="connsiteY5" fmla="*/ 0 h 605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6669" h="6054328">
                <a:moveTo>
                  <a:pt x="576033" y="0"/>
                </a:moveTo>
                <a:lnTo>
                  <a:pt x="5766669" y="0"/>
                </a:lnTo>
                <a:lnTo>
                  <a:pt x="5766669" y="6054328"/>
                </a:lnTo>
                <a:lnTo>
                  <a:pt x="0" y="6054328"/>
                </a:lnTo>
                <a:lnTo>
                  <a:pt x="0" y="576033"/>
                </a:lnTo>
                <a:cubicBezTo>
                  <a:pt x="0" y="257899"/>
                  <a:pt x="257899" y="0"/>
                  <a:pt x="57603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81374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9FD710-6B9E-9FB9-895C-0FCB0AFBDA75}"/>
              </a:ext>
            </a:extLst>
          </p:cNvPr>
          <p:cNvSpPr>
            <a:spLocks noGrp="1"/>
          </p:cNvSpPr>
          <p:nvPr>
            <p:ph type="pic" sz="quarter" idx="11"/>
          </p:nvPr>
        </p:nvSpPr>
        <p:spPr>
          <a:xfrm>
            <a:off x="0" y="0"/>
            <a:ext cx="12192000" cy="6858000"/>
          </a:xfrm>
        </p:spPr>
        <p:txBody>
          <a:bodyPr/>
          <a:lstStyle/>
          <a:p>
            <a:endParaRPr lang="en-US"/>
          </a:p>
        </p:txBody>
      </p:sp>
      <p:sp>
        <p:nvSpPr>
          <p:cNvPr id="6" name="Picture Placeholder 5">
            <a:extLst>
              <a:ext uri="{FF2B5EF4-FFF2-40B4-BE49-F238E27FC236}">
                <a16:creationId xmlns:a16="http://schemas.microsoft.com/office/drawing/2014/main" id="{E892DDB6-0CBB-4EBF-71D7-CE5AAC8E0E41}"/>
              </a:ext>
            </a:extLst>
          </p:cNvPr>
          <p:cNvSpPr>
            <a:spLocks noGrp="1"/>
          </p:cNvSpPr>
          <p:nvPr>
            <p:ph type="pic" sz="quarter" idx="10"/>
          </p:nvPr>
        </p:nvSpPr>
        <p:spPr>
          <a:xfrm>
            <a:off x="0" y="1"/>
            <a:ext cx="6868627" cy="6868627"/>
          </a:xfrm>
          <a:custGeom>
            <a:avLst/>
            <a:gdLst>
              <a:gd name="connsiteX0" fmla="*/ 0 w 6868627"/>
              <a:gd name="connsiteY0" fmla="*/ 0 h 6868627"/>
              <a:gd name="connsiteX1" fmla="*/ 6868627 w 6868627"/>
              <a:gd name="connsiteY1" fmla="*/ 0 h 6868627"/>
              <a:gd name="connsiteX2" fmla="*/ 0 w 6868627"/>
              <a:gd name="connsiteY2" fmla="*/ 6868627 h 6868627"/>
            </a:gdLst>
            <a:ahLst/>
            <a:cxnLst>
              <a:cxn ang="0">
                <a:pos x="connsiteX0" y="connsiteY0"/>
              </a:cxn>
              <a:cxn ang="0">
                <a:pos x="connsiteX1" y="connsiteY1"/>
              </a:cxn>
              <a:cxn ang="0">
                <a:pos x="connsiteX2" y="connsiteY2"/>
              </a:cxn>
            </a:cxnLst>
            <a:rect l="l" t="t" r="r" b="b"/>
            <a:pathLst>
              <a:path w="6868627" h="6868627">
                <a:moveTo>
                  <a:pt x="0" y="0"/>
                </a:moveTo>
                <a:lnTo>
                  <a:pt x="6868627" y="0"/>
                </a:lnTo>
                <a:cubicBezTo>
                  <a:pt x="6868627" y="3792856"/>
                  <a:pt x="3792856" y="6868627"/>
                  <a:pt x="0" y="6868627"/>
                </a:cubicBezTo>
                <a:close/>
              </a:path>
            </a:pathLst>
          </a:custGeom>
        </p:spPr>
        <p:txBody>
          <a:bodyPr wrap="square">
            <a:noAutofit/>
          </a:bodyPr>
          <a:lstStyle/>
          <a:p>
            <a:endParaRPr lang="en-US"/>
          </a:p>
        </p:txBody>
      </p:sp>
    </p:spTree>
    <p:extLst>
      <p:ext uri="{BB962C8B-B14F-4D97-AF65-F5344CB8AC3E}">
        <p14:creationId xmlns:p14="http://schemas.microsoft.com/office/powerpoint/2010/main" val="630804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DB0F-C38A-8ECA-AC10-97E0B2AC5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D96BD-A335-1786-6013-2A62CEC0F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4BD88-D0AF-83DB-D605-291BDD07285C}"/>
              </a:ext>
            </a:extLst>
          </p:cNvPr>
          <p:cNvSpPr>
            <a:spLocks noGrp="1"/>
          </p:cNvSpPr>
          <p:nvPr>
            <p:ph type="dt" sz="half" idx="10"/>
          </p:nvPr>
        </p:nvSpPr>
        <p:spPr/>
        <p:txBody>
          <a:bodyPr/>
          <a:lstStyle/>
          <a:p>
            <a:fld id="{40224606-2ADC-489E-92EC-D1A14BD1EF98}" type="datetime1">
              <a:rPr lang="en-US" smtClean="0"/>
              <a:t>8/14/2024</a:t>
            </a:fld>
            <a:endParaRPr lang="en-US"/>
          </a:p>
        </p:txBody>
      </p:sp>
      <p:sp>
        <p:nvSpPr>
          <p:cNvPr id="5" name="Footer Placeholder 4">
            <a:extLst>
              <a:ext uri="{FF2B5EF4-FFF2-40B4-BE49-F238E27FC236}">
                <a16:creationId xmlns:a16="http://schemas.microsoft.com/office/drawing/2014/main" id="{426CDFE9-0007-EFF6-D7B7-B596D770B505}"/>
              </a:ext>
            </a:extLst>
          </p:cNvPr>
          <p:cNvSpPr>
            <a:spLocks noGrp="1"/>
          </p:cNvSpPr>
          <p:nvPr>
            <p:ph type="ftr" sz="quarter" idx="11"/>
          </p:nvPr>
        </p:nvSpPr>
        <p:spPr/>
        <p:txBody>
          <a:bodyPr/>
          <a:lstStyle/>
          <a:p>
            <a:r>
              <a:rPr lang="en-GB"/>
              <a:t>SSB (Synchronization Signal Block) Mapping in 5G Group 4</a:t>
            </a:r>
            <a:endParaRPr lang="en-US"/>
          </a:p>
        </p:txBody>
      </p:sp>
      <p:sp>
        <p:nvSpPr>
          <p:cNvPr id="6" name="Slide Number Placeholder 5">
            <a:extLst>
              <a:ext uri="{FF2B5EF4-FFF2-40B4-BE49-F238E27FC236}">
                <a16:creationId xmlns:a16="http://schemas.microsoft.com/office/drawing/2014/main" id="{85474116-73A6-41D7-9D91-D59EB77BE8B2}"/>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4196657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A4FB7-52B9-28A2-DC3F-C88308B04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F2CCE-B523-4028-23C0-58AF8D2FDC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4A63D-3D89-B377-8E30-9D54B3E1D2C7}"/>
              </a:ext>
            </a:extLst>
          </p:cNvPr>
          <p:cNvSpPr>
            <a:spLocks noGrp="1"/>
          </p:cNvSpPr>
          <p:nvPr>
            <p:ph type="dt" sz="half" idx="10"/>
          </p:nvPr>
        </p:nvSpPr>
        <p:spPr/>
        <p:txBody>
          <a:bodyPr/>
          <a:lstStyle/>
          <a:p>
            <a:fld id="{8265ED90-2832-41BB-8A9C-BDFA2C62FB0E}" type="datetime1">
              <a:rPr lang="en-US" smtClean="0"/>
              <a:t>8/14/2024</a:t>
            </a:fld>
            <a:endParaRPr lang="en-US"/>
          </a:p>
        </p:txBody>
      </p:sp>
      <p:sp>
        <p:nvSpPr>
          <p:cNvPr id="5" name="Footer Placeholder 4">
            <a:extLst>
              <a:ext uri="{FF2B5EF4-FFF2-40B4-BE49-F238E27FC236}">
                <a16:creationId xmlns:a16="http://schemas.microsoft.com/office/drawing/2014/main" id="{5CCC25AA-4C3E-1BB5-EFC6-0C817382ECB1}"/>
              </a:ext>
            </a:extLst>
          </p:cNvPr>
          <p:cNvSpPr>
            <a:spLocks noGrp="1"/>
          </p:cNvSpPr>
          <p:nvPr>
            <p:ph type="ftr" sz="quarter" idx="11"/>
          </p:nvPr>
        </p:nvSpPr>
        <p:spPr/>
        <p:txBody>
          <a:bodyPr/>
          <a:lstStyle/>
          <a:p>
            <a:r>
              <a:rPr lang="en-GB"/>
              <a:t>SSB (Synchronization Signal Block) Mapping in 5G Group 4</a:t>
            </a:r>
            <a:endParaRPr lang="en-US"/>
          </a:p>
        </p:txBody>
      </p:sp>
      <p:sp>
        <p:nvSpPr>
          <p:cNvPr id="6" name="Slide Number Placeholder 5">
            <a:extLst>
              <a:ext uri="{FF2B5EF4-FFF2-40B4-BE49-F238E27FC236}">
                <a16:creationId xmlns:a16="http://schemas.microsoft.com/office/drawing/2014/main" id="{8BB099CB-5997-CED0-121D-6255D072B1B3}"/>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2619233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FBB0C179-EDEE-4780-89C2-3A5A37118C7E}" type="datetime1">
              <a:rPr lang="en-US" smtClean="0"/>
              <a:t>8/14/2024</a:t>
            </a:fld>
            <a:endParaRPr lang="en-US"/>
          </a:p>
        </p:txBody>
      </p:sp>
      <p:sp>
        <p:nvSpPr>
          <p:cNvPr id="4" name="Footer Placeholder 3"/>
          <p:cNvSpPr>
            <a:spLocks noGrp="1"/>
          </p:cNvSpPr>
          <p:nvPr>
            <p:ph type="ftr" sz="quarter" idx="11"/>
          </p:nvPr>
        </p:nvSpPr>
        <p:spPr/>
        <p:txBody>
          <a:bodyPr/>
          <a:lstStyle/>
          <a:p>
            <a:r>
              <a:rPr lang="en-GB"/>
              <a:t>SSB (Synchronization Signal Block) Mapping in 5G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495975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F309AFEA-898C-86BB-C84B-91ED59EBF7E3}"/>
              </a:ext>
            </a:extLst>
          </p:cNvPr>
          <p:cNvSpPr>
            <a:spLocks noGrp="1"/>
          </p:cNvSpPr>
          <p:nvPr>
            <p:ph type="pic" sz="quarter" idx="10"/>
          </p:nvPr>
        </p:nvSpPr>
        <p:spPr>
          <a:xfrm>
            <a:off x="8318627" y="2253996"/>
            <a:ext cx="3558031" cy="3558031"/>
          </a:xfrm>
          <a:prstGeom prst="ellipse">
            <a:avLst/>
          </a:prstGeom>
          <a:noFill/>
          <a:ln w="76200" cap="sq">
            <a:gradFill>
              <a:gsLst>
                <a:gs pos="0">
                  <a:srgbClr val="A6A6A6">
                    <a:alpha val="100000"/>
                  </a:srgbClr>
                </a:gs>
                <a:gs pos="100000">
                  <a:srgbClr val="FFFFFF">
                    <a:alpha val="100000"/>
                  </a:srgbClr>
                </a:gs>
              </a:gsLst>
              <a:lin ang="0"/>
            </a:gradFill>
            <a:prstDash val="solid"/>
            <a:miter/>
          </a:ln>
        </p:spPr>
        <p:txBody>
          <a:bodyPr/>
          <a:lstStyle/>
          <a:p>
            <a:endParaRPr lang="en-US"/>
          </a:p>
        </p:txBody>
      </p:sp>
    </p:spTree>
    <p:extLst>
      <p:ext uri="{BB962C8B-B14F-4D97-AF65-F5344CB8AC3E}">
        <p14:creationId xmlns:p14="http://schemas.microsoft.com/office/powerpoint/2010/main" val="302465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EF1-6968-26AE-BD55-2F292B022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23816-3E97-D923-D288-A6E758DE57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4B2BFC-F0C6-69C2-CEC3-C09CE940E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38473-A64B-622A-EEC3-CAD792EDCF60}"/>
              </a:ext>
            </a:extLst>
          </p:cNvPr>
          <p:cNvSpPr>
            <a:spLocks noGrp="1"/>
          </p:cNvSpPr>
          <p:nvPr>
            <p:ph type="dt" sz="half" idx="10"/>
          </p:nvPr>
        </p:nvSpPr>
        <p:spPr/>
        <p:txBody>
          <a:bodyPr/>
          <a:lstStyle/>
          <a:p>
            <a:fld id="{C6E11328-3255-4575-83AA-34AE529FC326}" type="datetime1">
              <a:rPr lang="en-US" smtClean="0"/>
              <a:t>8/14/2024</a:t>
            </a:fld>
            <a:endParaRPr lang="en-US"/>
          </a:p>
        </p:txBody>
      </p:sp>
      <p:sp>
        <p:nvSpPr>
          <p:cNvPr id="6" name="Footer Placeholder 5">
            <a:extLst>
              <a:ext uri="{FF2B5EF4-FFF2-40B4-BE49-F238E27FC236}">
                <a16:creationId xmlns:a16="http://schemas.microsoft.com/office/drawing/2014/main" id="{6E571B8A-D632-0612-A870-030CA810812C}"/>
              </a:ext>
            </a:extLst>
          </p:cNvPr>
          <p:cNvSpPr>
            <a:spLocks noGrp="1"/>
          </p:cNvSpPr>
          <p:nvPr>
            <p:ph type="ftr" sz="quarter" idx="11"/>
          </p:nvPr>
        </p:nvSpPr>
        <p:spPr/>
        <p:txBody>
          <a:bodyPr/>
          <a:lstStyle/>
          <a:p>
            <a:r>
              <a:rPr lang="en-GB"/>
              <a:t>SSB (Synchronization Signal Block) Mapping in 5G Group 4</a:t>
            </a:r>
            <a:endParaRPr lang="en-US"/>
          </a:p>
        </p:txBody>
      </p:sp>
      <p:sp>
        <p:nvSpPr>
          <p:cNvPr id="7" name="Slide Number Placeholder 6">
            <a:extLst>
              <a:ext uri="{FF2B5EF4-FFF2-40B4-BE49-F238E27FC236}">
                <a16:creationId xmlns:a16="http://schemas.microsoft.com/office/drawing/2014/main" id="{FF6300C2-AF8F-DA25-E7AC-1B559F9CD178}"/>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161534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FDA2-D6E0-E5A0-F9B2-A1647E1FB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114B4-783B-99A6-517B-28CEE7C87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E08EA-B524-C22A-3160-835F84B10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DB9DC-8537-837B-4E3A-08967BE28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D7FF9-BFBD-B222-BF0D-60191E6F3E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A80896-6B47-8173-1528-CF1F97C96B7D}"/>
              </a:ext>
            </a:extLst>
          </p:cNvPr>
          <p:cNvSpPr>
            <a:spLocks noGrp="1"/>
          </p:cNvSpPr>
          <p:nvPr>
            <p:ph type="dt" sz="half" idx="10"/>
          </p:nvPr>
        </p:nvSpPr>
        <p:spPr/>
        <p:txBody>
          <a:bodyPr/>
          <a:lstStyle/>
          <a:p>
            <a:fld id="{30490CAA-BB5F-4E0E-8FAA-5EEB591CD953}" type="datetime1">
              <a:rPr lang="en-US" smtClean="0"/>
              <a:t>8/14/2024</a:t>
            </a:fld>
            <a:endParaRPr lang="en-US"/>
          </a:p>
        </p:txBody>
      </p:sp>
      <p:sp>
        <p:nvSpPr>
          <p:cNvPr id="8" name="Footer Placeholder 7">
            <a:extLst>
              <a:ext uri="{FF2B5EF4-FFF2-40B4-BE49-F238E27FC236}">
                <a16:creationId xmlns:a16="http://schemas.microsoft.com/office/drawing/2014/main" id="{7B91D587-88D5-1268-963D-2E050C94118D}"/>
              </a:ext>
            </a:extLst>
          </p:cNvPr>
          <p:cNvSpPr>
            <a:spLocks noGrp="1"/>
          </p:cNvSpPr>
          <p:nvPr>
            <p:ph type="ftr" sz="quarter" idx="11"/>
          </p:nvPr>
        </p:nvSpPr>
        <p:spPr/>
        <p:txBody>
          <a:bodyPr/>
          <a:lstStyle/>
          <a:p>
            <a:r>
              <a:rPr lang="en-GB"/>
              <a:t>SSB (Synchronization Signal Block) Mapping in 5G Group 4</a:t>
            </a:r>
            <a:endParaRPr lang="en-US"/>
          </a:p>
        </p:txBody>
      </p:sp>
      <p:sp>
        <p:nvSpPr>
          <p:cNvPr id="9" name="Slide Number Placeholder 8">
            <a:extLst>
              <a:ext uri="{FF2B5EF4-FFF2-40B4-BE49-F238E27FC236}">
                <a16:creationId xmlns:a16="http://schemas.microsoft.com/office/drawing/2014/main" id="{185A8D25-CA4D-670F-4C22-3398F23036A7}"/>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69718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E965-F032-C8BF-E72C-00BAEED58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099B8-6ED6-ED58-C757-48041AD32A71}"/>
              </a:ext>
            </a:extLst>
          </p:cNvPr>
          <p:cNvSpPr>
            <a:spLocks noGrp="1"/>
          </p:cNvSpPr>
          <p:nvPr>
            <p:ph type="dt" sz="half" idx="10"/>
          </p:nvPr>
        </p:nvSpPr>
        <p:spPr/>
        <p:txBody>
          <a:bodyPr/>
          <a:lstStyle/>
          <a:p>
            <a:fld id="{692FD796-AE17-4606-B8D6-26EFB9E2FC8B}" type="datetime1">
              <a:rPr lang="en-US" smtClean="0"/>
              <a:t>8/14/2024</a:t>
            </a:fld>
            <a:endParaRPr lang="en-US"/>
          </a:p>
        </p:txBody>
      </p:sp>
      <p:sp>
        <p:nvSpPr>
          <p:cNvPr id="4" name="Footer Placeholder 3">
            <a:extLst>
              <a:ext uri="{FF2B5EF4-FFF2-40B4-BE49-F238E27FC236}">
                <a16:creationId xmlns:a16="http://schemas.microsoft.com/office/drawing/2014/main" id="{8624F30D-EB8D-2302-61F5-F0091DEC362E}"/>
              </a:ext>
            </a:extLst>
          </p:cNvPr>
          <p:cNvSpPr>
            <a:spLocks noGrp="1"/>
          </p:cNvSpPr>
          <p:nvPr>
            <p:ph type="ftr" sz="quarter" idx="11"/>
          </p:nvPr>
        </p:nvSpPr>
        <p:spPr/>
        <p:txBody>
          <a:bodyPr/>
          <a:lstStyle/>
          <a:p>
            <a:r>
              <a:rPr lang="en-GB"/>
              <a:t>SSB (Synchronization Signal Block) Mapping in 5G Group 4</a:t>
            </a:r>
            <a:endParaRPr lang="en-US"/>
          </a:p>
        </p:txBody>
      </p:sp>
      <p:sp>
        <p:nvSpPr>
          <p:cNvPr id="5" name="Slide Number Placeholder 4">
            <a:extLst>
              <a:ext uri="{FF2B5EF4-FFF2-40B4-BE49-F238E27FC236}">
                <a16:creationId xmlns:a16="http://schemas.microsoft.com/office/drawing/2014/main" id="{42B34F35-6ED7-414B-EF16-2FD28132C541}"/>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218744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F0E5B-6290-094B-F923-362D30B1C51F}"/>
              </a:ext>
            </a:extLst>
          </p:cNvPr>
          <p:cNvSpPr>
            <a:spLocks noGrp="1"/>
          </p:cNvSpPr>
          <p:nvPr>
            <p:ph type="dt" sz="half" idx="10"/>
          </p:nvPr>
        </p:nvSpPr>
        <p:spPr/>
        <p:txBody>
          <a:bodyPr/>
          <a:lstStyle/>
          <a:p>
            <a:fld id="{4BB6DB48-8BA8-4B37-A94A-1B9A08ACE5FD}" type="datetime1">
              <a:rPr lang="en-US" smtClean="0"/>
              <a:t>8/14/2024</a:t>
            </a:fld>
            <a:endParaRPr lang="en-US"/>
          </a:p>
        </p:txBody>
      </p:sp>
      <p:sp>
        <p:nvSpPr>
          <p:cNvPr id="3" name="Footer Placeholder 2">
            <a:extLst>
              <a:ext uri="{FF2B5EF4-FFF2-40B4-BE49-F238E27FC236}">
                <a16:creationId xmlns:a16="http://schemas.microsoft.com/office/drawing/2014/main" id="{FA95D45A-BA98-D5BF-1050-36060077AA3F}"/>
              </a:ext>
            </a:extLst>
          </p:cNvPr>
          <p:cNvSpPr>
            <a:spLocks noGrp="1"/>
          </p:cNvSpPr>
          <p:nvPr>
            <p:ph type="ftr" sz="quarter" idx="11"/>
          </p:nvPr>
        </p:nvSpPr>
        <p:spPr/>
        <p:txBody>
          <a:bodyPr/>
          <a:lstStyle/>
          <a:p>
            <a:r>
              <a:rPr lang="en-GB"/>
              <a:t>SSB (Synchronization Signal Block) Mapping in 5G Group 4</a:t>
            </a:r>
            <a:endParaRPr lang="en-US"/>
          </a:p>
        </p:txBody>
      </p:sp>
      <p:sp>
        <p:nvSpPr>
          <p:cNvPr id="4" name="Slide Number Placeholder 3">
            <a:extLst>
              <a:ext uri="{FF2B5EF4-FFF2-40B4-BE49-F238E27FC236}">
                <a16:creationId xmlns:a16="http://schemas.microsoft.com/office/drawing/2014/main" id="{41562BBD-62FC-2E7C-B383-4A441282E172}"/>
              </a:ext>
            </a:extLst>
          </p:cNvPr>
          <p:cNvSpPr>
            <a:spLocks noGrp="1"/>
          </p:cNvSpPr>
          <p:nvPr>
            <p:ph type="sldNum" sz="quarter" idx="12"/>
          </p:nvPr>
        </p:nvSpPr>
        <p:spPr/>
        <p:txBody>
          <a:bodyPr/>
          <a:lstStyle/>
          <a:p>
            <a:fld id="{F891C3A5-6581-4996-BEF5-27BA38D36037}" type="slidenum">
              <a:rPr lang="en-US" smtClean="0"/>
              <a:t>‹#›</a:t>
            </a:fld>
            <a:endParaRPr lang="en-US"/>
          </a:p>
        </p:txBody>
      </p:sp>
    </p:spTree>
    <p:extLst>
      <p:ext uri="{BB962C8B-B14F-4D97-AF65-F5344CB8AC3E}">
        <p14:creationId xmlns:p14="http://schemas.microsoft.com/office/powerpoint/2010/main" val="301543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2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BF1719-515D-52B7-B7F9-06B8B149455B}"/>
              </a:ext>
            </a:extLst>
          </p:cNvPr>
          <p:cNvSpPr>
            <a:spLocks noGrp="1"/>
          </p:cNvSpPr>
          <p:nvPr>
            <p:ph type="pic" idx="1"/>
          </p:nvPr>
        </p:nvSpPr>
        <p:spPr>
          <a:xfrm>
            <a:off x="6910086" y="0"/>
            <a:ext cx="528191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91479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58205-C8AB-9727-19EB-0EF3DFCE6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B7F98D-E755-BB8D-C5CF-4B4E0FD68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F2311-2355-5A60-59FA-4E6CA15DA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CE73EDFE-B999-4EEB-A3C1-3B46AF5CD69C}" type="datetime1">
              <a:rPr lang="en-US" smtClean="0"/>
              <a:t>8/14/2024</a:t>
            </a:fld>
            <a:endParaRPr lang="en-US"/>
          </a:p>
        </p:txBody>
      </p:sp>
      <p:sp>
        <p:nvSpPr>
          <p:cNvPr id="5" name="Footer Placeholder 4">
            <a:extLst>
              <a:ext uri="{FF2B5EF4-FFF2-40B4-BE49-F238E27FC236}">
                <a16:creationId xmlns:a16="http://schemas.microsoft.com/office/drawing/2014/main" id="{703B9242-0364-FE90-D0AF-B8D722FB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r>
              <a:rPr lang="en-GB"/>
              <a:t>SSB (Synchronization Signal Block) Mapping in 5G Group 4</a:t>
            </a:r>
            <a:endParaRPr lang="en-US"/>
          </a:p>
        </p:txBody>
      </p:sp>
      <p:sp>
        <p:nvSpPr>
          <p:cNvPr id="6" name="Slide Number Placeholder 5">
            <a:extLst>
              <a:ext uri="{FF2B5EF4-FFF2-40B4-BE49-F238E27FC236}">
                <a16:creationId xmlns:a16="http://schemas.microsoft.com/office/drawing/2014/main" id="{050AA2D9-04BA-38E3-4114-912ED4274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F891C3A5-6581-4996-BEF5-27BA38D36037}" type="slidenum">
              <a:rPr lang="en-US" smtClean="0"/>
              <a:pPr/>
              <a:t>‹#›</a:t>
            </a:fld>
            <a:endParaRPr lang="en-US"/>
          </a:p>
        </p:txBody>
      </p:sp>
    </p:spTree>
    <p:extLst>
      <p:ext uri="{BB962C8B-B14F-4D97-AF65-F5344CB8AC3E}">
        <p14:creationId xmlns:p14="http://schemas.microsoft.com/office/powerpoint/2010/main" val="3026129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58" r:id="rId21"/>
    <p:sldLayoutId id="2147483659" r:id="rId22"/>
    <p:sldLayoutId id="2147483690" r:id="rId23"/>
  </p:sldLayoutIdLst>
  <p:hf hdr="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76E811-85DF-1908-76FA-AB793B8F1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41" name="Title 5">
            <a:extLst>
              <a:ext uri="{FF2B5EF4-FFF2-40B4-BE49-F238E27FC236}">
                <a16:creationId xmlns:a16="http://schemas.microsoft.com/office/drawing/2014/main" id="{E07E51C8-F17F-97DC-97B7-B370AA36B414}"/>
              </a:ext>
            </a:extLst>
          </p:cNvPr>
          <p:cNvSpPr txBox="1">
            <a:spLocks/>
          </p:cNvSpPr>
          <p:nvPr/>
        </p:nvSpPr>
        <p:spPr>
          <a:xfrm>
            <a:off x="888653" y="2468828"/>
            <a:ext cx="5093420" cy="609398"/>
          </a:xfrm>
          <a:prstGeom prst="rect">
            <a:avLst/>
          </a:prstGeom>
        </p:spPr>
        <p:txBody>
          <a:bodyPr vert="horz" wrap="square" lIns="0" tIns="0" rIns="0" bIns="0" rtlCol="0" anchor="ctr">
            <a:spAutoFit/>
          </a:bodyPr>
          <a:lstStyle>
            <a:lvl1pPr algn="l" defTabSz="1218987" rtl="0" eaLnBrk="1" latinLnBrk="0" hangingPunct="1">
              <a:spcBef>
                <a:spcPct val="0"/>
              </a:spcBef>
              <a:buNone/>
              <a:defRPr lang="en-US" sz="4000" b="1" kern="1200" smtClean="0">
                <a:solidFill>
                  <a:schemeClr val="accent1"/>
                </a:solidFill>
                <a:latin typeface="+mj-lt"/>
                <a:ea typeface="+mj-ea"/>
                <a:cs typeface="+mj-cs"/>
              </a:defRPr>
            </a:lvl1pPr>
          </a:lstStyle>
          <a:p>
            <a:pPr defTabSz="812699">
              <a:lnSpc>
                <a:spcPct val="90000"/>
              </a:lnSpc>
              <a:defRPr/>
            </a:pPr>
            <a:r>
              <a:rPr sz="4400" dirty="0">
                <a:solidFill>
                  <a:prstClr val="white"/>
                </a:solidFill>
                <a:latin typeface="Segoe UI" panose="020B0502040204020203" pitchFamily="34" charset="0"/>
                <a:cs typeface="Segoe UI" panose="020B0502040204020203" pitchFamily="34" charset="0"/>
              </a:rPr>
              <a:t>Project 3</a:t>
            </a:r>
          </a:p>
        </p:txBody>
      </p:sp>
      <p:sp>
        <p:nvSpPr>
          <p:cNvPr id="43" name="Subtitle 6">
            <a:extLst>
              <a:ext uri="{FF2B5EF4-FFF2-40B4-BE49-F238E27FC236}">
                <a16:creationId xmlns:a16="http://schemas.microsoft.com/office/drawing/2014/main" id="{333C1E78-53FF-BC1E-98A2-E5830B7CF3F9}"/>
              </a:ext>
            </a:extLst>
          </p:cNvPr>
          <p:cNvSpPr txBox="1">
            <a:spLocks/>
          </p:cNvSpPr>
          <p:nvPr/>
        </p:nvSpPr>
        <p:spPr>
          <a:xfrm>
            <a:off x="871353" y="3340778"/>
            <a:ext cx="3660461" cy="615553"/>
          </a:xfrm>
          <a:prstGeom prst="rect">
            <a:avLst/>
          </a:prstGeom>
        </p:spPr>
        <p:txBody>
          <a:bodyPr vert="horz" wrap="square" lIns="0" tIns="0" rIns="0" bIns="0" rtlCol="0" anchor="ctr">
            <a:spAutoFit/>
          </a:bodyPr>
          <a:lstStyle>
            <a:lvl1pPr marL="0" indent="0" algn="l" defTabSz="1218987" rtl="0" eaLnBrk="1" latinLnBrk="0" hangingPunct="1">
              <a:spcBef>
                <a:spcPct val="20000"/>
              </a:spcBef>
              <a:buFont typeface="Arial" pitchFamily="34" charset="0"/>
              <a:buNone/>
              <a:defRPr lang="en-US" sz="2400" kern="1200" smtClean="0">
                <a:solidFill>
                  <a:schemeClr val="tx1">
                    <a:lumMod val="65000"/>
                    <a:lumOff val="35000"/>
                  </a:schemeClr>
                </a:solidFill>
                <a:latin typeface="+mj-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defTabSz="812699">
              <a:defRPr/>
            </a:pPr>
            <a:r>
              <a:rPr sz="2000" spc="100" dirty="0">
                <a:solidFill>
                  <a:prstClr val="white"/>
                </a:solidFill>
                <a:latin typeface="Segoe UI" panose="020B0502040204020203" pitchFamily="34" charset="0"/>
                <a:cs typeface="Segoe UI" panose="020B0502040204020203" pitchFamily="34" charset="0"/>
              </a:rPr>
              <a:t>SSB (Synchronization Signal Block) Mapping in 5G</a:t>
            </a:r>
          </a:p>
        </p:txBody>
      </p:sp>
      <p:pic>
        <p:nvPicPr>
          <p:cNvPr id="50" name="Picture Placeholder 49">
            <a:extLst>
              <a:ext uri="{FF2B5EF4-FFF2-40B4-BE49-F238E27FC236}">
                <a16:creationId xmlns:a16="http://schemas.microsoft.com/office/drawing/2014/main" id="{0ED12B6E-0307-0988-884C-1E2722FABCAA}"/>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a:stretch/>
        </p:blipFill>
        <p:spPr>
          <a:xfrm>
            <a:off x="6777450" y="1977566"/>
            <a:ext cx="4312856" cy="4312856"/>
          </a:xfrm>
        </p:spPr>
      </p:pic>
      <p:grpSp>
        <p:nvGrpSpPr>
          <p:cNvPr id="3" name="Group 2">
            <a:extLst>
              <a:ext uri="{FF2B5EF4-FFF2-40B4-BE49-F238E27FC236}">
                <a16:creationId xmlns:a16="http://schemas.microsoft.com/office/drawing/2014/main" id="{F80C3E2D-C9CD-4070-AB4B-E0784ED19658}"/>
              </a:ext>
            </a:extLst>
          </p:cNvPr>
          <p:cNvGrpSpPr/>
          <p:nvPr/>
        </p:nvGrpSpPr>
        <p:grpSpPr>
          <a:xfrm>
            <a:off x="6209929" y="1405499"/>
            <a:ext cx="5456990" cy="5456990"/>
            <a:chOff x="6133006" y="1012558"/>
            <a:chExt cx="5456990" cy="5456990"/>
          </a:xfrm>
        </p:grpSpPr>
        <p:grpSp>
          <p:nvGrpSpPr>
            <p:cNvPr id="24" name="Group 3">
              <a:extLst>
                <a:ext uri="{FF2B5EF4-FFF2-40B4-BE49-F238E27FC236}">
                  <a16:creationId xmlns:a16="http://schemas.microsoft.com/office/drawing/2014/main" id="{7CF67C30-B255-B76B-BB1D-4589FC0D6DA3}"/>
                </a:ext>
              </a:extLst>
            </p:cNvPr>
            <p:cNvGrpSpPr/>
            <p:nvPr/>
          </p:nvGrpSpPr>
          <p:grpSpPr>
            <a:xfrm>
              <a:off x="6133006" y="1012558"/>
              <a:ext cx="5456990" cy="5456990"/>
              <a:chOff x="5512" y="16759"/>
              <a:chExt cx="812800" cy="812800"/>
            </a:xfrm>
          </p:grpSpPr>
          <p:sp>
            <p:nvSpPr>
              <p:cNvPr id="25" name="Freeform 4">
                <a:extLst>
                  <a:ext uri="{FF2B5EF4-FFF2-40B4-BE49-F238E27FC236}">
                    <a16:creationId xmlns:a16="http://schemas.microsoft.com/office/drawing/2014/main" id="{1C6E4AFA-4FB7-EF95-90EA-B2888EDC961E}"/>
                  </a:ext>
                </a:extLst>
              </p:cNvPr>
              <p:cNvSpPr/>
              <p:nvPr/>
            </p:nvSpPr>
            <p:spPr>
              <a:xfrm>
                <a:off x="5512" y="16759"/>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alpha val="20784"/>
                  </a:srgbClr>
                </a:solidFill>
                <a:prstDash val="solid"/>
                <a:miter/>
              </a:ln>
            </p:spPr>
            <p:txBody>
              <a:bodyPr/>
              <a:lstStyle/>
              <a:p>
                <a:endParaRPr lang="en-US"/>
              </a:p>
            </p:txBody>
          </p:sp>
          <p:sp>
            <p:nvSpPr>
              <p:cNvPr id="26" name="TextBox 5">
                <a:extLst>
                  <a:ext uri="{FF2B5EF4-FFF2-40B4-BE49-F238E27FC236}">
                    <a16:creationId xmlns:a16="http://schemas.microsoft.com/office/drawing/2014/main" id="{366D6B09-E58F-78BC-F8A8-14A0EAF8E7EA}"/>
                  </a:ext>
                </a:extLst>
              </p:cNvPr>
              <p:cNvSpPr txBox="1"/>
              <p:nvPr/>
            </p:nvSpPr>
            <p:spPr>
              <a:xfrm>
                <a:off x="76200" y="38100"/>
                <a:ext cx="660400" cy="698500"/>
              </a:xfrm>
              <a:prstGeom prst="rect">
                <a:avLst/>
              </a:prstGeom>
            </p:spPr>
            <p:txBody>
              <a:bodyPr lIns="33867" tIns="33867" rIns="33867" bIns="33867" rtlCol="0" anchor="ctr"/>
              <a:lstStyle/>
              <a:p>
                <a:pPr marL="0" marR="0" lvl="0" indent="0" algn="ctr" defTabSz="609539" eaLnBrk="1" fontAlgn="auto" latinLnBrk="0" hangingPunct="1">
                  <a:lnSpc>
                    <a:spcPts val="1773"/>
                  </a:lnSpc>
                  <a:spcBef>
                    <a:spcPct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Segoe UI" panose="020B0502040204020203" pitchFamily="34" charset="0"/>
                </a:endParaRPr>
              </a:p>
            </p:txBody>
          </p:sp>
        </p:grpSp>
        <p:grpSp>
          <p:nvGrpSpPr>
            <p:cNvPr id="2" name="Group 1">
              <a:extLst>
                <a:ext uri="{FF2B5EF4-FFF2-40B4-BE49-F238E27FC236}">
                  <a16:creationId xmlns:a16="http://schemas.microsoft.com/office/drawing/2014/main" id="{F1B0C77A-F166-06EC-CA71-74A07BF95B39}"/>
                </a:ext>
              </a:extLst>
            </p:cNvPr>
            <p:cNvGrpSpPr/>
            <p:nvPr/>
          </p:nvGrpSpPr>
          <p:grpSpPr>
            <a:xfrm>
              <a:off x="6275128" y="1288312"/>
              <a:ext cx="5105142" cy="4883693"/>
              <a:chOff x="6275128" y="1288312"/>
              <a:chExt cx="5105142" cy="4883693"/>
            </a:xfrm>
          </p:grpSpPr>
          <p:grpSp>
            <p:nvGrpSpPr>
              <p:cNvPr id="27" name="Group 6">
                <a:extLst>
                  <a:ext uri="{FF2B5EF4-FFF2-40B4-BE49-F238E27FC236}">
                    <a16:creationId xmlns:a16="http://schemas.microsoft.com/office/drawing/2014/main" id="{763CB572-A308-4C65-750F-5B9AE36F73D3}"/>
                  </a:ext>
                </a:extLst>
              </p:cNvPr>
              <p:cNvGrpSpPr/>
              <p:nvPr/>
            </p:nvGrpSpPr>
            <p:grpSpPr>
              <a:xfrm>
                <a:off x="6419656" y="1288312"/>
                <a:ext cx="4883692" cy="4883693"/>
                <a:chOff x="6159" y="16913"/>
                <a:chExt cx="812800" cy="812800"/>
              </a:xfrm>
            </p:grpSpPr>
            <p:sp>
              <p:nvSpPr>
                <p:cNvPr id="28" name="Freeform 7">
                  <a:extLst>
                    <a:ext uri="{FF2B5EF4-FFF2-40B4-BE49-F238E27FC236}">
                      <a16:creationId xmlns:a16="http://schemas.microsoft.com/office/drawing/2014/main" id="{E872A448-A6DA-3B97-E960-20944AC7D50C}"/>
                    </a:ext>
                  </a:extLst>
                </p:cNvPr>
                <p:cNvSpPr/>
                <p:nvPr/>
              </p:nvSpPr>
              <p:spPr>
                <a:xfrm>
                  <a:off x="6159" y="16913"/>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txBody>
                <a:bodyPr/>
                <a:lstStyle/>
                <a:p>
                  <a:endParaRPr lang="en-US"/>
                </a:p>
              </p:txBody>
            </p:sp>
            <p:sp>
              <p:nvSpPr>
                <p:cNvPr id="29" name="TextBox 8">
                  <a:extLst>
                    <a:ext uri="{FF2B5EF4-FFF2-40B4-BE49-F238E27FC236}">
                      <a16:creationId xmlns:a16="http://schemas.microsoft.com/office/drawing/2014/main" id="{6CA6C29F-CE92-6A64-AF90-A34A36BFAE8F}"/>
                    </a:ext>
                  </a:extLst>
                </p:cNvPr>
                <p:cNvSpPr txBox="1"/>
                <p:nvPr/>
              </p:nvSpPr>
              <p:spPr>
                <a:xfrm>
                  <a:off x="76200" y="38100"/>
                  <a:ext cx="660400" cy="698500"/>
                </a:xfrm>
                <a:prstGeom prst="rect">
                  <a:avLst/>
                </a:prstGeom>
              </p:spPr>
              <p:txBody>
                <a:bodyPr lIns="33867" tIns="33867" rIns="33867" bIns="33867" rtlCol="0" anchor="ctr"/>
                <a:lstStyle/>
                <a:p>
                  <a:pPr marL="0" marR="0" lvl="0" indent="0" algn="ctr" defTabSz="609539" eaLnBrk="1" fontAlgn="auto" latinLnBrk="0" hangingPunct="1">
                    <a:lnSpc>
                      <a:spcPts val="1773"/>
                    </a:lnSpc>
                    <a:spcBef>
                      <a:spcPct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Segoe UI" panose="020B0502040204020203" pitchFamily="34" charset="0"/>
                  </a:endParaRPr>
                </a:p>
              </p:txBody>
            </p:sp>
          </p:grpSp>
          <p:grpSp>
            <p:nvGrpSpPr>
              <p:cNvPr id="32" name="Group 11">
                <a:extLst>
                  <a:ext uri="{FF2B5EF4-FFF2-40B4-BE49-F238E27FC236}">
                    <a16:creationId xmlns:a16="http://schemas.microsoft.com/office/drawing/2014/main" id="{AA181C80-B497-0F32-B405-7E59702C59E3}"/>
                  </a:ext>
                </a:extLst>
              </p:cNvPr>
              <p:cNvGrpSpPr/>
              <p:nvPr/>
            </p:nvGrpSpPr>
            <p:grpSpPr>
              <a:xfrm>
                <a:off x="6275128" y="2590751"/>
                <a:ext cx="624537" cy="624537"/>
                <a:chOff x="0" y="0"/>
                <a:chExt cx="812800" cy="812800"/>
              </a:xfrm>
            </p:grpSpPr>
            <p:sp>
              <p:nvSpPr>
                <p:cNvPr id="33" name="Freeform 12">
                  <a:extLst>
                    <a:ext uri="{FF2B5EF4-FFF2-40B4-BE49-F238E27FC236}">
                      <a16:creationId xmlns:a16="http://schemas.microsoft.com/office/drawing/2014/main" id="{4A2314AF-7236-B616-3D09-7EF9677FC50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A6A6A6">
                        <a:alpha val="100000"/>
                      </a:srgbClr>
                    </a:gs>
                    <a:gs pos="100000">
                      <a:srgbClr val="FFFFFF">
                        <a:alpha val="100000"/>
                      </a:srgbClr>
                    </a:gs>
                  </a:gsLst>
                  <a:lin ang="0"/>
                </a:gradFill>
                <a:ln cap="sq">
                  <a:noFill/>
                  <a:prstDash val="solid"/>
                  <a:miter/>
                </a:ln>
              </p:spPr>
              <p:txBody>
                <a:bodyPr/>
                <a:lstStyle/>
                <a:p>
                  <a:endParaRPr lang="en-US"/>
                </a:p>
              </p:txBody>
            </p:sp>
            <p:sp>
              <p:nvSpPr>
                <p:cNvPr id="34" name="TextBox 13">
                  <a:extLst>
                    <a:ext uri="{FF2B5EF4-FFF2-40B4-BE49-F238E27FC236}">
                      <a16:creationId xmlns:a16="http://schemas.microsoft.com/office/drawing/2014/main" id="{837C055A-EBD5-0C57-48EA-5A843A853D30}"/>
                    </a:ext>
                  </a:extLst>
                </p:cNvPr>
                <p:cNvSpPr txBox="1"/>
                <p:nvPr/>
              </p:nvSpPr>
              <p:spPr>
                <a:xfrm>
                  <a:off x="76200" y="38100"/>
                  <a:ext cx="660400" cy="698500"/>
                </a:xfrm>
                <a:prstGeom prst="rect">
                  <a:avLst/>
                </a:prstGeom>
              </p:spPr>
              <p:txBody>
                <a:bodyPr lIns="33867" tIns="33867" rIns="33867" bIns="33867" rtlCol="0" anchor="ctr"/>
                <a:lstStyle/>
                <a:p>
                  <a:pPr marL="0" marR="0" lvl="0" indent="0" algn="ctr" defTabSz="609539" eaLnBrk="1" fontAlgn="auto" latinLnBrk="0" hangingPunct="1">
                    <a:lnSpc>
                      <a:spcPts val="1773"/>
                    </a:lnSpc>
                    <a:spcBef>
                      <a:spcPct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Segoe UI" panose="020B0502040204020203" pitchFamily="34" charset="0"/>
                  </a:endParaRPr>
                </a:p>
              </p:txBody>
            </p:sp>
          </p:grpSp>
          <p:grpSp>
            <p:nvGrpSpPr>
              <p:cNvPr id="35" name="Group 14">
                <a:extLst>
                  <a:ext uri="{FF2B5EF4-FFF2-40B4-BE49-F238E27FC236}">
                    <a16:creationId xmlns:a16="http://schemas.microsoft.com/office/drawing/2014/main" id="{F4ACF0C8-79D7-3CE3-65E5-39CDD71B673B}"/>
                  </a:ext>
                </a:extLst>
              </p:cNvPr>
              <p:cNvGrpSpPr/>
              <p:nvPr/>
            </p:nvGrpSpPr>
            <p:grpSpPr>
              <a:xfrm>
                <a:off x="10858577" y="4247036"/>
                <a:ext cx="521693" cy="521693"/>
                <a:chOff x="0" y="0"/>
                <a:chExt cx="812800" cy="812800"/>
              </a:xfrm>
            </p:grpSpPr>
            <p:sp>
              <p:nvSpPr>
                <p:cNvPr id="36" name="Freeform 15">
                  <a:extLst>
                    <a:ext uri="{FF2B5EF4-FFF2-40B4-BE49-F238E27FC236}">
                      <a16:creationId xmlns:a16="http://schemas.microsoft.com/office/drawing/2014/main" id="{0BA50D06-AC6A-C6B4-4FD4-F713FA7786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A6A6A6">
                        <a:alpha val="100000"/>
                      </a:srgbClr>
                    </a:gs>
                    <a:gs pos="100000">
                      <a:srgbClr val="FFFFFF">
                        <a:alpha val="100000"/>
                      </a:srgbClr>
                    </a:gs>
                  </a:gsLst>
                  <a:lin ang="0"/>
                </a:gradFill>
                <a:ln cap="sq">
                  <a:noFill/>
                  <a:prstDash val="solid"/>
                  <a:miter/>
                </a:ln>
              </p:spPr>
              <p:txBody>
                <a:bodyPr/>
                <a:lstStyle/>
                <a:p>
                  <a:endParaRPr lang="en-US"/>
                </a:p>
              </p:txBody>
            </p:sp>
            <p:sp>
              <p:nvSpPr>
                <p:cNvPr id="37" name="TextBox 16">
                  <a:extLst>
                    <a:ext uri="{FF2B5EF4-FFF2-40B4-BE49-F238E27FC236}">
                      <a16:creationId xmlns:a16="http://schemas.microsoft.com/office/drawing/2014/main" id="{8F3C34DD-3DCC-4814-9021-0F151AA99675}"/>
                    </a:ext>
                  </a:extLst>
                </p:cNvPr>
                <p:cNvSpPr txBox="1"/>
                <p:nvPr/>
              </p:nvSpPr>
              <p:spPr>
                <a:xfrm>
                  <a:off x="76200" y="38100"/>
                  <a:ext cx="660400" cy="698500"/>
                </a:xfrm>
                <a:prstGeom prst="rect">
                  <a:avLst/>
                </a:prstGeom>
              </p:spPr>
              <p:txBody>
                <a:bodyPr lIns="33867" tIns="33867" rIns="33867" bIns="33867" rtlCol="0" anchor="ctr"/>
                <a:lstStyle/>
                <a:p>
                  <a:pPr marL="0" marR="0" lvl="0" indent="0" algn="ctr" defTabSz="609539" eaLnBrk="1" fontAlgn="auto" latinLnBrk="0" hangingPunct="1">
                    <a:lnSpc>
                      <a:spcPts val="1773"/>
                    </a:lnSpc>
                    <a:spcBef>
                      <a:spcPct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Segoe UI" panose="020B0502040204020203" pitchFamily="34" charset="0"/>
                  </a:endParaRPr>
                </a:p>
              </p:txBody>
            </p:sp>
          </p:grpSp>
          <p:grpSp>
            <p:nvGrpSpPr>
              <p:cNvPr id="38" name="Group 26">
                <a:extLst>
                  <a:ext uri="{FF2B5EF4-FFF2-40B4-BE49-F238E27FC236}">
                    <a16:creationId xmlns:a16="http://schemas.microsoft.com/office/drawing/2014/main" id="{2E91C714-69DF-392B-A7A8-5035258CBBBF}"/>
                  </a:ext>
                </a:extLst>
              </p:cNvPr>
              <p:cNvGrpSpPr/>
              <p:nvPr/>
            </p:nvGrpSpPr>
            <p:grpSpPr>
              <a:xfrm>
                <a:off x="9978762" y="1424862"/>
                <a:ext cx="306165" cy="306165"/>
                <a:chOff x="0" y="0"/>
                <a:chExt cx="812800" cy="812800"/>
              </a:xfrm>
            </p:grpSpPr>
            <p:sp>
              <p:nvSpPr>
                <p:cNvPr id="39" name="Freeform 27">
                  <a:extLst>
                    <a:ext uri="{FF2B5EF4-FFF2-40B4-BE49-F238E27FC236}">
                      <a16:creationId xmlns:a16="http://schemas.microsoft.com/office/drawing/2014/main" id="{59F3BC59-AF98-1BDF-D7BD-6ADF744639E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A6A6A6">
                        <a:alpha val="100000"/>
                      </a:srgbClr>
                    </a:gs>
                    <a:gs pos="100000">
                      <a:srgbClr val="FFFFFF">
                        <a:alpha val="100000"/>
                      </a:srgbClr>
                    </a:gs>
                  </a:gsLst>
                  <a:lin ang="0"/>
                </a:gradFill>
                <a:ln cap="sq">
                  <a:noFill/>
                  <a:prstDash val="solid"/>
                  <a:miter/>
                </a:ln>
              </p:spPr>
              <p:txBody>
                <a:bodyPr/>
                <a:lstStyle/>
                <a:p>
                  <a:endParaRPr lang="en-US"/>
                </a:p>
              </p:txBody>
            </p:sp>
            <p:sp>
              <p:nvSpPr>
                <p:cNvPr id="40" name="TextBox 28">
                  <a:extLst>
                    <a:ext uri="{FF2B5EF4-FFF2-40B4-BE49-F238E27FC236}">
                      <a16:creationId xmlns:a16="http://schemas.microsoft.com/office/drawing/2014/main" id="{06D8CA04-82AE-9B7D-93FD-FE15F5D6266A}"/>
                    </a:ext>
                  </a:extLst>
                </p:cNvPr>
                <p:cNvSpPr txBox="1"/>
                <p:nvPr/>
              </p:nvSpPr>
              <p:spPr>
                <a:xfrm>
                  <a:off x="76200" y="38100"/>
                  <a:ext cx="660400" cy="698500"/>
                </a:xfrm>
                <a:prstGeom prst="rect">
                  <a:avLst/>
                </a:prstGeom>
              </p:spPr>
              <p:txBody>
                <a:bodyPr lIns="33867" tIns="33867" rIns="33867" bIns="33867" rtlCol="0" anchor="ctr"/>
                <a:lstStyle/>
                <a:p>
                  <a:pPr marL="0" marR="0" lvl="0" indent="0" algn="ctr" defTabSz="609539" eaLnBrk="1" fontAlgn="auto" latinLnBrk="0" hangingPunct="1">
                    <a:lnSpc>
                      <a:spcPts val="1773"/>
                    </a:lnSpc>
                    <a:spcBef>
                      <a:spcPct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Segoe UI" panose="020B0502040204020203" pitchFamily="34" charset="0"/>
                  </a:endParaRPr>
                </a:p>
              </p:txBody>
            </p:sp>
          </p:grpSp>
        </p:grpSp>
      </p:grpSp>
      <p:sp>
        <p:nvSpPr>
          <p:cNvPr id="6" name="TextBox 5">
            <a:extLst>
              <a:ext uri="{FF2B5EF4-FFF2-40B4-BE49-F238E27FC236}">
                <a16:creationId xmlns:a16="http://schemas.microsoft.com/office/drawing/2014/main" id="{FA7BC748-8BA8-0A6E-D6D3-482AE8AF12EB}"/>
              </a:ext>
            </a:extLst>
          </p:cNvPr>
          <p:cNvSpPr txBox="1"/>
          <p:nvPr/>
        </p:nvSpPr>
        <p:spPr>
          <a:xfrm>
            <a:off x="11453925" y="6402379"/>
            <a:ext cx="276528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    </a:t>
            </a:r>
            <a:endParaRPr lang="en-US" sz="1400">
              <a:cs typeface="Calibri"/>
            </a:endParaRPr>
          </a:p>
        </p:txBody>
      </p:sp>
    </p:spTree>
    <p:extLst>
      <p:ext uri="{BB962C8B-B14F-4D97-AF65-F5344CB8AC3E}">
        <p14:creationId xmlns:p14="http://schemas.microsoft.com/office/powerpoint/2010/main" val="31226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1000"/>
                                        <p:tgtEl>
                                          <p:spTgt spid="50"/>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anim calcmode="lin" valueType="num">
                                      <p:cBhvr>
                                        <p:cTn id="15" dur="500" fill="hold"/>
                                        <p:tgtEl>
                                          <p:spTgt spid="41"/>
                                        </p:tgtEl>
                                        <p:attrNameLst>
                                          <p:attrName>ppt_x</p:attrName>
                                        </p:attrNameLst>
                                      </p:cBhvr>
                                      <p:tavLst>
                                        <p:tav tm="0">
                                          <p:val>
                                            <p:strVal val="#ppt_x"/>
                                          </p:val>
                                        </p:tav>
                                        <p:tav tm="100000">
                                          <p:val>
                                            <p:strVal val="#ppt_x"/>
                                          </p:val>
                                        </p:tav>
                                      </p:tavLst>
                                    </p:anim>
                                    <p:anim calcmode="lin" valueType="num">
                                      <p:cBhvr>
                                        <p:cTn id="16" dur="500" fill="hold"/>
                                        <p:tgtEl>
                                          <p:spTgt spid="41"/>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6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latin typeface="Segoe UI"/>
                <a:cs typeface="Segoe UI"/>
                <a:sym typeface="Montserrat Classic Bold"/>
              </a:rPr>
              <a:t>Primary Synchronization Signal (PSS)</a:t>
            </a:r>
            <a:endParaRPr lang="en-US" dirty="0"/>
          </a:p>
        </p:txBody>
      </p:sp>
      <p:sp>
        <p:nvSpPr>
          <p:cNvPr id="6" name="TextBox 5">
            <a:extLst>
              <a:ext uri="{FF2B5EF4-FFF2-40B4-BE49-F238E27FC236}">
                <a16:creationId xmlns:a16="http://schemas.microsoft.com/office/drawing/2014/main" id="{675CBCC7-9047-35BD-1449-18E7C0C03D64}"/>
              </a:ext>
            </a:extLst>
          </p:cNvPr>
          <p:cNvSpPr txBox="1"/>
          <p:nvPr/>
        </p:nvSpPr>
        <p:spPr>
          <a:xfrm>
            <a:off x="929895" y="2073797"/>
            <a:ext cx="7172409" cy="4431983"/>
          </a:xfrm>
          <a:prstGeom prst="rect">
            <a:avLst/>
          </a:prstGeom>
        </p:spPr>
        <p:txBody>
          <a:bodyPr wrap="square" lIns="0" tIns="0" rIns="0" bIns="0" rtlCol="0" anchor="t">
            <a:spAutoFit/>
          </a:bodyPr>
          <a:lstStyle/>
          <a:p>
            <a:pPr marL="285750" indent="-285750" defTabSz="609539">
              <a:buFont typeface="Arial,Sans-Serif"/>
              <a:buChar char="•"/>
            </a:pPr>
            <a:r>
              <a:rPr lang="en-US" dirty="0">
                <a:latin typeface="Calibri"/>
                <a:ea typeface="+mn-lt"/>
                <a:cs typeface="Arial"/>
              </a:rPr>
              <a:t>PSS is a specific physical layer signal that is used for radio frame synchronization.</a:t>
            </a:r>
            <a:endParaRPr lang="en-US" dirty="0">
              <a:latin typeface="Calibri"/>
              <a:ea typeface="+mn-lt"/>
              <a:cs typeface="Calibri"/>
              <a:sym typeface="Montserrat"/>
            </a:endParaRPr>
          </a:p>
          <a:p>
            <a:pPr marL="285750" indent="-285750" defTabSz="609539">
              <a:buFont typeface="Arial,Sans-Serif"/>
              <a:buChar char="•"/>
            </a:pPr>
            <a:r>
              <a:rPr lang="en-US" dirty="0">
                <a:latin typeface="Calibri"/>
                <a:ea typeface="+mn-lt"/>
                <a:cs typeface="Calibri"/>
                <a:sym typeface="Montserrat"/>
              </a:rPr>
              <a:t>The </a:t>
            </a:r>
            <a:r>
              <a:rPr lang="en-US" dirty="0">
                <a:ea typeface="+mn-lt"/>
                <a:cs typeface="+mn-lt"/>
                <a:sym typeface="Montserrat"/>
              </a:rPr>
              <a:t>PSS is the first signal that a device entering the system will search for. </a:t>
            </a:r>
            <a:endParaRPr lang="en-US" dirty="0"/>
          </a:p>
          <a:p>
            <a:pPr marL="285750" indent="-285750" defTabSz="609539">
              <a:buFont typeface="Arial,Sans-Serif"/>
              <a:buChar char="•"/>
            </a:pPr>
            <a:r>
              <a:rPr lang="en-US" dirty="0">
                <a:ea typeface="+mn-lt"/>
                <a:cs typeface="+mn-lt"/>
                <a:sym typeface="Montserrat"/>
              </a:rPr>
              <a:t>Once the device has found the PSS, it has found synchronization up to the periodicity of the PSS. It can then also use transmissions from the network as a reference for its internal frequency generation, thereby to a large extent eliminating any frequency deviation between the device and the network.</a:t>
            </a:r>
            <a:endParaRPr lang="en-US" dirty="0">
              <a:cs typeface="Calibri"/>
            </a:endParaRPr>
          </a:p>
          <a:p>
            <a:pPr marL="285750" indent="-285750" defTabSz="609539">
              <a:buFont typeface="Arial,Sans-Serif"/>
              <a:buChar char="•"/>
            </a:pPr>
            <a:r>
              <a:rPr lang="en-US" b="1" dirty="0">
                <a:ea typeface="+mn-lt"/>
                <a:cs typeface="+mn-lt"/>
                <a:sym typeface="Montserrat"/>
              </a:rPr>
              <a:t>PSS extends over 127 resource elements and has 3 different PSS Sequences</a:t>
            </a:r>
            <a:r>
              <a:rPr lang="en-US" dirty="0">
                <a:ea typeface="+mn-lt"/>
                <a:cs typeface="+mn-lt"/>
                <a:sym typeface="Montserrat"/>
              </a:rPr>
              <a:t>. Physical cell identity (PCI) of the cell determines which of the three PSS sequences to use in a certain cell. </a:t>
            </a:r>
            <a:endParaRPr lang="en-US" dirty="0">
              <a:ea typeface="+mn-lt"/>
              <a:cs typeface="+mn-lt"/>
            </a:endParaRPr>
          </a:p>
          <a:p>
            <a:pPr marL="285750" indent="-285750" defTabSz="609539">
              <a:buFont typeface="Arial"/>
              <a:buChar char="•"/>
            </a:pPr>
            <a:r>
              <a:rPr lang="en-US" dirty="0">
                <a:ea typeface="+mn-lt"/>
                <a:cs typeface="+mn-lt"/>
              </a:rPr>
              <a:t>PSS is used for </a:t>
            </a:r>
            <a:r>
              <a:rPr lang="en-US" dirty="0">
                <a:latin typeface="Calibri"/>
                <a:ea typeface="+mn-lt"/>
                <a:cs typeface="Arial"/>
              </a:rPr>
              <a:t>Downlink Frame Synchronization.</a:t>
            </a:r>
            <a:endParaRPr lang="en-US" dirty="0">
              <a:latin typeface="Calibri"/>
              <a:ea typeface="+mn-lt"/>
              <a:cs typeface="+mn-lt"/>
            </a:endParaRPr>
          </a:p>
          <a:p>
            <a:pPr marL="285750" indent="-285750" defTabSz="609539">
              <a:buFont typeface="Arial,Sans-Serif"/>
              <a:buChar char="•"/>
            </a:pPr>
            <a:endParaRPr lang="en-US" dirty="0">
              <a:ea typeface="+mn-lt"/>
              <a:cs typeface="+mn-lt"/>
            </a:endParaRPr>
          </a:p>
          <a:p>
            <a:pPr marL="285750" indent="-285750" defTabSz="609539">
              <a:buFont typeface="Arial,Sans-Serif"/>
              <a:buChar char="•"/>
            </a:pPr>
            <a:endParaRPr lang="en-US" dirty="0">
              <a:ea typeface="+mn-lt"/>
              <a:cs typeface="+mn-lt"/>
            </a:endParaRPr>
          </a:p>
          <a:p>
            <a:pPr marL="285750" indent="-285750" defTabSz="609539">
              <a:buFont typeface="Arial,Sans-Serif"/>
              <a:buChar char="•"/>
            </a:pPr>
            <a:endParaRPr lang="en-US" dirty="0">
              <a:latin typeface="Calibri" panose="020F0502020204030204"/>
              <a:cs typeface="Calibri" panose="020F0502020204030204"/>
            </a:endParaRPr>
          </a:p>
          <a:p>
            <a:pPr defTabSz="609539"/>
            <a:endParaRPr lang="en-US" dirty="0">
              <a:latin typeface="Segoe UI"/>
              <a:cs typeface="Segoe UI"/>
            </a:endParaRP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pic>
        <p:nvPicPr>
          <p:cNvPr id="9" name="Picture 8" descr="A diagram of a rectangular object with numbers and lines&#10;&#10;Description automatically generated">
            <a:extLst>
              <a:ext uri="{FF2B5EF4-FFF2-40B4-BE49-F238E27FC236}">
                <a16:creationId xmlns:a16="http://schemas.microsoft.com/office/drawing/2014/main" id="{F7B265FD-35CB-FD79-0561-580CE9EEBC06}"/>
              </a:ext>
            </a:extLst>
          </p:cNvPr>
          <p:cNvPicPr>
            <a:picLocks noChangeAspect="1"/>
          </p:cNvPicPr>
          <p:nvPr/>
        </p:nvPicPr>
        <p:blipFill>
          <a:blip r:embed="rId2"/>
          <a:stretch>
            <a:fillRect/>
          </a:stretch>
        </p:blipFill>
        <p:spPr>
          <a:xfrm>
            <a:off x="8463477" y="2327705"/>
            <a:ext cx="3152775" cy="1790700"/>
          </a:xfrm>
          <a:prstGeom prst="rect">
            <a:avLst/>
          </a:prstGeom>
        </p:spPr>
      </p:pic>
      <p:sp>
        <p:nvSpPr>
          <p:cNvPr id="10" name="TextBox 9">
            <a:extLst>
              <a:ext uri="{FF2B5EF4-FFF2-40B4-BE49-F238E27FC236}">
                <a16:creationId xmlns:a16="http://schemas.microsoft.com/office/drawing/2014/main" id="{E423298C-FDF0-EA3E-F069-4C9A58DBFDA3}"/>
              </a:ext>
            </a:extLst>
          </p:cNvPr>
          <p:cNvSpPr txBox="1"/>
          <p:nvPr/>
        </p:nvSpPr>
        <p:spPr>
          <a:xfrm>
            <a:off x="8846870" y="4247486"/>
            <a:ext cx="31190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Segoe UI Semibold"/>
                <a:cs typeface="Calibri"/>
              </a:rPr>
              <a:t>Fig 2.3 PSS Structure</a:t>
            </a:r>
            <a:endParaRPr lang="en-US" sz="1400" b="1" dirty="0">
              <a:latin typeface="Segoe UI Semibold"/>
              <a:ea typeface="Calibri"/>
              <a:cs typeface="Calibri"/>
            </a:endParaRPr>
          </a:p>
        </p:txBody>
      </p:sp>
      <p:sp>
        <p:nvSpPr>
          <p:cNvPr id="8" name="TextBox 7">
            <a:extLst>
              <a:ext uri="{FF2B5EF4-FFF2-40B4-BE49-F238E27FC236}">
                <a16:creationId xmlns:a16="http://schemas.microsoft.com/office/drawing/2014/main" id="{7A209CAC-9E53-ED42-904E-F91BF42FFDA4}"/>
              </a:ext>
            </a:extLst>
          </p:cNvPr>
          <p:cNvSpPr txBox="1"/>
          <p:nvPr/>
        </p:nvSpPr>
        <p:spPr>
          <a:xfrm>
            <a:off x="10537770" y="410961"/>
            <a:ext cx="30727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3GPP 38.213</a:t>
            </a:r>
            <a:endParaRPr lang="en-US" b="1" dirty="0"/>
          </a:p>
        </p:txBody>
      </p:sp>
      <p:sp>
        <p:nvSpPr>
          <p:cNvPr id="7" name="Date Placeholder 6">
            <a:extLst>
              <a:ext uri="{FF2B5EF4-FFF2-40B4-BE49-F238E27FC236}">
                <a16:creationId xmlns:a16="http://schemas.microsoft.com/office/drawing/2014/main" id="{8CF641BA-E435-D3E4-1FE2-29D92DC972A8}"/>
              </a:ext>
            </a:extLst>
          </p:cNvPr>
          <p:cNvSpPr>
            <a:spLocks noGrp="1"/>
          </p:cNvSpPr>
          <p:nvPr>
            <p:ph type="dt" sz="half" idx="10"/>
          </p:nvPr>
        </p:nvSpPr>
        <p:spPr/>
        <p:txBody>
          <a:bodyPr/>
          <a:lstStyle/>
          <a:p>
            <a:fld id="{1B4D3748-B1DC-4DEF-8DB3-CB2BA40CC851}" type="datetime1">
              <a:rPr lang="en-US" smtClean="0"/>
              <a:t>8/14/2024</a:t>
            </a:fld>
            <a:endParaRPr lang="en-US"/>
          </a:p>
        </p:txBody>
      </p:sp>
      <p:sp>
        <p:nvSpPr>
          <p:cNvPr id="11" name="Footer Placeholder 10">
            <a:extLst>
              <a:ext uri="{FF2B5EF4-FFF2-40B4-BE49-F238E27FC236}">
                <a16:creationId xmlns:a16="http://schemas.microsoft.com/office/drawing/2014/main" id="{2B7FF9BC-867D-67E7-4B42-73C024E1AB61}"/>
              </a:ext>
            </a:extLst>
          </p:cNvPr>
          <p:cNvSpPr>
            <a:spLocks noGrp="1"/>
          </p:cNvSpPr>
          <p:nvPr>
            <p:ph type="ftr" sz="quarter" idx="11"/>
          </p:nvPr>
        </p:nvSpPr>
        <p:spPr/>
        <p:txBody>
          <a:bodyPr/>
          <a:lstStyle/>
          <a:p>
            <a:r>
              <a:rPr lang="en-GB"/>
              <a:t>SSB (Synchronization Signal Block) Mapping in 5G Group 4</a:t>
            </a:r>
            <a:endParaRPr lang="en-US"/>
          </a:p>
        </p:txBody>
      </p:sp>
      <p:sp>
        <p:nvSpPr>
          <p:cNvPr id="12" name="Slide Number Placeholder 11">
            <a:extLst>
              <a:ext uri="{FF2B5EF4-FFF2-40B4-BE49-F238E27FC236}">
                <a16:creationId xmlns:a16="http://schemas.microsoft.com/office/drawing/2014/main" id="{252AB3C4-0E17-4E40-82A8-B73E58DA619E}"/>
              </a:ext>
            </a:extLst>
          </p:cNvPr>
          <p:cNvSpPr>
            <a:spLocks noGrp="1"/>
          </p:cNvSpPr>
          <p:nvPr>
            <p:ph type="sldNum" sz="quarter" idx="12"/>
          </p:nvPr>
        </p:nvSpPr>
        <p:spPr/>
        <p:txBody>
          <a:bodyPr/>
          <a:lstStyle/>
          <a:p>
            <a:fld id="{F891C3A5-6581-4996-BEF5-27BA38D36037}" type="slidenum">
              <a:rPr lang="en-US" smtClean="0"/>
              <a:t>10</a:t>
            </a:fld>
            <a:endParaRPr lang="en-US"/>
          </a:p>
        </p:txBody>
      </p:sp>
    </p:spTree>
    <p:extLst>
      <p:ext uri="{BB962C8B-B14F-4D97-AF65-F5344CB8AC3E}">
        <p14:creationId xmlns:p14="http://schemas.microsoft.com/office/powerpoint/2010/main" val="21941776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8513116"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latin typeface="Segoe UI"/>
                <a:cs typeface="Segoe UI"/>
                <a:sym typeface="Montserrat Classic Bold"/>
              </a:rPr>
              <a:t>Secondary Synchronization Signal (SSS)</a:t>
            </a:r>
            <a:endParaRPr lang="en-US" dirty="0"/>
          </a:p>
        </p:txBody>
      </p:sp>
      <p:sp>
        <p:nvSpPr>
          <p:cNvPr id="6" name="TextBox 5">
            <a:extLst>
              <a:ext uri="{FF2B5EF4-FFF2-40B4-BE49-F238E27FC236}">
                <a16:creationId xmlns:a16="http://schemas.microsoft.com/office/drawing/2014/main" id="{675CBCC7-9047-35BD-1449-18E7C0C03D64}"/>
              </a:ext>
            </a:extLst>
          </p:cNvPr>
          <p:cNvSpPr txBox="1"/>
          <p:nvPr/>
        </p:nvSpPr>
        <p:spPr>
          <a:xfrm>
            <a:off x="929895" y="2166473"/>
            <a:ext cx="8665517" cy="2492990"/>
          </a:xfrm>
          <a:prstGeom prst="rect">
            <a:avLst/>
          </a:prstGeom>
        </p:spPr>
        <p:txBody>
          <a:bodyPr wrap="square" lIns="0" tIns="0" rIns="0" bIns="0" rtlCol="0" anchor="t">
            <a:spAutoFit/>
          </a:bodyPr>
          <a:lstStyle/>
          <a:p>
            <a:pPr marL="285750" indent="-285750" defTabSz="609539">
              <a:buFont typeface="Arial,Sans-Serif"/>
              <a:buChar char="•"/>
            </a:pPr>
            <a:r>
              <a:rPr lang="en-US" dirty="0">
                <a:ea typeface="+mn-lt"/>
                <a:cs typeface="+mn-lt"/>
                <a:sym typeface="Montserrat"/>
              </a:rPr>
              <a:t>Once a device detects a PSS it knows the transmission timing of the SSS. </a:t>
            </a:r>
          </a:p>
          <a:p>
            <a:pPr marL="285750" indent="-285750" defTabSz="609539">
              <a:buFont typeface="Arial,Sans-Serif"/>
              <a:buChar char="•"/>
            </a:pPr>
            <a:r>
              <a:rPr lang="en-US" dirty="0">
                <a:ea typeface="+mn-lt"/>
                <a:cs typeface="+mn-lt"/>
                <a:sym typeface="Montserrat"/>
              </a:rPr>
              <a:t>By detecting the SSS, the device can determine the PCI of the detected cell. </a:t>
            </a:r>
          </a:p>
          <a:p>
            <a:pPr marL="285750" indent="-285750" defTabSz="609539">
              <a:buFont typeface="Arial,Sans-Serif"/>
              <a:buChar char="•"/>
            </a:pPr>
            <a:r>
              <a:rPr lang="en-US" dirty="0">
                <a:ea typeface="+mn-lt"/>
                <a:cs typeface="+mn-lt"/>
                <a:sym typeface="Montserrat"/>
              </a:rPr>
              <a:t>There are 1008 (3 X 336) different PCIs. However, already from the PSS detection the device has reduced the set of candidate PCIs by a factor 3. </a:t>
            </a:r>
          </a:p>
          <a:p>
            <a:pPr marL="285750" indent="-285750" defTabSz="609539">
              <a:buFont typeface="Arial,Sans-Serif"/>
              <a:buChar char="•"/>
            </a:pPr>
            <a:r>
              <a:rPr lang="en-US" dirty="0">
                <a:ea typeface="+mn-lt"/>
                <a:cs typeface="+mn-lt"/>
                <a:sym typeface="Montserrat"/>
              </a:rPr>
              <a:t>There are thus 336 different SSSs, that together with the already-detected PSS provides the full PCI. </a:t>
            </a:r>
          </a:p>
          <a:p>
            <a:pPr marL="285750" indent="-285750" defTabSz="609539">
              <a:buFont typeface="Arial,Sans-Serif"/>
              <a:buChar char="•"/>
            </a:pPr>
            <a:r>
              <a:rPr lang="en-US" dirty="0">
                <a:ea typeface="+mn-lt"/>
                <a:cs typeface="+mn-lt"/>
                <a:sym typeface="Montserrat"/>
              </a:rPr>
              <a:t>The basic structure of the SSS is same as that of the PSS i.e. the SSS consists of 127 subcarriers to which an SSS sequence is applied.</a:t>
            </a:r>
            <a:endParaRPr lang="en-US" dirty="0">
              <a:ea typeface="+mn-lt"/>
              <a:cs typeface="+mn-lt"/>
            </a:endParaRPr>
          </a:p>
          <a:p>
            <a:pPr defTabSz="609539"/>
            <a:endParaRPr lang="en-US" dirty="0">
              <a:latin typeface="Segoe UI"/>
              <a:cs typeface="Segoe UI"/>
            </a:endParaRP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7" name="TextBox 6">
            <a:extLst>
              <a:ext uri="{FF2B5EF4-FFF2-40B4-BE49-F238E27FC236}">
                <a16:creationId xmlns:a16="http://schemas.microsoft.com/office/drawing/2014/main" id="{5D4F50BE-55EC-7688-B918-EDAFB80A9BF6}"/>
              </a:ext>
            </a:extLst>
          </p:cNvPr>
          <p:cNvSpPr txBox="1"/>
          <p:nvPr/>
        </p:nvSpPr>
        <p:spPr>
          <a:xfrm>
            <a:off x="10521779" y="42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3GPP 38.213</a:t>
            </a:r>
            <a:endParaRPr lang="en-US" b="1" dirty="0"/>
          </a:p>
        </p:txBody>
      </p:sp>
      <p:sp>
        <p:nvSpPr>
          <p:cNvPr id="8" name="Date Placeholder 7">
            <a:extLst>
              <a:ext uri="{FF2B5EF4-FFF2-40B4-BE49-F238E27FC236}">
                <a16:creationId xmlns:a16="http://schemas.microsoft.com/office/drawing/2014/main" id="{97959093-B05C-9E4E-D99A-A9E88F1FF3D3}"/>
              </a:ext>
            </a:extLst>
          </p:cNvPr>
          <p:cNvSpPr>
            <a:spLocks noGrp="1"/>
          </p:cNvSpPr>
          <p:nvPr>
            <p:ph type="dt" sz="half" idx="10"/>
          </p:nvPr>
        </p:nvSpPr>
        <p:spPr/>
        <p:txBody>
          <a:bodyPr/>
          <a:lstStyle/>
          <a:p>
            <a:fld id="{CDB969EA-6566-410B-9096-C41B9DC615A6}" type="datetime1">
              <a:rPr lang="en-US" smtClean="0"/>
              <a:t>8/14/2024</a:t>
            </a:fld>
            <a:endParaRPr lang="en-US"/>
          </a:p>
        </p:txBody>
      </p:sp>
      <p:sp>
        <p:nvSpPr>
          <p:cNvPr id="9" name="Footer Placeholder 8">
            <a:extLst>
              <a:ext uri="{FF2B5EF4-FFF2-40B4-BE49-F238E27FC236}">
                <a16:creationId xmlns:a16="http://schemas.microsoft.com/office/drawing/2014/main" id="{B77F6283-684E-D7BB-7EA3-FB614795D580}"/>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EBE90193-4DD7-BA6E-E1B9-60A72EACD91D}"/>
              </a:ext>
            </a:extLst>
          </p:cNvPr>
          <p:cNvSpPr>
            <a:spLocks noGrp="1"/>
          </p:cNvSpPr>
          <p:nvPr>
            <p:ph type="sldNum" sz="quarter" idx="12"/>
          </p:nvPr>
        </p:nvSpPr>
        <p:spPr/>
        <p:txBody>
          <a:bodyPr/>
          <a:lstStyle/>
          <a:p>
            <a:fld id="{F891C3A5-6581-4996-BEF5-27BA38D36037}" type="slidenum">
              <a:rPr lang="en-US" smtClean="0"/>
              <a:t>11</a:t>
            </a:fld>
            <a:endParaRPr lang="en-US"/>
          </a:p>
        </p:txBody>
      </p:sp>
    </p:spTree>
    <p:extLst>
      <p:ext uri="{BB962C8B-B14F-4D97-AF65-F5344CB8AC3E}">
        <p14:creationId xmlns:p14="http://schemas.microsoft.com/office/powerpoint/2010/main" val="218162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latin typeface="Segoe UI"/>
                <a:cs typeface="Segoe UI"/>
                <a:sym typeface="Montserrat Classic Bold"/>
              </a:rPr>
              <a:t>Physical Broadcast Channel (PBCH)</a:t>
            </a:r>
            <a:endParaRPr lang="en-US" dirty="0"/>
          </a:p>
        </p:txBody>
      </p:sp>
      <p:sp>
        <p:nvSpPr>
          <p:cNvPr id="6" name="TextBox 5">
            <a:extLst>
              <a:ext uri="{FF2B5EF4-FFF2-40B4-BE49-F238E27FC236}">
                <a16:creationId xmlns:a16="http://schemas.microsoft.com/office/drawing/2014/main" id="{675CBCC7-9047-35BD-1449-18E7C0C03D64}"/>
              </a:ext>
            </a:extLst>
          </p:cNvPr>
          <p:cNvSpPr txBox="1"/>
          <p:nvPr/>
        </p:nvSpPr>
        <p:spPr>
          <a:xfrm>
            <a:off x="929895" y="1888446"/>
            <a:ext cx="9489300" cy="4431983"/>
          </a:xfrm>
          <a:prstGeom prst="rect">
            <a:avLst/>
          </a:prstGeom>
        </p:spPr>
        <p:txBody>
          <a:bodyPr wrap="square" lIns="0" tIns="0" rIns="0" bIns="0" rtlCol="0" anchor="t">
            <a:spAutoFit/>
          </a:bodyPr>
          <a:lstStyle/>
          <a:p>
            <a:pPr marL="285750" indent="-285750" defTabSz="609539">
              <a:buFont typeface="Arial"/>
              <a:buChar char="•"/>
            </a:pPr>
            <a:r>
              <a:rPr lang="en-US" dirty="0">
                <a:ea typeface="+mn-lt"/>
                <a:cs typeface="+mn-lt"/>
                <a:sym typeface="Montserrat"/>
              </a:rPr>
              <a:t>While the PSS and SSS are physical signals with specific structures, the PBCH is a more conventional physical channel on which </a:t>
            </a:r>
            <a:r>
              <a:rPr lang="en-US" b="1" dirty="0">
                <a:ea typeface="+mn-lt"/>
                <a:cs typeface="+mn-lt"/>
                <a:sym typeface="Montserrat"/>
              </a:rPr>
              <a:t>explicit channel-coded information is transmitted</a:t>
            </a:r>
            <a:r>
              <a:rPr lang="en-US" dirty="0">
                <a:ea typeface="+mn-lt"/>
                <a:cs typeface="+mn-lt"/>
                <a:sym typeface="Montserrat"/>
              </a:rPr>
              <a:t>.</a:t>
            </a:r>
            <a:endParaRPr lang="en-US" dirty="0">
              <a:ea typeface="+mn-lt"/>
              <a:cs typeface="+mn-lt"/>
            </a:endParaRPr>
          </a:p>
          <a:p>
            <a:pPr marL="285750" indent="-285750" defTabSz="609539">
              <a:buFont typeface="Arial"/>
              <a:buChar char="•"/>
            </a:pPr>
            <a:r>
              <a:rPr lang="en-US" dirty="0">
                <a:ea typeface="+mn-lt"/>
                <a:cs typeface="+mn-lt"/>
                <a:sym typeface="Montserrat"/>
              </a:rPr>
              <a:t>The </a:t>
            </a:r>
            <a:r>
              <a:rPr lang="en-US" b="1" dirty="0">
                <a:ea typeface="+mn-lt"/>
                <a:cs typeface="+mn-lt"/>
                <a:sym typeface="Montserrat"/>
              </a:rPr>
              <a:t>PBCH carries the master information block (MIB)</a:t>
            </a:r>
            <a:r>
              <a:rPr lang="en-US" dirty="0">
                <a:ea typeface="+mn-lt"/>
                <a:cs typeface="+mn-lt"/>
                <a:sym typeface="Montserrat"/>
              </a:rPr>
              <a:t>, which contains a small amount of information that the device needs in order to be able to acquire the remaining system information broadcast by the network.</a:t>
            </a:r>
            <a:endParaRPr lang="en-US" dirty="0">
              <a:ea typeface="+mn-lt"/>
              <a:cs typeface="+mn-lt"/>
            </a:endParaRPr>
          </a:p>
          <a:p>
            <a:pPr marL="285750" indent="-285750" defTabSz="609539">
              <a:buFont typeface="Arial"/>
              <a:buChar char="•"/>
            </a:pPr>
            <a:r>
              <a:rPr lang="en-US" dirty="0">
                <a:ea typeface="+mn-lt"/>
                <a:cs typeface="+mn-lt"/>
              </a:rPr>
              <a:t>The SS-block time index is provided to the device as two parts:</a:t>
            </a:r>
          </a:p>
          <a:p>
            <a:pPr marL="742950" lvl="1" indent="-285750" defTabSz="609539">
              <a:buFont typeface="Wingdings"/>
              <a:buChar char="v"/>
            </a:pPr>
            <a:r>
              <a:rPr lang="en-US" b="1" dirty="0">
                <a:ea typeface="+mn-lt"/>
                <a:cs typeface="+mn-lt"/>
              </a:rPr>
              <a:t>An implicit part encoded in the scrambling applied to the PBCH</a:t>
            </a:r>
            <a:r>
              <a:rPr lang="en-US" dirty="0">
                <a:ea typeface="+mn-lt"/>
                <a:cs typeface="+mn-lt"/>
              </a:rPr>
              <a:t>.</a:t>
            </a:r>
          </a:p>
          <a:p>
            <a:pPr marL="742950" lvl="1" indent="-285750" defTabSz="609539">
              <a:buFont typeface="Wingdings"/>
              <a:buChar char="v"/>
            </a:pPr>
            <a:r>
              <a:rPr lang="en-US" b="1" dirty="0">
                <a:ea typeface="+mn-lt"/>
                <a:cs typeface="+mn-lt"/>
              </a:rPr>
              <a:t>An explicit part included in the PBCH payload</a:t>
            </a:r>
            <a:r>
              <a:rPr lang="en-US" dirty="0">
                <a:ea typeface="+mn-lt"/>
                <a:cs typeface="+mn-lt"/>
              </a:rPr>
              <a:t>.</a:t>
            </a:r>
          </a:p>
          <a:p>
            <a:pPr marL="285750" indent="-285750" defTabSz="609539">
              <a:buFont typeface="Arial"/>
              <a:buChar char="•"/>
            </a:pPr>
            <a:r>
              <a:rPr lang="en-US" dirty="0">
                <a:ea typeface="+mn-lt"/>
                <a:cs typeface="+mn-lt"/>
              </a:rPr>
              <a:t>Eight different scrambling patterns can be used for the PBCH, allowing for the implicit indication of up to eight different SS-block time indices. This is sufficient for operation below 6 GHz (FR1) where there can be at most eight SS blocks within an SS burst set.</a:t>
            </a:r>
            <a:endParaRPr lang="en-US" dirty="0"/>
          </a:p>
          <a:p>
            <a:pPr marL="285750" indent="-285750" defTabSz="609539">
              <a:buFont typeface="Arial"/>
              <a:buChar char="•"/>
            </a:pPr>
            <a:r>
              <a:rPr lang="en-US" b="1" dirty="0">
                <a:ea typeface="+mn-lt"/>
                <a:cs typeface="+mn-lt"/>
              </a:rPr>
              <a:t>The total number of resource elements used for PBCH transmission per SS block thus equals 576.</a:t>
            </a:r>
            <a:r>
              <a:rPr lang="en-US" dirty="0">
                <a:ea typeface="+mn-lt"/>
                <a:cs typeface="+mn-lt"/>
              </a:rPr>
              <a:t> Note that this includes resource elements for the PBCH itself but also resource elements for the demodulation reference signals (DMRS) needed for coherent demodulation of the PBCH.</a:t>
            </a:r>
            <a:endParaRPr lang="en-US" dirty="0">
              <a:cs typeface="Calibri" panose="020F0502020204030204"/>
            </a:endParaRPr>
          </a:p>
          <a:p>
            <a:pPr defTabSz="609539"/>
            <a:endParaRPr lang="en-US" dirty="0">
              <a:latin typeface="Calibri"/>
              <a:cs typeface="Calibri"/>
            </a:endParaRPr>
          </a:p>
          <a:p>
            <a:pPr defTabSz="609539"/>
            <a:endParaRPr lang="en-US" dirty="0">
              <a:latin typeface="Segoe UI"/>
              <a:cs typeface="Segoe UI"/>
            </a:endParaRP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8" name="TextBox 7">
            <a:extLst>
              <a:ext uri="{FF2B5EF4-FFF2-40B4-BE49-F238E27FC236}">
                <a16:creationId xmlns:a16="http://schemas.microsoft.com/office/drawing/2014/main" id="{D9059963-4D1C-B8BB-6ADA-E48D5B2BE557}"/>
              </a:ext>
            </a:extLst>
          </p:cNvPr>
          <p:cNvSpPr txBox="1"/>
          <p:nvPr/>
        </p:nvSpPr>
        <p:spPr>
          <a:xfrm>
            <a:off x="10521779" y="42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3GPP 38.213</a:t>
            </a:r>
            <a:endParaRPr lang="en-US" b="1" dirty="0"/>
          </a:p>
        </p:txBody>
      </p:sp>
      <p:sp>
        <p:nvSpPr>
          <p:cNvPr id="7" name="Date Placeholder 6">
            <a:extLst>
              <a:ext uri="{FF2B5EF4-FFF2-40B4-BE49-F238E27FC236}">
                <a16:creationId xmlns:a16="http://schemas.microsoft.com/office/drawing/2014/main" id="{B5C83E29-9C0B-5B02-6F5F-39FCB12992AC}"/>
              </a:ext>
            </a:extLst>
          </p:cNvPr>
          <p:cNvSpPr>
            <a:spLocks noGrp="1"/>
          </p:cNvSpPr>
          <p:nvPr>
            <p:ph type="dt" sz="half" idx="10"/>
          </p:nvPr>
        </p:nvSpPr>
        <p:spPr/>
        <p:txBody>
          <a:bodyPr/>
          <a:lstStyle/>
          <a:p>
            <a:fld id="{1F7F44AA-C22E-4B42-8FA3-532B9037093B}" type="datetime1">
              <a:rPr lang="en-US" smtClean="0"/>
              <a:t>8/14/2024</a:t>
            </a:fld>
            <a:endParaRPr lang="en-US"/>
          </a:p>
        </p:txBody>
      </p:sp>
      <p:sp>
        <p:nvSpPr>
          <p:cNvPr id="9" name="Footer Placeholder 8">
            <a:extLst>
              <a:ext uri="{FF2B5EF4-FFF2-40B4-BE49-F238E27FC236}">
                <a16:creationId xmlns:a16="http://schemas.microsoft.com/office/drawing/2014/main" id="{3DB23C77-C4D2-F2AA-A289-EBCB8CAF3A8D}"/>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E3F54267-D1D3-52BC-EF2D-3C14A7808786}"/>
              </a:ext>
            </a:extLst>
          </p:cNvPr>
          <p:cNvSpPr>
            <a:spLocks noGrp="1"/>
          </p:cNvSpPr>
          <p:nvPr>
            <p:ph type="sldNum" sz="quarter" idx="12"/>
          </p:nvPr>
        </p:nvSpPr>
        <p:spPr/>
        <p:txBody>
          <a:bodyPr/>
          <a:lstStyle/>
          <a:p>
            <a:fld id="{F891C3A5-6581-4996-BEF5-27BA38D36037}" type="slidenum">
              <a:rPr lang="en-US" smtClean="0"/>
              <a:t>12</a:t>
            </a:fld>
            <a:endParaRPr lang="en-US"/>
          </a:p>
        </p:txBody>
      </p:sp>
    </p:spTree>
    <p:extLst>
      <p:ext uri="{BB962C8B-B14F-4D97-AF65-F5344CB8AC3E}">
        <p14:creationId xmlns:p14="http://schemas.microsoft.com/office/powerpoint/2010/main" val="37714304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Physical Broadcast Channel (PBCH)</a:t>
            </a:r>
            <a:endParaRPr lang="en-US"/>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pic>
        <p:nvPicPr>
          <p:cNvPr id="9" name="Picture 8" descr="A white box with black text&#10;&#10;Description automatically generated">
            <a:extLst>
              <a:ext uri="{FF2B5EF4-FFF2-40B4-BE49-F238E27FC236}">
                <a16:creationId xmlns:a16="http://schemas.microsoft.com/office/drawing/2014/main" id="{EFABCE59-D178-963E-3C9F-E09A66A26270}"/>
              </a:ext>
            </a:extLst>
          </p:cNvPr>
          <p:cNvPicPr>
            <a:picLocks noChangeAspect="1"/>
          </p:cNvPicPr>
          <p:nvPr/>
        </p:nvPicPr>
        <p:blipFill>
          <a:blip r:embed="rId2"/>
          <a:stretch>
            <a:fillRect/>
          </a:stretch>
        </p:blipFill>
        <p:spPr>
          <a:xfrm>
            <a:off x="1431325" y="1591268"/>
            <a:ext cx="9329350" cy="3685761"/>
          </a:xfrm>
          <a:prstGeom prst="rect">
            <a:avLst/>
          </a:prstGeom>
        </p:spPr>
      </p:pic>
      <p:sp>
        <p:nvSpPr>
          <p:cNvPr id="10" name="TextBox 9">
            <a:extLst>
              <a:ext uri="{FF2B5EF4-FFF2-40B4-BE49-F238E27FC236}">
                <a16:creationId xmlns:a16="http://schemas.microsoft.com/office/drawing/2014/main" id="{2A77DC3C-193D-8236-D9BB-2B3AFBECA18A}"/>
              </a:ext>
            </a:extLst>
          </p:cNvPr>
          <p:cNvSpPr txBox="1"/>
          <p:nvPr/>
        </p:nvSpPr>
        <p:spPr>
          <a:xfrm>
            <a:off x="3507084" y="5370176"/>
            <a:ext cx="64811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Table 2.1 Information Carried within the PBCH</a:t>
            </a:r>
            <a:endParaRPr lang="en-US" b="1" dirty="0">
              <a:ea typeface="Calibri"/>
              <a:cs typeface="Calibri"/>
            </a:endParaRPr>
          </a:p>
        </p:txBody>
      </p:sp>
      <p:sp>
        <p:nvSpPr>
          <p:cNvPr id="6" name="Date Placeholder 5">
            <a:extLst>
              <a:ext uri="{FF2B5EF4-FFF2-40B4-BE49-F238E27FC236}">
                <a16:creationId xmlns:a16="http://schemas.microsoft.com/office/drawing/2014/main" id="{8ED7C15B-A4A4-A239-D314-57C4F8F53E34}"/>
              </a:ext>
            </a:extLst>
          </p:cNvPr>
          <p:cNvSpPr>
            <a:spLocks noGrp="1"/>
          </p:cNvSpPr>
          <p:nvPr>
            <p:ph type="dt" sz="half" idx="10"/>
          </p:nvPr>
        </p:nvSpPr>
        <p:spPr/>
        <p:txBody>
          <a:bodyPr/>
          <a:lstStyle/>
          <a:p>
            <a:fld id="{4C289749-EC5B-4AE4-9DA3-4F752AD11D07}" type="datetime1">
              <a:rPr lang="en-US" smtClean="0"/>
              <a:t>8/14/2024</a:t>
            </a:fld>
            <a:endParaRPr lang="en-US"/>
          </a:p>
        </p:txBody>
      </p:sp>
      <p:sp>
        <p:nvSpPr>
          <p:cNvPr id="7" name="Footer Placeholder 6">
            <a:extLst>
              <a:ext uri="{FF2B5EF4-FFF2-40B4-BE49-F238E27FC236}">
                <a16:creationId xmlns:a16="http://schemas.microsoft.com/office/drawing/2014/main" id="{41CEF9A9-8B2D-1952-91C1-D70C0FFA3DC5}"/>
              </a:ext>
            </a:extLst>
          </p:cNvPr>
          <p:cNvSpPr>
            <a:spLocks noGrp="1"/>
          </p:cNvSpPr>
          <p:nvPr>
            <p:ph type="ftr" sz="quarter" idx="11"/>
          </p:nvPr>
        </p:nvSpPr>
        <p:spPr/>
        <p:txBody>
          <a:bodyPr/>
          <a:lstStyle/>
          <a:p>
            <a:r>
              <a:rPr lang="en-GB"/>
              <a:t>SSB (Synchronization Signal Block) Mapping in 5G Group 4</a:t>
            </a:r>
            <a:endParaRPr lang="en-US"/>
          </a:p>
        </p:txBody>
      </p:sp>
      <p:sp>
        <p:nvSpPr>
          <p:cNvPr id="8" name="Slide Number Placeholder 7">
            <a:extLst>
              <a:ext uri="{FF2B5EF4-FFF2-40B4-BE49-F238E27FC236}">
                <a16:creationId xmlns:a16="http://schemas.microsoft.com/office/drawing/2014/main" id="{5A2762CC-22DA-A9CC-F379-36C85C7AD6B0}"/>
              </a:ext>
            </a:extLst>
          </p:cNvPr>
          <p:cNvSpPr>
            <a:spLocks noGrp="1"/>
          </p:cNvSpPr>
          <p:nvPr>
            <p:ph type="sldNum" sz="quarter" idx="12"/>
          </p:nvPr>
        </p:nvSpPr>
        <p:spPr/>
        <p:txBody>
          <a:bodyPr/>
          <a:lstStyle/>
          <a:p>
            <a:fld id="{F891C3A5-6581-4996-BEF5-27BA38D36037}" type="slidenum">
              <a:rPr lang="en-US" smtClean="0"/>
              <a:t>13</a:t>
            </a:fld>
            <a:endParaRPr lang="en-US"/>
          </a:p>
        </p:txBody>
      </p:sp>
    </p:spTree>
    <p:extLst>
      <p:ext uri="{BB962C8B-B14F-4D97-AF65-F5344CB8AC3E}">
        <p14:creationId xmlns:p14="http://schemas.microsoft.com/office/powerpoint/2010/main" val="1795333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906962"/>
            <a:ext cx="5362253" cy="1615827"/>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Importance of SSB (Synchronization Signal Block) </a:t>
            </a:r>
            <a:endParaRPr lang="en-US">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553998"/>
          </a:xfrm>
          <a:prstGeom prst="rect">
            <a:avLst/>
          </a:prstGeom>
        </p:spPr>
        <p:txBody>
          <a:bodyPr wrap="square" lIns="0" tIns="0" rIns="0" bIns="0" rtlCol="0" anchor="t">
            <a:spAutoFit/>
          </a:bodyPr>
          <a:lstStyle/>
          <a:p>
            <a:pPr defTabSz="609539"/>
            <a:r>
              <a:rPr lang="en-US">
                <a:latin typeface="Segoe UI"/>
                <a:cs typeface="Segoe UI"/>
                <a:sym typeface="Montserrat"/>
              </a:rPr>
              <a:t>Structure of SSB </a:t>
            </a:r>
            <a:endParaRPr lang="en-US">
              <a:latin typeface="Calibri" panose="020F0502020204030204"/>
              <a:ea typeface="Calibri" panose="020F0502020204030204"/>
              <a:cs typeface="Calibri" panose="020F0502020204030204"/>
              <a:sym typeface="Montserrat"/>
            </a:endParaRPr>
          </a:p>
          <a:p>
            <a:pPr defTabSz="609539"/>
            <a:r>
              <a:rPr lang="en-US">
                <a:latin typeface="Segoe UI"/>
                <a:cs typeface="Segoe UI"/>
                <a:sym typeface="Montserrat"/>
              </a:rPr>
              <a:t>(Synchronization Signal Block)</a:t>
            </a:r>
            <a:endParaRPr lang="en-US">
              <a:ea typeface="Calibri"/>
              <a:cs typeface="Calibr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a:p>
            <a:endParaRPr lang="en-US" sz="1200">
              <a:cs typeface="Calibri"/>
            </a:endParaRPr>
          </a:p>
          <a:p>
            <a:pPr algn="l"/>
            <a:endParaRPr lang="en-US">
              <a:cs typeface="Calibri"/>
            </a:endParaRPr>
          </a:p>
        </p:txBody>
      </p:sp>
    </p:spTree>
    <p:extLst>
      <p:ext uri="{BB962C8B-B14F-4D97-AF65-F5344CB8AC3E}">
        <p14:creationId xmlns:p14="http://schemas.microsoft.com/office/powerpoint/2010/main" val="454078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11" name="TextBox 34">
            <a:extLst>
              <a:ext uri="{FF2B5EF4-FFF2-40B4-BE49-F238E27FC236}">
                <a16:creationId xmlns:a16="http://schemas.microsoft.com/office/drawing/2014/main" id="{007903D4-F717-60CD-510A-90CF4C5DD4F3}"/>
              </a:ext>
            </a:extLst>
          </p:cNvPr>
          <p:cNvSpPr txBox="1"/>
          <p:nvPr/>
        </p:nvSpPr>
        <p:spPr>
          <a:xfrm>
            <a:off x="929896" y="779457"/>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rPr>
              <a:t>Importance of SSB</a:t>
            </a:r>
          </a:p>
          <a:p>
            <a:endParaRPr lang="en-US"/>
          </a:p>
        </p:txBody>
      </p:sp>
      <p:sp>
        <p:nvSpPr>
          <p:cNvPr id="5" name="TextBox 4">
            <a:extLst>
              <a:ext uri="{FF2B5EF4-FFF2-40B4-BE49-F238E27FC236}">
                <a16:creationId xmlns:a16="http://schemas.microsoft.com/office/drawing/2014/main" id="{AD8A7475-AC44-E4A1-881F-B3101511A517}"/>
              </a:ext>
            </a:extLst>
          </p:cNvPr>
          <p:cNvSpPr txBox="1"/>
          <p:nvPr/>
        </p:nvSpPr>
        <p:spPr>
          <a:xfrm>
            <a:off x="1156369" y="1601585"/>
            <a:ext cx="91069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Initial Access and Cell Search - </a:t>
            </a:r>
            <a:r>
              <a:rPr lang="en-US" dirty="0">
                <a:ea typeface="+mn-lt"/>
                <a:cs typeface="+mn-lt"/>
              </a:rPr>
              <a:t>The SSB is crucial for the initial access procedure, which includes the cell search and synchronization phases. When a UE (user equipment) powers on or moves to a new cell, it needs to find and synchronize with a cell to establish a connection.</a:t>
            </a:r>
          </a:p>
          <a:p>
            <a:pPr marL="285750" indent="-285750">
              <a:buFont typeface="Arial"/>
              <a:buChar char="•"/>
            </a:pPr>
            <a:r>
              <a:rPr lang="en-US" b="1" dirty="0">
                <a:ea typeface="+mn-lt"/>
                <a:cs typeface="+mn-lt"/>
              </a:rPr>
              <a:t>Time and Frequency Synchronization - </a:t>
            </a:r>
            <a:r>
              <a:rPr lang="en-US" dirty="0">
                <a:ea typeface="+mn-lt"/>
                <a:cs typeface="+mn-lt"/>
              </a:rPr>
              <a:t>For proper communication, UEs need to be synchronized with the network’s timing and frequency. The SSB helps in achieving this synchronization.</a:t>
            </a:r>
          </a:p>
          <a:p>
            <a:pPr marL="285750" indent="-285750">
              <a:buFont typeface="Arial"/>
              <a:buChar char="•"/>
            </a:pPr>
            <a:r>
              <a:rPr lang="en-US" b="1" dirty="0">
                <a:ea typeface="+mn-lt"/>
                <a:cs typeface="+mn-lt"/>
              </a:rPr>
              <a:t>System Information Broadcast - </a:t>
            </a:r>
            <a:r>
              <a:rPr lang="en-US" dirty="0">
                <a:ea typeface="+mn-lt"/>
                <a:cs typeface="+mn-lt"/>
              </a:rPr>
              <a:t>The SSB contains essential system information that UEs need to configure their connection with the network.</a:t>
            </a:r>
          </a:p>
          <a:p>
            <a:pPr marL="285750" indent="-285750">
              <a:buFont typeface="Arial"/>
              <a:buChar char="•"/>
            </a:pPr>
            <a:r>
              <a:rPr lang="en-US" b="1" dirty="0">
                <a:ea typeface="+mn-lt"/>
                <a:cs typeface="+mn-lt"/>
              </a:rPr>
              <a:t>Beam Management - </a:t>
            </a:r>
            <a:r>
              <a:rPr lang="en-US" dirty="0">
                <a:ea typeface="+mn-lt"/>
                <a:cs typeface="+mn-lt"/>
              </a:rPr>
              <a:t>In 5G NR, beamforming is used to direct signals more precisely. The SSB plays a role in beam management and alignment.</a:t>
            </a:r>
          </a:p>
          <a:p>
            <a:pPr marL="285750" indent="-285750">
              <a:buFont typeface="Arial"/>
              <a:buChar char="•"/>
            </a:pPr>
            <a:r>
              <a:rPr lang="en-US" b="1" dirty="0">
                <a:ea typeface="+mn-lt"/>
                <a:cs typeface="+mn-lt"/>
              </a:rPr>
              <a:t>Network Re-selection and Handover - </a:t>
            </a:r>
            <a:r>
              <a:rPr lang="en-US" dirty="0">
                <a:ea typeface="+mn-lt"/>
                <a:cs typeface="+mn-lt"/>
              </a:rPr>
              <a:t>For maintaining continuous service as UEs move between cells, the SSB aids in network re-selection and handover processes.</a:t>
            </a:r>
          </a:p>
          <a:p>
            <a:pPr marL="285750" indent="-285750">
              <a:buFont typeface="Arial"/>
              <a:buChar char="•"/>
            </a:pPr>
            <a:r>
              <a:rPr lang="en-US" b="1" dirty="0">
                <a:ea typeface="+mn-lt"/>
                <a:cs typeface="+mn-lt"/>
              </a:rPr>
              <a:t>Support for Multiple UEs and Cells - </a:t>
            </a:r>
            <a:r>
              <a:rPr lang="en-US" dirty="0">
                <a:ea typeface="+mn-lt"/>
                <a:cs typeface="+mn-lt"/>
              </a:rPr>
              <a:t>The SSB supports the efficient operation of multiple UEs and cells within the same coverage area.</a:t>
            </a:r>
          </a:p>
          <a:p>
            <a:pPr marL="285750" indent="-285750">
              <a:buFont typeface="Arial"/>
              <a:buChar char="•"/>
            </a:pPr>
            <a:r>
              <a:rPr lang="en-US" b="1" dirty="0">
                <a:ea typeface="+mn-lt"/>
                <a:cs typeface="+mn-lt"/>
              </a:rPr>
              <a:t>Minimizing Latency and Enhancing Reliability - </a:t>
            </a:r>
            <a:r>
              <a:rPr lang="en-US" dirty="0">
                <a:ea typeface="+mn-lt"/>
                <a:cs typeface="+mn-lt"/>
              </a:rPr>
              <a:t>Efficient SSB design helps in minimizing latency and enhancing the reliability of the initial connection setup.</a:t>
            </a:r>
            <a:endParaRPr lang="en-US" dirty="0">
              <a:cs typeface="Calibri" panose="020F0502020204030204"/>
            </a:endParaRPr>
          </a:p>
        </p:txBody>
      </p:sp>
      <p:sp>
        <p:nvSpPr>
          <p:cNvPr id="6" name="Date Placeholder 5">
            <a:extLst>
              <a:ext uri="{FF2B5EF4-FFF2-40B4-BE49-F238E27FC236}">
                <a16:creationId xmlns:a16="http://schemas.microsoft.com/office/drawing/2014/main" id="{834A20D0-AF2B-D095-B9A5-83B56EC690E6}"/>
              </a:ext>
            </a:extLst>
          </p:cNvPr>
          <p:cNvSpPr>
            <a:spLocks noGrp="1"/>
          </p:cNvSpPr>
          <p:nvPr>
            <p:ph type="dt" sz="half" idx="10"/>
          </p:nvPr>
        </p:nvSpPr>
        <p:spPr/>
        <p:txBody>
          <a:bodyPr/>
          <a:lstStyle/>
          <a:p>
            <a:fld id="{A2301052-44F0-4D76-989D-2482530B0CBB}" type="datetime1">
              <a:rPr lang="en-US" smtClean="0"/>
              <a:t>8/14/2024</a:t>
            </a:fld>
            <a:endParaRPr lang="en-US"/>
          </a:p>
        </p:txBody>
      </p:sp>
      <p:sp>
        <p:nvSpPr>
          <p:cNvPr id="7" name="Footer Placeholder 6">
            <a:extLst>
              <a:ext uri="{FF2B5EF4-FFF2-40B4-BE49-F238E27FC236}">
                <a16:creationId xmlns:a16="http://schemas.microsoft.com/office/drawing/2014/main" id="{E2D2F26C-AA9F-8C15-38CC-A2C6F4B4171A}"/>
              </a:ext>
            </a:extLst>
          </p:cNvPr>
          <p:cNvSpPr>
            <a:spLocks noGrp="1"/>
          </p:cNvSpPr>
          <p:nvPr>
            <p:ph type="ftr" sz="quarter" idx="11"/>
          </p:nvPr>
        </p:nvSpPr>
        <p:spPr/>
        <p:txBody>
          <a:bodyPr/>
          <a:lstStyle/>
          <a:p>
            <a:r>
              <a:rPr lang="en-GB"/>
              <a:t>SSB (Synchronization Signal Block) Mapping in 5G Group 4</a:t>
            </a:r>
            <a:endParaRPr lang="en-US"/>
          </a:p>
        </p:txBody>
      </p:sp>
      <p:sp>
        <p:nvSpPr>
          <p:cNvPr id="8" name="Slide Number Placeholder 7">
            <a:extLst>
              <a:ext uri="{FF2B5EF4-FFF2-40B4-BE49-F238E27FC236}">
                <a16:creationId xmlns:a16="http://schemas.microsoft.com/office/drawing/2014/main" id="{CC3FD58D-FA38-BE7A-5D2B-569B733F6747}"/>
              </a:ext>
            </a:extLst>
          </p:cNvPr>
          <p:cNvSpPr>
            <a:spLocks noGrp="1"/>
          </p:cNvSpPr>
          <p:nvPr>
            <p:ph type="sldNum" sz="quarter" idx="12"/>
          </p:nvPr>
        </p:nvSpPr>
        <p:spPr/>
        <p:txBody>
          <a:bodyPr/>
          <a:lstStyle/>
          <a:p>
            <a:fld id="{F891C3A5-6581-4996-BEF5-27BA38D36037}" type="slidenum">
              <a:rPr lang="en-US" smtClean="0"/>
              <a:t>15</a:t>
            </a:fld>
            <a:endParaRPr lang="en-US"/>
          </a:p>
        </p:txBody>
      </p:sp>
    </p:spTree>
    <p:extLst>
      <p:ext uri="{BB962C8B-B14F-4D97-AF65-F5344CB8AC3E}">
        <p14:creationId xmlns:p14="http://schemas.microsoft.com/office/powerpoint/2010/main" val="2415902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11" name="TextBox 34">
            <a:extLst>
              <a:ext uri="{FF2B5EF4-FFF2-40B4-BE49-F238E27FC236}">
                <a16:creationId xmlns:a16="http://schemas.microsoft.com/office/drawing/2014/main" id="{007903D4-F717-60CD-510A-90CF4C5DD4F3}"/>
              </a:ext>
            </a:extLst>
          </p:cNvPr>
          <p:cNvSpPr txBox="1"/>
          <p:nvPr/>
        </p:nvSpPr>
        <p:spPr>
          <a:xfrm>
            <a:off x="929896" y="779457"/>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latin typeface="Segoe UI"/>
                <a:cs typeface="Segoe UI"/>
              </a:rPr>
              <a:t>SSB Burst </a:t>
            </a:r>
          </a:p>
          <a:p>
            <a:endParaRPr lang="en-US"/>
          </a:p>
        </p:txBody>
      </p:sp>
      <p:sp>
        <p:nvSpPr>
          <p:cNvPr id="5" name="TextBox 4">
            <a:extLst>
              <a:ext uri="{FF2B5EF4-FFF2-40B4-BE49-F238E27FC236}">
                <a16:creationId xmlns:a16="http://schemas.microsoft.com/office/drawing/2014/main" id="{AD8A7475-AC44-E4A1-881F-B3101511A517}"/>
              </a:ext>
            </a:extLst>
          </p:cNvPr>
          <p:cNvSpPr txBox="1"/>
          <p:nvPr/>
        </p:nvSpPr>
        <p:spPr>
          <a:xfrm>
            <a:off x="725674" y="1601585"/>
            <a:ext cx="10758821"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Synchronization Signal Block Burst (SS Block Burst) is a set of consecutive SS blocks</a:t>
            </a:r>
          </a:p>
          <a:p>
            <a:pPr marL="285750" indent="-285750">
              <a:buFont typeface="Arial"/>
              <a:buChar char="•"/>
            </a:pPr>
            <a:r>
              <a:rPr lang="en-US" dirty="0">
                <a:ea typeface="+mn-lt"/>
                <a:cs typeface="+mn-lt"/>
              </a:rPr>
              <a:t>In 5G18A, there are:</a:t>
            </a:r>
          </a:p>
          <a:p>
            <a:pPr marL="742950" lvl="1" indent="-285750">
              <a:buFont typeface="Wingdings"/>
              <a:buChar char="Ø"/>
            </a:pPr>
            <a:r>
              <a:rPr lang="en-US" dirty="0">
                <a:ea typeface="+mn-lt"/>
                <a:cs typeface="+mn-lt"/>
              </a:rPr>
              <a:t>up to 2 blocks in a SS block burst below 6 GHz</a:t>
            </a:r>
          </a:p>
          <a:p>
            <a:pPr marL="742950" lvl="1" indent="-285750">
              <a:buFont typeface="Wingdings"/>
              <a:buChar char="Ø"/>
            </a:pPr>
            <a:r>
              <a:rPr lang="en-US" dirty="0">
                <a:ea typeface="+mn-lt"/>
                <a:cs typeface="+mn-lt"/>
              </a:rPr>
              <a:t>up to 4 SS blocks in a SS block burst above 6 GHz</a:t>
            </a:r>
            <a:endParaRPr lang="en-US" dirty="0">
              <a:cs typeface="Calibri" panose="020F0502020204030204"/>
            </a:endParaRPr>
          </a:p>
          <a:p>
            <a:endParaRPr lang="en-US" sz="1400" dirty="0">
              <a:solidFill>
                <a:srgbClr val="001135"/>
              </a:solidFill>
              <a:cs typeface="Calibri" panose="020F0502020204030204"/>
            </a:endParaRPr>
          </a:p>
          <a:p>
            <a:pPr marL="285750" indent="-285750">
              <a:buFont typeface="Arial"/>
              <a:buChar char="•"/>
            </a:pPr>
            <a:endParaRPr lang="en-US" dirty="0">
              <a:ea typeface="+mn-lt"/>
              <a:cs typeface="+mn-lt"/>
            </a:endParaRPr>
          </a:p>
        </p:txBody>
      </p:sp>
      <p:pic>
        <p:nvPicPr>
          <p:cNvPr id="6" name="Picture 5" descr="A blue squares with black text&#10;&#10;Description automatically generated">
            <a:extLst>
              <a:ext uri="{FF2B5EF4-FFF2-40B4-BE49-F238E27FC236}">
                <a16:creationId xmlns:a16="http://schemas.microsoft.com/office/drawing/2014/main" id="{14AD6E8D-0A94-A7C9-CCB1-DA96B1CC1008}"/>
              </a:ext>
            </a:extLst>
          </p:cNvPr>
          <p:cNvPicPr>
            <a:picLocks noChangeAspect="1"/>
          </p:cNvPicPr>
          <p:nvPr/>
        </p:nvPicPr>
        <p:blipFill>
          <a:blip r:embed="rId2"/>
          <a:stretch>
            <a:fillRect/>
          </a:stretch>
        </p:blipFill>
        <p:spPr>
          <a:xfrm>
            <a:off x="1863811" y="3290827"/>
            <a:ext cx="8464378" cy="1985698"/>
          </a:xfrm>
          <a:prstGeom prst="rect">
            <a:avLst/>
          </a:prstGeom>
        </p:spPr>
      </p:pic>
      <p:sp>
        <p:nvSpPr>
          <p:cNvPr id="7" name="TextBox 6">
            <a:extLst>
              <a:ext uri="{FF2B5EF4-FFF2-40B4-BE49-F238E27FC236}">
                <a16:creationId xmlns:a16="http://schemas.microsoft.com/office/drawing/2014/main" id="{2F4E6422-2307-248A-6FB1-8E613798ADCC}"/>
              </a:ext>
            </a:extLst>
          </p:cNvPr>
          <p:cNvSpPr txBox="1"/>
          <p:nvPr/>
        </p:nvSpPr>
        <p:spPr>
          <a:xfrm>
            <a:off x="3052286" y="5272280"/>
            <a:ext cx="62657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Segoe UI Semibold"/>
                <a:cs typeface="Segoe UI Semibold"/>
              </a:rPr>
              <a:t>Fig 4.1 No. Of SS Blocks for their respective frequency range</a:t>
            </a:r>
            <a:endParaRPr lang="en-US" sz="1400" b="1" dirty="0"/>
          </a:p>
        </p:txBody>
      </p:sp>
      <p:sp>
        <p:nvSpPr>
          <p:cNvPr id="8" name="Date Placeholder 7">
            <a:extLst>
              <a:ext uri="{FF2B5EF4-FFF2-40B4-BE49-F238E27FC236}">
                <a16:creationId xmlns:a16="http://schemas.microsoft.com/office/drawing/2014/main" id="{9A4F7AB5-18AE-1D42-9873-41779CE7EAF3}"/>
              </a:ext>
            </a:extLst>
          </p:cNvPr>
          <p:cNvSpPr>
            <a:spLocks noGrp="1"/>
          </p:cNvSpPr>
          <p:nvPr>
            <p:ph type="dt" sz="half" idx="10"/>
          </p:nvPr>
        </p:nvSpPr>
        <p:spPr/>
        <p:txBody>
          <a:bodyPr/>
          <a:lstStyle/>
          <a:p>
            <a:fld id="{BB9766E5-F789-43DF-AF13-DFD9AF80CB4B}" type="datetime1">
              <a:rPr lang="en-US" smtClean="0"/>
              <a:t>8/14/2024</a:t>
            </a:fld>
            <a:endParaRPr lang="en-US"/>
          </a:p>
        </p:txBody>
      </p:sp>
      <p:sp>
        <p:nvSpPr>
          <p:cNvPr id="9" name="Footer Placeholder 8">
            <a:extLst>
              <a:ext uri="{FF2B5EF4-FFF2-40B4-BE49-F238E27FC236}">
                <a16:creationId xmlns:a16="http://schemas.microsoft.com/office/drawing/2014/main" id="{FE7F95C3-7E3A-0B5A-2FA9-E5E4E0161BFE}"/>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EE54EE9D-EBBD-28BE-E200-A92417835887}"/>
              </a:ext>
            </a:extLst>
          </p:cNvPr>
          <p:cNvSpPr>
            <a:spLocks noGrp="1"/>
          </p:cNvSpPr>
          <p:nvPr>
            <p:ph type="sldNum" sz="quarter" idx="12"/>
          </p:nvPr>
        </p:nvSpPr>
        <p:spPr/>
        <p:txBody>
          <a:bodyPr/>
          <a:lstStyle/>
          <a:p>
            <a:fld id="{F891C3A5-6581-4996-BEF5-27BA38D36037}" type="slidenum">
              <a:rPr lang="en-US" smtClean="0"/>
              <a:t>16</a:t>
            </a:fld>
            <a:endParaRPr lang="en-US"/>
          </a:p>
        </p:txBody>
      </p:sp>
    </p:spTree>
    <p:extLst>
      <p:ext uri="{BB962C8B-B14F-4D97-AF65-F5344CB8AC3E}">
        <p14:creationId xmlns:p14="http://schemas.microsoft.com/office/powerpoint/2010/main" val="3025650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42" presetClass="entr" presetSubtype="0" fill="hold"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anim calcmode="lin" valueType="num">
                                      <p:cBhvr>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11" name="TextBox 34">
            <a:extLst>
              <a:ext uri="{FF2B5EF4-FFF2-40B4-BE49-F238E27FC236}">
                <a16:creationId xmlns:a16="http://schemas.microsoft.com/office/drawing/2014/main" id="{007903D4-F717-60CD-510A-90CF4C5DD4F3}"/>
              </a:ext>
            </a:extLst>
          </p:cNvPr>
          <p:cNvSpPr txBox="1"/>
          <p:nvPr/>
        </p:nvSpPr>
        <p:spPr>
          <a:xfrm>
            <a:off x="929896" y="779457"/>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rPr>
              <a:t>SSB Burst Set</a:t>
            </a:r>
          </a:p>
          <a:p>
            <a:endParaRPr lang="en-US"/>
          </a:p>
        </p:txBody>
      </p:sp>
      <p:sp>
        <p:nvSpPr>
          <p:cNvPr id="5" name="TextBox 4">
            <a:extLst>
              <a:ext uri="{FF2B5EF4-FFF2-40B4-BE49-F238E27FC236}">
                <a16:creationId xmlns:a16="http://schemas.microsoft.com/office/drawing/2014/main" id="{AD8A7475-AC44-E4A1-881F-B3101511A517}"/>
              </a:ext>
            </a:extLst>
          </p:cNvPr>
          <p:cNvSpPr txBox="1"/>
          <p:nvPr/>
        </p:nvSpPr>
        <p:spPr>
          <a:xfrm>
            <a:off x="725674" y="1601585"/>
            <a:ext cx="1075882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 </a:t>
            </a:r>
            <a:r>
              <a:rPr lang="en-US" b="1" dirty="0">
                <a:ea typeface="+mn-lt"/>
                <a:cs typeface="+mn-lt"/>
              </a:rPr>
              <a:t>SSB burst set consists of multiple SS block bursts </a:t>
            </a:r>
            <a:r>
              <a:rPr lang="en-US" dirty="0">
                <a:ea typeface="+mn-lt"/>
                <a:cs typeface="+mn-lt"/>
              </a:rPr>
              <a:t>transmitted across different beams.</a:t>
            </a:r>
            <a:endParaRPr lang="en-US" dirty="0"/>
          </a:p>
          <a:p>
            <a:pPr marL="285750" indent="-285750">
              <a:buFont typeface="Arial"/>
              <a:buChar char="•"/>
            </a:pPr>
            <a:r>
              <a:rPr lang="en-US" dirty="0">
                <a:ea typeface="+mn-lt"/>
                <a:cs typeface="+mn-lt"/>
              </a:rPr>
              <a:t>The </a:t>
            </a:r>
            <a:r>
              <a:rPr lang="en-US" b="1" dirty="0">
                <a:ea typeface="+mn-lt"/>
                <a:cs typeface="+mn-lt"/>
              </a:rPr>
              <a:t>SS-block period</a:t>
            </a:r>
            <a:r>
              <a:rPr lang="en-US" dirty="0">
                <a:ea typeface="+mn-lt"/>
                <a:cs typeface="+mn-lt"/>
              </a:rPr>
              <a:t> is the </a:t>
            </a:r>
            <a:r>
              <a:rPr lang="en-US" b="1" dirty="0">
                <a:ea typeface="+mn-lt"/>
                <a:cs typeface="+mn-lt"/>
              </a:rPr>
              <a:t>time between transmissions within a specific beam</a:t>
            </a:r>
            <a:r>
              <a:rPr lang="en-US" dirty="0">
                <a:ea typeface="+mn-lt"/>
                <a:cs typeface="+mn-lt"/>
              </a:rPr>
              <a:t>. This period represents the </a:t>
            </a:r>
            <a:r>
              <a:rPr lang="en-US" b="1" dirty="0">
                <a:ea typeface="+mn-lt"/>
                <a:cs typeface="+mn-lt"/>
              </a:rPr>
              <a:t>periodicity of the SS burst set</a:t>
            </a:r>
            <a:r>
              <a:rPr lang="en-US" dirty="0">
                <a:ea typeface="+mn-lt"/>
                <a:cs typeface="+mn-lt"/>
              </a:rPr>
              <a:t>.</a:t>
            </a:r>
          </a:p>
          <a:p>
            <a:pPr marL="285750" indent="-285750">
              <a:buFont typeface="Arial"/>
              <a:buChar char="•"/>
            </a:pPr>
            <a:r>
              <a:rPr lang="en-US" dirty="0">
                <a:ea typeface="+mn-lt"/>
                <a:cs typeface="+mn-lt"/>
              </a:rPr>
              <a:t>For </a:t>
            </a:r>
            <a:r>
              <a:rPr lang="en-US" b="1" dirty="0">
                <a:ea typeface="+mn-lt"/>
                <a:cs typeface="+mn-lt"/>
              </a:rPr>
              <a:t>initial access, UE assumes periodicity of 20 </a:t>
            </a:r>
            <a:r>
              <a:rPr lang="en-US" b="1" dirty="0" err="1">
                <a:ea typeface="+mn-lt"/>
                <a:cs typeface="+mn-lt"/>
              </a:rPr>
              <a:t>ms</a:t>
            </a:r>
            <a:r>
              <a:rPr lang="en-US" b="1" dirty="0">
                <a:ea typeface="+mn-lt"/>
                <a:cs typeface="+mn-lt"/>
              </a:rPr>
              <a:t> in both-sub 6GHz, and above 6 GHz</a:t>
            </a:r>
          </a:p>
          <a:p>
            <a:pPr marL="285750" indent="-285750">
              <a:buFont typeface="Arial"/>
              <a:buChar char="•"/>
            </a:pPr>
            <a:r>
              <a:rPr lang="en-US" dirty="0">
                <a:ea typeface="+mn-lt"/>
                <a:cs typeface="+mn-lt"/>
              </a:rPr>
              <a:t>A device in one beam may only detect SS blocks from that particular beam.</a:t>
            </a:r>
          </a:p>
          <a:p>
            <a:pPr marL="285750" indent="-285750">
              <a:buFont typeface="Arial"/>
              <a:buChar char="•"/>
            </a:pPr>
            <a:r>
              <a:rPr lang="en-US" dirty="0">
                <a:ea typeface="+mn-lt"/>
                <a:cs typeface="+mn-lt"/>
              </a:rPr>
              <a:t>The maximum number of SS blocks within an SS burst set is different for different frequency bands.</a:t>
            </a:r>
          </a:p>
          <a:p>
            <a:pPr marL="742950" lvl="1" indent="-285750">
              <a:buFont typeface="Courier New"/>
              <a:buChar char="o"/>
            </a:pPr>
            <a:r>
              <a:rPr lang="en-US" dirty="0">
                <a:ea typeface="+mn-lt"/>
                <a:cs typeface="+mn-lt"/>
              </a:rPr>
              <a:t>For </a:t>
            </a:r>
            <a:r>
              <a:rPr lang="en-US" b="1" dirty="0">
                <a:ea typeface="+mn-lt"/>
                <a:cs typeface="+mn-lt"/>
              </a:rPr>
              <a:t>frequency range below 3 GHz</a:t>
            </a:r>
            <a:r>
              <a:rPr lang="en-US" dirty="0">
                <a:ea typeface="+mn-lt"/>
                <a:cs typeface="+mn-lt"/>
              </a:rPr>
              <a:t>, there can be up to 4 SS blocks within an SS burst set (</a:t>
            </a:r>
            <a:r>
              <a:rPr lang="en-US" b="1" i="1" dirty="0" err="1">
                <a:latin typeface="Calibri"/>
                <a:ea typeface="Cambria Math"/>
                <a:cs typeface="+mn-lt"/>
              </a:rPr>
              <a:t>L_max</a:t>
            </a:r>
            <a:r>
              <a:rPr lang="en-US" b="1" dirty="0">
                <a:ea typeface="+mn-lt"/>
                <a:cs typeface="+mn-lt"/>
              </a:rPr>
              <a:t> = 4)</a:t>
            </a:r>
            <a:r>
              <a:rPr lang="en-US" dirty="0">
                <a:ea typeface="+mn-lt"/>
                <a:cs typeface="+mn-lt"/>
              </a:rPr>
              <a:t>, enabling SS-block beam-sweeping over up to four beams;</a:t>
            </a:r>
          </a:p>
          <a:p>
            <a:pPr marL="742950" lvl="1" indent="-285750">
              <a:buFont typeface="Courier New"/>
              <a:buChar char="o"/>
            </a:pPr>
            <a:r>
              <a:rPr lang="en-US" dirty="0">
                <a:ea typeface="+mn-lt"/>
                <a:cs typeface="+mn-lt"/>
              </a:rPr>
              <a:t>For </a:t>
            </a:r>
            <a:r>
              <a:rPr lang="en-US" b="1" dirty="0">
                <a:ea typeface="+mn-lt"/>
                <a:cs typeface="+mn-lt"/>
              </a:rPr>
              <a:t>frequency bands between 3 GHz to 6 GHz</a:t>
            </a:r>
            <a:r>
              <a:rPr lang="en-US" dirty="0">
                <a:ea typeface="+mn-lt"/>
                <a:cs typeface="+mn-lt"/>
              </a:rPr>
              <a:t>, there can be up to 8 SS blocks within an SS burst set (</a:t>
            </a:r>
            <a:r>
              <a:rPr lang="en-US" b="1" i="1" dirty="0" err="1">
                <a:ea typeface="+mn-lt"/>
                <a:cs typeface="+mn-lt"/>
              </a:rPr>
              <a:t>L_max</a:t>
            </a:r>
            <a:r>
              <a:rPr lang="en-US" b="1" dirty="0">
                <a:ea typeface="+mn-lt"/>
                <a:cs typeface="+mn-lt"/>
              </a:rPr>
              <a:t> = 8)</a:t>
            </a:r>
            <a:r>
              <a:rPr lang="en-US" dirty="0">
                <a:ea typeface="+mn-lt"/>
                <a:cs typeface="+mn-lt"/>
              </a:rPr>
              <a:t>, enabling beam-sweeping over up to eight beams;</a:t>
            </a:r>
          </a:p>
          <a:p>
            <a:pPr marL="742950" lvl="1" indent="-285750">
              <a:buFont typeface="Courier New"/>
              <a:buChar char="o"/>
            </a:pPr>
            <a:r>
              <a:rPr lang="en-US" dirty="0">
                <a:ea typeface="+mn-lt"/>
                <a:cs typeface="+mn-lt"/>
              </a:rPr>
              <a:t>For </a:t>
            </a:r>
            <a:r>
              <a:rPr lang="en-US" b="1" dirty="0">
                <a:ea typeface="+mn-lt"/>
                <a:cs typeface="+mn-lt"/>
              </a:rPr>
              <a:t>frequency bands between 6 GHz to 52.6 GHz</a:t>
            </a:r>
            <a:r>
              <a:rPr lang="en-US" dirty="0">
                <a:ea typeface="+mn-lt"/>
                <a:cs typeface="+mn-lt"/>
              </a:rPr>
              <a:t>, there can be up to 64 SS blocks within an SS burst set (</a:t>
            </a:r>
            <a:r>
              <a:rPr lang="en-US" b="1" i="1" dirty="0" err="1">
                <a:ea typeface="+mn-lt"/>
                <a:cs typeface="+mn-lt"/>
              </a:rPr>
              <a:t>L_max</a:t>
            </a:r>
            <a:r>
              <a:rPr lang="en-US" b="1" dirty="0">
                <a:ea typeface="+mn-lt"/>
                <a:cs typeface="+mn-lt"/>
              </a:rPr>
              <a:t> = 64)</a:t>
            </a:r>
            <a:r>
              <a:rPr lang="en-US" dirty="0">
                <a:ea typeface="+mn-lt"/>
                <a:cs typeface="+mn-lt"/>
              </a:rPr>
              <a:t>, enabling beam-sweeping over up to 64 beams.</a:t>
            </a:r>
          </a:p>
          <a:p>
            <a:pPr marL="285750" indent="-285750">
              <a:buFont typeface="Arial"/>
              <a:buChar char="•"/>
            </a:pPr>
            <a:endParaRPr lang="en-US" dirty="0">
              <a:ea typeface="Calibri" panose="020F0502020204030204"/>
              <a:cs typeface="Calibri" panose="020F0502020204030204"/>
            </a:endParaRPr>
          </a:p>
        </p:txBody>
      </p:sp>
      <p:sp>
        <p:nvSpPr>
          <p:cNvPr id="6" name="Date Placeholder 5">
            <a:extLst>
              <a:ext uri="{FF2B5EF4-FFF2-40B4-BE49-F238E27FC236}">
                <a16:creationId xmlns:a16="http://schemas.microsoft.com/office/drawing/2014/main" id="{AFDE0525-DE80-0D4E-BF8A-83CE8C5F51A9}"/>
              </a:ext>
            </a:extLst>
          </p:cNvPr>
          <p:cNvSpPr>
            <a:spLocks noGrp="1"/>
          </p:cNvSpPr>
          <p:nvPr>
            <p:ph type="dt" sz="half" idx="10"/>
          </p:nvPr>
        </p:nvSpPr>
        <p:spPr/>
        <p:txBody>
          <a:bodyPr/>
          <a:lstStyle/>
          <a:p>
            <a:fld id="{A0F2924E-F87E-4D1D-A00B-7292335BFB39}" type="datetime1">
              <a:rPr lang="en-US" smtClean="0"/>
              <a:t>8/14/2024</a:t>
            </a:fld>
            <a:endParaRPr lang="en-US"/>
          </a:p>
        </p:txBody>
      </p:sp>
      <p:sp>
        <p:nvSpPr>
          <p:cNvPr id="7" name="Footer Placeholder 6">
            <a:extLst>
              <a:ext uri="{FF2B5EF4-FFF2-40B4-BE49-F238E27FC236}">
                <a16:creationId xmlns:a16="http://schemas.microsoft.com/office/drawing/2014/main" id="{A3F63124-D3E6-E18A-2E0A-6C4F7DDF69D9}"/>
              </a:ext>
            </a:extLst>
          </p:cNvPr>
          <p:cNvSpPr>
            <a:spLocks noGrp="1"/>
          </p:cNvSpPr>
          <p:nvPr>
            <p:ph type="ftr" sz="quarter" idx="11"/>
          </p:nvPr>
        </p:nvSpPr>
        <p:spPr/>
        <p:txBody>
          <a:bodyPr/>
          <a:lstStyle/>
          <a:p>
            <a:r>
              <a:rPr lang="en-GB"/>
              <a:t>SSB (Synchronization Signal Block) Mapping in 5G Group 4</a:t>
            </a:r>
            <a:endParaRPr lang="en-US"/>
          </a:p>
        </p:txBody>
      </p:sp>
      <p:sp>
        <p:nvSpPr>
          <p:cNvPr id="8" name="Slide Number Placeholder 7">
            <a:extLst>
              <a:ext uri="{FF2B5EF4-FFF2-40B4-BE49-F238E27FC236}">
                <a16:creationId xmlns:a16="http://schemas.microsoft.com/office/drawing/2014/main" id="{D5852143-97BF-5A5C-1679-B4681D355F54}"/>
              </a:ext>
            </a:extLst>
          </p:cNvPr>
          <p:cNvSpPr>
            <a:spLocks noGrp="1"/>
          </p:cNvSpPr>
          <p:nvPr>
            <p:ph type="sldNum" sz="quarter" idx="12"/>
          </p:nvPr>
        </p:nvSpPr>
        <p:spPr/>
        <p:txBody>
          <a:bodyPr/>
          <a:lstStyle/>
          <a:p>
            <a:fld id="{F891C3A5-6581-4996-BEF5-27BA38D36037}" type="slidenum">
              <a:rPr lang="en-US" smtClean="0"/>
              <a:t>17</a:t>
            </a:fld>
            <a:endParaRPr lang="en-US"/>
          </a:p>
        </p:txBody>
      </p:sp>
    </p:spTree>
    <p:extLst>
      <p:ext uri="{BB962C8B-B14F-4D97-AF65-F5344CB8AC3E}">
        <p14:creationId xmlns:p14="http://schemas.microsoft.com/office/powerpoint/2010/main" val="32195051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11" name="TextBox 34">
            <a:extLst>
              <a:ext uri="{FF2B5EF4-FFF2-40B4-BE49-F238E27FC236}">
                <a16:creationId xmlns:a16="http://schemas.microsoft.com/office/drawing/2014/main" id="{007903D4-F717-60CD-510A-90CF4C5DD4F3}"/>
              </a:ext>
            </a:extLst>
          </p:cNvPr>
          <p:cNvSpPr txBox="1"/>
          <p:nvPr/>
        </p:nvSpPr>
        <p:spPr>
          <a:xfrm>
            <a:off x="929896" y="542619"/>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rPr>
              <a:t>SSB Burst Set</a:t>
            </a:r>
          </a:p>
          <a:p>
            <a:endParaRPr lang="en-US"/>
          </a:p>
        </p:txBody>
      </p:sp>
      <p:sp>
        <p:nvSpPr>
          <p:cNvPr id="8" name="TextBox 7">
            <a:extLst>
              <a:ext uri="{FF2B5EF4-FFF2-40B4-BE49-F238E27FC236}">
                <a16:creationId xmlns:a16="http://schemas.microsoft.com/office/drawing/2014/main" id="{0B148B5A-8A85-3F25-396A-C4FE84BD1C56}"/>
              </a:ext>
            </a:extLst>
          </p:cNvPr>
          <p:cNvSpPr txBox="1"/>
          <p:nvPr/>
        </p:nvSpPr>
        <p:spPr>
          <a:xfrm>
            <a:off x="2612428" y="3721041"/>
            <a:ext cx="73254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Segoe UI Semibold"/>
                <a:cs typeface="Calibri"/>
              </a:rPr>
              <a:t>Fig 4.2 </a:t>
            </a:r>
            <a:r>
              <a:rPr lang="en-US" sz="1400" b="1" dirty="0">
                <a:latin typeface="Segoe UI Semibold"/>
                <a:ea typeface="+mn-lt"/>
                <a:cs typeface="+mn-lt"/>
              </a:rPr>
              <a:t>Multi-beam Sweeping in SS Burst Sets for Beamforming</a:t>
            </a:r>
            <a:endParaRPr lang="en-US" sz="1400" b="1" dirty="0">
              <a:latin typeface="Segoe UI Semibold"/>
              <a:cs typeface="Segoe UI Semibold"/>
            </a:endParaRPr>
          </a:p>
        </p:txBody>
      </p:sp>
      <p:pic>
        <p:nvPicPr>
          <p:cNvPr id="10" name="Picture 9" descr="A diagram of a block diagram&#10;&#10;Description automatically generated">
            <a:extLst>
              <a:ext uri="{FF2B5EF4-FFF2-40B4-BE49-F238E27FC236}">
                <a16:creationId xmlns:a16="http://schemas.microsoft.com/office/drawing/2014/main" id="{77D03203-475F-5B5A-417C-77818C1465A0}"/>
              </a:ext>
            </a:extLst>
          </p:cNvPr>
          <p:cNvPicPr>
            <a:picLocks noChangeAspect="1"/>
          </p:cNvPicPr>
          <p:nvPr/>
        </p:nvPicPr>
        <p:blipFill>
          <a:blip r:embed="rId2"/>
          <a:stretch>
            <a:fillRect/>
          </a:stretch>
        </p:blipFill>
        <p:spPr>
          <a:xfrm>
            <a:off x="1184189" y="1389454"/>
            <a:ext cx="9257270" cy="2225576"/>
          </a:xfrm>
          <a:prstGeom prst="rect">
            <a:avLst/>
          </a:prstGeom>
        </p:spPr>
      </p:pic>
      <p:sp>
        <p:nvSpPr>
          <p:cNvPr id="12" name="TextBox 11">
            <a:extLst>
              <a:ext uri="{FF2B5EF4-FFF2-40B4-BE49-F238E27FC236}">
                <a16:creationId xmlns:a16="http://schemas.microsoft.com/office/drawing/2014/main" id="{F55A69E2-622F-4CF1-D9F5-5D4C3719CEB2}"/>
              </a:ext>
            </a:extLst>
          </p:cNvPr>
          <p:cNvSpPr txBox="1"/>
          <p:nvPr/>
        </p:nvSpPr>
        <p:spPr>
          <a:xfrm>
            <a:off x="932905" y="4256853"/>
            <a:ext cx="102190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Within an SS/PBCH burst set, beams are mapped in consecutive SS/PBCH blocks in increasing order of beam index</a:t>
            </a:r>
          </a:p>
          <a:p>
            <a:pPr marL="285750" indent="-285750" algn="just">
              <a:buFont typeface="Arial"/>
              <a:buChar char="•"/>
            </a:pPr>
            <a:r>
              <a:rPr lang="en-US" dirty="0">
                <a:ea typeface="+mn-lt"/>
                <a:cs typeface="+mn-lt"/>
              </a:rPr>
              <a:t>The beam indexes are numbered from 0 to L-1 where L represents the maximum number of beams where SS/PBCH blocks are broadcasted within a SS/PBCH burst set</a:t>
            </a:r>
          </a:p>
          <a:p>
            <a:pPr marL="285750" indent="-285750" algn="just">
              <a:buFont typeface="Arial"/>
              <a:buChar char="•"/>
            </a:pPr>
            <a:r>
              <a:rPr lang="en-US" b="1" dirty="0">
                <a:ea typeface="+mn-lt"/>
                <a:cs typeface="+mn-lt"/>
              </a:rPr>
              <a:t>The main purpose of SS Burst sets is to support DL beam sweeping, in which DL Tx beams are sequentially transmitted in order to cover the whole service area in one SS Burst Set</a:t>
            </a:r>
            <a:endParaRPr lang="en-US" dirty="0">
              <a:cs typeface="Calibri"/>
            </a:endParaRPr>
          </a:p>
          <a:p>
            <a:pPr algn="l"/>
            <a:endParaRPr lang="en-US" dirty="0">
              <a:cs typeface="Calibri"/>
            </a:endParaRPr>
          </a:p>
        </p:txBody>
      </p:sp>
      <p:sp>
        <p:nvSpPr>
          <p:cNvPr id="5" name="Date Placeholder 4">
            <a:extLst>
              <a:ext uri="{FF2B5EF4-FFF2-40B4-BE49-F238E27FC236}">
                <a16:creationId xmlns:a16="http://schemas.microsoft.com/office/drawing/2014/main" id="{2784261A-B847-E137-2580-994C5DFA0495}"/>
              </a:ext>
            </a:extLst>
          </p:cNvPr>
          <p:cNvSpPr>
            <a:spLocks noGrp="1"/>
          </p:cNvSpPr>
          <p:nvPr>
            <p:ph type="dt" sz="half" idx="10"/>
          </p:nvPr>
        </p:nvSpPr>
        <p:spPr/>
        <p:txBody>
          <a:bodyPr/>
          <a:lstStyle/>
          <a:p>
            <a:fld id="{E6E9A641-26D2-4C5A-955E-E7064F1D0066}" type="datetime1">
              <a:rPr lang="en-US" smtClean="0"/>
              <a:t>8/14/2024</a:t>
            </a:fld>
            <a:endParaRPr lang="en-US"/>
          </a:p>
        </p:txBody>
      </p:sp>
      <p:sp>
        <p:nvSpPr>
          <p:cNvPr id="6" name="Footer Placeholder 5">
            <a:extLst>
              <a:ext uri="{FF2B5EF4-FFF2-40B4-BE49-F238E27FC236}">
                <a16:creationId xmlns:a16="http://schemas.microsoft.com/office/drawing/2014/main" id="{E5975D39-E674-126C-B5B5-694D72ABD78E}"/>
              </a:ext>
            </a:extLst>
          </p:cNvPr>
          <p:cNvSpPr>
            <a:spLocks noGrp="1"/>
          </p:cNvSpPr>
          <p:nvPr>
            <p:ph type="ftr" sz="quarter" idx="11"/>
          </p:nvPr>
        </p:nvSpPr>
        <p:spPr/>
        <p:txBody>
          <a:bodyPr/>
          <a:lstStyle/>
          <a:p>
            <a:r>
              <a:rPr lang="en-GB"/>
              <a:t>SSB (Synchronization Signal Block) Mapping in 5G Group 4</a:t>
            </a:r>
            <a:endParaRPr lang="en-US"/>
          </a:p>
        </p:txBody>
      </p:sp>
      <p:sp>
        <p:nvSpPr>
          <p:cNvPr id="7" name="Slide Number Placeholder 6">
            <a:extLst>
              <a:ext uri="{FF2B5EF4-FFF2-40B4-BE49-F238E27FC236}">
                <a16:creationId xmlns:a16="http://schemas.microsoft.com/office/drawing/2014/main" id="{44057153-86DF-1999-77CA-920D84F95F7C}"/>
              </a:ext>
            </a:extLst>
          </p:cNvPr>
          <p:cNvSpPr>
            <a:spLocks noGrp="1"/>
          </p:cNvSpPr>
          <p:nvPr>
            <p:ph type="sldNum" sz="quarter" idx="12"/>
          </p:nvPr>
        </p:nvSpPr>
        <p:spPr/>
        <p:txBody>
          <a:bodyPr/>
          <a:lstStyle/>
          <a:p>
            <a:fld id="{F891C3A5-6581-4996-BEF5-27BA38D36037}" type="slidenum">
              <a:rPr lang="en-US" smtClean="0"/>
              <a:t>18</a:t>
            </a:fld>
            <a:endParaRPr lang="en-US"/>
          </a:p>
        </p:txBody>
      </p:sp>
    </p:spTree>
    <p:extLst>
      <p:ext uri="{BB962C8B-B14F-4D97-AF65-F5344CB8AC3E}">
        <p14:creationId xmlns:p14="http://schemas.microsoft.com/office/powerpoint/2010/main" val="23466513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42"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906962"/>
            <a:ext cx="536225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SSB Mapping Process</a:t>
            </a:r>
            <a:endParaRPr lang="en-US">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276999"/>
          </a:xfrm>
          <a:prstGeom prst="rect">
            <a:avLst/>
          </a:prstGeom>
        </p:spPr>
        <p:txBody>
          <a:bodyPr wrap="square" lIns="0" tIns="0" rIns="0" bIns="0" rtlCol="0" anchor="t">
            <a:spAutoFit/>
          </a:bodyPr>
          <a:lstStyle/>
          <a:p>
            <a:pPr defTabSz="609539"/>
            <a:endParaRPr lang="en-US">
              <a:latin typeface="Segoe UI"/>
              <a:ea typeface="Calibri"/>
              <a:cs typeface="Segoe U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endParaRPr lang="en-US"/>
          </a:p>
          <a:p>
            <a:pPr algn="l"/>
            <a:endParaRPr lang="en-US">
              <a:cs typeface="Calibri"/>
            </a:endParaRPr>
          </a:p>
        </p:txBody>
      </p:sp>
    </p:spTree>
    <p:extLst>
      <p:ext uri="{BB962C8B-B14F-4D97-AF65-F5344CB8AC3E}">
        <p14:creationId xmlns:p14="http://schemas.microsoft.com/office/powerpoint/2010/main" val="21759709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4">
            <a:extLst>
              <a:ext uri="{FF2B5EF4-FFF2-40B4-BE49-F238E27FC236}">
                <a16:creationId xmlns:a16="http://schemas.microsoft.com/office/drawing/2014/main" id="{9C0922FF-6BAC-69A3-D7C4-B5FBF5C7170B}"/>
              </a:ext>
            </a:extLst>
          </p:cNvPr>
          <p:cNvSpPr txBox="1"/>
          <p:nvPr/>
        </p:nvSpPr>
        <p:spPr>
          <a:xfrm>
            <a:off x="929896" y="3601122"/>
            <a:ext cx="502244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Table of Contents</a:t>
            </a:r>
            <a:endParaRPr lang="en-US">
              <a:sym typeface="Montserrat Classic Bold"/>
            </a:endParaRPr>
          </a:p>
        </p:txBody>
      </p:sp>
      <p:grpSp>
        <p:nvGrpSpPr>
          <p:cNvPr id="58" name="Group 57">
            <a:extLst>
              <a:ext uri="{FF2B5EF4-FFF2-40B4-BE49-F238E27FC236}">
                <a16:creationId xmlns:a16="http://schemas.microsoft.com/office/drawing/2014/main" id="{0696E183-BA41-CDA9-E2A8-0B5B89673369}"/>
              </a:ext>
            </a:extLst>
          </p:cNvPr>
          <p:cNvGrpSpPr/>
          <p:nvPr/>
        </p:nvGrpSpPr>
        <p:grpSpPr>
          <a:xfrm>
            <a:off x="8468702" y="606056"/>
            <a:ext cx="2829864" cy="5386482"/>
            <a:chOff x="8468702" y="606056"/>
            <a:chExt cx="2829864" cy="5386482"/>
          </a:xfrm>
        </p:grpSpPr>
        <p:cxnSp>
          <p:nvCxnSpPr>
            <p:cNvPr id="9" name="Straight Connector 8">
              <a:extLst>
                <a:ext uri="{FF2B5EF4-FFF2-40B4-BE49-F238E27FC236}">
                  <a16:creationId xmlns:a16="http://schemas.microsoft.com/office/drawing/2014/main" id="{D1404BA9-E612-B7B3-1DE5-E15D80FD2B81}"/>
                </a:ext>
              </a:extLst>
            </p:cNvPr>
            <p:cNvCxnSpPr>
              <a:cxnSpLocks/>
              <a:stCxn id="12" idx="4"/>
            </p:cNvCxnSpPr>
            <p:nvPr/>
          </p:nvCxnSpPr>
          <p:spPr>
            <a:xfrm flipV="1">
              <a:off x="11165316" y="683284"/>
              <a:ext cx="1" cy="5042736"/>
            </a:xfrm>
            <a:prstGeom prst="line">
              <a:avLst/>
            </a:prstGeom>
            <a:noFill/>
            <a:ln w="31750"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cxnSp>
        <p:grpSp>
          <p:nvGrpSpPr>
            <p:cNvPr id="41" name="Group 40">
              <a:extLst>
                <a:ext uri="{FF2B5EF4-FFF2-40B4-BE49-F238E27FC236}">
                  <a16:creationId xmlns:a16="http://schemas.microsoft.com/office/drawing/2014/main" id="{3A121A40-CFDE-0668-DD5C-330B935D0D20}"/>
                </a:ext>
              </a:extLst>
            </p:cNvPr>
            <p:cNvGrpSpPr/>
            <p:nvPr/>
          </p:nvGrpSpPr>
          <p:grpSpPr>
            <a:xfrm>
              <a:off x="11032066" y="3705743"/>
              <a:ext cx="266500" cy="2286795"/>
              <a:chOff x="10957560" y="2883653"/>
              <a:chExt cx="415511" cy="3565417"/>
            </a:xfrm>
          </p:grpSpPr>
          <p:sp>
            <p:nvSpPr>
              <p:cNvPr id="12" name="Oval 11">
                <a:extLst>
                  <a:ext uri="{FF2B5EF4-FFF2-40B4-BE49-F238E27FC236}">
                    <a16:creationId xmlns:a16="http://schemas.microsoft.com/office/drawing/2014/main" id="{C8C46449-4410-5164-E827-678DAE9D7379}"/>
                  </a:ext>
                </a:extLst>
              </p:cNvPr>
              <p:cNvSpPr/>
              <p:nvPr/>
            </p:nvSpPr>
            <p:spPr>
              <a:xfrm rot="10800000">
                <a:off x="10957560" y="6033560"/>
                <a:ext cx="415511" cy="415510"/>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80DC353A-9849-0E3C-7156-9A3E0EF68C60}"/>
                  </a:ext>
                </a:extLst>
              </p:cNvPr>
              <p:cNvSpPr/>
              <p:nvPr/>
            </p:nvSpPr>
            <p:spPr>
              <a:xfrm rot="10800000">
                <a:off x="11019325" y="2883653"/>
                <a:ext cx="291980" cy="291979"/>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8" name="TextBox 14">
              <a:extLst>
                <a:ext uri="{FF2B5EF4-FFF2-40B4-BE49-F238E27FC236}">
                  <a16:creationId xmlns:a16="http://schemas.microsoft.com/office/drawing/2014/main" id="{489CB8FC-FF64-0BAE-4CC8-424011A347B4}"/>
                </a:ext>
              </a:extLst>
            </p:cNvPr>
            <p:cNvSpPr txBox="1">
              <a:spLocks noChangeArrowheads="1"/>
            </p:cNvSpPr>
            <p:nvPr/>
          </p:nvSpPr>
          <p:spPr bwMode="auto">
            <a:xfrm flipH="1">
              <a:off x="8469879" y="630209"/>
              <a:ext cx="2356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SSB</a:t>
              </a:r>
              <a:endParaRPr lang="en-US">
                <a:solidFill>
                  <a:schemeClr val="tx2">
                    <a:lumMod val="76000"/>
                  </a:schemeClr>
                </a:solidFill>
                <a:ea typeface="Calibri"/>
                <a:cs typeface="Calibri"/>
              </a:endParaRPr>
            </a:p>
          </p:txBody>
        </p:sp>
        <p:sp>
          <p:nvSpPr>
            <p:cNvPr id="32" name="TextBox 14">
              <a:extLst>
                <a:ext uri="{FF2B5EF4-FFF2-40B4-BE49-F238E27FC236}">
                  <a16:creationId xmlns:a16="http://schemas.microsoft.com/office/drawing/2014/main" id="{DB9962DE-0B16-1F94-924C-F4076998CBB4}"/>
                </a:ext>
              </a:extLst>
            </p:cNvPr>
            <p:cNvSpPr txBox="1">
              <a:spLocks noChangeArrowheads="1"/>
            </p:cNvSpPr>
            <p:nvPr/>
          </p:nvSpPr>
          <p:spPr bwMode="auto">
            <a:xfrm flipH="1">
              <a:off x="8469878" y="1641315"/>
              <a:ext cx="2356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SSB Structure</a:t>
              </a:r>
              <a:endParaRPr lang="en-US">
                <a:solidFill>
                  <a:schemeClr val="tx2">
                    <a:lumMod val="76000"/>
                  </a:schemeClr>
                </a:solidFill>
                <a:ea typeface="Calibri"/>
                <a:cs typeface="Calibri"/>
              </a:endParaRPr>
            </a:p>
          </p:txBody>
        </p:sp>
        <p:sp>
          <p:nvSpPr>
            <p:cNvPr id="35" name="TextBox 14">
              <a:extLst>
                <a:ext uri="{FF2B5EF4-FFF2-40B4-BE49-F238E27FC236}">
                  <a16:creationId xmlns:a16="http://schemas.microsoft.com/office/drawing/2014/main" id="{280D0B31-66B8-B487-DA8D-2A05ED1F8E39}"/>
                </a:ext>
              </a:extLst>
            </p:cNvPr>
            <p:cNvSpPr txBox="1">
              <a:spLocks noChangeArrowheads="1"/>
            </p:cNvSpPr>
            <p:nvPr/>
          </p:nvSpPr>
          <p:spPr bwMode="auto">
            <a:xfrm flipH="1">
              <a:off x="8468703" y="2663256"/>
              <a:ext cx="2356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Importance of SSB</a:t>
              </a:r>
              <a:endParaRPr lang="en-US">
                <a:solidFill>
                  <a:schemeClr val="tx2">
                    <a:lumMod val="76000"/>
                  </a:schemeClr>
                </a:solidFill>
                <a:ea typeface="Calibri"/>
                <a:cs typeface="Calibri"/>
              </a:endParaRPr>
            </a:p>
          </p:txBody>
        </p:sp>
        <p:sp>
          <p:nvSpPr>
            <p:cNvPr id="38" name="TextBox 14">
              <a:extLst>
                <a:ext uri="{FF2B5EF4-FFF2-40B4-BE49-F238E27FC236}">
                  <a16:creationId xmlns:a16="http://schemas.microsoft.com/office/drawing/2014/main" id="{40E8D191-6E84-5C11-959A-9E074E031020}"/>
                </a:ext>
              </a:extLst>
            </p:cNvPr>
            <p:cNvSpPr txBox="1">
              <a:spLocks noChangeArrowheads="1"/>
            </p:cNvSpPr>
            <p:nvPr/>
          </p:nvSpPr>
          <p:spPr bwMode="auto">
            <a:xfrm flipH="1">
              <a:off x="8468702" y="4655627"/>
              <a:ext cx="2356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Code</a:t>
              </a:r>
              <a:endParaRPr lang="en-US">
                <a:solidFill>
                  <a:schemeClr val="tx2">
                    <a:lumMod val="76000"/>
                  </a:schemeClr>
                </a:solidFill>
                <a:ea typeface="Calibri"/>
                <a:cs typeface="Calibri"/>
              </a:endParaRPr>
            </a:p>
          </p:txBody>
        </p:sp>
        <p:grpSp>
          <p:nvGrpSpPr>
            <p:cNvPr id="43" name="Group 42">
              <a:extLst>
                <a:ext uri="{FF2B5EF4-FFF2-40B4-BE49-F238E27FC236}">
                  <a16:creationId xmlns:a16="http://schemas.microsoft.com/office/drawing/2014/main" id="{81203A81-FC6B-B033-5FB9-735DA24CD21F}"/>
                </a:ext>
              </a:extLst>
            </p:cNvPr>
            <p:cNvGrpSpPr/>
            <p:nvPr/>
          </p:nvGrpSpPr>
          <p:grpSpPr>
            <a:xfrm>
              <a:off x="11032066" y="606056"/>
              <a:ext cx="266500" cy="266501"/>
              <a:chOff x="10957560" y="4122234"/>
              <a:chExt cx="415511" cy="415512"/>
            </a:xfrm>
          </p:grpSpPr>
          <p:sp>
            <p:nvSpPr>
              <p:cNvPr id="44" name="Oval 43">
                <a:extLst>
                  <a:ext uri="{FF2B5EF4-FFF2-40B4-BE49-F238E27FC236}">
                    <a16:creationId xmlns:a16="http://schemas.microsoft.com/office/drawing/2014/main" id="{6EBD5F2F-C4A0-28FE-265C-DD0B3250107B}"/>
                  </a:ext>
                </a:extLst>
              </p:cNvPr>
              <p:cNvSpPr/>
              <p:nvPr/>
            </p:nvSpPr>
            <p:spPr>
              <a:xfrm rot="10800000">
                <a:off x="10957560" y="4122234"/>
                <a:ext cx="415511" cy="415512"/>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5" name="Oval 44">
                <a:extLst>
                  <a:ext uri="{FF2B5EF4-FFF2-40B4-BE49-F238E27FC236}">
                    <a16:creationId xmlns:a16="http://schemas.microsoft.com/office/drawing/2014/main" id="{EE729115-0138-F0D7-3216-55D54CB3D306}"/>
                  </a:ext>
                </a:extLst>
              </p:cNvPr>
              <p:cNvSpPr/>
              <p:nvPr/>
            </p:nvSpPr>
            <p:spPr>
              <a:xfrm rot="10800000">
                <a:off x="11019325" y="4183991"/>
                <a:ext cx="291980" cy="291979"/>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46" name="Group 45">
              <a:extLst>
                <a:ext uri="{FF2B5EF4-FFF2-40B4-BE49-F238E27FC236}">
                  <a16:creationId xmlns:a16="http://schemas.microsoft.com/office/drawing/2014/main" id="{2CA6B0D1-5EDA-3815-E8D6-FBBACE21727A}"/>
                </a:ext>
              </a:extLst>
            </p:cNvPr>
            <p:cNvGrpSpPr/>
            <p:nvPr/>
          </p:nvGrpSpPr>
          <p:grpSpPr>
            <a:xfrm>
              <a:off x="11032066" y="1662926"/>
              <a:ext cx="266500" cy="266501"/>
              <a:chOff x="10957560" y="3746228"/>
              <a:chExt cx="415511" cy="415511"/>
            </a:xfrm>
          </p:grpSpPr>
          <p:sp>
            <p:nvSpPr>
              <p:cNvPr id="47" name="Oval 46">
                <a:extLst>
                  <a:ext uri="{FF2B5EF4-FFF2-40B4-BE49-F238E27FC236}">
                    <a16:creationId xmlns:a16="http://schemas.microsoft.com/office/drawing/2014/main" id="{572A0A82-F865-CE58-658F-3F25FF71D2F1}"/>
                  </a:ext>
                </a:extLst>
              </p:cNvPr>
              <p:cNvSpPr/>
              <p:nvPr/>
            </p:nvSpPr>
            <p:spPr>
              <a:xfrm rot="10800000">
                <a:off x="10957560" y="3746228"/>
                <a:ext cx="415511" cy="415511"/>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8" name="Oval 47">
                <a:extLst>
                  <a:ext uri="{FF2B5EF4-FFF2-40B4-BE49-F238E27FC236}">
                    <a16:creationId xmlns:a16="http://schemas.microsoft.com/office/drawing/2014/main" id="{B80E17AF-C0ED-DC24-9329-F4FF940277CD}"/>
                  </a:ext>
                </a:extLst>
              </p:cNvPr>
              <p:cNvSpPr/>
              <p:nvPr/>
            </p:nvSpPr>
            <p:spPr>
              <a:xfrm rot="10800000">
                <a:off x="11019325" y="3807995"/>
                <a:ext cx="291980" cy="291979"/>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49" name="Group 48">
              <a:extLst>
                <a:ext uri="{FF2B5EF4-FFF2-40B4-BE49-F238E27FC236}">
                  <a16:creationId xmlns:a16="http://schemas.microsoft.com/office/drawing/2014/main" id="{61DB3B03-E8B1-24CD-0FD5-E821D108B599}"/>
                </a:ext>
              </a:extLst>
            </p:cNvPr>
            <p:cNvGrpSpPr/>
            <p:nvPr/>
          </p:nvGrpSpPr>
          <p:grpSpPr>
            <a:xfrm>
              <a:off x="11032066" y="2699699"/>
              <a:ext cx="266500" cy="266500"/>
              <a:chOff x="10957560" y="3338905"/>
              <a:chExt cx="415511" cy="415510"/>
            </a:xfrm>
          </p:grpSpPr>
          <p:sp>
            <p:nvSpPr>
              <p:cNvPr id="50" name="Oval 49">
                <a:extLst>
                  <a:ext uri="{FF2B5EF4-FFF2-40B4-BE49-F238E27FC236}">
                    <a16:creationId xmlns:a16="http://schemas.microsoft.com/office/drawing/2014/main" id="{404D135A-56FF-9347-1938-A2CA546EF3C1}"/>
                  </a:ext>
                </a:extLst>
              </p:cNvPr>
              <p:cNvSpPr/>
              <p:nvPr/>
            </p:nvSpPr>
            <p:spPr>
              <a:xfrm rot="10800000">
                <a:off x="10957560" y="3338905"/>
                <a:ext cx="415511" cy="415510"/>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Oval 50">
                <a:extLst>
                  <a:ext uri="{FF2B5EF4-FFF2-40B4-BE49-F238E27FC236}">
                    <a16:creationId xmlns:a16="http://schemas.microsoft.com/office/drawing/2014/main" id="{43B7E0E1-0824-ED7B-4FA7-DF62323FC4CA}"/>
                  </a:ext>
                </a:extLst>
              </p:cNvPr>
              <p:cNvSpPr/>
              <p:nvPr/>
            </p:nvSpPr>
            <p:spPr>
              <a:xfrm rot="10800000">
                <a:off x="11019325" y="3400673"/>
                <a:ext cx="291980" cy="291978"/>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grpSp>
        <p:nvGrpSpPr>
          <p:cNvPr id="2" name="Group 1">
            <a:extLst>
              <a:ext uri="{FF2B5EF4-FFF2-40B4-BE49-F238E27FC236}">
                <a16:creationId xmlns:a16="http://schemas.microsoft.com/office/drawing/2014/main" id="{5073D60B-6385-6292-E7B5-84476A5B8418}"/>
              </a:ext>
            </a:extLst>
          </p:cNvPr>
          <p:cNvGrpSpPr/>
          <p:nvPr/>
        </p:nvGrpSpPr>
        <p:grpSpPr>
          <a:xfrm rot="10228891">
            <a:off x="-952806" y="-2124277"/>
            <a:ext cx="3625720" cy="4028678"/>
            <a:chOff x="9857136" y="-2056168"/>
            <a:chExt cx="3464860" cy="3849939"/>
          </a:xfrm>
        </p:grpSpPr>
        <p:sp>
          <p:nvSpPr>
            <p:cNvPr id="3" name="Freeform 7">
              <a:extLst>
                <a:ext uri="{FF2B5EF4-FFF2-40B4-BE49-F238E27FC236}">
                  <a16:creationId xmlns:a16="http://schemas.microsoft.com/office/drawing/2014/main" id="{CBA9775C-2DD9-5458-FB6D-D7602D172E74}"/>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5DA8DB"/>
              </a:solidFill>
              <a:prstDash val="solid"/>
              <a:miter/>
            </a:ln>
          </p:spPr>
          <p:txBody>
            <a:bodyPr/>
            <a:lstStyle/>
            <a:p>
              <a:endParaRPr lang="en-US"/>
            </a:p>
          </p:txBody>
        </p:sp>
        <p:sp>
          <p:nvSpPr>
            <p:cNvPr id="4" name="Freeform 12">
              <a:extLst>
                <a:ext uri="{FF2B5EF4-FFF2-40B4-BE49-F238E27FC236}">
                  <a16:creationId xmlns:a16="http://schemas.microsoft.com/office/drawing/2014/main" id="{7D5AFC04-F3F8-1EB6-D384-7A098A7DB16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5" name="Freeform 15">
              <a:extLst>
                <a:ext uri="{FF2B5EF4-FFF2-40B4-BE49-F238E27FC236}">
                  <a16:creationId xmlns:a16="http://schemas.microsoft.com/office/drawing/2014/main" id="{46764184-6B80-F21E-315B-229DE4A40B7B}"/>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8" name="Freeform 27">
              <a:extLst>
                <a:ext uri="{FF2B5EF4-FFF2-40B4-BE49-F238E27FC236}">
                  <a16:creationId xmlns:a16="http://schemas.microsoft.com/office/drawing/2014/main" id="{564267D9-28A0-0C52-C127-75C85B79C51D}"/>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10" name="Oval 9">
            <a:extLst>
              <a:ext uri="{FF2B5EF4-FFF2-40B4-BE49-F238E27FC236}">
                <a16:creationId xmlns:a16="http://schemas.microsoft.com/office/drawing/2014/main" id="{228FA050-5EBB-BD45-FBD0-41BAC23C01AA}"/>
              </a:ext>
            </a:extLst>
          </p:cNvPr>
          <p:cNvSpPr/>
          <p:nvPr/>
        </p:nvSpPr>
        <p:spPr>
          <a:xfrm rot="10800000">
            <a:off x="11071681" y="4715881"/>
            <a:ext cx="187270" cy="187270"/>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87826F34-77E5-5780-EED6-C838C8D11E59}"/>
              </a:ext>
            </a:extLst>
          </p:cNvPr>
          <p:cNvSpPr/>
          <p:nvPr/>
        </p:nvSpPr>
        <p:spPr>
          <a:xfrm rot="10800000">
            <a:off x="11032066" y="3666119"/>
            <a:ext cx="266500" cy="266500"/>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4" name="Oval 13">
            <a:extLst>
              <a:ext uri="{FF2B5EF4-FFF2-40B4-BE49-F238E27FC236}">
                <a16:creationId xmlns:a16="http://schemas.microsoft.com/office/drawing/2014/main" id="{E8A4B038-0670-D7B6-4244-881C75DB0C9E}"/>
              </a:ext>
            </a:extLst>
          </p:cNvPr>
          <p:cNvSpPr/>
          <p:nvPr/>
        </p:nvSpPr>
        <p:spPr>
          <a:xfrm rot="10800000">
            <a:off x="11032066" y="4676266"/>
            <a:ext cx="266500" cy="266500"/>
          </a:xfrm>
          <a:prstGeom prst="ellipse">
            <a:avLst/>
          </a:prstGeom>
          <a:noFill/>
          <a:ln w="28575" cap="rnd">
            <a:solidFill>
              <a:schemeClr val="tx2">
                <a:lumMod val="75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5" name="Oval 14">
            <a:extLst>
              <a:ext uri="{FF2B5EF4-FFF2-40B4-BE49-F238E27FC236}">
                <a16:creationId xmlns:a16="http://schemas.microsoft.com/office/drawing/2014/main" id="{E03B3B2E-1617-6DA5-89DC-55E308429170}"/>
              </a:ext>
            </a:extLst>
          </p:cNvPr>
          <p:cNvSpPr/>
          <p:nvPr/>
        </p:nvSpPr>
        <p:spPr>
          <a:xfrm rot="10800000">
            <a:off x="11071681" y="5761990"/>
            <a:ext cx="187270" cy="187269"/>
          </a:xfrm>
          <a:prstGeom prst="ellipse">
            <a:avLst/>
          </a:prstGeom>
          <a:solidFill>
            <a:srgbClr val="004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TextBox 14">
            <a:extLst>
              <a:ext uri="{FF2B5EF4-FFF2-40B4-BE49-F238E27FC236}">
                <a16:creationId xmlns:a16="http://schemas.microsoft.com/office/drawing/2014/main" id="{FE85E799-C246-6C38-F28E-341C97EF7A80}"/>
              </a:ext>
            </a:extLst>
          </p:cNvPr>
          <p:cNvSpPr txBox="1">
            <a:spLocks noChangeArrowheads="1"/>
          </p:cNvSpPr>
          <p:nvPr/>
        </p:nvSpPr>
        <p:spPr bwMode="auto">
          <a:xfrm flipH="1">
            <a:off x="7938918" y="3595058"/>
            <a:ext cx="2881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SSB Mapping Process</a:t>
            </a:r>
            <a:endParaRPr lang="en-US">
              <a:solidFill>
                <a:schemeClr val="tx2">
                  <a:lumMod val="76000"/>
                </a:schemeClr>
              </a:solidFill>
              <a:ea typeface="Calibri"/>
              <a:cs typeface="Calibri"/>
            </a:endParaRPr>
          </a:p>
        </p:txBody>
      </p:sp>
      <p:sp>
        <p:nvSpPr>
          <p:cNvPr id="20" name="TextBox 14">
            <a:extLst>
              <a:ext uri="{FF2B5EF4-FFF2-40B4-BE49-F238E27FC236}">
                <a16:creationId xmlns:a16="http://schemas.microsoft.com/office/drawing/2014/main" id="{A09417A8-43FB-6955-21AF-B309ABD1C29C}"/>
              </a:ext>
            </a:extLst>
          </p:cNvPr>
          <p:cNvSpPr txBox="1">
            <a:spLocks noChangeArrowheads="1"/>
          </p:cNvSpPr>
          <p:nvPr/>
        </p:nvSpPr>
        <p:spPr bwMode="auto">
          <a:xfrm flipH="1">
            <a:off x="8467340" y="5701736"/>
            <a:ext cx="2356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solidFill>
                  <a:schemeClr val="tx2">
                    <a:lumMod val="76000"/>
                  </a:schemeClr>
                </a:solidFill>
                <a:latin typeface="Segoe UI Semibold"/>
                <a:cs typeface="Segoe UI Semibold"/>
              </a:rPr>
              <a:t>Output</a:t>
            </a:r>
            <a:endParaRPr lang="en-US">
              <a:solidFill>
                <a:schemeClr val="tx2">
                  <a:lumMod val="76000"/>
                </a:schemeClr>
              </a:solidFill>
              <a:ea typeface="Calibri"/>
              <a:cs typeface="Calibri"/>
            </a:endParaRPr>
          </a:p>
        </p:txBody>
      </p:sp>
      <p:sp>
        <p:nvSpPr>
          <p:cNvPr id="7" name="TextBox 6">
            <a:extLst>
              <a:ext uri="{FF2B5EF4-FFF2-40B4-BE49-F238E27FC236}">
                <a16:creationId xmlns:a16="http://schemas.microsoft.com/office/drawing/2014/main" id="{70411DD3-F4B0-3620-FAF2-465134E7653F}"/>
              </a:ext>
            </a:extLst>
          </p:cNvPr>
          <p:cNvSpPr txBox="1"/>
          <p:nvPr/>
        </p:nvSpPr>
        <p:spPr>
          <a:xfrm>
            <a:off x="5572000" y="6466985"/>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a:p>
            <a:endParaRPr lang="en-US" sz="600">
              <a:cs typeface="Calibri"/>
            </a:endParaRPr>
          </a:p>
          <a:p>
            <a:endParaRPr lang="en-US" sz="1200">
              <a:cs typeface="Calibri"/>
            </a:endParaRPr>
          </a:p>
          <a:p>
            <a:pPr algn="l"/>
            <a:endParaRPr lang="en-US">
              <a:cs typeface="Calibri"/>
            </a:endParaRPr>
          </a:p>
        </p:txBody>
      </p:sp>
      <p:sp>
        <p:nvSpPr>
          <p:cNvPr id="16" name="TextBox 15">
            <a:extLst>
              <a:ext uri="{FF2B5EF4-FFF2-40B4-BE49-F238E27FC236}">
                <a16:creationId xmlns:a16="http://schemas.microsoft.com/office/drawing/2014/main" id="{C164540C-C9AC-E017-2F4D-A65072C32683}"/>
              </a:ext>
            </a:extLst>
          </p:cNvPr>
          <p:cNvSpPr txBox="1"/>
          <p:nvPr/>
        </p:nvSpPr>
        <p:spPr>
          <a:xfrm>
            <a:off x="11255345" y="646698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p:txBody>
      </p:sp>
    </p:spTree>
    <p:extLst>
      <p:ext uri="{BB962C8B-B14F-4D97-AF65-F5344CB8AC3E}">
        <p14:creationId xmlns:p14="http://schemas.microsoft.com/office/powerpoint/2010/main" val="4209233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up)">
                                      <p:cBhvr>
                                        <p:cTn id="13" dur="750"/>
                                        <p:tgtEl>
                                          <p:spTgt spid="58"/>
                                        </p:tgtEl>
                                      </p:cBhvr>
                                    </p:animEffect>
                                  </p:childTnLst>
                                </p:cTn>
                              </p:par>
                              <p:par>
                                <p:cTn id="14" presetID="6"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71086" y="532322"/>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SSB Mapping in Time Domain</a:t>
            </a:r>
            <a:endParaRPr lang="en-US"/>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lIns="91440" tIns="45720" rIns="91440" bIns="45720" anchor="t"/>
            <a:lstStyle/>
            <a:p>
              <a:endParaRPr lang="en-US" dirty="0">
                <a:cs typeface="Calibri"/>
              </a:endParaRPr>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6" name="TextBox 5">
            <a:extLst>
              <a:ext uri="{FF2B5EF4-FFF2-40B4-BE49-F238E27FC236}">
                <a16:creationId xmlns:a16="http://schemas.microsoft.com/office/drawing/2014/main" id="{8B081B60-333C-D4BB-5200-43C08EFFAD94}"/>
              </a:ext>
            </a:extLst>
          </p:cNvPr>
          <p:cNvSpPr txBox="1"/>
          <p:nvPr/>
        </p:nvSpPr>
        <p:spPr>
          <a:xfrm>
            <a:off x="810767" y="1202063"/>
            <a:ext cx="1023963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SSB Periodicity</a:t>
            </a:r>
            <a:endParaRPr lang="en-US" dirty="0">
              <a:cs typeface="Calibri"/>
            </a:endParaRPr>
          </a:p>
          <a:p>
            <a:pPr marL="285750" indent="-285750">
              <a:buFont typeface="Arial"/>
              <a:buChar char="•"/>
            </a:pPr>
            <a:r>
              <a:rPr lang="en-US" b="1" dirty="0">
                <a:ea typeface="+mn-lt"/>
                <a:cs typeface="+mn-lt"/>
              </a:rPr>
              <a:t>Periodicity</a:t>
            </a:r>
            <a:r>
              <a:rPr lang="en-US" dirty="0">
                <a:ea typeface="+mn-lt"/>
                <a:cs typeface="+mn-lt"/>
              </a:rPr>
              <a:t>: The SSBs are transmitted at regular intervals, known as SSB periodicity. This can be configured to values such as 5 </a:t>
            </a:r>
            <a:r>
              <a:rPr lang="en-US" dirty="0" err="1">
                <a:ea typeface="+mn-lt"/>
                <a:cs typeface="+mn-lt"/>
              </a:rPr>
              <a:t>ms</a:t>
            </a:r>
            <a:r>
              <a:rPr lang="en-US" dirty="0">
                <a:ea typeface="+mn-lt"/>
                <a:cs typeface="+mn-lt"/>
              </a:rPr>
              <a:t>, 10 </a:t>
            </a:r>
            <a:r>
              <a:rPr lang="en-US" dirty="0" err="1">
                <a:ea typeface="+mn-lt"/>
                <a:cs typeface="+mn-lt"/>
              </a:rPr>
              <a:t>ms</a:t>
            </a:r>
            <a:r>
              <a:rPr lang="en-US" dirty="0">
                <a:ea typeface="+mn-lt"/>
                <a:cs typeface="+mn-lt"/>
              </a:rPr>
              <a:t>, or 20 </a:t>
            </a:r>
            <a:r>
              <a:rPr lang="en-US" dirty="0" err="1">
                <a:ea typeface="+mn-lt"/>
                <a:cs typeface="+mn-lt"/>
              </a:rPr>
              <a:t>ms.</a:t>
            </a:r>
            <a:r>
              <a:rPr lang="en-US" dirty="0">
                <a:ea typeface="+mn-lt"/>
                <a:cs typeface="+mn-lt"/>
              </a:rPr>
              <a:t> The choice of periodicity depends on the network configuration and requirements.</a:t>
            </a:r>
            <a:endParaRPr lang="en-US" dirty="0"/>
          </a:p>
          <a:p>
            <a:pPr marL="285750" indent="-285750">
              <a:buFont typeface="Arial"/>
              <a:buChar char="•"/>
            </a:pPr>
            <a:r>
              <a:rPr lang="en-US" b="1" dirty="0">
                <a:ea typeface="+mn-lt"/>
                <a:cs typeface="+mn-lt"/>
              </a:rPr>
              <a:t>Time Intervals</a:t>
            </a:r>
            <a:r>
              <a:rPr lang="en-US" dirty="0">
                <a:ea typeface="+mn-lt"/>
                <a:cs typeface="+mn-lt"/>
              </a:rPr>
              <a:t>: For example, if the SSB periodicity is 10 </a:t>
            </a:r>
            <a:r>
              <a:rPr lang="en-US" dirty="0" err="1">
                <a:ea typeface="+mn-lt"/>
                <a:cs typeface="+mn-lt"/>
              </a:rPr>
              <a:t>ms</a:t>
            </a:r>
            <a:r>
              <a:rPr lang="en-US" dirty="0">
                <a:ea typeface="+mn-lt"/>
                <a:cs typeface="+mn-lt"/>
              </a:rPr>
              <a:t>, then an SSB is transmitted every 10 </a:t>
            </a:r>
            <a:r>
              <a:rPr lang="en-US" dirty="0" err="1">
                <a:ea typeface="+mn-lt"/>
                <a:cs typeface="+mn-lt"/>
              </a:rPr>
              <a:t>ms</a:t>
            </a:r>
            <a:r>
              <a:rPr lang="en-US" dirty="0">
                <a:ea typeface="+mn-lt"/>
                <a:cs typeface="+mn-lt"/>
              </a:rPr>
              <a:t>, and therefore, it appears once every 10 </a:t>
            </a:r>
            <a:r>
              <a:rPr lang="en-US" dirty="0" err="1">
                <a:ea typeface="+mn-lt"/>
                <a:cs typeface="+mn-lt"/>
              </a:rPr>
              <a:t>ms</a:t>
            </a:r>
            <a:r>
              <a:rPr lang="en-US" dirty="0">
                <a:ea typeface="+mn-lt"/>
                <a:cs typeface="+mn-lt"/>
              </a:rPr>
              <a:t> in the radio frame.</a:t>
            </a:r>
            <a:endParaRPr lang="en-US" dirty="0"/>
          </a:p>
          <a:p>
            <a:r>
              <a:rPr lang="en-US" b="1" dirty="0"/>
              <a:t>Slot Allocation</a:t>
            </a:r>
            <a:endParaRPr lang="en-US" dirty="0"/>
          </a:p>
          <a:p>
            <a:pPr marL="285750" indent="-285750">
              <a:buFont typeface="Arial"/>
              <a:buChar char="•"/>
            </a:pPr>
            <a:r>
              <a:rPr lang="en-US" b="1" dirty="0">
                <a:ea typeface="+mn-lt"/>
                <a:cs typeface="+mn-lt"/>
              </a:rPr>
              <a:t>Slot Mapping</a:t>
            </a:r>
            <a:r>
              <a:rPr lang="en-US" dirty="0">
                <a:ea typeface="+mn-lt"/>
                <a:cs typeface="+mn-lt"/>
              </a:rPr>
              <a:t>: The SSB is mapped to specific slots within the radio frame. The exact slot(s) in which an SSB is transmitted is determined by the </a:t>
            </a:r>
            <a:r>
              <a:rPr lang="en-US" dirty="0" err="1">
                <a:ea typeface="+mn-lt"/>
                <a:cs typeface="+mn-lt"/>
              </a:rPr>
              <a:t>gNodeB’s</a:t>
            </a:r>
            <a:r>
              <a:rPr lang="en-US" dirty="0">
                <a:ea typeface="+mn-lt"/>
                <a:cs typeface="+mn-lt"/>
              </a:rPr>
              <a:t> configuration. The mapping needs to ensure that the SSB is consistently transmitted at known intervals for the UE to detect and synchronize.</a:t>
            </a:r>
            <a:endParaRPr lang="en-US" dirty="0"/>
          </a:p>
          <a:p>
            <a:pPr marL="285750" indent="-285750">
              <a:buFont typeface="Arial"/>
              <a:buChar char="•"/>
            </a:pPr>
            <a:r>
              <a:rPr lang="en-US" b="1" dirty="0">
                <a:ea typeface="+mn-lt"/>
                <a:cs typeface="+mn-lt"/>
              </a:rPr>
              <a:t>SSB Transmission</a:t>
            </a:r>
            <a:r>
              <a:rPr lang="en-US" dirty="0">
                <a:ea typeface="+mn-lt"/>
                <a:cs typeface="+mn-lt"/>
              </a:rPr>
              <a:t>: Within a specific slot, the SSB might occupy a particular portion of the slot. This allocation is typically done in a manner that allows UEs to reliably detect the SSB across different slots and frames.</a:t>
            </a:r>
            <a:endParaRPr lang="en-US" dirty="0"/>
          </a:p>
          <a:p>
            <a:r>
              <a:rPr lang="en-US" b="1" dirty="0"/>
              <a:t>Subframe and Slot Structure</a:t>
            </a:r>
            <a:endParaRPr lang="en-US" dirty="0"/>
          </a:p>
          <a:p>
            <a:pPr marL="285750" indent="-285750">
              <a:buFont typeface="Arial"/>
              <a:buChar char="•"/>
            </a:pPr>
            <a:r>
              <a:rPr lang="en-US" b="1" dirty="0">
                <a:ea typeface="+mn-lt"/>
                <a:cs typeface="+mn-lt"/>
              </a:rPr>
              <a:t>SSB in Slots</a:t>
            </a:r>
            <a:r>
              <a:rPr lang="en-US" dirty="0">
                <a:ea typeface="+mn-lt"/>
                <a:cs typeface="+mn-lt"/>
              </a:rPr>
              <a:t>: Given that a slot is 0.5 </a:t>
            </a:r>
            <a:r>
              <a:rPr lang="en-US" dirty="0" err="1">
                <a:ea typeface="+mn-lt"/>
                <a:cs typeface="+mn-lt"/>
              </a:rPr>
              <a:t>ms</a:t>
            </a:r>
            <a:r>
              <a:rPr lang="en-US" dirty="0">
                <a:ea typeface="+mn-lt"/>
                <a:cs typeface="+mn-lt"/>
              </a:rPr>
              <a:t> long, an SSB occupies a part of a slot. Each slot can contain multiple SSBs, but this depends on the configuration and the bandwidth of the carrier.</a:t>
            </a:r>
            <a:endParaRPr lang="en-US" dirty="0"/>
          </a:p>
          <a:p>
            <a:pPr marL="285750" indent="-285750">
              <a:buFont typeface="Arial"/>
              <a:buChar char="•"/>
            </a:pPr>
            <a:r>
              <a:rPr lang="en-US" b="1" dirty="0">
                <a:ea typeface="+mn-lt"/>
                <a:cs typeface="+mn-lt"/>
              </a:rPr>
              <a:t>Synchronization</a:t>
            </a:r>
            <a:r>
              <a:rPr lang="en-US" dirty="0">
                <a:ea typeface="+mn-lt"/>
                <a:cs typeface="+mn-lt"/>
              </a:rPr>
              <a:t>: The SSB provides synchronization information necessary for the UE to lock onto the base station’s signal. This involves detecting the SSB's specific time slot and periodicity.</a:t>
            </a:r>
            <a:endParaRPr lang="en-US" dirty="0"/>
          </a:p>
          <a:p>
            <a:pPr algn="l"/>
            <a:endParaRPr lang="en-US" dirty="0">
              <a:cs typeface="Calibri"/>
            </a:endParaRPr>
          </a:p>
        </p:txBody>
      </p:sp>
      <p:sp>
        <p:nvSpPr>
          <p:cNvPr id="7" name="TextBox 6">
            <a:extLst>
              <a:ext uri="{FF2B5EF4-FFF2-40B4-BE49-F238E27FC236}">
                <a16:creationId xmlns:a16="http://schemas.microsoft.com/office/drawing/2014/main" id="{841EDEF5-8D8C-E945-BE08-6A373D0127BC}"/>
              </a:ext>
            </a:extLst>
          </p:cNvPr>
          <p:cNvSpPr txBox="1"/>
          <p:nvPr/>
        </p:nvSpPr>
        <p:spPr>
          <a:xfrm>
            <a:off x="8956590" y="409833"/>
            <a:ext cx="31344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7.4.3.1 of 3GPP 38.211, 38.213</a:t>
            </a:r>
            <a:endParaRPr lang="en-US" b="1" dirty="0"/>
          </a:p>
        </p:txBody>
      </p:sp>
      <p:sp>
        <p:nvSpPr>
          <p:cNvPr id="8" name="Date Placeholder 7">
            <a:extLst>
              <a:ext uri="{FF2B5EF4-FFF2-40B4-BE49-F238E27FC236}">
                <a16:creationId xmlns:a16="http://schemas.microsoft.com/office/drawing/2014/main" id="{CDD1A100-4F68-6A90-45B0-5D4B0FCB39E3}"/>
              </a:ext>
            </a:extLst>
          </p:cNvPr>
          <p:cNvSpPr>
            <a:spLocks noGrp="1"/>
          </p:cNvSpPr>
          <p:nvPr>
            <p:ph type="dt" sz="half" idx="10"/>
          </p:nvPr>
        </p:nvSpPr>
        <p:spPr/>
        <p:txBody>
          <a:bodyPr/>
          <a:lstStyle/>
          <a:p>
            <a:fld id="{F377DAD9-B250-45EE-AF00-8DBBE5EA09DF}" type="datetime1">
              <a:rPr lang="en-US" smtClean="0"/>
              <a:t>8/14/2024</a:t>
            </a:fld>
            <a:endParaRPr lang="en-US"/>
          </a:p>
        </p:txBody>
      </p:sp>
      <p:sp>
        <p:nvSpPr>
          <p:cNvPr id="9" name="Footer Placeholder 8">
            <a:extLst>
              <a:ext uri="{FF2B5EF4-FFF2-40B4-BE49-F238E27FC236}">
                <a16:creationId xmlns:a16="http://schemas.microsoft.com/office/drawing/2014/main" id="{E7C1C7B2-0BCC-592C-A05B-3DAFF46647ED}"/>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E8C84147-E564-9B06-0F1C-9FDF06D03276}"/>
              </a:ext>
            </a:extLst>
          </p:cNvPr>
          <p:cNvSpPr>
            <a:spLocks noGrp="1"/>
          </p:cNvSpPr>
          <p:nvPr>
            <p:ph type="sldNum" sz="quarter" idx="12"/>
          </p:nvPr>
        </p:nvSpPr>
        <p:spPr/>
        <p:txBody>
          <a:bodyPr/>
          <a:lstStyle/>
          <a:p>
            <a:fld id="{F891C3A5-6581-4996-BEF5-27BA38D36037}" type="slidenum">
              <a:rPr lang="en-US" smtClean="0"/>
              <a:t>20</a:t>
            </a:fld>
            <a:endParaRPr lang="en-US"/>
          </a:p>
        </p:txBody>
      </p:sp>
    </p:spTree>
    <p:extLst>
      <p:ext uri="{BB962C8B-B14F-4D97-AF65-F5344CB8AC3E}">
        <p14:creationId xmlns:p14="http://schemas.microsoft.com/office/powerpoint/2010/main" val="24838995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60788" y="583808"/>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SSB Mapping in Frequency Domain</a:t>
            </a:r>
            <a:endParaRPr lang="en-US"/>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6" name="TextBox 5">
            <a:extLst>
              <a:ext uri="{FF2B5EF4-FFF2-40B4-BE49-F238E27FC236}">
                <a16:creationId xmlns:a16="http://schemas.microsoft.com/office/drawing/2014/main" id="{C0BF3F5D-1F34-DB26-E4D4-1A1B2BE59891}"/>
              </a:ext>
            </a:extLst>
          </p:cNvPr>
          <p:cNvSpPr txBox="1"/>
          <p:nvPr/>
        </p:nvSpPr>
        <p:spPr>
          <a:xfrm>
            <a:off x="862182" y="1228665"/>
            <a:ext cx="1012636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Frequency Grid</a:t>
            </a:r>
            <a:endParaRPr lang="en-US" dirty="0"/>
          </a:p>
          <a:p>
            <a:pPr marL="285750" indent="-285750">
              <a:buFont typeface="Arial"/>
              <a:buChar char="•"/>
            </a:pPr>
            <a:r>
              <a:rPr lang="en-US" b="1" dirty="0">
                <a:ea typeface="+mn-lt"/>
                <a:cs typeface="+mn-lt"/>
              </a:rPr>
              <a:t>Resource Blocks (RBs)</a:t>
            </a:r>
            <a:r>
              <a:rPr lang="en-US" dirty="0">
                <a:ea typeface="+mn-lt"/>
                <a:cs typeface="+mn-lt"/>
              </a:rPr>
              <a:t>: The frequency spectrum in 5G NR is divided into Resource Blocks (RBs), each spanning 180 kHz. The RBs are the smallest units of frequency allocation.</a:t>
            </a:r>
            <a:endParaRPr lang="en-US" dirty="0"/>
          </a:p>
          <a:p>
            <a:pPr marL="285750" indent="-285750">
              <a:buFont typeface="Arial"/>
              <a:buChar char="•"/>
            </a:pPr>
            <a:r>
              <a:rPr lang="en-US" b="1" dirty="0">
                <a:ea typeface="+mn-lt"/>
                <a:cs typeface="+mn-lt"/>
              </a:rPr>
              <a:t>Carrier Bandwidth</a:t>
            </a:r>
            <a:r>
              <a:rPr lang="en-US" dirty="0">
                <a:ea typeface="+mn-lt"/>
                <a:cs typeface="+mn-lt"/>
              </a:rPr>
              <a:t>: The total bandwidth of a carrier is made up of multiple RBs. For example, a 10 MHz carrier comprises approximately 50 RBs.</a:t>
            </a:r>
            <a:endParaRPr lang="en-US" dirty="0"/>
          </a:p>
          <a:p>
            <a:r>
              <a:rPr lang="en-US" b="1" dirty="0"/>
              <a:t>SSB Resource Elements</a:t>
            </a:r>
            <a:endParaRPr lang="en-US" dirty="0"/>
          </a:p>
          <a:p>
            <a:pPr marL="285750" indent="-285750">
              <a:buFont typeface="Arial"/>
              <a:buChar char="•"/>
            </a:pPr>
            <a:r>
              <a:rPr lang="en-US" b="1" dirty="0">
                <a:ea typeface="+mn-lt"/>
                <a:cs typeface="+mn-lt"/>
              </a:rPr>
              <a:t>Resource Elements</a:t>
            </a:r>
            <a:r>
              <a:rPr lang="en-US" dirty="0">
                <a:ea typeface="+mn-lt"/>
                <a:cs typeface="+mn-lt"/>
              </a:rPr>
              <a:t>: An SSB is spread across a set of resource elements within the allocated RBs. The resource elements are the intersection of frequency (RBs) and time (OFDM symbols).</a:t>
            </a:r>
            <a:endParaRPr lang="en-US" dirty="0"/>
          </a:p>
          <a:p>
            <a:pPr marL="285750" indent="-285750">
              <a:buFont typeface="Arial"/>
              <a:buChar char="•"/>
            </a:pPr>
            <a:r>
              <a:rPr lang="en-US" b="1" dirty="0">
                <a:ea typeface="+mn-lt"/>
                <a:cs typeface="+mn-lt"/>
              </a:rPr>
              <a:t>Physical Broadcast Channel (PBCH)</a:t>
            </a:r>
            <a:r>
              <a:rPr lang="en-US" dirty="0">
                <a:ea typeface="+mn-lt"/>
                <a:cs typeface="+mn-lt"/>
              </a:rPr>
              <a:t>: The PBCH carries essential system information and is part of the SSB.</a:t>
            </a:r>
            <a:endParaRPr lang="en-US" dirty="0"/>
          </a:p>
          <a:p>
            <a:pPr marL="285750" indent="-285750">
              <a:buFont typeface="Arial"/>
              <a:buChar char="•"/>
            </a:pPr>
            <a:r>
              <a:rPr lang="en-US" b="1" dirty="0">
                <a:ea typeface="+mn-lt"/>
                <a:cs typeface="+mn-lt"/>
              </a:rPr>
              <a:t>Synchronization Signal</a:t>
            </a:r>
            <a:r>
              <a:rPr lang="en-US" dirty="0">
                <a:ea typeface="+mn-lt"/>
                <a:cs typeface="+mn-lt"/>
              </a:rPr>
              <a:t>: The SSB also includes synchronization signals like the Primary Synchronization Signal (PSS) and Secondary Synchronization Signal (SSS), which are essential for time and frequency synchronization.</a:t>
            </a:r>
            <a:endParaRPr lang="en-US" dirty="0"/>
          </a:p>
          <a:p>
            <a:r>
              <a:rPr lang="en-US" b="1" dirty="0"/>
              <a:t>Frequency Offset and Patterns</a:t>
            </a:r>
            <a:endParaRPr lang="en-US" dirty="0"/>
          </a:p>
          <a:p>
            <a:pPr marL="285750" indent="-285750">
              <a:buFont typeface="Arial"/>
              <a:buChar char="•"/>
            </a:pPr>
            <a:r>
              <a:rPr lang="en-US" b="1" dirty="0">
                <a:ea typeface="+mn-lt"/>
                <a:cs typeface="+mn-lt"/>
              </a:rPr>
              <a:t>Frequency Offset</a:t>
            </a:r>
            <a:r>
              <a:rPr lang="en-US" dirty="0">
                <a:ea typeface="+mn-lt"/>
                <a:cs typeface="+mn-lt"/>
              </a:rPr>
              <a:t>: The SSB is transmitted with a specific frequency offset relative to the carrier frequency. This ensures that the SSB can be detected across different parts of the spectrum.</a:t>
            </a:r>
            <a:endParaRPr lang="en-US" dirty="0"/>
          </a:p>
          <a:p>
            <a:pPr marL="285750" indent="-285750">
              <a:buFont typeface="Arial"/>
              <a:buChar char="•"/>
            </a:pPr>
            <a:r>
              <a:rPr lang="en-US" b="1" dirty="0">
                <a:ea typeface="+mn-lt"/>
                <a:cs typeface="+mn-lt"/>
              </a:rPr>
              <a:t>Frequency Patterns</a:t>
            </a:r>
            <a:r>
              <a:rPr lang="en-US" dirty="0">
                <a:ea typeface="+mn-lt"/>
                <a:cs typeface="+mn-lt"/>
              </a:rPr>
              <a:t>: The mapping of the SSB to specific RBs and frequency offsets is designed to ensure coverage and detectability. The exact pattern of frequency allocation can vary depending on the carrier configuration and bandwidth.</a:t>
            </a:r>
            <a:endParaRPr lang="en-US" dirty="0"/>
          </a:p>
          <a:p>
            <a:pPr algn="l"/>
            <a:endParaRPr lang="en-US" dirty="0">
              <a:cs typeface="Calibri"/>
            </a:endParaRPr>
          </a:p>
        </p:txBody>
      </p:sp>
      <p:sp>
        <p:nvSpPr>
          <p:cNvPr id="7" name="TextBox 6">
            <a:extLst>
              <a:ext uri="{FF2B5EF4-FFF2-40B4-BE49-F238E27FC236}">
                <a16:creationId xmlns:a16="http://schemas.microsoft.com/office/drawing/2014/main" id="{C530D52F-4939-DA43-CFA1-A584DC9460B3}"/>
              </a:ext>
            </a:extLst>
          </p:cNvPr>
          <p:cNvSpPr txBox="1"/>
          <p:nvPr/>
        </p:nvSpPr>
        <p:spPr>
          <a:xfrm>
            <a:off x="8898067" y="400661"/>
            <a:ext cx="31447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7.4.3.1 of 3GPP 38.211, 38.213</a:t>
            </a:r>
            <a:endParaRPr lang="en-US" b="1" dirty="0"/>
          </a:p>
        </p:txBody>
      </p:sp>
      <p:sp>
        <p:nvSpPr>
          <p:cNvPr id="8" name="Date Placeholder 7">
            <a:extLst>
              <a:ext uri="{FF2B5EF4-FFF2-40B4-BE49-F238E27FC236}">
                <a16:creationId xmlns:a16="http://schemas.microsoft.com/office/drawing/2014/main" id="{446A3408-38AD-69F4-A631-C61D0AEB52A7}"/>
              </a:ext>
            </a:extLst>
          </p:cNvPr>
          <p:cNvSpPr>
            <a:spLocks noGrp="1"/>
          </p:cNvSpPr>
          <p:nvPr>
            <p:ph type="dt" sz="half" idx="10"/>
          </p:nvPr>
        </p:nvSpPr>
        <p:spPr/>
        <p:txBody>
          <a:bodyPr/>
          <a:lstStyle/>
          <a:p>
            <a:fld id="{F240D557-6CAB-4FE9-9BDE-6121C1D3B290}" type="datetime1">
              <a:rPr lang="en-US" smtClean="0"/>
              <a:t>8/14/2024</a:t>
            </a:fld>
            <a:endParaRPr lang="en-US"/>
          </a:p>
        </p:txBody>
      </p:sp>
      <p:sp>
        <p:nvSpPr>
          <p:cNvPr id="9" name="Footer Placeholder 8">
            <a:extLst>
              <a:ext uri="{FF2B5EF4-FFF2-40B4-BE49-F238E27FC236}">
                <a16:creationId xmlns:a16="http://schemas.microsoft.com/office/drawing/2014/main" id="{D578F1B3-A8FE-3CC7-EBC7-1A1503B49235}"/>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F961F837-FC56-BF86-1E20-C61ECC30877F}"/>
              </a:ext>
            </a:extLst>
          </p:cNvPr>
          <p:cNvSpPr>
            <a:spLocks noGrp="1"/>
          </p:cNvSpPr>
          <p:nvPr>
            <p:ph type="sldNum" sz="quarter" idx="12"/>
          </p:nvPr>
        </p:nvSpPr>
        <p:spPr/>
        <p:txBody>
          <a:bodyPr/>
          <a:lstStyle/>
          <a:p>
            <a:fld id="{F891C3A5-6581-4996-BEF5-27BA38D36037}" type="slidenum">
              <a:rPr lang="en-US" smtClean="0"/>
              <a:t>21</a:t>
            </a:fld>
            <a:endParaRPr lang="en-US"/>
          </a:p>
        </p:txBody>
      </p:sp>
    </p:spTree>
    <p:extLst>
      <p:ext uri="{BB962C8B-B14F-4D97-AF65-F5344CB8AC3E}">
        <p14:creationId xmlns:p14="http://schemas.microsoft.com/office/powerpoint/2010/main" val="3069120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906962"/>
            <a:ext cx="536225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Code</a:t>
            </a:r>
            <a:endParaRPr lang="en-US">
              <a:solidFill>
                <a:schemeClr val="bg1"/>
              </a:solidFill>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endParaRPr lang="en-US"/>
          </a:p>
          <a:p>
            <a:pPr algn="l"/>
            <a:endParaRPr lang="en-US">
              <a:cs typeface="Calibri"/>
            </a:endParaRPr>
          </a:p>
        </p:txBody>
      </p:sp>
    </p:spTree>
    <p:extLst>
      <p:ext uri="{BB962C8B-B14F-4D97-AF65-F5344CB8AC3E}">
        <p14:creationId xmlns:p14="http://schemas.microsoft.com/office/powerpoint/2010/main" val="441900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t>Code</a:t>
            </a: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6" name="Date Placeholder 5">
            <a:extLst>
              <a:ext uri="{FF2B5EF4-FFF2-40B4-BE49-F238E27FC236}">
                <a16:creationId xmlns:a16="http://schemas.microsoft.com/office/drawing/2014/main" id="{732B7E10-34C8-33D7-15A9-692E9AD1B6C3}"/>
              </a:ext>
            </a:extLst>
          </p:cNvPr>
          <p:cNvSpPr>
            <a:spLocks noGrp="1"/>
          </p:cNvSpPr>
          <p:nvPr>
            <p:ph type="dt" sz="half" idx="10"/>
          </p:nvPr>
        </p:nvSpPr>
        <p:spPr/>
        <p:txBody>
          <a:bodyPr/>
          <a:lstStyle/>
          <a:p>
            <a:fld id="{788E300F-166A-477B-84C4-0AC33E5B9D6E}" type="datetime1">
              <a:rPr lang="en-US" smtClean="0"/>
              <a:t>8/14/2024</a:t>
            </a:fld>
            <a:endParaRPr lang="en-US"/>
          </a:p>
        </p:txBody>
      </p:sp>
      <p:sp>
        <p:nvSpPr>
          <p:cNvPr id="7" name="Footer Placeholder 6">
            <a:extLst>
              <a:ext uri="{FF2B5EF4-FFF2-40B4-BE49-F238E27FC236}">
                <a16:creationId xmlns:a16="http://schemas.microsoft.com/office/drawing/2014/main" id="{8F8F6809-5A09-25B9-A8A4-CEFAE82A5143}"/>
              </a:ext>
            </a:extLst>
          </p:cNvPr>
          <p:cNvSpPr>
            <a:spLocks noGrp="1"/>
          </p:cNvSpPr>
          <p:nvPr>
            <p:ph type="ftr" sz="quarter" idx="11"/>
          </p:nvPr>
        </p:nvSpPr>
        <p:spPr/>
        <p:txBody>
          <a:bodyPr/>
          <a:lstStyle/>
          <a:p>
            <a:r>
              <a:rPr lang="en-GB"/>
              <a:t>SSB (Synchronization Signal Block) Mapping in 5G Group 4</a:t>
            </a:r>
            <a:endParaRPr lang="en-US"/>
          </a:p>
        </p:txBody>
      </p:sp>
      <p:sp>
        <p:nvSpPr>
          <p:cNvPr id="8" name="Slide Number Placeholder 7">
            <a:extLst>
              <a:ext uri="{FF2B5EF4-FFF2-40B4-BE49-F238E27FC236}">
                <a16:creationId xmlns:a16="http://schemas.microsoft.com/office/drawing/2014/main" id="{AD74BB93-A174-4FC8-0720-BF1B839CDE66}"/>
              </a:ext>
            </a:extLst>
          </p:cNvPr>
          <p:cNvSpPr>
            <a:spLocks noGrp="1"/>
          </p:cNvSpPr>
          <p:nvPr>
            <p:ph type="sldNum" sz="quarter" idx="12"/>
          </p:nvPr>
        </p:nvSpPr>
        <p:spPr/>
        <p:txBody>
          <a:bodyPr/>
          <a:lstStyle/>
          <a:p>
            <a:fld id="{F891C3A5-6581-4996-BEF5-27BA38D36037}" type="slidenum">
              <a:rPr lang="en-US" smtClean="0"/>
              <a:t>23</a:t>
            </a:fld>
            <a:endParaRPr lang="en-US"/>
          </a:p>
        </p:txBody>
      </p:sp>
      <p:graphicFrame>
        <p:nvGraphicFramePr>
          <p:cNvPr id="9" name="Object 8">
            <a:extLst>
              <a:ext uri="{FF2B5EF4-FFF2-40B4-BE49-F238E27FC236}">
                <a16:creationId xmlns:a16="http://schemas.microsoft.com/office/drawing/2014/main" id="{DA58A9C6-9CD2-55C0-FA83-4399E52F813A}"/>
              </a:ext>
            </a:extLst>
          </p:cNvPr>
          <p:cNvGraphicFramePr>
            <a:graphicFrameLocks noChangeAspect="1"/>
          </p:cNvGraphicFramePr>
          <p:nvPr>
            <p:extLst>
              <p:ext uri="{D42A27DB-BD31-4B8C-83A1-F6EECF244321}">
                <p14:modId xmlns:p14="http://schemas.microsoft.com/office/powerpoint/2010/main" val="2629501692"/>
              </p:ext>
            </p:extLst>
          </p:nvPr>
        </p:nvGraphicFramePr>
        <p:xfrm>
          <a:off x="5110898" y="2667000"/>
          <a:ext cx="1525571" cy="1321633"/>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417" progId="Package">
                  <p:embed/>
                </p:oleObj>
              </mc:Choice>
              <mc:Fallback>
                <p:oleObj name="Packager Shell Object" showAsIcon="1" r:id="rId2" imgW="914400" imgH="792417" progId="Package">
                  <p:embed/>
                  <p:pic>
                    <p:nvPicPr>
                      <p:cNvPr id="0" name=""/>
                      <p:cNvPicPr/>
                      <p:nvPr/>
                    </p:nvPicPr>
                    <p:blipFill>
                      <a:blip r:embed="rId3"/>
                      <a:stretch>
                        <a:fillRect/>
                      </a:stretch>
                    </p:blipFill>
                    <p:spPr>
                      <a:xfrm>
                        <a:off x="5110898" y="2667000"/>
                        <a:ext cx="1525571" cy="132163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2AD3A7C8-6138-33C3-D625-02E93A13B74D}"/>
              </a:ext>
            </a:extLst>
          </p:cNvPr>
          <p:cNvSpPr txBox="1"/>
          <p:nvPr/>
        </p:nvSpPr>
        <p:spPr>
          <a:xfrm>
            <a:off x="4724400" y="4318592"/>
            <a:ext cx="2743200" cy="338554"/>
          </a:xfrm>
          <a:prstGeom prst="rect">
            <a:avLst/>
          </a:prstGeom>
          <a:noFill/>
        </p:spPr>
        <p:txBody>
          <a:bodyPr wrap="square" rtlCol="0">
            <a:spAutoFit/>
          </a:bodyPr>
          <a:lstStyle/>
          <a:p>
            <a:r>
              <a:rPr lang="en-IN" sz="1600" b="1" dirty="0"/>
              <a:t>Source: GitHub, LinkedIn</a:t>
            </a:r>
          </a:p>
        </p:txBody>
      </p:sp>
    </p:spTree>
    <p:extLst>
      <p:ext uri="{BB962C8B-B14F-4D97-AF65-F5344CB8AC3E}">
        <p14:creationId xmlns:p14="http://schemas.microsoft.com/office/powerpoint/2010/main" val="3237678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906962"/>
            <a:ext cx="536225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Output</a:t>
            </a:r>
            <a:endParaRPr lang="en-US">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276999"/>
          </a:xfrm>
          <a:prstGeom prst="rect">
            <a:avLst/>
          </a:prstGeom>
        </p:spPr>
        <p:txBody>
          <a:bodyPr wrap="square" lIns="0" tIns="0" rIns="0" bIns="0" rtlCol="0" anchor="t">
            <a:spAutoFit/>
          </a:bodyPr>
          <a:lstStyle/>
          <a:p>
            <a:pPr defTabSz="609539"/>
            <a:endParaRPr lang="en-US">
              <a:latin typeface="Segoe UI"/>
              <a:ea typeface="Calibri"/>
              <a:cs typeface="Segoe U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endParaRPr lang="en-US"/>
          </a:p>
          <a:p>
            <a:pPr algn="l"/>
            <a:endParaRPr lang="en-US">
              <a:cs typeface="Calibri"/>
            </a:endParaRPr>
          </a:p>
        </p:txBody>
      </p:sp>
    </p:spTree>
    <p:extLst>
      <p:ext uri="{BB962C8B-B14F-4D97-AF65-F5344CB8AC3E}">
        <p14:creationId xmlns:p14="http://schemas.microsoft.com/office/powerpoint/2010/main" val="1337761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8513116"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t>Output</a:t>
            </a: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6" name="Date Placeholder 5">
            <a:extLst>
              <a:ext uri="{FF2B5EF4-FFF2-40B4-BE49-F238E27FC236}">
                <a16:creationId xmlns:a16="http://schemas.microsoft.com/office/drawing/2014/main" id="{C5F5A100-770B-8D1F-E99D-E510A220ABCD}"/>
              </a:ext>
            </a:extLst>
          </p:cNvPr>
          <p:cNvSpPr>
            <a:spLocks noGrp="1"/>
          </p:cNvSpPr>
          <p:nvPr>
            <p:ph type="dt" sz="half" idx="10"/>
          </p:nvPr>
        </p:nvSpPr>
        <p:spPr/>
        <p:txBody>
          <a:bodyPr/>
          <a:lstStyle/>
          <a:p>
            <a:fld id="{AC2AC4DD-F76B-4357-9AB9-1360FC28D43D}" type="datetime1">
              <a:rPr lang="en-US" smtClean="0"/>
              <a:t>8/14/2024</a:t>
            </a:fld>
            <a:endParaRPr lang="en-US"/>
          </a:p>
        </p:txBody>
      </p:sp>
      <p:sp>
        <p:nvSpPr>
          <p:cNvPr id="7" name="Footer Placeholder 6">
            <a:extLst>
              <a:ext uri="{FF2B5EF4-FFF2-40B4-BE49-F238E27FC236}">
                <a16:creationId xmlns:a16="http://schemas.microsoft.com/office/drawing/2014/main" id="{B9EB7CAC-D4B8-DF45-5C11-FBB00A612109}"/>
              </a:ext>
            </a:extLst>
          </p:cNvPr>
          <p:cNvSpPr>
            <a:spLocks noGrp="1"/>
          </p:cNvSpPr>
          <p:nvPr>
            <p:ph type="ftr" sz="quarter" idx="11"/>
          </p:nvPr>
        </p:nvSpPr>
        <p:spPr/>
        <p:txBody>
          <a:bodyPr/>
          <a:lstStyle/>
          <a:p>
            <a:r>
              <a:rPr lang="en-GB"/>
              <a:t>SSB (Synchronization Signal Block) Mapping in 5G Group 4</a:t>
            </a:r>
            <a:endParaRPr lang="en-US"/>
          </a:p>
        </p:txBody>
      </p:sp>
      <p:sp>
        <p:nvSpPr>
          <p:cNvPr id="8" name="Slide Number Placeholder 7">
            <a:extLst>
              <a:ext uri="{FF2B5EF4-FFF2-40B4-BE49-F238E27FC236}">
                <a16:creationId xmlns:a16="http://schemas.microsoft.com/office/drawing/2014/main" id="{6D5FBD3A-8F8B-B874-8E9A-0B0C84E388AA}"/>
              </a:ext>
            </a:extLst>
          </p:cNvPr>
          <p:cNvSpPr>
            <a:spLocks noGrp="1"/>
          </p:cNvSpPr>
          <p:nvPr>
            <p:ph type="sldNum" sz="quarter" idx="12"/>
          </p:nvPr>
        </p:nvSpPr>
        <p:spPr/>
        <p:txBody>
          <a:bodyPr/>
          <a:lstStyle/>
          <a:p>
            <a:fld id="{F891C3A5-6581-4996-BEF5-27BA38D36037}" type="slidenum">
              <a:rPr lang="en-US" smtClean="0"/>
              <a:t>25</a:t>
            </a:fld>
            <a:endParaRPr lang="en-US"/>
          </a:p>
        </p:txBody>
      </p:sp>
      <p:pic>
        <p:nvPicPr>
          <p:cNvPr id="9" name="Picture 8">
            <a:extLst>
              <a:ext uri="{FF2B5EF4-FFF2-40B4-BE49-F238E27FC236}">
                <a16:creationId xmlns:a16="http://schemas.microsoft.com/office/drawing/2014/main" id="{1ECE9585-B7B5-2485-0AEA-05A28686C35C}"/>
              </a:ext>
            </a:extLst>
          </p:cNvPr>
          <p:cNvPicPr>
            <a:picLocks noChangeAspect="1"/>
          </p:cNvPicPr>
          <p:nvPr/>
        </p:nvPicPr>
        <p:blipFill rotWithShape="1">
          <a:blip r:embed="rId2"/>
          <a:srcRect l="497" r="-1"/>
          <a:stretch/>
        </p:blipFill>
        <p:spPr>
          <a:xfrm>
            <a:off x="3048498" y="409790"/>
            <a:ext cx="6095004" cy="5487166"/>
          </a:xfrm>
          <a:prstGeom prst="rect">
            <a:avLst/>
          </a:prstGeom>
        </p:spPr>
      </p:pic>
    </p:spTree>
    <p:extLst>
      <p:ext uri="{BB962C8B-B14F-4D97-AF65-F5344CB8AC3E}">
        <p14:creationId xmlns:p14="http://schemas.microsoft.com/office/powerpoint/2010/main" val="1255616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AC61A83-C8E3-3DC2-C40B-2606F38D3C50}"/>
              </a:ext>
            </a:extLst>
          </p:cNvPr>
          <p:cNvPicPr>
            <a:picLocks noGrp="1" noChangeAspect="1"/>
          </p:cNvPicPr>
          <p:nvPr>
            <p:ph type="pic" sz="quarter" idx="10"/>
          </p:nvPr>
        </p:nvPicPr>
        <p:blipFill>
          <a:blip r:embed="rId3"/>
          <a:srcRect/>
          <a:stretch>
            <a:fillRect/>
          </a:stretch>
        </p:blipFill>
        <p:spPr>
          <a:xfrm>
            <a:off x="0" y="1648"/>
            <a:ext cx="12192000" cy="6854704"/>
          </a:xfrm>
        </p:spPr>
      </p:pic>
      <p:sp>
        <p:nvSpPr>
          <p:cNvPr id="3" name="Rectangle 2">
            <a:extLst>
              <a:ext uri="{FF2B5EF4-FFF2-40B4-BE49-F238E27FC236}">
                <a16:creationId xmlns:a16="http://schemas.microsoft.com/office/drawing/2014/main" id="{B5C0095A-6E6F-24E4-36C6-C081877D2A6A}"/>
              </a:ext>
            </a:extLst>
          </p:cNvPr>
          <p:cNvSpPr/>
          <p:nvPr/>
        </p:nvSpPr>
        <p:spPr>
          <a:xfrm>
            <a:off x="0" y="1"/>
            <a:ext cx="12192000" cy="6858000"/>
          </a:xfrm>
          <a:prstGeom prst="rect">
            <a:avLst/>
          </a:prstGeom>
          <a:solidFill>
            <a:schemeClr val="tx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nvGrpSpPr>
          <p:cNvPr id="9" name="Group 8">
            <a:extLst>
              <a:ext uri="{FF2B5EF4-FFF2-40B4-BE49-F238E27FC236}">
                <a16:creationId xmlns:a16="http://schemas.microsoft.com/office/drawing/2014/main" id="{C1B453AB-096F-D542-97BB-202D87EA2268}"/>
              </a:ext>
            </a:extLst>
          </p:cNvPr>
          <p:cNvGrpSpPr/>
          <p:nvPr/>
        </p:nvGrpSpPr>
        <p:grpSpPr>
          <a:xfrm>
            <a:off x="7828888" y="-1672255"/>
            <a:ext cx="5695476" cy="6129325"/>
            <a:chOff x="9857136" y="-2056168"/>
            <a:chExt cx="3464860" cy="3849939"/>
          </a:xfrm>
        </p:grpSpPr>
        <p:sp>
          <p:nvSpPr>
            <p:cNvPr id="4" name="Freeform 7">
              <a:extLst>
                <a:ext uri="{FF2B5EF4-FFF2-40B4-BE49-F238E27FC236}">
                  <a16:creationId xmlns:a16="http://schemas.microsoft.com/office/drawing/2014/main" id="{AF241721-1A56-FFCF-CE24-47E0CF4D737B}"/>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6" name="Freeform 12">
              <a:extLst>
                <a:ext uri="{FF2B5EF4-FFF2-40B4-BE49-F238E27FC236}">
                  <a16:creationId xmlns:a16="http://schemas.microsoft.com/office/drawing/2014/main" id="{CB59E3CF-319A-D2D3-74A7-EDC6E61C818B}"/>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7" name="Freeform 15">
              <a:extLst>
                <a:ext uri="{FF2B5EF4-FFF2-40B4-BE49-F238E27FC236}">
                  <a16:creationId xmlns:a16="http://schemas.microsoft.com/office/drawing/2014/main" id="{F82BA603-CF29-3329-7E70-093410D9A4C3}"/>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8" name="Freeform 27">
              <a:extLst>
                <a:ext uri="{FF2B5EF4-FFF2-40B4-BE49-F238E27FC236}">
                  <a16:creationId xmlns:a16="http://schemas.microsoft.com/office/drawing/2014/main" id="{082021FB-03F0-120D-120C-D0D840194E2B}"/>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11" name="TextBox 10">
            <a:extLst>
              <a:ext uri="{FF2B5EF4-FFF2-40B4-BE49-F238E27FC236}">
                <a16:creationId xmlns:a16="http://schemas.microsoft.com/office/drawing/2014/main" id="{E86F7081-F812-ACC1-88E4-3684ED0F1D66}"/>
              </a:ext>
            </a:extLst>
          </p:cNvPr>
          <p:cNvSpPr txBox="1"/>
          <p:nvPr/>
        </p:nvSpPr>
        <p:spPr>
          <a:xfrm>
            <a:off x="867265" y="2875002"/>
            <a:ext cx="4751110" cy="1107996"/>
          </a:xfrm>
          <a:prstGeom prst="rect">
            <a:avLst/>
          </a:prstGeom>
          <a:noFill/>
        </p:spPr>
        <p:txBody>
          <a:bodyPr wrap="square" rtlCol="0">
            <a:spAutoFit/>
          </a:bodyPr>
          <a:lstStyle/>
          <a:p>
            <a:r>
              <a:rPr lang="en-IN" sz="6600" b="1" dirty="0">
                <a:solidFill>
                  <a:schemeClr val="bg1"/>
                </a:solidFill>
              </a:rPr>
              <a:t>Thank You!</a:t>
            </a:r>
          </a:p>
        </p:txBody>
      </p:sp>
    </p:spTree>
    <p:extLst>
      <p:ext uri="{BB962C8B-B14F-4D97-AF65-F5344CB8AC3E}">
        <p14:creationId xmlns:p14="http://schemas.microsoft.com/office/powerpoint/2010/main" val="579587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1366403"/>
            <a:ext cx="536225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solidFill>
                  <a:schemeClr val="bg1"/>
                </a:solidFill>
                <a:latin typeface="Segoe UI"/>
                <a:cs typeface="Segoe UI"/>
                <a:sym typeface="Montserrat Classic Bold"/>
              </a:rPr>
              <a:t>About Project</a:t>
            </a:r>
            <a:endParaRPr lang="en-US" dirty="0">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358219" y="3479014"/>
            <a:ext cx="7648103" cy="3046988"/>
          </a:xfrm>
          <a:prstGeom prst="rect">
            <a:avLst/>
          </a:prstGeom>
        </p:spPr>
        <p:txBody>
          <a:bodyPr wrap="square" lIns="0" tIns="0" rIns="0" bIns="0" rtlCol="0" anchor="t">
            <a:spAutoFit/>
          </a:bodyPr>
          <a:lstStyle/>
          <a:p>
            <a:pPr defTabSz="609539"/>
            <a:r>
              <a:rPr lang="en-GB" dirty="0"/>
              <a:t>Our project focuses on the mapping of Synchronization Signal Blocks (SSBs) in 5G NR systems, which are crucial for initial cell search, synchronization, and beamforming. The SSB contains the Primary Synchronization Signal (PSS), Secondary Synchronization Signal (SSS), and Physical Broadcast Channel (PBCH). This project aims to develop a C++ program that simulates the mapping of SSBs onto a time-frequency grid, taking into account various SSB patterns and configurations. Key tasks include understanding the SSB structure, implementing SSB mapping for different numerologies and bandwidths, and validating the implementation against standard SSB burst set patterns. The goal is to gain insights into how SSBs facilitate initial access and beam selection, ensuring accurate and efficient signal mapping in 5G NR networks.</a:t>
            </a:r>
            <a:endParaRPr lang="en-US" dirty="0">
              <a:ea typeface="Calibri"/>
              <a:cs typeface="Calibr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a:p>
            <a:endParaRPr lang="en-US" sz="1200">
              <a:cs typeface="Calibri"/>
            </a:endParaRPr>
          </a:p>
          <a:p>
            <a:pPr algn="l"/>
            <a:endParaRPr lang="en-US">
              <a:cs typeface="Calibri"/>
            </a:endParaRPr>
          </a:p>
        </p:txBody>
      </p:sp>
    </p:spTree>
    <p:extLst>
      <p:ext uri="{BB962C8B-B14F-4D97-AF65-F5344CB8AC3E}">
        <p14:creationId xmlns:p14="http://schemas.microsoft.com/office/powerpoint/2010/main" val="4260330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1366403"/>
            <a:ext cx="5362253"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rPr>
              <a:t>Group Members</a:t>
            </a:r>
            <a:endParaRPr lang="en-US">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2862322"/>
          </a:xfrm>
          <a:prstGeom prst="rect">
            <a:avLst/>
          </a:prstGeom>
        </p:spPr>
        <p:txBody>
          <a:bodyPr wrap="square" lIns="0" tIns="0" rIns="0" bIns="0" rtlCol="0" anchor="t">
            <a:spAutoFit/>
          </a:bodyPr>
          <a:lstStyle/>
          <a:p>
            <a:pPr defTabSz="609539"/>
            <a:r>
              <a:rPr lang="en-PH" sz="2400">
                <a:latin typeface="Segoe UI"/>
                <a:ea typeface="Calibri"/>
                <a:cs typeface="Segoe UI"/>
              </a:rPr>
              <a:t>Rajeshwari</a:t>
            </a:r>
            <a:endParaRPr lang="en-US" sz="2400">
              <a:latin typeface="Segoe UI"/>
              <a:ea typeface="Calibri"/>
              <a:cs typeface="Segoe UI"/>
            </a:endParaRPr>
          </a:p>
          <a:p>
            <a:pPr defTabSz="609539"/>
            <a:r>
              <a:rPr lang="en-PH" sz="2400" err="1">
                <a:latin typeface="Segoe UI"/>
                <a:ea typeface="Calibri"/>
                <a:cs typeface="Segoe UI"/>
              </a:rPr>
              <a:t>Swetav</a:t>
            </a:r>
            <a:endParaRPr lang="en-US" sz="2400" err="1">
              <a:latin typeface="Segoe UI"/>
              <a:ea typeface="Calibri"/>
              <a:cs typeface="Segoe UI"/>
            </a:endParaRPr>
          </a:p>
          <a:p>
            <a:pPr defTabSz="609539"/>
            <a:r>
              <a:rPr lang="en-PH" sz="2400">
                <a:latin typeface="Segoe UI"/>
                <a:ea typeface="Calibri"/>
                <a:cs typeface="Segoe UI"/>
              </a:rPr>
              <a:t>Sujata</a:t>
            </a:r>
            <a:endParaRPr lang="en-US" sz="2400">
              <a:latin typeface="Segoe UI"/>
              <a:ea typeface="Calibri"/>
              <a:cs typeface="Segoe UI"/>
            </a:endParaRPr>
          </a:p>
          <a:p>
            <a:pPr defTabSz="609539"/>
            <a:r>
              <a:rPr lang="en-PH" sz="2400">
                <a:latin typeface="Segoe UI"/>
                <a:ea typeface="Calibri"/>
                <a:cs typeface="Segoe UI"/>
              </a:rPr>
              <a:t>Pavan</a:t>
            </a:r>
          </a:p>
          <a:p>
            <a:pPr defTabSz="609539"/>
            <a:r>
              <a:rPr lang="en-PH" sz="2400">
                <a:latin typeface="Segoe UI"/>
                <a:ea typeface="Calibri"/>
                <a:cs typeface="Segoe UI"/>
              </a:rPr>
              <a:t>Prasad</a:t>
            </a:r>
            <a:endParaRPr lang="en-US" sz="2400">
              <a:latin typeface="Segoe UI"/>
              <a:ea typeface="Calibri"/>
              <a:cs typeface="Segoe UI"/>
            </a:endParaRPr>
          </a:p>
          <a:p>
            <a:pPr defTabSz="609539"/>
            <a:r>
              <a:rPr lang="en-PH" sz="2400">
                <a:latin typeface="Segoe UI"/>
                <a:ea typeface="Calibri"/>
                <a:cs typeface="Segoe UI"/>
              </a:rPr>
              <a:t>Shashwat</a:t>
            </a:r>
            <a:endParaRPr lang="en-US" sz="2400">
              <a:latin typeface="Segoe UI"/>
              <a:ea typeface="Calibri"/>
              <a:cs typeface="Segoe UI"/>
            </a:endParaRPr>
          </a:p>
          <a:p>
            <a:pPr defTabSz="609539"/>
            <a:r>
              <a:rPr lang="en-PH" sz="2400">
                <a:latin typeface="Segoe UI"/>
                <a:ea typeface="Calibri"/>
                <a:cs typeface="Segoe UI"/>
              </a:rPr>
              <a:t>Bhuvaneshwari</a:t>
            </a:r>
            <a:endParaRPr lang="en-US" sz="2400">
              <a:latin typeface="Segoe UI"/>
              <a:ea typeface="Calibri"/>
              <a:cs typeface="Segoe UI"/>
            </a:endParaRPr>
          </a:p>
          <a:p>
            <a:pPr defTabSz="609539"/>
            <a:endParaRPr lang="en-US">
              <a:latin typeface="Segoe UI"/>
              <a:ea typeface="Calibri"/>
              <a:cs typeface="Segoe U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a:p>
            <a:endParaRPr lang="en-US" sz="1200">
              <a:cs typeface="Calibri"/>
            </a:endParaRPr>
          </a:p>
          <a:p>
            <a:pPr algn="l"/>
            <a:endParaRPr lang="en-US">
              <a:cs typeface="Calibri"/>
            </a:endParaRPr>
          </a:p>
        </p:txBody>
      </p:sp>
      <p:sp>
        <p:nvSpPr>
          <p:cNvPr id="8" name="TextBox 7">
            <a:extLst>
              <a:ext uri="{FF2B5EF4-FFF2-40B4-BE49-F238E27FC236}">
                <a16:creationId xmlns:a16="http://schemas.microsoft.com/office/drawing/2014/main" id="{E2289D8A-4119-97B3-E410-8364ABAEE5BF}"/>
              </a:ext>
            </a:extLst>
          </p:cNvPr>
          <p:cNvSpPr txBox="1"/>
          <p:nvPr/>
        </p:nvSpPr>
        <p:spPr>
          <a:xfrm>
            <a:off x="4374198" y="3479014"/>
            <a:ext cx="2601637" cy="830997"/>
          </a:xfrm>
          <a:prstGeom prst="rect">
            <a:avLst/>
          </a:prstGeom>
          <a:noFill/>
        </p:spPr>
        <p:txBody>
          <a:bodyPr wrap="square" rtlCol="0">
            <a:spAutoFit/>
          </a:bodyPr>
          <a:lstStyle/>
          <a:p>
            <a:r>
              <a:rPr lang="en-IN" sz="2400" b="1" dirty="0"/>
              <a:t>Mentor/Guide:</a:t>
            </a:r>
          </a:p>
          <a:p>
            <a:r>
              <a:rPr lang="en-IN" sz="2400" dirty="0">
                <a:solidFill>
                  <a:schemeClr val="tx2">
                    <a:lumMod val="60000"/>
                    <a:lumOff val="40000"/>
                  </a:schemeClr>
                </a:solidFill>
              </a:rPr>
              <a:t>Abhijeet Kumar</a:t>
            </a:r>
          </a:p>
        </p:txBody>
      </p:sp>
    </p:spTree>
    <p:extLst>
      <p:ext uri="{BB962C8B-B14F-4D97-AF65-F5344CB8AC3E}">
        <p14:creationId xmlns:p14="http://schemas.microsoft.com/office/powerpoint/2010/main" val="3774593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1366403"/>
            <a:ext cx="5362253"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SYNCHRONIZATION SIGNAL BLOCK (SSB)</a:t>
            </a:r>
            <a:endParaRPr lang="en-US">
              <a:solidFill>
                <a:schemeClr val="bg1"/>
              </a:solidFill>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553998"/>
          </a:xfrm>
          <a:prstGeom prst="rect">
            <a:avLst/>
          </a:prstGeom>
        </p:spPr>
        <p:txBody>
          <a:bodyPr wrap="square" lIns="0" tIns="0" rIns="0" bIns="0" rtlCol="0" anchor="t">
            <a:spAutoFit/>
          </a:bodyPr>
          <a:lstStyle/>
          <a:p>
            <a:pPr defTabSz="609539"/>
            <a:r>
              <a:rPr lang="en-US">
                <a:latin typeface="Segoe UI"/>
                <a:cs typeface="Segoe UI"/>
                <a:sym typeface="Montserrat"/>
              </a:rPr>
              <a:t>Introduction to SSB </a:t>
            </a:r>
            <a:endParaRPr lang="en-US">
              <a:latin typeface="Calibri" panose="020F0502020204030204"/>
              <a:ea typeface="Calibri" panose="020F0502020204030204"/>
              <a:cs typeface="Calibri" panose="020F0502020204030204"/>
              <a:sym typeface="Montserrat"/>
            </a:endParaRPr>
          </a:p>
          <a:p>
            <a:pPr defTabSz="609539"/>
            <a:r>
              <a:rPr lang="en-US">
                <a:latin typeface="Segoe UI"/>
                <a:cs typeface="Segoe UI"/>
                <a:sym typeface="Montserrat"/>
              </a:rPr>
              <a:t>(Synchronization Signal Block)</a:t>
            </a:r>
            <a:endParaRPr lang="en-US">
              <a:ea typeface="Calibri"/>
              <a:cs typeface="Calibr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a:p>
            <a:endParaRPr lang="en-US" sz="1200">
              <a:cs typeface="Calibri"/>
            </a:endParaRPr>
          </a:p>
          <a:p>
            <a:pPr algn="l"/>
            <a:endParaRPr lang="en-US">
              <a:cs typeface="Calibri"/>
            </a:endParaRPr>
          </a:p>
        </p:txBody>
      </p:sp>
    </p:spTree>
    <p:extLst>
      <p:ext uri="{BB962C8B-B14F-4D97-AF65-F5344CB8AC3E}">
        <p14:creationId xmlns:p14="http://schemas.microsoft.com/office/powerpoint/2010/main" val="831875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7751117" cy="538609"/>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Synchronization Signal Block</a:t>
            </a:r>
            <a:endParaRPr lang="en-US"/>
          </a:p>
        </p:txBody>
      </p:sp>
      <p:sp>
        <p:nvSpPr>
          <p:cNvPr id="6" name="TextBox 5">
            <a:extLst>
              <a:ext uri="{FF2B5EF4-FFF2-40B4-BE49-F238E27FC236}">
                <a16:creationId xmlns:a16="http://schemas.microsoft.com/office/drawing/2014/main" id="{675CBCC7-9047-35BD-1449-18E7C0C03D64}"/>
              </a:ext>
            </a:extLst>
          </p:cNvPr>
          <p:cNvSpPr txBox="1"/>
          <p:nvPr/>
        </p:nvSpPr>
        <p:spPr>
          <a:xfrm>
            <a:off x="1146138" y="1517743"/>
            <a:ext cx="8665517" cy="3877985"/>
          </a:xfrm>
          <a:prstGeom prst="rect">
            <a:avLst/>
          </a:prstGeom>
        </p:spPr>
        <p:txBody>
          <a:bodyPr wrap="square" lIns="0" tIns="0" rIns="0" bIns="0" rtlCol="0" anchor="t">
            <a:spAutoFit/>
          </a:bodyPr>
          <a:lstStyle/>
          <a:p>
            <a:pPr marL="285750" indent="-285750" defTabSz="609539">
              <a:buFont typeface="Arial,Sans-Serif"/>
              <a:buChar char="•"/>
            </a:pPr>
            <a:r>
              <a:rPr lang="en-US" dirty="0">
                <a:latin typeface="Calibri"/>
                <a:ea typeface="Calibri"/>
                <a:cs typeface="Calibri"/>
                <a:sym typeface="Montserrat"/>
              </a:rPr>
              <a:t>A report setting is then linked to one resource setting for channel measurement and one resource setting for interference measurement. </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A </a:t>
            </a:r>
            <a:r>
              <a:rPr lang="en-US" b="1" dirty="0">
                <a:latin typeface="Calibri"/>
                <a:ea typeface="Calibri"/>
                <a:cs typeface="Calibri"/>
                <a:sym typeface="Montserrat"/>
              </a:rPr>
              <a:t>resource setting</a:t>
            </a:r>
            <a:r>
              <a:rPr lang="en-US" dirty="0">
                <a:latin typeface="Calibri"/>
                <a:ea typeface="Calibri"/>
                <a:cs typeface="Calibri"/>
                <a:sym typeface="Montserrat"/>
              </a:rPr>
              <a:t> defines </a:t>
            </a:r>
            <a:r>
              <a:rPr lang="en-US" b="1" dirty="0">
                <a:latin typeface="Calibri"/>
                <a:ea typeface="Calibri"/>
                <a:cs typeface="Calibri"/>
                <a:sym typeface="Montserrat"/>
              </a:rPr>
              <a:t>which reference signal resources should be used for measurements, what type of reference signal, and the time-domain behavior of the resource configuration</a:t>
            </a:r>
            <a:r>
              <a:rPr lang="en-US" dirty="0">
                <a:latin typeface="Calibri"/>
                <a:ea typeface="Calibri"/>
                <a:cs typeface="Calibri"/>
                <a:sym typeface="Montserrat"/>
              </a:rPr>
              <a:t>, i.e., if it is periodic, semi-persistent, or aperiodic. </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Two different types of reference signals are used for CSI acquisition in NR, CSI-RS and the synchronization signal block (SSB).</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To enable devices to find a cell when entering a system, as well as to find new cells when moving within the system, a synchronization signal consisting of two parts, the Primary Synchronization Signal (PSS) and the Secondary Synchronization Signal (SSS), is periodically transmitted on the downlink from each NR cell. </a:t>
            </a:r>
            <a:endParaRPr lang="en-US" b="1" dirty="0">
              <a:latin typeface="Calibri"/>
              <a:ea typeface="Calibri"/>
              <a:cs typeface="Calibri"/>
            </a:endParaRPr>
          </a:p>
          <a:p>
            <a:pPr marL="285750" indent="-285750" defTabSz="609539">
              <a:buFont typeface="Arial,Sans-Serif"/>
              <a:buChar char="•"/>
            </a:pPr>
            <a:r>
              <a:rPr lang="en-US" b="1" dirty="0">
                <a:latin typeface="Calibri"/>
                <a:ea typeface="Calibri"/>
                <a:cs typeface="Calibri"/>
                <a:sym typeface="Montserrat"/>
              </a:rPr>
              <a:t>The PSS/SSS, together with the Physical Broadcast Channel (PBCH), is jointly referred to as a Synchronization Signal Block or SS block.</a:t>
            </a:r>
            <a:endParaRPr lang="en-US" b="1" dirty="0">
              <a:latin typeface="Calibri"/>
              <a:ea typeface="Calibri"/>
              <a:cs typeface="Calibri"/>
            </a:endParaRPr>
          </a:p>
          <a:p>
            <a:pPr defTabSz="609539"/>
            <a:endParaRPr lang="en-US">
              <a:latin typeface="Segoe UI"/>
              <a:cs typeface="Segoe UI"/>
            </a:endParaRP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7" name="TextBox 6">
            <a:extLst>
              <a:ext uri="{FF2B5EF4-FFF2-40B4-BE49-F238E27FC236}">
                <a16:creationId xmlns:a16="http://schemas.microsoft.com/office/drawing/2014/main" id="{19143A00-4932-CD1E-DB71-5B9D16BD689E}"/>
              </a:ext>
            </a:extLst>
          </p:cNvPr>
          <p:cNvSpPr txBox="1"/>
          <p:nvPr/>
        </p:nvSpPr>
        <p:spPr>
          <a:xfrm>
            <a:off x="9940525" y="410961"/>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4.1 of 3GPP 38.213</a:t>
            </a:r>
            <a:endParaRPr lang="en-US" dirty="0"/>
          </a:p>
        </p:txBody>
      </p:sp>
      <p:sp>
        <p:nvSpPr>
          <p:cNvPr id="8" name="Date Placeholder 7">
            <a:extLst>
              <a:ext uri="{FF2B5EF4-FFF2-40B4-BE49-F238E27FC236}">
                <a16:creationId xmlns:a16="http://schemas.microsoft.com/office/drawing/2014/main" id="{DE074D10-4C2B-E553-F22A-C48424CD7656}"/>
              </a:ext>
            </a:extLst>
          </p:cNvPr>
          <p:cNvSpPr>
            <a:spLocks noGrp="1"/>
          </p:cNvSpPr>
          <p:nvPr>
            <p:ph type="dt" sz="half" idx="10"/>
          </p:nvPr>
        </p:nvSpPr>
        <p:spPr/>
        <p:txBody>
          <a:bodyPr/>
          <a:lstStyle/>
          <a:p>
            <a:fld id="{2193E5BF-6179-4461-949D-2631600BABA2}" type="datetime1">
              <a:rPr lang="en-US" smtClean="0"/>
              <a:t>8/14/2024</a:t>
            </a:fld>
            <a:endParaRPr lang="en-US"/>
          </a:p>
        </p:txBody>
      </p:sp>
      <p:sp>
        <p:nvSpPr>
          <p:cNvPr id="9" name="Footer Placeholder 8">
            <a:extLst>
              <a:ext uri="{FF2B5EF4-FFF2-40B4-BE49-F238E27FC236}">
                <a16:creationId xmlns:a16="http://schemas.microsoft.com/office/drawing/2014/main" id="{E16D44EB-5383-B5A3-3D7E-CE43014F7045}"/>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920EC4F2-E9C0-E283-F92B-B2E05D516203}"/>
              </a:ext>
            </a:extLst>
          </p:cNvPr>
          <p:cNvSpPr>
            <a:spLocks noGrp="1"/>
          </p:cNvSpPr>
          <p:nvPr>
            <p:ph type="sldNum" sz="quarter" idx="12"/>
          </p:nvPr>
        </p:nvSpPr>
        <p:spPr/>
        <p:txBody>
          <a:bodyPr/>
          <a:lstStyle/>
          <a:p>
            <a:fld id="{F891C3A5-6581-4996-BEF5-27BA38D36037}" type="slidenum">
              <a:rPr lang="en-US" smtClean="0"/>
              <a:t>6</a:t>
            </a:fld>
            <a:endParaRPr lang="en-US"/>
          </a:p>
        </p:txBody>
      </p:sp>
    </p:spTree>
    <p:extLst>
      <p:ext uri="{BB962C8B-B14F-4D97-AF65-F5344CB8AC3E}">
        <p14:creationId xmlns:p14="http://schemas.microsoft.com/office/powerpoint/2010/main" val="1090533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090FC4-98E6-0485-77FD-EF844AA84C4A}"/>
              </a:ext>
            </a:extLst>
          </p:cNvPr>
          <p:cNvSpPr/>
          <p:nvPr/>
        </p:nvSpPr>
        <p:spPr>
          <a:xfrm>
            <a:off x="0" y="-12675"/>
            <a:ext cx="12192000" cy="3282107"/>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Picture 31">
            <a:extLst>
              <a:ext uri="{FF2B5EF4-FFF2-40B4-BE49-F238E27FC236}">
                <a16:creationId xmlns:a16="http://schemas.microsoft.com/office/drawing/2014/main" id="{5942DFBF-BC08-CAB5-7810-3DFD0BEB74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3282107"/>
          </a:xfrm>
          <a:prstGeom prst="rect">
            <a:avLst/>
          </a:prstGeom>
        </p:spPr>
      </p:pic>
      <p:sp>
        <p:nvSpPr>
          <p:cNvPr id="4" name="TextBox 34">
            <a:extLst>
              <a:ext uri="{FF2B5EF4-FFF2-40B4-BE49-F238E27FC236}">
                <a16:creationId xmlns:a16="http://schemas.microsoft.com/office/drawing/2014/main" id="{CF2B8B7D-F8C4-8775-4FDE-71231071A3A0}"/>
              </a:ext>
            </a:extLst>
          </p:cNvPr>
          <p:cNvSpPr txBox="1"/>
          <p:nvPr/>
        </p:nvSpPr>
        <p:spPr>
          <a:xfrm>
            <a:off x="929896" y="1366403"/>
            <a:ext cx="5362253" cy="1615827"/>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solidFill>
                  <a:schemeClr val="bg1"/>
                </a:solidFill>
                <a:latin typeface="Segoe UI"/>
                <a:cs typeface="Segoe UI"/>
                <a:sym typeface="Montserrat Classic Bold"/>
              </a:rPr>
              <a:t>SSB (Synchronization Signal Block) Structure </a:t>
            </a:r>
            <a:endParaRPr lang="en-US">
              <a:solidFill>
                <a:schemeClr val="bg1"/>
              </a:solidFill>
              <a:sym typeface="Montserrat Classic Bold"/>
            </a:endParaRPr>
          </a:p>
        </p:txBody>
      </p:sp>
      <p:sp>
        <p:nvSpPr>
          <p:cNvPr id="13" name="TextBox 12">
            <a:extLst>
              <a:ext uri="{FF2B5EF4-FFF2-40B4-BE49-F238E27FC236}">
                <a16:creationId xmlns:a16="http://schemas.microsoft.com/office/drawing/2014/main" id="{E79DB2DC-CAD3-1C99-813A-60C3C796A3BC}"/>
              </a:ext>
            </a:extLst>
          </p:cNvPr>
          <p:cNvSpPr txBox="1"/>
          <p:nvPr/>
        </p:nvSpPr>
        <p:spPr>
          <a:xfrm>
            <a:off x="929895" y="3479014"/>
            <a:ext cx="6519417" cy="553998"/>
          </a:xfrm>
          <a:prstGeom prst="rect">
            <a:avLst/>
          </a:prstGeom>
        </p:spPr>
        <p:txBody>
          <a:bodyPr wrap="square" lIns="0" tIns="0" rIns="0" bIns="0" rtlCol="0" anchor="t">
            <a:spAutoFit/>
          </a:bodyPr>
          <a:lstStyle/>
          <a:p>
            <a:pPr defTabSz="609539"/>
            <a:r>
              <a:rPr lang="en-US">
                <a:latin typeface="Segoe UI"/>
                <a:cs typeface="Segoe UI"/>
                <a:sym typeface="Montserrat"/>
              </a:rPr>
              <a:t>Structure of SSB </a:t>
            </a:r>
            <a:endParaRPr lang="en-US">
              <a:latin typeface="Calibri" panose="020F0502020204030204"/>
              <a:ea typeface="Calibri" panose="020F0502020204030204"/>
              <a:cs typeface="Calibri" panose="020F0502020204030204"/>
              <a:sym typeface="Montserrat"/>
            </a:endParaRPr>
          </a:p>
          <a:p>
            <a:pPr defTabSz="609539"/>
            <a:r>
              <a:rPr lang="en-US">
                <a:latin typeface="Segoe UI"/>
                <a:cs typeface="Segoe UI"/>
                <a:sym typeface="Montserrat"/>
              </a:rPr>
              <a:t>(Synchronization Signal Block)</a:t>
            </a:r>
            <a:endParaRPr lang="en-US">
              <a:ea typeface="Calibri"/>
              <a:cs typeface="Calibri"/>
            </a:endParaRPr>
          </a:p>
        </p:txBody>
      </p:sp>
      <p:grpSp>
        <p:nvGrpSpPr>
          <p:cNvPr id="2" name="Group 1">
            <a:extLst>
              <a:ext uri="{FF2B5EF4-FFF2-40B4-BE49-F238E27FC236}">
                <a16:creationId xmlns:a16="http://schemas.microsoft.com/office/drawing/2014/main" id="{8C4A1ECE-E8D2-21A6-6FC1-40BA058C4FB4}"/>
              </a:ext>
            </a:extLst>
          </p:cNvPr>
          <p:cNvGrpSpPr/>
          <p:nvPr/>
        </p:nvGrpSpPr>
        <p:grpSpPr>
          <a:xfrm rot="20700000">
            <a:off x="8261632" y="2019190"/>
            <a:ext cx="3625720" cy="4028678"/>
            <a:chOff x="9857136" y="-2056168"/>
            <a:chExt cx="3464860" cy="3849939"/>
          </a:xfrm>
        </p:grpSpPr>
        <p:sp>
          <p:nvSpPr>
            <p:cNvPr id="3" name="Freeform 7">
              <a:extLst>
                <a:ext uri="{FF2B5EF4-FFF2-40B4-BE49-F238E27FC236}">
                  <a16:creationId xmlns:a16="http://schemas.microsoft.com/office/drawing/2014/main" id="{3A9E733D-EC0D-82E9-EF8D-A51A6BC94588}"/>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rgbClr val="2665AF"/>
              </a:solidFill>
              <a:prstDash val="solid"/>
              <a:miter/>
            </a:ln>
          </p:spPr>
          <p:txBody>
            <a:bodyPr/>
            <a:lstStyle/>
            <a:p>
              <a:endParaRPr lang="en-US"/>
            </a:p>
          </p:txBody>
        </p:sp>
        <p:sp>
          <p:nvSpPr>
            <p:cNvPr id="5" name="Freeform 12">
              <a:extLst>
                <a:ext uri="{FF2B5EF4-FFF2-40B4-BE49-F238E27FC236}">
                  <a16:creationId xmlns:a16="http://schemas.microsoft.com/office/drawing/2014/main" id="{35150F15-671B-79D7-274C-A2E36E301145}"/>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91E40"/>
                </a:gs>
                <a:gs pos="100000">
                  <a:srgbClr val="1D4988"/>
                </a:gs>
              </a:gsLst>
              <a:lin ang="0" scaled="0"/>
            </a:gradFill>
            <a:ln cap="sq">
              <a:noFill/>
              <a:prstDash val="solid"/>
              <a:miter/>
            </a:ln>
          </p:spPr>
          <p:txBody>
            <a:bodyPr/>
            <a:lstStyle/>
            <a:p>
              <a:endParaRPr lang="en-US"/>
            </a:p>
          </p:txBody>
        </p:sp>
        <p:sp>
          <p:nvSpPr>
            <p:cNvPr id="6" name="Freeform 15">
              <a:extLst>
                <a:ext uri="{FF2B5EF4-FFF2-40B4-BE49-F238E27FC236}">
                  <a16:creationId xmlns:a16="http://schemas.microsoft.com/office/drawing/2014/main" id="{8AF74554-3272-2A18-11D8-2D94DFEF14D2}"/>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51C37"/>
                </a:gs>
                <a:gs pos="100000">
                  <a:srgbClr val="2665B4"/>
                </a:gs>
              </a:gsLst>
              <a:lin ang="0" scaled="0"/>
            </a:gradFill>
            <a:ln cap="sq">
              <a:noFill/>
              <a:prstDash val="solid"/>
              <a:miter/>
            </a:ln>
          </p:spPr>
          <p:txBody>
            <a:bodyPr/>
            <a:lstStyle/>
            <a:p>
              <a:endParaRPr lang="en-US"/>
            </a:p>
          </p:txBody>
        </p:sp>
        <p:sp>
          <p:nvSpPr>
            <p:cNvPr id="7" name="Freeform 27">
              <a:extLst>
                <a:ext uri="{FF2B5EF4-FFF2-40B4-BE49-F238E27FC236}">
                  <a16:creationId xmlns:a16="http://schemas.microsoft.com/office/drawing/2014/main" id="{49DB6DDA-6DEF-45B1-4C0C-4EFAE58205A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665B4"/>
                </a:gs>
                <a:gs pos="100000">
                  <a:srgbClr val="092140"/>
                </a:gs>
              </a:gsLst>
              <a:lin ang="0" scaled="0"/>
            </a:gradFill>
            <a:ln cap="sq">
              <a:noFill/>
              <a:prstDash val="solid"/>
              <a:miter/>
            </a:ln>
          </p:spPr>
          <p:txBody>
            <a:bodyPr/>
            <a:lstStyle/>
            <a:p>
              <a:endParaRPr lang="en-US"/>
            </a:p>
          </p:txBody>
        </p:sp>
      </p:grpSp>
      <p:sp>
        <p:nvSpPr>
          <p:cNvPr id="9" name="TextBox 8">
            <a:extLst>
              <a:ext uri="{FF2B5EF4-FFF2-40B4-BE49-F238E27FC236}">
                <a16:creationId xmlns:a16="http://schemas.microsoft.com/office/drawing/2014/main" id="{C31BDEEE-EB3A-D517-CE81-2AFCE57C31C2}"/>
              </a:ext>
            </a:extLst>
          </p:cNvPr>
          <p:cNvSpPr txBox="1"/>
          <p:nvPr/>
        </p:nvSpPr>
        <p:spPr>
          <a:xfrm>
            <a:off x="5263122" y="644685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             </a:t>
            </a:r>
          </a:p>
        </p:txBody>
      </p:sp>
      <p:sp>
        <p:nvSpPr>
          <p:cNvPr id="10" name="TextBox 9">
            <a:extLst>
              <a:ext uri="{FF2B5EF4-FFF2-40B4-BE49-F238E27FC236}">
                <a16:creationId xmlns:a16="http://schemas.microsoft.com/office/drawing/2014/main" id="{1BB1719A-BDF4-0139-DD74-F7D50573344F}"/>
              </a:ext>
            </a:extLst>
          </p:cNvPr>
          <p:cNvSpPr txBox="1"/>
          <p:nvPr/>
        </p:nvSpPr>
        <p:spPr>
          <a:xfrm>
            <a:off x="11678105" y="64525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400">
              <a:cs typeface="Calibri"/>
            </a:endParaRPr>
          </a:p>
        </p:txBody>
      </p:sp>
    </p:spTree>
    <p:extLst>
      <p:ext uri="{BB962C8B-B14F-4D97-AF65-F5344CB8AC3E}">
        <p14:creationId xmlns:p14="http://schemas.microsoft.com/office/powerpoint/2010/main" val="12253625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100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pic>
        <p:nvPicPr>
          <p:cNvPr id="7" name="Picture 6" descr="A diagram of a diagram of a subcarrier&#10;&#10;Description automatically generated">
            <a:extLst>
              <a:ext uri="{FF2B5EF4-FFF2-40B4-BE49-F238E27FC236}">
                <a16:creationId xmlns:a16="http://schemas.microsoft.com/office/drawing/2014/main" id="{AFC51065-E819-D03F-675A-816E26AB67BD}"/>
              </a:ext>
            </a:extLst>
          </p:cNvPr>
          <p:cNvPicPr>
            <a:picLocks noChangeAspect="1"/>
          </p:cNvPicPr>
          <p:nvPr/>
        </p:nvPicPr>
        <p:blipFill>
          <a:blip r:embed="rId2"/>
          <a:stretch>
            <a:fillRect/>
          </a:stretch>
        </p:blipFill>
        <p:spPr>
          <a:xfrm>
            <a:off x="924955" y="1565575"/>
            <a:ext cx="6305550" cy="4200525"/>
          </a:xfrm>
          <a:prstGeom prst="rect">
            <a:avLst/>
          </a:prstGeom>
        </p:spPr>
      </p:pic>
      <p:sp>
        <p:nvSpPr>
          <p:cNvPr id="8" name="TextBox 8">
            <a:extLst>
              <a:ext uri="{FF2B5EF4-FFF2-40B4-BE49-F238E27FC236}">
                <a16:creationId xmlns:a16="http://schemas.microsoft.com/office/drawing/2014/main" id="{EED76884-827C-B0C1-1F99-C517BEA6E233}"/>
              </a:ext>
            </a:extLst>
          </p:cNvPr>
          <p:cNvSpPr txBox="1"/>
          <p:nvPr/>
        </p:nvSpPr>
        <p:spPr>
          <a:xfrm>
            <a:off x="-1648" y="5904992"/>
            <a:ext cx="72321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Segoe UI Semibold"/>
                <a:cs typeface="Calibri"/>
              </a:rPr>
              <a:t>Fig 2.1 </a:t>
            </a:r>
            <a:r>
              <a:rPr lang="en-US" sz="1400" dirty="0">
                <a:latin typeface="Segoe UI Semibold"/>
                <a:ea typeface="+mn-lt"/>
                <a:cs typeface="+mn-lt"/>
              </a:rPr>
              <a:t>Time/frequency structure of a single SS block consisting of PSS, SSS, and PBCH</a:t>
            </a:r>
            <a:endParaRPr lang="en-US" sz="1400" dirty="0">
              <a:latin typeface="Segoe UI Semibold"/>
              <a:ea typeface="Calibri"/>
              <a:cs typeface="Calibri"/>
            </a:endParaRPr>
          </a:p>
        </p:txBody>
      </p:sp>
      <p:sp>
        <p:nvSpPr>
          <p:cNvPr id="11" name="TextBox 34">
            <a:extLst>
              <a:ext uri="{FF2B5EF4-FFF2-40B4-BE49-F238E27FC236}">
                <a16:creationId xmlns:a16="http://schemas.microsoft.com/office/drawing/2014/main" id="{007903D4-F717-60CD-510A-90CF4C5DD4F3}"/>
              </a:ext>
            </a:extLst>
          </p:cNvPr>
          <p:cNvSpPr txBox="1"/>
          <p:nvPr/>
        </p:nvSpPr>
        <p:spPr>
          <a:xfrm>
            <a:off x="929896" y="789754"/>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dirty="0">
                <a:latin typeface="Segoe UI"/>
                <a:cs typeface="Segoe UI"/>
                <a:sym typeface="Montserrat Classic Bold"/>
              </a:rPr>
              <a:t>SSB Structure</a:t>
            </a:r>
            <a:endParaRPr lang="en-US" b="0" dirty="0">
              <a:latin typeface="Segoe UI"/>
              <a:cs typeface="Segoe UI"/>
              <a:sym typeface="Montserrat Classic Bold"/>
            </a:endParaRPr>
          </a:p>
          <a:p>
            <a:endParaRPr lang="en-US" dirty="0"/>
          </a:p>
        </p:txBody>
      </p:sp>
      <p:pic>
        <p:nvPicPr>
          <p:cNvPr id="10" name="Picture 9" descr="A green and blue rectangular box with black letters&#10;&#10;Description automatically generated">
            <a:extLst>
              <a:ext uri="{FF2B5EF4-FFF2-40B4-BE49-F238E27FC236}">
                <a16:creationId xmlns:a16="http://schemas.microsoft.com/office/drawing/2014/main" id="{AE959178-690D-EA20-2A0A-A6DCFE138D0A}"/>
              </a:ext>
            </a:extLst>
          </p:cNvPr>
          <p:cNvPicPr>
            <a:picLocks noChangeAspect="1"/>
          </p:cNvPicPr>
          <p:nvPr/>
        </p:nvPicPr>
        <p:blipFill>
          <a:blip r:embed="rId3"/>
          <a:stretch>
            <a:fillRect/>
          </a:stretch>
        </p:blipFill>
        <p:spPr>
          <a:xfrm>
            <a:off x="7833926" y="2776280"/>
            <a:ext cx="3752850" cy="1552575"/>
          </a:xfrm>
          <a:prstGeom prst="rect">
            <a:avLst/>
          </a:prstGeom>
        </p:spPr>
      </p:pic>
      <p:sp>
        <p:nvSpPr>
          <p:cNvPr id="12" name="TextBox 11">
            <a:extLst>
              <a:ext uri="{FF2B5EF4-FFF2-40B4-BE49-F238E27FC236}">
                <a16:creationId xmlns:a16="http://schemas.microsoft.com/office/drawing/2014/main" id="{87286AB7-5270-1ED2-4A71-1E6B26BA504F}"/>
              </a:ext>
            </a:extLst>
          </p:cNvPr>
          <p:cNvSpPr txBox="1"/>
          <p:nvPr/>
        </p:nvSpPr>
        <p:spPr>
          <a:xfrm>
            <a:off x="8187842" y="4458224"/>
            <a:ext cx="32562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Segoe UI Semibold"/>
                <a:ea typeface="+mn-lt"/>
                <a:cs typeface="+mn-lt"/>
              </a:rPr>
              <a:t>Fig 2.2 4-Symbol SS/PBCH block</a:t>
            </a:r>
            <a:endParaRPr lang="en-US" sz="1400" dirty="0">
              <a:latin typeface="Segoe UI Semibold"/>
            </a:endParaRPr>
          </a:p>
        </p:txBody>
      </p:sp>
      <p:sp>
        <p:nvSpPr>
          <p:cNvPr id="5" name="Date Placeholder 4">
            <a:extLst>
              <a:ext uri="{FF2B5EF4-FFF2-40B4-BE49-F238E27FC236}">
                <a16:creationId xmlns:a16="http://schemas.microsoft.com/office/drawing/2014/main" id="{DA7B252D-D519-ED4A-EFE4-B972BD4590EC}"/>
              </a:ext>
            </a:extLst>
          </p:cNvPr>
          <p:cNvSpPr>
            <a:spLocks noGrp="1"/>
          </p:cNvSpPr>
          <p:nvPr>
            <p:ph type="dt" sz="half" idx="10"/>
          </p:nvPr>
        </p:nvSpPr>
        <p:spPr/>
        <p:txBody>
          <a:bodyPr/>
          <a:lstStyle/>
          <a:p>
            <a:fld id="{484CC4DC-5A02-470C-8AE1-55C98E880F8F}" type="datetime1">
              <a:rPr lang="en-US" smtClean="0"/>
              <a:t>8/14/2024</a:t>
            </a:fld>
            <a:endParaRPr lang="en-US"/>
          </a:p>
        </p:txBody>
      </p:sp>
      <p:sp>
        <p:nvSpPr>
          <p:cNvPr id="6" name="Footer Placeholder 5">
            <a:extLst>
              <a:ext uri="{FF2B5EF4-FFF2-40B4-BE49-F238E27FC236}">
                <a16:creationId xmlns:a16="http://schemas.microsoft.com/office/drawing/2014/main" id="{6CB27E17-69D7-3A50-4601-79CC33A53C5D}"/>
              </a:ext>
            </a:extLst>
          </p:cNvPr>
          <p:cNvSpPr>
            <a:spLocks noGrp="1"/>
          </p:cNvSpPr>
          <p:nvPr>
            <p:ph type="ftr" sz="quarter" idx="11"/>
          </p:nvPr>
        </p:nvSpPr>
        <p:spPr/>
        <p:txBody>
          <a:bodyPr/>
          <a:lstStyle/>
          <a:p>
            <a:r>
              <a:rPr lang="en-GB"/>
              <a:t>SSB (Synchronization Signal Block) Mapping in 5G Group 4</a:t>
            </a:r>
            <a:endParaRPr lang="en-US"/>
          </a:p>
        </p:txBody>
      </p:sp>
      <p:sp>
        <p:nvSpPr>
          <p:cNvPr id="9" name="Slide Number Placeholder 8">
            <a:extLst>
              <a:ext uri="{FF2B5EF4-FFF2-40B4-BE49-F238E27FC236}">
                <a16:creationId xmlns:a16="http://schemas.microsoft.com/office/drawing/2014/main" id="{E9A3AD39-D1C4-D609-8DFA-CA28E2C6642A}"/>
              </a:ext>
            </a:extLst>
          </p:cNvPr>
          <p:cNvSpPr>
            <a:spLocks noGrp="1"/>
          </p:cNvSpPr>
          <p:nvPr>
            <p:ph type="sldNum" sz="quarter" idx="12"/>
          </p:nvPr>
        </p:nvSpPr>
        <p:spPr/>
        <p:txBody>
          <a:bodyPr/>
          <a:lstStyle/>
          <a:p>
            <a:fld id="{F891C3A5-6581-4996-BEF5-27BA38D36037}" type="slidenum">
              <a:rPr lang="en-US" smtClean="0"/>
              <a:t>8</a:t>
            </a:fld>
            <a:endParaRPr lang="en-US"/>
          </a:p>
        </p:txBody>
      </p:sp>
    </p:spTree>
    <p:extLst>
      <p:ext uri="{BB962C8B-B14F-4D97-AF65-F5344CB8AC3E}">
        <p14:creationId xmlns:p14="http://schemas.microsoft.com/office/powerpoint/2010/main" val="2207615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a:extLst>
              <a:ext uri="{FF2B5EF4-FFF2-40B4-BE49-F238E27FC236}">
                <a16:creationId xmlns:a16="http://schemas.microsoft.com/office/drawing/2014/main" id="{E8B1B9B4-7034-CC73-68F4-5D8C11A9BC82}"/>
              </a:ext>
            </a:extLst>
          </p:cNvPr>
          <p:cNvSpPr txBox="1"/>
          <p:nvPr/>
        </p:nvSpPr>
        <p:spPr>
          <a:xfrm>
            <a:off x="929896" y="789754"/>
            <a:ext cx="7751117" cy="1077218"/>
          </a:xfrm>
          <a:prstGeom prst="rect">
            <a:avLst/>
          </a:prstGeom>
        </p:spPr>
        <p:txBody>
          <a:bodyPr wrap="square" lIns="0" tIns="0" rIns="0" bIns="0" rtlCol="0" anchor="t">
            <a:spAutoFit/>
          </a:bodyPr>
          <a:lstStyle>
            <a:defPPr>
              <a:defRPr lang="en-US"/>
            </a:defPPr>
            <a:lvl1pPr defTabSz="609539">
              <a:lnSpc>
                <a:spcPts val="4240"/>
              </a:lnSpc>
              <a:defRPr sz="4000" b="1">
                <a:latin typeface="Segoe UI" panose="020B0502040204020203" pitchFamily="34" charset="0"/>
                <a:ea typeface="Montserrat Classic Bold"/>
                <a:cs typeface="Segoe UI" panose="020B0502040204020203" pitchFamily="34" charset="0"/>
              </a:defRPr>
            </a:lvl1pPr>
          </a:lstStyle>
          <a:p>
            <a:r>
              <a:rPr lang="en-US">
                <a:latin typeface="Segoe UI"/>
                <a:cs typeface="Segoe UI"/>
                <a:sym typeface="Montserrat Classic Bold"/>
              </a:rPr>
              <a:t>SSB Structure</a:t>
            </a:r>
            <a:endParaRPr lang="en-US" b="0">
              <a:latin typeface="Segoe UI"/>
              <a:cs typeface="Segoe UI"/>
              <a:sym typeface="Montserrat Classic Bold"/>
            </a:endParaRPr>
          </a:p>
          <a:p>
            <a:endParaRPr lang="en-US"/>
          </a:p>
        </p:txBody>
      </p:sp>
      <p:sp>
        <p:nvSpPr>
          <p:cNvPr id="6" name="TextBox 5">
            <a:extLst>
              <a:ext uri="{FF2B5EF4-FFF2-40B4-BE49-F238E27FC236}">
                <a16:creationId xmlns:a16="http://schemas.microsoft.com/office/drawing/2014/main" id="{675CBCC7-9047-35BD-1449-18E7C0C03D64}"/>
              </a:ext>
            </a:extLst>
          </p:cNvPr>
          <p:cNvSpPr txBox="1"/>
          <p:nvPr/>
        </p:nvSpPr>
        <p:spPr>
          <a:xfrm>
            <a:off x="1146138" y="1476554"/>
            <a:ext cx="9489300" cy="4431983"/>
          </a:xfrm>
          <a:prstGeom prst="rect">
            <a:avLst/>
          </a:prstGeom>
        </p:spPr>
        <p:txBody>
          <a:bodyPr wrap="square" lIns="0" tIns="0" rIns="0" bIns="0" rtlCol="0" anchor="t">
            <a:spAutoFit/>
          </a:bodyPr>
          <a:lstStyle/>
          <a:p>
            <a:pPr marL="285750" indent="-285750" defTabSz="609539">
              <a:buFont typeface="Arial,Sans-Serif"/>
              <a:buChar char="•"/>
            </a:pPr>
            <a:r>
              <a:rPr lang="en-US" dirty="0">
                <a:latin typeface="Calibri"/>
                <a:ea typeface="Calibri"/>
                <a:cs typeface="Calibri"/>
                <a:sym typeface="Montserrat"/>
              </a:rPr>
              <a:t>The SS block spans four OFDM symbols in the time domain and 240 subcarriers in the frequency domain.</a:t>
            </a:r>
            <a:endParaRPr lang="en-US" dirty="0">
              <a:ea typeface="+mn-lt"/>
              <a:cs typeface="+mn-lt"/>
            </a:endParaRPr>
          </a:p>
          <a:p>
            <a:pPr marL="742950" lvl="1" indent="-285750" defTabSz="609539">
              <a:buFont typeface="Courier New"/>
              <a:buChar char="o"/>
            </a:pPr>
            <a:r>
              <a:rPr lang="en-US" dirty="0">
                <a:ea typeface="+mn-lt"/>
                <a:cs typeface="+mn-lt"/>
              </a:rPr>
              <a:t>1 OFDM symbol of </a:t>
            </a:r>
            <a:r>
              <a:rPr lang="en-US" b="1" dirty="0">
                <a:ea typeface="+mn-lt"/>
                <a:cs typeface="+mn-lt"/>
              </a:rPr>
              <a:t>Primary Synchronization Signal </a:t>
            </a:r>
            <a:endParaRPr lang="en-US" dirty="0">
              <a:ea typeface="+mn-lt"/>
              <a:cs typeface="+mn-lt"/>
            </a:endParaRPr>
          </a:p>
          <a:p>
            <a:pPr marL="742950" lvl="1" indent="-285750" defTabSz="609539">
              <a:buFont typeface="Courier New"/>
              <a:buChar char="o"/>
            </a:pPr>
            <a:r>
              <a:rPr lang="en-US" dirty="0">
                <a:ea typeface="+mn-lt"/>
                <a:cs typeface="+mn-lt"/>
              </a:rPr>
              <a:t>1 OFDM symbol of </a:t>
            </a:r>
            <a:r>
              <a:rPr lang="en-US" b="1" dirty="0">
                <a:ea typeface="+mn-lt"/>
                <a:cs typeface="+mn-lt"/>
              </a:rPr>
              <a:t>Secondary Synchronization Signal</a:t>
            </a:r>
            <a:endParaRPr lang="en-US" dirty="0">
              <a:ea typeface="+mn-lt"/>
              <a:cs typeface="+mn-lt"/>
            </a:endParaRPr>
          </a:p>
          <a:p>
            <a:pPr marL="742950" lvl="1" indent="-285750" defTabSz="609539">
              <a:buFont typeface="Courier New"/>
              <a:buChar char="o"/>
            </a:pPr>
            <a:r>
              <a:rPr lang="en-US" dirty="0">
                <a:ea typeface="+mn-lt"/>
                <a:cs typeface="+mn-lt"/>
              </a:rPr>
              <a:t>3 OFDM symbols of </a:t>
            </a:r>
            <a:r>
              <a:rPr lang="en-US" b="1" dirty="0">
                <a:ea typeface="+mn-lt"/>
                <a:cs typeface="+mn-lt"/>
              </a:rPr>
              <a:t>PBCH</a:t>
            </a:r>
            <a:r>
              <a:rPr lang="en-US" dirty="0">
                <a:ea typeface="+mn-lt"/>
                <a:cs typeface="+mn-lt"/>
              </a:rPr>
              <a:t> </a:t>
            </a:r>
            <a:endParaRPr lang="en-US">
              <a:cs typeface="Calibri" panose="020F0502020204030204"/>
            </a:endParaRPr>
          </a:p>
          <a:p>
            <a:pPr marL="285750" indent="-285750" defTabSz="609539">
              <a:buFont typeface="Arial,Sans-Serif"/>
              <a:buChar char="•"/>
            </a:pPr>
            <a:r>
              <a:rPr lang="en-US" dirty="0">
                <a:latin typeface="Calibri"/>
                <a:ea typeface="Calibri"/>
                <a:cs typeface="Calibri"/>
                <a:sym typeface="Montserrat"/>
              </a:rPr>
              <a:t>The</a:t>
            </a:r>
            <a:r>
              <a:rPr lang="en-US" b="1" dirty="0">
                <a:latin typeface="Calibri"/>
                <a:ea typeface="Calibri"/>
                <a:cs typeface="Calibri"/>
                <a:sym typeface="Montserrat"/>
              </a:rPr>
              <a:t> PSS </a:t>
            </a:r>
            <a:r>
              <a:rPr lang="en-US" dirty="0">
                <a:latin typeface="Calibri"/>
                <a:ea typeface="Calibri"/>
                <a:cs typeface="Calibri"/>
                <a:sym typeface="Montserrat"/>
              </a:rPr>
              <a:t>is transmitted in the</a:t>
            </a:r>
            <a:r>
              <a:rPr lang="en-US" b="1" dirty="0">
                <a:latin typeface="Calibri"/>
                <a:ea typeface="Calibri"/>
                <a:cs typeface="Calibri"/>
                <a:sym typeface="Montserrat"/>
              </a:rPr>
              <a:t> first OFDM symbol </a:t>
            </a:r>
            <a:r>
              <a:rPr lang="en-US" dirty="0">
                <a:latin typeface="Calibri"/>
                <a:ea typeface="Calibri"/>
                <a:cs typeface="Calibri"/>
                <a:sym typeface="Montserrat"/>
              </a:rPr>
              <a:t>of the SS block and</a:t>
            </a:r>
            <a:r>
              <a:rPr lang="en-US" b="1" dirty="0">
                <a:latin typeface="Calibri"/>
                <a:ea typeface="Calibri"/>
                <a:cs typeface="Calibri"/>
                <a:sym typeface="Montserrat"/>
              </a:rPr>
              <a:t> occupies 127 subcarriers in the frequency domain</a:t>
            </a:r>
            <a:r>
              <a:rPr lang="en-US" dirty="0">
                <a:latin typeface="Calibri"/>
                <a:ea typeface="Calibri"/>
                <a:cs typeface="Calibri"/>
                <a:sym typeface="Montserrat"/>
              </a:rPr>
              <a:t>. The remaining subcarriers are empty.</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The</a:t>
            </a:r>
            <a:r>
              <a:rPr lang="en-US" b="1" dirty="0">
                <a:latin typeface="Calibri"/>
                <a:ea typeface="Calibri"/>
                <a:cs typeface="Calibri"/>
                <a:sym typeface="Montserrat"/>
              </a:rPr>
              <a:t> SSS </a:t>
            </a:r>
            <a:r>
              <a:rPr lang="en-US" dirty="0">
                <a:latin typeface="Calibri"/>
                <a:ea typeface="Calibri"/>
                <a:cs typeface="Calibri"/>
                <a:sym typeface="Montserrat"/>
              </a:rPr>
              <a:t>is transmitted in the </a:t>
            </a:r>
            <a:r>
              <a:rPr lang="en-US" b="1" dirty="0">
                <a:latin typeface="Calibri"/>
                <a:ea typeface="Calibri"/>
                <a:cs typeface="Calibri"/>
                <a:sym typeface="Montserrat"/>
              </a:rPr>
              <a:t>third OFDM symbol </a:t>
            </a:r>
            <a:r>
              <a:rPr lang="en-US" dirty="0">
                <a:latin typeface="Calibri"/>
                <a:ea typeface="Calibri"/>
                <a:cs typeface="Calibri"/>
                <a:sym typeface="Montserrat"/>
              </a:rPr>
              <a:t>of the SS block and </a:t>
            </a:r>
            <a:r>
              <a:rPr lang="en-US" b="1" dirty="0">
                <a:latin typeface="Calibri"/>
                <a:ea typeface="Calibri"/>
                <a:cs typeface="Calibri"/>
                <a:sym typeface="Montserrat"/>
              </a:rPr>
              <a:t>occupies the same set of subcarriers as the PSS</a:t>
            </a:r>
            <a:r>
              <a:rPr lang="en-US" dirty="0">
                <a:latin typeface="Calibri"/>
                <a:ea typeface="Calibri"/>
                <a:cs typeface="Calibri"/>
                <a:sym typeface="Montserrat"/>
              </a:rPr>
              <a:t>. There are eight and nine empty subcarriers on each side of the SSS.</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The </a:t>
            </a:r>
            <a:r>
              <a:rPr lang="en-US" b="1" dirty="0">
                <a:latin typeface="Calibri"/>
                <a:ea typeface="Calibri"/>
                <a:cs typeface="Calibri"/>
                <a:sym typeface="Montserrat"/>
              </a:rPr>
              <a:t>PBCH</a:t>
            </a:r>
            <a:r>
              <a:rPr lang="en-US" dirty="0">
                <a:latin typeface="Calibri"/>
                <a:ea typeface="Calibri"/>
                <a:cs typeface="Calibri"/>
                <a:sym typeface="Montserrat"/>
              </a:rPr>
              <a:t> consists of PBCH payload and PBCH-DMRS </a:t>
            </a:r>
            <a:r>
              <a:rPr lang="en-US" b="1" dirty="0">
                <a:latin typeface="Calibri"/>
                <a:ea typeface="Calibri"/>
                <a:cs typeface="Calibri"/>
                <a:sym typeface="Montserrat"/>
              </a:rPr>
              <a:t>placed in second, third and fourth OFDM symbol</a:t>
            </a:r>
            <a:r>
              <a:rPr lang="en-US" dirty="0">
                <a:latin typeface="Calibri"/>
                <a:ea typeface="Calibri"/>
                <a:cs typeface="Calibri"/>
                <a:sym typeface="Montserrat"/>
              </a:rPr>
              <a:t>, and are QPSK modulated.</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The length of PBCH is 576 subcarriers, out of which 144 subcarriers are used for PBCH-DMRS. PBCH-DMRS is used for channel estimation by which PBCH payload is equalized and demodulated.</a:t>
            </a:r>
            <a:endParaRPr lang="en-US" dirty="0">
              <a:latin typeface="Calibri"/>
              <a:ea typeface="Calibri"/>
              <a:cs typeface="Calibri"/>
            </a:endParaRPr>
          </a:p>
          <a:p>
            <a:pPr marL="285750" indent="-285750" defTabSz="609539">
              <a:buFont typeface="Arial,Sans-Serif"/>
              <a:buChar char="•"/>
            </a:pPr>
            <a:r>
              <a:rPr lang="en-US" dirty="0">
                <a:latin typeface="Calibri"/>
                <a:ea typeface="Calibri"/>
                <a:cs typeface="Calibri"/>
                <a:sym typeface="Montserrat"/>
              </a:rPr>
              <a:t>The SS block is used for frame synchronization, carrier frequency offset estimation</a:t>
            </a:r>
            <a:endParaRPr lang="en-US" dirty="0">
              <a:latin typeface="Calibri"/>
              <a:ea typeface="Calibri"/>
              <a:cs typeface="Calibri"/>
            </a:endParaRPr>
          </a:p>
          <a:p>
            <a:pPr marL="285750" indent="-285750" defTabSz="609539">
              <a:buFont typeface="Arial,Sans-Serif"/>
              <a:buChar char="•"/>
            </a:pPr>
            <a:endParaRPr lang="en-US">
              <a:latin typeface="Calibri"/>
              <a:ea typeface="Calibri"/>
              <a:cs typeface="Calibri"/>
            </a:endParaRPr>
          </a:p>
          <a:p>
            <a:pPr marL="285750" indent="-285750" defTabSz="609539">
              <a:buFont typeface="Arial,Sans-Serif"/>
              <a:buChar char="•"/>
            </a:pPr>
            <a:endParaRPr lang="en-US">
              <a:latin typeface="Calibri"/>
              <a:ea typeface="Calibri"/>
              <a:cs typeface="Calibri"/>
            </a:endParaRPr>
          </a:p>
        </p:txBody>
      </p:sp>
      <p:grpSp>
        <p:nvGrpSpPr>
          <p:cNvPr id="2" name="Group 1">
            <a:extLst>
              <a:ext uri="{FF2B5EF4-FFF2-40B4-BE49-F238E27FC236}">
                <a16:creationId xmlns:a16="http://schemas.microsoft.com/office/drawing/2014/main" id="{317D8C92-646C-503F-FD29-716F4D862C53}"/>
              </a:ext>
            </a:extLst>
          </p:cNvPr>
          <p:cNvGrpSpPr/>
          <p:nvPr/>
        </p:nvGrpSpPr>
        <p:grpSpPr>
          <a:xfrm rot="20700000">
            <a:off x="10152713" y="-1066250"/>
            <a:ext cx="2650036" cy="2944558"/>
            <a:chOff x="9857136" y="-2056168"/>
            <a:chExt cx="3464860" cy="3849939"/>
          </a:xfrm>
        </p:grpSpPr>
        <p:sp>
          <p:nvSpPr>
            <p:cNvPr id="3" name="Freeform 7">
              <a:extLst>
                <a:ext uri="{FF2B5EF4-FFF2-40B4-BE49-F238E27FC236}">
                  <a16:creationId xmlns:a16="http://schemas.microsoft.com/office/drawing/2014/main" id="{42EB4353-D752-D24C-87FC-2A30F1BC4AA2}"/>
                </a:ext>
              </a:extLst>
            </p:cNvPr>
            <p:cNvSpPr/>
            <p:nvPr/>
          </p:nvSpPr>
          <p:spPr>
            <a:xfrm rot="15300000">
              <a:off x="9903372" y="-1829224"/>
              <a:ext cx="3418624" cy="34186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w="34925" cap="sq">
              <a:solidFill>
                <a:schemeClr val="tx2">
                  <a:lumMod val="60000"/>
                  <a:lumOff val="40000"/>
                </a:schemeClr>
              </a:solidFill>
              <a:prstDash val="solid"/>
              <a:miter/>
            </a:ln>
          </p:spPr>
          <p:txBody>
            <a:bodyPr/>
            <a:lstStyle/>
            <a:p>
              <a:endParaRPr lang="en-US"/>
            </a:p>
          </p:txBody>
        </p:sp>
        <p:sp>
          <p:nvSpPr>
            <p:cNvPr id="4" name="Freeform 12">
              <a:extLst>
                <a:ext uri="{FF2B5EF4-FFF2-40B4-BE49-F238E27FC236}">
                  <a16:creationId xmlns:a16="http://schemas.microsoft.com/office/drawing/2014/main" id="{5C63F26E-7BDE-C9DE-608F-B0BC7CA1D40A}"/>
                </a:ext>
              </a:extLst>
            </p:cNvPr>
            <p:cNvSpPr/>
            <p:nvPr/>
          </p:nvSpPr>
          <p:spPr>
            <a:xfrm rot="15300000">
              <a:off x="11257820" y="1254553"/>
              <a:ext cx="539218" cy="53921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3AA"/>
                </a:gs>
                <a:gs pos="100000">
                  <a:srgbClr val="0D203A"/>
                </a:gs>
              </a:gsLst>
              <a:lin ang="0" scaled="0"/>
            </a:gradFill>
            <a:ln cap="sq">
              <a:solidFill>
                <a:schemeClr val="tx2">
                  <a:lumMod val="60000"/>
                  <a:lumOff val="40000"/>
                </a:schemeClr>
              </a:solidFill>
              <a:prstDash val="solid"/>
              <a:miter/>
            </a:ln>
          </p:spPr>
          <p:txBody>
            <a:bodyPr/>
            <a:lstStyle/>
            <a:p>
              <a:endParaRPr lang="en-US"/>
            </a:p>
          </p:txBody>
        </p:sp>
        <p:sp>
          <p:nvSpPr>
            <p:cNvPr id="13" name="Freeform 15">
              <a:extLst>
                <a:ext uri="{FF2B5EF4-FFF2-40B4-BE49-F238E27FC236}">
                  <a16:creationId xmlns:a16="http://schemas.microsoft.com/office/drawing/2014/main" id="{27CD339D-B0C6-42F2-3AB9-178F64E7553A}"/>
                </a:ext>
              </a:extLst>
            </p:cNvPr>
            <p:cNvSpPr/>
            <p:nvPr/>
          </p:nvSpPr>
          <p:spPr>
            <a:xfrm rot="15300000">
              <a:off x="11566262" y="-2056168"/>
              <a:ext cx="450424" cy="45042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964B0"/>
                </a:gs>
                <a:gs pos="100000">
                  <a:srgbClr val="0D2446"/>
                </a:gs>
              </a:gsLst>
              <a:lin ang="0" scaled="0"/>
            </a:gradFill>
            <a:ln cap="sq">
              <a:solidFill>
                <a:schemeClr val="tx2">
                  <a:lumMod val="60000"/>
                  <a:lumOff val="40000"/>
                </a:schemeClr>
              </a:solidFill>
              <a:prstDash val="solid"/>
              <a:miter/>
            </a:ln>
          </p:spPr>
          <p:txBody>
            <a:bodyPr/>
            <a:lstStyle/>
            <a:p>
              <a:endParaRPr lang="en-US"/>
            </a:p>
          </p:txBody>
        </p:sp>
        <p:sp>
          <p:nvSpPr>
            <p:cNvPr id="14" name="Freeform 27">
              <a:extLst>
                <a:ext uri="{FF2B5EF4-FFF2-40B4-BE49-F238E27FC236}">
                  <a16:creationId xmlns:a16="http://schemas.microsoft.com/office/drawing/2014/main" id="{636F5198-D041-7BCE-6537-567C10F56C58}"/>
                </a:ext>
              </a:extLst>
            </p:cNvPr>
            <p:cNvSpPr/>
            <p:nvPr/>
          </p:nvSpPr>
          <p:spPr>
            <a:xfrm rot="15300000">
              <a:off x="9857136" y="-764534"/>
              <a:ext cx="264338" cy="2643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225497"/>
                </a:gs>
                <a:gs pos="100000">
                  <a:srgbClr val="0A2145"/>
                </a:gs>
              </a:gsLst>
              <a:lin ang="0" scaled="0"/>
            </a:gradFill>
            <a:ln cap="sq">
              <a:solidFill>
                <a:schemeClr val="tx2">
                  <a:lumMod val="60000"/>
                  <a:lumOff val="40000"/>
                </a:schemeClr>
              </a:solidFill>
              <a:prstDash val="solid"/>
              <a:miter/>
            </a:ln>
          </p:spPr>
          <p:txBody>
            <a:bodyPr/>
            <a:lstStyle/>
            <a:p>
              <a:endParaRPr lang="en-US"/>
            </a:p>
          </p:txBody>
        </p:sp>
      </p:grpSp>
      <p:sp>
        <p:nvSpPr>
          <p:cNvPr id="8" name="TextBox 7">
            <a:extLst>
              <a:ext uri="{FF2B5EF4-FFF2-40B4-BE49-F238E27FC236}">
                <a16:creationId xmlns:a16="http://schemas.microsoft.com/office/drawing/2014/main" id="{A8A7F7C2-92F8-3333-981C-11F7C1F62067}"/>
              </a:ext>
            </a:extLst>
          </p:cNvPr>
          <p:cNvSpPr txBox="1"/>
          <p:nvPr/>
        </p:nvSpPr>
        <p:spPr>
          <a:xfrm>
            <a:off x="8879904" y="410961"/>
            <a:ext cx="31612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7.4.3.1 of 3GPP 38.211, 38.213</a:t>
            </a:r>
            <a:endParaRPr lang="en-US" b="1" dirty="0"/>
          </a:p>
        </p:txBody>
      </p:sp>
      <p:sp>
        <p:nvSpPr>
          <p:cNvPr id="7" name="Date Placeholder 6">
            <a:extLst>
              <a:ext uri="{FF2B5EF4-FFF2-40B4-BE49-F238E27FC236}">
                <a16:creationId xmlns:a16="http://schemas.microsoft.com/office/drawing/2014/main" id="{7030D04D-1202-FD27-F086-D565125354FD}"/>
              </a:ext>
            </a:extLst>
          </p:cNvPr>
          <p:cNvSpPr>
            <a:spLocks noGrp="1"/>
          </p:cNvSpPr>
          <p:nvPr>
            <p:ph type="dt" sz="half" idx="10"/>
          </p:nvPr>
        </p:nvSpPr>
        <p:spPr/>
        <p:txBody>
          <a:bodyPr/>
          <a:lstStyle/>
          <a:p>
            <a:fld id="{21E82846-5603-4CA2-8126-B9C7A795FC4D}" type="datetime1">
              <a:rPr lang="en-US" smtClean="0"/>
              <a:t>8/14/2024</a:t>
            </a:fld>
            <a:endParaRPr lang="en-US"/>
          </a:p>
        </p:txBody>
      </p:sp>
      <p:sp>
        <p:nvSpPr>
          <p:cNvPr id="9" name="Footer Placeholder 8">
            <a:extLst>
              <a:ext uri="{FF2B5EF4-FFF2-40B4-BE49-F238E27FC236}">
                <a16:creationId xmlns:a16="http://schemas.microsoft.com/office/drawing/2014/main" id="{3ADE31E9-BDBD-17C8-8FC5-0CCEB4337FC6}"/>
              </a:ext>
            </a:extLst>
          </p:cNvPr>
          <p:cNvSpPr>
            <a:spLocks noGrp="1"/>
          </p:cNvSpPr>
          <p:nvPr>
            <p:ph type="ftr" sz="quarter" idx="11"/>
          </p:nvPr>
        </p:nvSpPr>
        <p:spPr/>
        <p:txBody>
          <a:bodyPr/>
          <a:lstStyle/>
          <a:p>
            <a:r>
              <a:rPr lang="en-GB"/>
              <a:t>SSB (Synchronization Signal Block) Mapping in 5G Group 4</a:t>
            </a:r>
            <a:endParaRPr lang="en-US"/>
          </a:p>
        </p:txBody>
      </p:sp>
      <p:sp>
        <p:nvSpPr>
          <p:cNvPr id="10" name="Slide Number Placeholder 9">
            <a:extLst>
              <a:ext uri="{FF2B5EF4-FFF2-40B4-BE49-F238E27FC236}">
                <a16:creationId xmlns:a16="http://schemas.microsoft.com/office/drawing/2014/main" id="{8A0E4CEF-AF97-4F94-F449-F9E4ACD7C40E}"/>
              </a:ext>
            </a:extLst>
          </p:cNvPr>
          <p:cNvSpPr>
            <a:spLocks noGrp="1"/>
          </p:cNvSpPr>
          <p:nvPr>
            <p:ph type="sldNum" sz="quarter" idx="12"/>
          </p:nvPr>
        </p:nvSpPr>
        <p:spPr/>
        <p:txBody>
          <a:bodyPr/>
          <a:lstStyle/>
          <a:p>
            <a:fld id="{F891C3A5-6581-4996-BEF5-27BA38D36037}" type="slidenum">
              <a:rPr lang="en-US" smtClean="0"/>
              <a:t>9</a:t>
            </a:fld>
            <a:endParaRPr lang="en-US"/>
          </a:p>
        </p:txBody>
      </p:sp>
    </p:spTree>
    <p:extLst>
      <p:ext uri="{BB962C8B-B14F-4D97-AF65-F5344CB8AC3E}">
        <p14:creationId xmlns:p14="http://schemas.microsoft.com/office/powerpoint/2010/main" val="2678630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44546A"/>
      </a:dk2>
      <a:lt2>
        <a:srgbClr val="E7E6E6"/>
      </a:lt2>
      <a:accent1>
        <a:srgbClr val="69801E"/>
      </a:accent1>
      <a:accent2>
        <a:srgbClr val="91B029"/>
      </a:accent2>
      <a:accent3>
        <a:srgbClr val="BBD95D"/>
      </a:accent3>
      <a:accent4>
        <a:srgbClr val="CFE48C"/>
      </a:accent4>
      <a:accent5>
        <a:srgbClr val="EBF4D0"/>
      </a:accent5>
      <a:accent6>
        <a:srgbClr val="F6FAE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ysClr val="windowText" lastClr="000000"/>
    </a:dk1>
    <a:lt1>
      <a:sysClr val="window" lastClr="FFFFFF"/>
    </a:lt1>
    <a:dk2>
      <a:srgbClr val="44546A"/>
    </a:dk2>
    <a:lt2>
      <a:srgbClr val="E7E6E6"/>
    </a:lt2>
    <a:accent1>
      <a:srgbClr val="520420"/>
    </a:accent1>
    <a:accent2>
      <a:srgbClr val="860030"/>
    </a:accent2>
    <a:accent3>
      <a:srgbClr val="C92B44"/>
    </a:accent3>
    <a:accent4>
      <a:srgbClr val="E06E81"/>
    </a:accent4>
    <a:accent5>
      <a:srgbClr val="EDADB8"/>
    </a:accent5>
    <a:accent6>
      <a:srgbClr val="FAE6E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TotalTime>
  <Words>2605</Words>
  <Application>Microsoft Office PowerPoint</Application>
  <PresentationFormat>Widescreen</PresentationFormat>
  <Paragraphs>214</Paragraphs>
  <Slides>26</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Arial,Sans-Serif</vt:lpstr>
      <vt:lpstr>Calibri</vt:lpstr>
      <vt:lpstr>Courier New</vt:lpstr>
      <vt:lpstr>Montserrat Classic Bold</vt:lpstr>
      <vt:lpstr>Segoe UI</vt:lpstr>
      <vt:lpstr>Segoe UI Semibold</vt:lpstr>
      <vt:lpstr>Wingdings</vt:lpstr>
      <vt:lpstr>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Irfan</dc:creator>
  <cp:lastModifiedBy>Rajeshwari Bangre</cp:lastModifiedBy>
  <cp:revision>269</cp:revision>
  <dcterms:created xsi:type="dcterms:W3CDTF">2024-07-10T23:59:16Z</dcterms:created>
  <dcterms:modified xsi:type="dcterms:W3CDTF">2024-08-14T06:42:49Z</dcterms:modified>
</cp:coreProperties>
</file>