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Lst>
  <p:notesMasterIdLst>
    <p:notesMasterId r:id="rId31"/>
  </p:notesMasterIdLst>
  <p:handoutMasterIdLst>
    <p:handoutMasterId r:id="rId32"/>
  </p:handoutMasterIdLst>
  <p:sldIdLst>
    <p:sldId id="326" r:id="rId5"/>
    <p:sldId id="329" r:id="rId6"/>
    <p:sldId id="353" r:id="rId7"/>
    <p:sldId id="328" r:id="rId8"/>
    <p:sldId id="319" r:id="rId9"/>
    <p:sldId id="321" r:id="rId10"/>
    <p:sldId id="343" r:id="rId11"/>
    <p:sldId id="339" r:id="rId12"/>
    <p:sldId id="327" r:id="rId13"/>
    <p:sldId id="318" r:id="rId14"/>
    <p:sldId id="323" r:id="rId15"/>
    <p:sldId id="344" r:id="rId16"/>
    <p:sldId id="320" r:id="rId17"/>
    <p:sldId id="335" r:id="rId18"/>
    <p:sldId id="337" r:id="rId19"/>
    <p:sldId id="336" r:id="rId20"/>
    <p:sldId id="338" r:id="rId21"/>
    <p:sldId id="341" r:id="rId22"/>
    <p:sldId id="342" r:id="rId23"/>
    <p:sldId id="352" r:id="rId24"/>
    <p:sldId id="325" r:id="rId25"/>
    <p:sldId id="345" r:id="rId26"/>
    <p:sldId id="330" r:id="rId27"/>
    <p:sldId id="351" r:id="rId28"/>
    <p:sldId id="347" r:id="rId29"/>
    <p:sldId id="34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PUSCH" id="{8C34463D-8779-4774-B037-B1C10A37E38A}">
          <p14:sldIdLst>
            <p14:sldId id="326"/>
          </p14:sldIdLst>
        </p14:section>
        <p14:section name="Table of Contents" id="{845C3951-26D2-43EE-9EAD-2A52DFC1029A}">
          <p14:sldIdLst>
            <p14:sldId id="329"/>
          </p14:sldIdLst>
        </p14:section>
        <p14:section name="Group Members" id="{47CC1F43-628F-47E7-9E49-FFE5864962A2}">
          <p14:sldIdLst>
            <p14:sldId id="353"/>
          </p14:sldIdLst>
        </p14:section>
        <p14:section name="About" id="{391AEF38-3C98-40CE-A164-C5824EA64391}">
          <p14:sldIdLst>
            <p14:sldId id="328"/>
          </p14:sldIdLst>
        </p14:section>
        <p14:section name="Introduction" id="{E9ABA045-07A8-49CF-B09B-C5336079206D}">
          <p14:sldIdLst>
            <p14:sldId id="319"/>
            <p14:sldId id="321"/>
          </p14:sldIdLst>
        </p14:section>
        <p14:section name="Role of 5G NR PUSCH" id="{EDAC2229-1541-47A8-B2D3-50CA47C9D14A}">
          <p14:sldIdLst>
            <p14:sldId id="343"/>
            <p14:sldId id="339"/>
            <p14:sldId id="327"/>
            <p14:sldId id="318"/>
            <p14:sldId id="323"/>
          </p14:sldIdLst>
        </p14:section>
        <p14:section name="Signal Processing in PUSCH" id="{EB2791A2-402F-4795-AA23-D18C9C2298D9}">
          <p14:sldIdLst>
            <p14:sldId id="344"/>
            <p14:sldId id="320"/>
            <p14:sldId id="335"/>
            <p14:sldId id="337"/>
            <p14:sldId id="336"/>
            <p14:sldId id="338"/>
            <p14:sldId id="341"/>
            <p14:sldId id="342"/>
            <p14:sldId id="352"/>
            <p14:sldId id="325"/>
          </p14:sldIdLst>
        </p14:section>
        <p14:section name="Code" id="{436415E8-2F1B-45EB-A32D-0B9D4B31C7DD}">
          <p14:sldIdLst>
            <p14:sldId id="345"/>
            <p14:sldId id="330"/>
          </p14:sldIdLst>
        </p14:section>
        <p14:section name="Output" id="{6175837C-5618-42D9-9860-1F1273188504}">
          <p14:sldIdLst>
            <p14:sldId id="351"/>
            <p14:sldId id="347"/>
            <p14:sldId id="34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B1B30-2259-284C-8262-15C325FC8406}" v="188" dt="2024-08-13T10:07:19.085"/>
    <p1510:client id="{1FDAF3E2-D3A8-54EA-8781-C8E9F251F2AF}" v="5" dt="2024-08-13T12:04:14.723"/>
    <p1510:client id="{22650588-3BE2-9519-B3F1-A0F24D889D48}" v="120" dt="2024-08-13T10:53:38.761"/>
    <p1510:client id="{40CDDFAA-9E9A-0EAB-6650-2EF324D6B339}" v="4" dt="2024-08-13T12:00:07.437"/>
    <p1510:client id="{48034E14-D784-44F7-A558-4EB39EA2F3FB}" v="17" dt="2024-08-13T12:00:13.247"/>
    <p1510:client id="{70E35A7A-F815-3449-4D0A-B2075EC97E58}" v="1055" dt="2024-08-13T11:53:26.851"/>
    <p1510:client id="{7642D1DE-4C32-0359-991A-1727AC26AC42}" v="659" dt="2024-08-13T09:11:07.040"/>
    <p1510:client id="{80E98F51-3CA7-6DF1-4C15-FCA33C316C44}" v="37" dt="2024-08-13T05:21:37.723"/>
    <p1510:client id="{A6EDA536-1E89-4CEB-0987-B2CE12032C80}" v="342" dt="2024-08-13T11:11:56.921"/>
    <p1510:client id="{BBBEA457-5999-E17B-3180-460B8B369864}" v="69" dt="2024-08-13T08:35:53.686"/>
    <p1510:client id="{C8237745-0396-35A0-AA16-2FA1BC828720}" v="27" dt="2024-08-13T11:55:03.120"/>
    <p1510:client id="{F39F0A3A-4EF1-C616-0874-5899C91640DA}" v="434" dt="2024-08-13T10:16:00.148"/>
    <p1510:client id="{FAC4135C-293B-DE98-EFE7-636C57C26B42}" v="140" dt="2024-08-13T09:39:02.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5388" autoAdjust="0"/>
  </p:normalViewPr>
  <p:slideViewPr>
    <p:cSldViewPr snapToGrid="0">
      <p:cViewPr varScale="1">
        <p:scale>
          <a:sx n="81" d="100"/>
          <a:sy n="81" d="100"/>
        </p:scale>
        <p:origin x="984" y="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1998575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a:p>
        </p:txBody>
      </p:sp>
    </p:spTree>
    <p:extLst>
      <p:ext uri="{BB962C8B-B14F-4D97-AF65-F5344CB8AC3E}">
        <p14:creationId xmlns:p14="http://schemas.microsoft.com/office/powerpoint/2010/main" val="1388506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a:p>
        </p:txBody>
      </p:sp>
    </p:spTree>
    <p:extLst>
      <p:ext uri="{BB962C8B-B14F-4D97-AF65-F5344CB8AC3E}">
        <p14:creationId xmlns:p14="http://schemas.microsoft.com/office/powerpoint/2010/main" val="13865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a:p>
        </p:txBody>
      </p:sp>
    </p:spTree>
    <p:extLst>
      <p:ext uri="{BB962C8B-B14F-4D97-AF65-F5344CB8AC3E}">
        <p14:creationId xmlns:p14="http://schemas.microsoft.com/office/powerpoint/2010/main" val="963822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a:p>
        </p:txBody>
      </p:sp>
    </p:spTree>
    <p:extLst>
      <p:ext uri="{BB962C8B-B14F-4D97-AF65-F5344CB8AC3E}">
        <p14:creationId xmlns:p14="http://schemas.microsoft.com/office/powerpoint/2010/main" val="1318737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a:p>
        </p:txBody>
      </p:sp>
    </p:spTree>
    <p:extLst>
      <p:ext uri="{BB962C8B-B14F-4D97-AF65-F5344CB8AC3E}">
        <p14:creationId xmlns:p14="http://schemas.microsoft.com/office/powerpoint/2010/main" val="745203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a:p>
        </p:txBody>
      </p:sp>
    </p:spTree>
    <p:extLst>
      <p:ext uri="{BB962C8B-B14F-4D97-AF65-F5344CB8AC3E}">
        <p14:creationId xmlns:p14="http://schemas.microsoft.com/office/powerpoint/2010/main" val="109466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a:p>
        </p:txBody>
      </p:sp>
    </p:spTree>
    <p:extLst>
      <p:ext uri="{BB962C8B-B14F-4D97-AF65-F5344CB8AC3E}">
        <p14:creationId xmlns:p14="http://schemas.microsoft.com/office/powerpoint/2010/main" val="13963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635871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a:p>
        </p:txBody>
      </p:sp>
    </p:spTree>
    <p:extLst>
      <p:ext uri="{BB962C8B-B14F-4D97-AF65-F5344CB8AC3E}">
        <p14:creationId xmlns:p14="http://schemas.microsoft.com/office/powerpoint/2010/main" val="2591149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a:p>
        </p:txBody>
      </p:sp>
    </p:spTree>
    <p:extLst>
      <p:ext uri="{BB962C8B-B14F-4D97-AF65-F5344CB8AC3E}">
        <p14:creationId xmlns:p14="http://schemas.microsoft.com/office/powerpoint/2010/main" val="2335656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a:p>
        </p:txBody>
      </p:sp>
    </p:spTree>
    <p:extLst>
      <p:ext uri="{BB962C8B-B14F-4D97-AF65-F5344CB8AC3E}">
        <p14:creationId xmlns:p14="http://schemas.microsoft.com/office/powerpoint/2010/main" val="3038454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24</a:t>
            </a:fld>
            <a:endParaRPr lang="en-US"/>
          </a:p>
        </p:txBody>
      </p:sp>
    </p:spTree>
    <p:extLst>
      <p:ext uri="{BB962C8B-B14F-4D97-AF65-F5344CB8AC3E}">
        <p14:creationId xmlns:p14="http://schemas.microsoft.com/office/powerpoint/2010/main" val="1263217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25</a:t>
            </a:fld>
            <a:endParaRPr lang="en-US"/>
          </a:p>
        </p:txBody>
      </p:sp>
    </p:spTree>
    <p:extLst>
      <p:ext uri="{BB962C8B-B14F-4D97-AF65-F5344CB8AC3E}">
        <p14:creationId xmlns:p14="http://schemas.microsoft.com/office/powerpoint/2010/main" val="11577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26</a:t>
            </a:fld>
            <a:endParaRPr lang="en-US"/>
          </a:p>
        </p:txBody>
      </p:sp>
    </p:spTree>
    <p:extLst>
      <p:ext uri="{BB962C8B-B14F-4D97-AF65-F5344CB8AC3E}">
        <p14:creationId xmlns:p14="http://schemas.microsoft.com/office/powerpoint/2010/main" val="281338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8638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2364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3782426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294331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2441386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CEFC55-BEDC-4750-8DF2-9BA4867FAA12}" type="datetime1">
              <a:rPr lang="en-US" smtClean="0"/>
              <a:t>8/14/2024</a:t>
            </a:fld>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PUSCH Group 4</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3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normAutofit fontScale="90000"/>
          </a:bodyPr>
          <a:lstStyle/>
          <a:p>
            <a:r>
              <a:rPr lang="en-US" dirty="0"/>
              <a:t>5G NR Physical Uplink Share Channel (PUSCH) Signal Processing</a:t>
            </a:r>
          </a:p>
        </p:txBody>
      </p:sp>
      <p:sp>
        <p:nvSpPr>
          <p:cNvPr id="3" name="TextBox 2">
            <a:extLst>
              <a:ext uri="{FF2B5EF4-FFF2-40B4-BE49-F238E27FC236}">
                <a16:creationId xmlns:a16="http://schemas.microsoft.com/office/drawing/2014/main" id="{36550280-9599-BBF4-D790-2283EC596BCD}"/>
              </a:ext>
            </a:extLst>
          </p:cNvPr>
          <p:cNvSpPr txBox="1"/>
          <p:nvPr/>
        </p:nvSpPr>
        <p:spPr>
          <a:xfrm>
            <a:off x="6627043" y="1555423"/>
            <a:ext cx="3978112" cy="769441"/>
          </a:xfrm>
          <a:prstGeom prst="rect">
            <a:avLst/>
          </a:prstGeom>
          <a:noFill/>
        </p:spPr>
        <p:txBody>
          <a:bodyPr wrap="square" rtlCol="0">
            <a:spAutoFit/>
          </a:bodyPr>
          <a:lstStyle/>
          <a:p>
            <a:r>
              <a:rPr lang="en-IN" sz="4400" dirty="0">
                <a:solidFill>
                  <a:schemeClr val="bg1"/>
                </a:solidFill>
                <a:latin typeface="+mj-lt"/>
              </a:rPr>
              <a:t>PROJECT 5:</a:t>
            </a:r>
          </a:p>
        </p:txBody>
      </p:sp>
    </p:spTree>
    <p:extLst>
      <p:ext uri="{BB962C8B-B14F-4D97-AF65-F5344CB8AC3E}">
        <p14:creationId xmlns:p14="http://schemas.microsoft.com/office/powerpoint/2010/main" val="25058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dirty="0"/>
              <a:t>PUSCH (Physical Uplink Shared Channel)</a:t>
            </a:r>
            <a:endParaRPr lang="en-US" sz="3200" dirty="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2011363"/>
            <a:ext cx="10634788" cy="3999182"/>
          </a:xfrm>
        </p:spPr>
        <p:txBody>
          <a:bodyPr vert="horz" lIns="91440" tIns="45720" rIns="91440" bIns="45720" rtlCol="0" anchor="t">
            <a:normAutofit lnSpcReduction="10000"/>
          </a:bodyPr>
          <a:lstStyle/>
          <a:p>
            <a:pPr>
              <a:buNone/>
            </a:pPr>
            <a:r>
              <a:rPr lang="en-US" dirty="0">
                <a:ea typeface="+mn-lt"/>
                <a:cs typeface="+mn-lt"/>
              </a:rPr>
              <a:t> The physical-layer model for Physical Uplink Shared Channel transmission is described based on the corresponding PUSCH physical-layer-processing chain. Processing steps that are relevant for the physical-layer model, e.g. in the sense that they are configurable by higher layers, are highlighted in blue. </a:t>
            </a:r>
            <a:endParaRPr lang="en-US" dirty="0"/>
          </a:p>
          <a:p>
            <a:pPr>
              <a:buNone/>
            </a:pPr>
            <a:r>
              <a:rPr lang="en-US" dirty="0">
                <a:ea typeface="+mn-lt"/>
                <a:cs typeface="+mn-lt"/>
              </a:rPr>
              <a:t>-    Higher-layer data passed to/from the physical layer </a:t>
            </a:r>
            <a:endParaRPr lang="en-US" dirty="0"/>
          </a:p>
          <a:p>
            <a:pPr>
              <a:buNone/>
            </a:pPr>
            <a:r>
              <a:rPr lang="en-US" dirty="0">
                <a:ea typeface="+mn-lt"/>
                <a:cs typeface="+mn-lt"/>
              </a:rPr>
              <a:t>-    CRC and transport-block-error indication </a:t>
            </a:r>
            <a:endParaRPr lang="en-US" dirty="0"/>
          </a:p>
          <a:p>
            <a:pPr>
              <a:buNone/>
            </a:pPr>
            <a:r>
              <a:rPr lang="en-US" dirty="0">
                <a:ea typeface="+mn-lt"/>
                <a:cs typeface="+mn-lt"/>
              </a:rPr>
              <a:t>-    FEC and rate matching </a:t>
            </a:r>
            <a:endParaRPr lang="en-US" dirty="0"/>
          </a:p>
          <a:p>
            <a:pPr>
              <a:buNone/>
            </a:pPr>
            <a:r>
              <a:rPr lang="en-US" dirty="0">
                <a:ea typeface="+mn-lt"/>
                <a:cs typeface="+mn-lt"/>
              </a:rPr>
              <a:t>-    Data modulation </a:t>
            </a:r>
            <a:endParaRPr lang="en-US" dirty="0"/>
          </a:p>
          <a:p>
            <a:pPr>
              <a:buNone/>
            </a:pPr>
            <a:r>
              <a:rPr lang="en-US" dirty="0">
                <a:ea typeface="+mn-lt"/>
                <a:cs typeface="+mn-lt"/>
              </a:rPr>
              <a:t>-    Mapping to physical resource </a:t>
            </a:r>
            <a:endParaRPr lang="en-US" dirty="0"/>
          </a:p>
          <a:p>
            <a:pPr>
              <a:buNone/>
            </a:pPr>
            <a:r>
              <a:rPr lang="en-US" dirty="0">
                <a:ea typeface="+mn-lt"/>
                <a:cs typeface="+mn-lt"/>
              </a:rPr>
              <a:t>-    Multi-antenna processing </a:t>
            </a:r>
            <a:endParaRPr lang="en-US" dirty="0"/>
          </a:p>
          <a:p>
            <a:pPr marL="0" indent="0">
              <a:buNone/>
            </a:pPr>
            <a:r>
              <a:rPr lang="en-US" dirty="0">
                <a:ea typeface="+mn-lt"/>
                <a:cs typeface="+mn-lt"/>
              </a:rPr>
              <a:t>-    Support of L1 control and Hybrid-ARQ-related </a:t>
            </a:r>
            <a:r>
              <a:rPr lang="en-US" dirty="0" err="1">
                <a:ea typeface="+mn-lt"/>
                <a:cs typeface="+mn-lt"/>
              </a:rPr>
              <a:t>signalling</a:t>
            </a:r>
            <a:endParaRPr lang="en-US" dirty="0"/>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10</a:t>
            </a:fld>
            <a:endParaRPr lang="en-US" dirty="0"/>
          </a:p>
        </p:txBody>
      </p:sp>
      <p:sp>
        <p:nvSpPr>
          <p:cNvPr id="6" name="TextBox 5">
            <a:extLst>
              <a:ext uri="{FF2B5EF4-FFF2-40B4-BE49-F238E27FC236}">
                <a16:creationId xmlns:a16="http://schemas.microsoft.com/office/drawing/2014/main" id="{E6658E6F-99B8-AFA4-E33A-A2416D89F700}"/>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38.211</a:t>
            </a:r>
          </a:p>
        </p:txBody>
      </p:sp>
      <p:sp>
        <p:nvSpPr>
          <p:cNvPr id="5" name="TextBox 4">
            <a:extLst>
              <a:ext uri="{FF2B5EF4-FFF2-40B4-BE49-F238E27FC236}">
                <a16:creationId xmlns:a16="http://schemas.microsoft.com/office/drawing/2014/main" id="{725BE503-3A06-FC9A-A273-70B0FA0F8512}"/>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41200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anim calcmode="lin" valueType="num">
                                      <p:cBhvr>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500"/>
                                        <p:tgtEl>
                                          <p:spTgt spid="3">
                                            <p:txEl>
                                              <p:pRg st="5" end="5"/>
                                            </p:txEl>
                                          </p:spTgt>
                                        </p:tgtEl>
                                      </p:cBhvr>
                                    </p:animEffect>
                                    <p:anim calcmode="lin" valueType="num">
                                      <p:cBhvr>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42"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42" presetClass="entr" presetSubtype="0" fill="hold" grpId="0" nodeType="after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anim calcmode="lin" valueType="num">
                                      <p:cBhvr>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pic>
        <p:nvPicPr>
          <p:cNvPr id="6" name="Content Placeholder 5" descr="A diagram of a computer system&#10;&#10;Description automatically generated">
            <a:extLst>
              <a:ext uri="{FF2B5EF4-FFF2-40B4-BE49-F238E27FC236}">
                <a16:creationId xmlns:a16="http://schemas.microsoft.com/office/drawing/2014/main" id="{E5EF2F0F-971B-EFC7-DCA8-04A558801CF1}"/>
              </a:ext>
            </a:extLst>
          </p:cNvPr>
          <p:cNvPicPr>
            <a:picLocks noGrp="1" noChangeAspect="1"/>
          </p:cNvPicPr>
          <p:nvPr>
            <p:ph sz="quarter" idx="10"/>
          </p:nvPr>
        </p:nvPicPr>
        <p:blipFill>
          <a:blip r:embed="rId3"/>
          <a:srcRect b="9184"/>
          <a:stretch/>
        </p:blipFill>
        <p:spPr>
          <a:xfrm>
            <a:off x="735106" y="633078"/>
            <a:ext cx="10605246" cy="4989657"/>
          </a:xfrm>
        </p:spPr>
      </p:pic>
      <p:sp>
        <p:nvSpPr>
          <p:cNvPr id="10" name="TextBox 9">
            <a:extLst>
              <a:ext uri="{FF2B5EF4-FFF2-40B4-BE49-F238E27FC236}">
                <a16:creationId xmlns:a16="http://schemas.microsoft.com/office/drawing/2014/main" id="{53436A11-2560-BAB0-78B8-2C4408665E69}"/>
              </a:ext>
            </a:extLst>
          </p:cNvPr>
          <p:cNvSpPr txBox="1"/>
          <p:nvPr/>
        </p:nvSpPr>
        <p:spPr>
          <a:xfrm>
            <a:off x="3243957" y="5723589"/>
            <a:ext cx="570092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Fig 2.2 Physical Layer model for UL-SCH transmission</a:t>
            </a:r>
          </a:p>
        </p:txBody>
      </p:sp>
      <p:sp>
        <p:nvSpPr>
          <p:cNvPr id="2" name="TextBox 1">
            <a:extLst>
              <a:ext uri="{FF2B5EF4-FFF2-40B4-BE49-F238E27FC236}">
                <a16:creationId xmlns:a16="http://schemas.microsoft.com/office/drawing/2014/main" id="{F6B1219D-AFDB-A1B8-884C-A839F80CA8C2}"/>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14926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28454" y="838985"/>
            <a:ext cx="6181511" cy="2959993"/>
          </a:xfrm>
        </p:spPr>
        <p:txBody>
          <a:bodyPr>
            <a:normAutofit/>
          </a:bodyPr>
          <a:lstStyle/>
          <a:p>
            <a:r>
              <a:rPr lang="en-US" dirty="0"/>
              <a:t>Signal processing in pusch</a:t>
            </a:r>
          </a:p>
        </p:txBody>
      </p:sp>
      <p:sp>
        <p:nvSpPr>
          <p:cNvPr id="3" name="TextBox 2">
            <a:extLst>
              <a:ext uri="{FF2B5EF4-FFF2-40B4-BE49-F238E27FC236}">
                <a16:creationId xmlns:a16="http://schemas.microsoft.com/office/drawing/2014/main" id="{0CB5FE49-7C2A-11F5-75CB-22CABDDE0D99}"/>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18205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671442" y="18239"/>
            <a:ext cx="10363201" cy="1159875"/>
          </a:xfrm>
        </p:spPr>
        <p:txBody>
          <a:bodyPr/>
          <a:lstStyle/>
          <a:p>
            <a:r>
              <a:rPr lang="en-US" dirty="0"/>
              <a:t>Signal Processing in PUSCH</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sp>
        <p:nvSpPr>
          <p:cNvPr id="9" name="Content Placeholder 8">
            <a:extLst>
              <a:ext uri="{FF2B5EF4-FFF2-40B4-BE49-F238E27FC236}">
                <a16:creationId xmlns:a16="http://schemas.microsoft.com/office/drawing/2014/main" id="{09DC3797-5BB6-807C-946C-BE046299FDEB}"/>
              </a:ext>
            </a:extLst>
          </p:cNvPr>
          <p:cNvSpPr>
            <a:spLocks noGrp="1"/>
          </p:cNvSpPr>
          <p:nvPr>
            <p:ph sz="quarter" idx="10"/>
          </p:nvPr>
        </p:nvSpPr>
        <p:spPr>
          <a:xfrm>
            <a:off x="671442" y="1179450"/>
            <a:ext cx="11603573" cy="4715125"/>
          </a:xfrm>
        </p:spPr>
        <p:txBody>
          <a:bodyPr vert="horz" lIns="91440" tIns="45720" rIns="91440" bIns="45720" rtlCol="0" anchor="t">
            <a:noAutofit/>
          </a:bodyPr>
          <a:lstStyle/>
          <a:p>
            <a:pPr>
              <a:buNone/>
            </a:pPr>
            <a:r>
              <a:rPr lang="en-US" sz="1400" dirty="0"/>
              <a:t>1. </a:t>
            </a:r>
            <a:r>
              <a:rPr lang="en-US" sz="1600" b="1" dirty="0"/>
              <a:t>Transport Block CRC Attachment (TS 38.212 Section 6.2.1)</a:t>
            </a:r>
            <a:endParaRPr lang="en-US" sz="1600" dirty="0"/>
          </a:p>
          <a:p>
            <a:pPr>
              <a:buFont typeface="Arial"/>
              <a:buChar char="•"/>
            </a:pPr>
            <a:r>
              <a:rPr lang="en-US" sz="1600" b="1" dirty="0">
                <a:ea typeface="+mn-lt"/>
                <a:cs typeface="+mn-lt"/>
              </a:rPr>
              <a:t>Purpose</a:t>
            </a:r>
            <a:r>
              <a:rPr lang="en-US" sz="1600" dirty="0">
                <a:ea typeface="+mn-lt"/>
                <a:cs typeface="+mn-lt"/>
              </a:rPr>
              <a:t>: A Cyclic Redundancy Check (CRC) is attached to the Transport Block to detect any errors during transmission.</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dirty="0">
                <a:ea typeface="+mn-lt"/>
                <a:cs typeface="+mn-lt"/>
              </a:rPr>
              <a:t>If the size of the TB is greater than 3824 bits, a 24-bit CRC is attached.</a:t>
            </a:r>
            <a:endParaRPr lang="en-US" sz="1600" dirty="0"/>
          </a:p>
          <a:p>
            <a:pPr marL="971550" lvl="1" indent="-285750">
              <a:buFont typeface="Arial"/>
              <a:buChar char="•"/>
            </a:pPr>
            <a:r>
              <a:rPr lang="en-US" sz="1600" dirty="0">
                <a:ea typeface="+mn-lt"/>
                <a:cs typeface="+mn-lt"/>
              </a:rPr>
              <a:t>If the TB size is less than or equal to 3824 bits, a 16-bit CRC is attached.</a:t>
            </a:r>
            <a:endParaRPr lang="en-US" sz="1600" dirty="0"/>
          </a:p>
          <a:p>
            <a:pPr>
              <a:buNone/>
            </a:pPr>
            <a:r>
              <a:rPr lang="en-US" sz="1600" dirty="0"/>
              <a:t>2. </a:t>
            </a:r>
            <a:r>
              <a:rPr lang="en-US" sz="1600" b="1" dirty="0"/>
              <a:t>LDPC Base Graph Selection (TS 38.212 Section 6.2.2)</a:t>
            </a:r>
            <a:endParaRPr lang="en-US" sz="1600" dirty="0"/>
          </a:p>
          <a:p>
            <a:pPr>
              <a:buFont typeface="Arial"/>
              <a:buChar char="•"/>
            </a:pPr>
            <a:r>
              <a:rPr lang="en-US" sz="1600" b="1" dirty="0">
                <a:ea typeface="+mn-lt"/>
                <a:cs typeface="+mn-lt"/>
              </a:rPr>
              <a:t>Purpose</a:t>
            </a:r>
            <a:r>
              <a:rPr lang="en-US" sz="1600" dirty="0">
                <a:ea typeface="+mn-lt"/>
                <a:cs typeface="+mn-lt"/>
              </a:rPr>
              <a:t>: Low-Density Parity-Check (LDPC) codes are used for error correction. The base graph selection is crucial for determining how the LDPC coding is applied.</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b="1" dirty="0">
                <a:ea typeface="+mn-lt"/>
                <a:cs typeface="+mn-lt"/>
              </a:rPr>
              <a:t>Base Graph 2</a:t>
            </a:r>
            <a:r>
              <a:rPr lang="en-US" sz="1600" dirty="0">
                <a:ea typeface="+mn-lt"/>
                <a:cs typeface="+mn-lt"/>
              </a:rPr>
              <a:t> is selected if:</a:t>
            </a:r>
            <a:endParaRPr lang="en-US" sz="1600" dirty="0"/>
          </a:p>
          <a:p>
            <a:pPr marL="1428750" lvl="2" indent="-285750">
              <a:buFont typeface="Arial"/>
              <a:buChar char="•"/>
            </a:pPr>
            <a:r>
              <a:rPr lang="en-US" dirty="0">
                <a:ea typeface="+mn-lt"/>
                <a:cs typeface="+mn-lt"/>
              </a:rPr>
              <a:t>The target coding rate is less than 0.25.</a:t>
            </a:r>
            <a:endParaRPr lang="en-US" dirty="0"/>
          </a:p>
          <a:p>
            <a:pPr marL="1428750" lvl="2" indent="-285750">
              <a:buFont typeface="Arial"/>
              <a:buChar char="•"/>
            </a:pPr>
            <a:r>
              <a:rPr lang="en-US" dirty="0">
                <a:ea typeface="+mn-lt"/>
                <a:cs typeface="+mn-lt"/>
              </a:rPr>
              <a:t>The TB size is less than 292 bits.</a:t>
            </a:r>
            <a:endParaRPr lang="en-US" dirty="0"/>
          </a:p>
          <a:p>
            <a:pPr marL="1428750" lvl="2" indent="-285750">
              <a:buFont typeface="Arial"/>
              <a:buChar char="•"/>
            </a:pPr>
            <a:r>
              <a:rPr lang="en-US" dirty="0">
                <a:ea typeface="+mn-lt"/>
                <a:cs typeface="+mn-lt"/>
              </a:rPr>
              <a:t>The TB size is less than 3824 bits and the coding rate is less than 0.67.</a:t>
            </a:r>
            <a:endParaRPr lang="en-US" dirty="0"/>
          </a:p>
          <a:p>
            <a:pPr marL="971550" lvl="1" indent="-285750">
              <a:buFont typeface="Arial"/>
              <a:buChar char="•"/>
            </a:pPr>
            <a:r>
              <a:rPr lang="en-US" sz="1600" b="1" dirty="0">
                <a:ea typeface="+mn-lt"/>
                <a:cs typeface="+mn-lt"/>
              </a:rPr>
              <a:t>Base Graph 1</a:t>
            </a:r>
            <a:r>
              <a:rPr lang="en-US" sz="1600" dirty="0">
                <a:ea typeface="+mn-lt"/>
                <a:cs typeface="+mn-lt"/>
              </a:rPr>
              <a:t> is used for all other cases.</a:t>
            </a:r>
            <a:endParaRPr lang="en-US" sz="1600" dirty="0"/>
          </a:p>
          <a:p>
            <a:pPr>
              <a:buNone/>
            </a:pPr>
            <a:endParaRPr lang="en-US" sz="1600" b="1" dirty="0"/>
          </a:p>
        </p:txBody>
      </p:sp>
      <p:sp>
        <p:nvSpPr>
          <p:cNvPr id="6" name="TextBox 5">
            <a:extLst>
              <a:ext uri="{FF2B5EF4-FFF2-40B4-BE49-F238E27FC236}">
                <a16:creationId xmlns:a16="http://schemas.microsoft.com/office/drawing/2014/main" id="{D8FFC807-9A7D-5793-D2CA-763B87E16B96}"/>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38.212</a:t>
            </a:r>
          </a:p>
        </p:txBody>
      </p:sp>
      <p:sp>
        <p:nvSpPr>
          <p:cNvPr id="3" name="TextBox 2">
            <a:extLst>
              <a:ext uri="{FF2B5EF4-FFF2-40B4-BE49-F238E27FC236}">
                <a16:creationId xmlns:a16="http://schemas.microsoft.com/office/drawing/2014/main" id="{35D51FB7-2568-B956-B731-62CA8D51F233}"/>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43040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anim calcmode="lin" valueType="num">
                                      <p:cBhvr>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anim calcmode="lin" valueType="num">
                                      <p:cBhvr>
                                        <p:cTn id="18"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Effect transition="in" filter="fade">
                                      <p:cBhvr>
                                        <p:cTn id="24" dur="500"/>
                                        <p:tgtEl>
                                          <p:spTgt spid="9">
                                            <p:txEl>
                                              <p:pRg st="2" end="2"/>
                                            </p:txEl>
                                          </p:spTgt>
                                        </p:tgtEl>
                                      </p:cBhvr>
                                    </p:animEffect>
                                    <p:anim calcmode="lin" valueType="num">
                                      <p:cBhvr>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Effect transition="in" filter="fade">
                                      <p:cBhvr>
                                        <p:cTn id="29" dur="500"/>
                                        <p:tgtEl>
                                          <p:spTgt spid="9">
                                            <p:txEl>
                                              <p:pRg st="3" end="3"/>
                                            </p:txEl>
                                          </p:spTgt>
                                        </p:tgtEl>
                                      </p:cBhvr>
                                    </p:animEffect>
                                    <p:anim calcmode="lin" valueType="num">
                                      <p:cBhvr>
                                        <p:cTn id="30"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9">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500"/>
                                        <p:tgtEl>
                                          <p:spTgt spid="9">
                                            <p:txEl>
                                              <p:pRg st="4" end="4"/>
                                            </p:txEl>
                                          </p:spTgt>
                                        </p:tgtEl>
                                      </p:cBhvr>
                                    </p:animEffect>
                                    <p:anim calcmode="lin" valueType="num">
                                      <p:cBhvr>
                                        <p:cTn id="3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animEffect transition="in" filter="fade">
                                      <p:cBhvr>
                                        <p:cTn id="41" dur="500"/>
                                        <p:tgtEl>
                                          <p:spTgt spid="9">
                                            <p:txEl>
                                              <p:pRg st="5" end="5"/>
                                            </p:txEl>
                                          </p:spTgt>
                                        </p:tgtEl>
                                      </p:cBhvr>
                                    </p:animEffect>
                                    <p:anim calcmode="lin" valueType="num">
                                      <p:cBhvr>
                                        <p:cTn id="4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anim calcmode="lin" valueType="num">
                                      <p:cBhvr>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animEffect transition="in" filter="fade">
                                      <p:cBhvr>
                                        <p:cTn id="55" dur="500"/>
                                        <p:tgtEl>
                                          <p:spTgt spid="9">
                                            <p:txEl>
                                              <p:pRg st="7" end="7"/>
                                            </p:txEl>
                                          </p:spTgt>
                                        </p:tgtEl>
                                      </p:cBhvr>
                                    </p:animEffect>
                                    <p:anim calcmode="lin" valueType="num">
                                      <p:cBhvr>
                                        <p:cTn id="56"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7" dur="500" fill="hold"/>
                                        <p:tgtEl>
                                          <p:spTgt spid="9">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xEl>
                                              <p:pRg st="8" end="8"/>
                                            </p:txEl>
                                          </p:spTgt>
                                        </p:tgtEl>
                                        <p:attrNameLst>
                                          <p:attrName>style.visibility</p:attrName>
                                        </p:attrNameLst>
                                      </p:cBhvr>
                                      <p:to>
                                        <p:strVal val="visible"/>
                                      </p:to>
                                    </p:set>
                                    <p:animEffect transition="in" filter="fade">
                                      <p:cBhvr>
                                        <p:cTn id="60" dur="500"/>
                                        <p:tgtEl>
                                          <p:spTgt spid="9">
                                            <p:txEl>
                                              <p:pRg st="8" end="8"/>
                                            </p:txEl>
                                          </p:spTgt>
                                        </p:tgtEl>
                                      </p:cBhvr>
                                    </p:animEffect>
                                    <p:anim calcmode="lin" valueType="num">
                                      <p:cBhvr>
                                        <p:cTn id="6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2" dur="500" fill="hold"/>
                                        <p:tgtEl>
                                          <p:spTgt spid="9">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9">
                                            <p:txEl>
                                              <p:pRg st="9" end="9"/>
                                            </p:txEl>
                                          </p:spTgt>
                                        </p:tgtEl>
                                        <p:attrNameLst>
                                          <p:attrName>style.visibility</p:attrName>
                                        </p:attrNameLst>
                                      </p:cBhvr>
                                      <p:to>
                                        <p:strVal val="visible"/>
                                      </p:to>
                                    </p:set>
                                    <p:animEffect transition="in" filter="fade">
                                      <p:cBhvr>
                                        <p:cTn id="65" dur="500"/>
                                        <p:tgtEl>
                                          <p:spTgt spid="9">
                                            <p:txEl>
                                              <p:pRg st="9" end="9"/>
                                            </p:txEl>
                                          </p:spTgt>
                                        </p:tgtEl>
                                      </p:cBhvr>
                                    </p:animEffect>
                                    <p:anim calcmode="lin" valueType="num">
                                      <p:cBhvr>
                                        <p:cTn id="66"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7" dur="500" fill="hold"/>
                                        <p:tgtEl>
                                          <p:spTgt spid="9">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9">
                                            <p:txEl>
                                              <p:pRg st="10" end="10"/>
                                            </p:txEl>
                                          </p:spTgt>
                                        </p:tgtEl>
                                        <p:attrNameLst>
                                          <p:attrName>style.visibility</p:attrName>
                                        </p:attrNameLst>
                                      </p:cBhvr>
                                      <p:to>
                                        <p:strVal val="visible"/>
                                      </p:to>
                                    </p:set>
                                    <p:animEffect transition="in" filter="fade">
                                      <p:cBhvr>
                                        <p:cTn id="70" dur="500"/>
                                        <p:tgtEl>
                                          <p:spTgt spid="9">
                                            <p:txEl>
                                              <p:pRg st="10" end="10"/>
                                            </p:txEl>
                                          </p:spTgt>
                                        </p:tgtEl>
                                      </p:cBhvr>
                                    </p:animEffect>
                                    <p:anim calcmode="lin" valueType="num">
                                      <p:cBhvr>
                                        <p:cTn id="7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9">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9">
                                            <p:txEl>
                                              <p:pRg st="11" end="11"/>
                                            </p:txEl>
                                          </p:spTgt>
                                        </p:tgtEl>
                                        <p:attrNameLst>
                                          <p:attrName>style.visibility</p:attrName>
                                        </p:attrNameLst>
                                      </p:cBhvr>
                                      <p:to>
                                        <p:strVal val="visible"/>
                                      </p:to>
                                    </p:set>
                                    <p:animEffect transition="in" filter="fade">
                                      <p:cBhvr>
                                        <p:cTn id="75" dur="500"/>
                                        <p:tgtEl>
                                          <p:spTgt spid="9">
                                            <p:txEl>
                                              <p:pRg st="11" end="11"/>
                                            </p:txEl>
                                          </p:spTgt>
                                        </p:tgtEl>
                                      </p:cBhvr>
                                    </p:animEffect>
                                    <p:anim calcmode="lin" valueType="num">
                                      <p:cBhvr>
                                        <p:cTn id="76"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77" dur="500" fill="hold"/>
                                        <p:tgtEl>
                                          <p:spTgt spid="9">
                                            <p:txEl>
                                              <p:pRg st="11" end="11"/>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9">
                                            <p:txEl>
                                              <p:pRg st="12" end="12"/>
                                            </p:txEl>
                                          </p:spTgt>
                                        </p:tgtEl>
                                        <p:attrNameLst>
                                          <p:attrName>style.visibility</p:attrName>
                                        </p:attrNameLst>
                                      </p:cBhvr>
                                      <p:to>
                                        <p:strVal val="visible"/>
                                      </p:to>
                                    </p:set>
                                    <p:animEffect transition="in" filter="fade">
                                      <p:cBhvr>
                                        <p:cTn id="80" dur="500"/>
                                        <p:tgtEl>
                                          <p:spTgt spid="9">
                                            <p:txEl>
                                              <p:pRg st="12" end="12"/>
                                            </p:txEl>
                                          </p:spTgt>
                                        </p:tgtEl>
                                      </p:cBhvr>
                                    </p:animEffect>
                                    <p:anim calcmode="lin" valueType="num">
                                      <p:cBhvr>
                                        <p:cTn id="81"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82" dur="5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a:p>
        </p:txBody>
      </p:sp>
      <p:pic>
        <p:nvPicPr>
          <p:cNvPr id="12" name="Content Placeholder 11" descr="A screenshot of a computer&#10;&#10;Description automatically generated">
            <a:extLst>
              <a:ext uri="{FF2B5EF4-FFF2-40B4-BE49-F238E27FC236}">
                <a16:creationId xmlns:a16="http://schemas.microsoft.com/office/drawing/2014/main" id="{D7452FA9-A0B0-0D76-F278-5F7FF519E0BD}"/>
              </a:ext>
            </a:extLst>
          </p:cNvPr>
          <p:cNvPicPr>
            <a:picLocks noGrp="1" noChangeAspect="1"/>
          </p:cNvPicPr>
          <p:nvPr>
            <p:ph sz="quarter" idx="10"/>
          </p:nvPr>
        </p:nvPicPr>
        <p:blipFill>
          <a:blip r:embed="rId3"/>
          <a:srcRect l="5043" r="644" b="-211"/>
          <a:stretch/>
        </p:blipFill>
        <p:spPr>
          <a:xfrm>
            <a:off x="1541928" y="588571"/>
            <a:ext cx="9854210" cy="5338020"/>
          </a:xfrm>
        </p:spPr>
      </p:pic>
      <p:sp>
        <p:nvSpPr>
          <p:cNvPr id="3" name="TextBox 2">
            <a:extLst>
              <a:ext uri="{FF2B5EF4-FFF2-40B4-BE49-F238E27FC236}">
                <a16:creationId xmlns:a16="http://schemas.microsoft.com/office/drawing/2014/main" id="{55CF17D8-0214-0C2B-5812-659FCD392C16}"/>
              </a:ext>
            </a:extLst>
          </p:cNvPr>
          <p:cNvSpPr txBox="1"/>
          <p:nvPr/>
        </p:nvSpPr>
        <p:spPr>
          <a:xfrm>
            <a:off x="4269944" y="5928947"/>
            <a:ext cx="550974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Fig 3.1 Physical layer processing in PUSCH</a:t>
            </a:r>
          </a:p>
        </p:txBody>
      </p:sp>
      <p:sp>
        <p:nvSpPr>
          <p:cNvPr id="2" name="TextBox 1">
            <a:extLst>
              <a:ext uri="{FF2B5EF4-FFF2-40B4-BE49-F238E27FC236}">
                <a16:creationId xmlns:a16="http://schemas.microsoft.com/office/drawing/2014/main" id="{74A74145-631B-8F0C-065E-2DDCCFB4F2F8}"/>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388920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a:p>
        </p:txBody>
      </p:sp>
      <p:sp>
        <p:nvSpPr>
          <p:cNvPr id="9" name="Content Placeholder 8">
            <a:extLst>
              <a:ext uri="{FF2B5EF4-FFF2-40B4-BE49-F238E27FC236}">
                <a16:creationId xmlns:a16="http://schemas.microsoft.com/office/drawing/2014/main" id="{09DC3797-5BB6-807C-946C-BE046299FDEB}"/>
              </a:ext>
            </a:extLst>
          </p:cNvPr>
          <p:cNvSpPr>
            <a:spLocks noGrp="1"/>
          </p:cNvSpPr>
          <p:nvPr>
            <p:ph sz="quarter" idx="10"/>
          </p:nvPr>
        </p:nvSpPr>
        <p:spPr>
          <a:xfrm>
            <a:off x="421341" y="831399"/>
            <a:ext cx="11345838" cy="4984067"/>
          </a:xfrm>
        </p:spPr>
        <p:txBody>
          <a:bodyPr vert="horz" lIns="91440" tIns="45720" rIns="91440" bIns="45720" rtlCol="0" anchor="t">
            <a:normAutofit/>
          </a:bodyPr>
          <a:lstStyle/>
          <a:p>
            <a:pPr>
              <a:buNone/>
            </a:pPr>
            <a:r>
              <a:rPr lang="en-US" sz="1600" dirty="0"/>
              <a:t>3. </a:t>
            </a:r>
            <a:r>
              <a:rPr lang="en-US" sz="1600" b="1" dirty="0"/>
              <a:t>Code Block Segmentation and Code Block CRC Attachment (TS 38.212 Section 6.2.3)</a:t>
            </a:r>
            <a:endParaRPr lang="en-US" sz="1600" dirty="0"/>
          </a:p>
          <a:p>
            <a:pPr>
              <a:buFont typeface="Arial"/>
              <a:buChar char="•"/>
            </a:pPr>
            <a:r>
              <a:rPr lang="en-US" sz="1600" b="1" dirty="0">
                <a:ea typeface="+mn-lt"/>
                <a:cs typeface="+mn-lt"/>
              </a:rPr>
              <a:t>Purpose</a:t>
            </a:r>
            <a:r>
              <a:rPr lang="en-US" sz="1600" dirty="0">
                <a:ea typeface="+mn-lt"/>
                <a:cs typeface="+mn-lt"/>
              </a:rPr>
              <a:t>: If the Transport Block is too large, it is segmented into smaller Code Blocks, and a CRC is added to each segment to ensure data integrity.</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b="1" dirty="0">
                <a:ea typeface="+mn-lt"/>
                <a:cs typeface="+mn-lt"/>
              </a:rPr>
              <a:t>Base Graph 1</a:t>
            </a:r>
            <a:r>
              <a:rPr lang="en-US" sz="1600" dirty="0">
                <a:ea typeface="+mn-lt"/>
                <a:cs typeface="+mn-lt"/>
              </a:rPr>
              <a:t>: Segmentation is required if TB size + CRC &gt; 8448 bits. The number of segments is calculated as </a:t>
            </a:r>
            <a:r>
              <a:rPr lang="en-US" sz="1600" dirty="0">
                <a:latin typeface="Consolas"/>
              </a:rPr>
              <a:t>Roundup((TB size + CRC) / (8448 - 24))</a:t>
            </a:r>
            <a:r>
              <a:rPr lang="en-US" sz="1600" dirty="0">
                <a:ea typeface="+mn-lt"/>
                <a:cs typeface="+mn-lt"/>
              </a:rPr>
              <a:t>.</a:t>
            </a:r>
            <a:endParaRPr lang="en-US" sz="1600" dirty="0"/>
          </a:p>
          <a:p>
            <a:pPr marL="971550" lvl="1" indent="-285750">
              <a:buFont typeface="Arial"/>
              <a:buChar char="•"/>
            </a:pPr>
            <a:r>
              <a:rPr lang="en-US" sz="1600" b="1" dirty="0">
                <a:ea typeface="+mn-lt"/>
                <a:cs typeface="+mn-lt"/>
              </a:rPr>
              <a:t>Base Graph 2</a:t>
            </a:r>
            <a:r>
              <a:rPr lang="en-US" sz="1600" dirty="0">
                <a:ea typeface="+mn-lt"/>
                <a:cs typeface="+mn-lt"/>
              </a:rPr>
              <a:t>: Segmentation is required if TB size + CRC &gt; 3840 bits. The number of segments is calculated as </a:t>
            </a:r>
            <a:r>
              <a:rPr lang="en-US" sz="1600" dirty="0">
                <a:latin typeface="Consolas"/>
              </a:rPr>
              <a:t>Roundup((TB size + CRC) / (3840 - 24))</a:t>
            </a:r>
            <a:r>
              <a:rPr lang="en-US" sz="1600" dirty="0">
                <a:ea typeface="+mn-lt"/>
                <a:cs typeface="+mn-lt"/>
              </a:rPr>
              <a:t>.</a:t>
            </a:r>
            <a:endParaRPr lang="en-US" sz="1600" dirty="0"/>
          </a:p>
          <a:p>
            <a:pPr marL="971550" lvl="1" indent="-285750">
              <a:buFont typeface="Arial"/>
              <a:buChar char="•"/>
            </a:pPr>
            <a:r>
              <a:rPr lang="en-US" sz="1600" dirty="0">
                <a:ea typeface="+mn-lt"/>
                <a:cs typeface="+mn-lt"/>
              </a:rPr>
              <a:t>Each segment gets a 24-bit CRC attached.</a:t>
            </a:r>
            <a:endParaRPr lang="en-US" sz="1600" dirty="0"/>
          </a:p>
          <a:p>
            <a:pPr>
              <a:buNone/>
            </a:pPr>
            <a:r>
              <a:rPr lang="en-US" sz="1600" dirty="0"/>
              <a:t>4. </a:t>
            </a:r>
            <a:r>
              <a:rPr lang="en-US" sz="1600" b="1" dirty="0"/>
              <a:t>Channel Coding (TS 38.212 Section 6.2.4)</a:t>
            </a:r>
            <a:endParaRPr lang="en-US" sz="1600" dirty="0"/>
          </a:p>
          <a:p>
            <a:pPr>
              <a:buFont typeface="Arial"/>
              <a:buChar char="•"/>
            </a:pPr>
            <a:r>
              <a:rPr lang="en-US" sz="1600" b="1" dirty="0">
                <a:ea typeface="+mn-lt"/>
                <a:cs typeface="+mn-lt"/>
              </a:rPr>
              <a:t>Purpose</a:t>
            </a:r>
            <a:r>
              <a:rPr lang="en-US" sz="1600" dirty="0">
                <a:ea typeface="+mn-lt"/>
                <a:cs typeface="+mn-lt"/>
              </a:rPr>
              <a:t>: This step involves applying LDPC channel codes to each code block for forward error correction, making the transmission more robust against errors.</a:t>
            </a:r>
          </a:p>
          <a:p>
            <a:pPr>
              <a:buNone/>
            </a:pPr>
            <a:r>
              <a:rPr lang="en-US" sz="1600" dirty="0"/>
              <a:t>5. </a:t>
            </a:r>
            <a:r>
              <a:rPr lang="en-US" sz="1600" b="1" dirty="0"/>
              <a:t>Rate Matching (TS 38.212 Section 6.2.5)</a:t>
            </a:r>
            <a:endParaRPr lang="en-US" sz="1600" dirty="0"/>
          </a:p>
          <a:p>
            <a:pPr>
              <a:buFont typeface="Arial"/>
              <a:buChar char="•"/>
            </a:pPr>
            <a:r>
              <a:rPr lang="en-US" sz="1600" b="1" dirty="0">
                <a:ea typeface="+mn-lt"/>
                <a:cs typeface="+mn-lt"/>
              </a:rPr>
              <a:t>Purpose</a:t>
            </a:r>
            <a:r>
              <a:rPr lang="en-US" sz="1600" dirty="0">
                <a:ea typeface="+mn-lt"/>
                <a:cs typeface="+mn-lt"/>
              </a:rPr>
              <a:t>: Rate matching adapts the encoded data to fit into the available radio resources. This step ensures that the coded bits match the physical layer resources available for transmission.</a:t>
            </a:r>
            <a:endParaRPr lang="en-US" sz="1600" dirty="0"/>
          </a:p>
          <a:p>
            <a:pPr marL="0" indent="0">
              <a:buFont typeface="Arial"/>
              <a:buNone/>
            </a:pPr>
            <a:endParaRPr lang="en-US" sz="1600" dirty="0"/>
          </a:p>
        </p:txBody>
      </p:sp>
      <p:sp>
        <p:nvSpPr>
          <p:cNvPr id="6" name="TextBox 5">
            <a:extLst>
              <a:ext uri="{FF2B5EF4-FFF2-40B4-BE49-F238E27FC236}">
                <a16:creationId xmlns:a16="http://schemas.microsoft.com/office/drawing/2014/main" id="{306F186F-0A4D-BAFD-7204-9B54BFCBA5EF}"/>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38.212</a:t>
            </a:r>
          </a:p>
        </p:txBody>
      </p:sp>
      <p:sp>
        <p:nvSpPr>
          <p:cNvPr id="2" name="TextBox 1">
            <a:extLst>
              <a:ext uri="{FF2B5EF4-FFF2-40B4-BE49-F238E27FC236}">
                <a16:creationId xmlns:a16="http://schemas.microsoft.com/office/drawing/2014/main" id="{2555F094-1EB9-AE2E-5E04-18C775874608}"/>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325222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250"/>
                                        <p:tgtEl>
                                          <p:spTgt spid="9">
                                            <p:txEl>
                                              <p:pRg st="2" end="2"/>
                                            </p:txEl>
                                          </p:spTgt>
                                        </p:tgtEl>
                                      </p:cBhvr>
                                    </p:animEffect>
                                    <p:anim calcmode="lin" valueType="num">
                                      <p:cBhvr>
                                        <p:cTn id="22"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fade">
                                      <p:cBhvr>
                                        <p:cTn id="26" dur="250"/>
                                        <p:tgtEl>
                                          <p:spTgt spid="9">
                                            <p:txEl>
                                              <p:pRg st="3" end="3"/>
                                            </p:txEl>
                                          </p:spTgt>
                                        </p:tgtEl>
                                      </p:cBhvr>
                                    </p:animEffect>
                                    <p:anim calcmode="lin" valueType="num">
                                      <p:cBhvr>
                                        <p:cTn id="27"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9">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250"/>
                                        <p:tgtEl>
                                          <p:spTgt spid="9">
                                            <p:txEl>
                                              <p:pRg st="4" end="4"/>
                                            </p:txEl>
                                          </p:spTgt>
                                        </p:tgtEl>
                                      </p:cBhvr>
                                    </p:animEffect>
                                    <p:anim calcmode="lin" valueType="num">
                                      <p:cBhvr>
                                        <p:cTn id="32"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250"/>
                                        <p:tgtEl>
                                          <p:spTgt spid="9">
                                            <p:txEl>
                                              <p:pRg st="5" end="5"/>
                                            </p:txEl>
                                          </p:spTgt>
                                        </p:tgtEl>
                                      </p:cBhvr>
                                    </p:animEffect>
                                    <p:anim calcmode="lin" valueType="num">
                                      <p:cBhvr>
                                        <p:cTn id="37"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250"/>
                                        <p:tgtEl>
                                          <p:spTgt spid="9">
                                            <p:txEl>
                                              <p:pRg st="6" end="6"/>
                                            </p:txEl>
                                          </p:spTgt>
                                        </p:tgtEl>
                                      </p:cBhvr>
                                    </p:animEffect>
                                    <p:anim calcmode="lin" valueType="num">
                                      <p:cBhvr>
                                        <p:cTn id="44"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5"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txEl>
                                              <p:pRg st="7" end="7"/>
                                            </p:txEl>
                                          </p:spTgt>
                                        </p:tgtEl>
                                        <p:attrNameLst>
                                          <p:attrName>style.visibility</p:attrName>
                                        </p:attrNameLst>
                                      </p:cBhvr>
                                      <p:to>
                                        <p:strVal val="visible"/>
                                      </p:to>
                                    </p:set>
                                    <p:animEffect transition="in" filter="fade">
                                      <p:cBhvr>
                                        <p:cTn id="50" dur="250"/>
                                        <p:tgtEl>
                                          <p:spTgt spid="9">
                                            <p:txEl>
                                              <p:pRg st="7" end="7"/>
                                            </p:txEl>
                                          </p:spTgt>
                                        </p:tgtEl>
                                      </p:cBhvr>
                                    </p:animEffect>
                                    <p:anim calcmode="lin" valueType="num">
                                      <p:cBhvr>
                                        <p:cTn id="51"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2" dur="25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9">
                                            <p:txEl>
                                              <p:pRg st="8" end="8"/>
                                            </p:txEl>
                                          </p:spTgt>
                                        </p:tgtEl>
                                        <p:attrNameLst>
                                          <p:attrName>style.visibility</p:attrName>
                                        </p:attrNameLst>
                                      </p:cBhvr>
                                      <p:to>
                                        <p:strVal val="visible"/>
                                      </p:to>
                                    </p:set>
                                    <p:animEffect transition="in" filter="fade">
                                      <p:cBhvr>
                                        <p:cTn id="57" dur="250"/>
                                        <p:tgtEl>
                                          <p:spTgt spid="9">
                                            <p:txEl>
                                              <p:pRg st="8" end="8"/>
                                            </p:txEl>
                                          </p:spTgt>
                                        </p:tgtEl>
                                      </p:cBhvr>
                                    </p:animEffect>
                                    <p:anim calcmode="lin" valueType="num">
                                      <p:cBhvr>
                                        <p:cTn id="58" dur="25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9" dur="25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9">
                                            <p:txEl>
                                              <p:pRg st="9" end="9"/>
                                            </p:txEl>
                                          </p:spTgt>
                                        </p:tgtEl>
                                        <p:attrNameLst>
                                          <p:attrName>style.visibility</p:attrName>
                                        </p:attrNameLst>
                                      </p:cBhvr>
                                      <p:to>
                                        <p:strVal val="visible"/>
                                      </p:to>
                                    </p:set>
                                    <p:animEffect transition="in" filter="fade">
                                      <p:cBhvr>
                                        <p:cTn id="64" dur="250"/>
                                        <p:tgtEl>
                                          <p:spTgt spid="9">
                                            <p:txEl>
                                              <p:pRg st="9" end="9"/>
                                            </p:txEl>
                                          </p:spTgt>
                                        </p:tgtEl>
                                      </p:cBhvr>
                                    </p:animEffect>
                                    <p:anim calcmode="lin" valueType="num">
                                      <p:cBhvr>
                                        <p:cTn id="65" dur="25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6" dur="25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16</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80BCF984-1348-D47F-372E-653A33122694}"/>
              </a:ext>
            </a:extLst>
          </p:cNvPr>
          <p:cNvPicPr>
            <a:picLocks noGrp="1" noChangeAspect="1"/>
          </p:cNvPicPr>
          <p:nvPr>
            <p:ph sz="quarter" idx="10"/>
          </p:nvPr>
        </p:nvPicPr>
        <p:blipFill>
          <a:blip r:embed="rId3"/>
          <a:stretch>
            <a:fillRect/>
          </a:stretch>
        </p:blipFill>
        <p:spPr>
          <a:xfrm>
            <a:off x="1873557" y="674896"/>
            <a:ext cx="8442512" cy="5109979"/>
          </a:xfrm>
        </p:spPr>
      </p:pic>
      <p:sp>
        <p:nvSpPr>
          <p:cNvPr id="2" name="TextBox 1">
            <a:extLst>
              <a:ext uri="{FF2B5EF4-FFF2-40B4-BE49-F238E27FC236}">
                <a16:creationId xmlns:a16="http://schemas.microsoft.com/office/drawing/2014/main" id="{D94BE6D9-AE96-8933-9EC5-DA439B551E45}"/>
              </a:ext>
            </a:extLst>
          </p:cNvPr>
          <p:cNvSpPr txBox="1"/>
          <p:nvPr/>
        </p:nvSpPr>
        <p:spPr>
          <a:xfrm>
            <a:off x="3885097" y="5917096"/>
            <a:ext cx="5791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Fig 3.2 Physical layer processing in PUSCH</a:t>
            </a:r>
            <a:endParaRPr lang="en-US" dirty="0"/>
          </a:p>
        </p:txBody>
      </p:sp>
      <p:sp>
        <p:nvSpPr>
          <p:cNvPr id="3" name="TextBox 2">
            <a:extLst>
              <a:ext uri="{FF2B5EF4-FFF2-40B4-BE49-F238E27FC236}">
                <a16:creationId xmlns:a16="http://schemas.microsoft.com/office/drawing/2014/main" id="{88775869-F799-3A0B-2295-B4075E5DF25E}"/>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7118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17</a:t>
            </a:fld>
            <a:endParaRPr lang="en-US"/>
          </a:p>
        </p:txBody>
      </p:sp>
      <p:sp>
        <p:nvSpPr>
          <p:cNvPr id="9" name="Content Placeholder 8">
            <a:extLst>
              <a:ext uri="{FF2B5EF4-FFF2-40B4-BE49-F238E27FC236}">
                <a16:creationId xmlns:a16="http://schemas.microsoft.com/office/drawing/2014/main" id="{09DC3797-5BB6-807C-946C-BE046299FDEB}"/>
              </a:ext>
            </a:extLst>
          </p:cNvPr>
          <p:cNvSpPr>
            <a:spLocks noGrp="1"/>
          </p:cNvSpPr>
          <p:nvPr>
            <p:ph sz="quarter" idx="10"/>
          </p:nvPr>
        </p:nvSpPr>
        <p:spPr>
          <a:xfrm>
            <a:off x="365310" y="304722"/>
            <a:ext cx="11457897" cy="5936566"/>
          </a:xfrm>
        </p:spPr>
        <p:txBody>
          <a:bodyPr vert="horz" lIns="91440" tIns="45720" rIns="91440" bIns="45720" rtlCol="0" anchor="t">
            <a:normAutofit lnSpcReduction="10000"/>
          </a:bodyPr>
          <a:lstStyle/>
          <a:p>
            <a:pPr>
              <a:buNone/>
            </a:pPr>
            <a:r>
              <a:rPr lang="en-US" sz="1600" b="1" dirty="0"/>
              <a:t>6.</a:t>
            </a:r>
            <a:r>
              <a:rPr lang="en-US" sz="1600" dirty="0"/>
              <a:t> </a:t>
            </a:r>
            <a:r>
              <a:rPr lang="en-US" sz="1600" b="1" dirty="0"/>
              <a:t>Code Block Concatenation (TS 38.212 Section 6.2.6)</a:t>
            </a:r>
            <a:endParaRPr lang="en-US" sz="1600" dirty="0"/>
          </a:p>
          <a:p>
            <a:pPr>
              <a:buFont typeface="Arial"/>
              <a:buChar char="•"/>
            </a:pPr>
            <a:r>
              <a:rPr lang="en-US" sz="1600" b="1" dirty="0">
                <a:ea typeface="+mn-lt"/>
                <a:cs typeface="+mn-lt"/>
              </a:rPr>
              <a:t>Purpose</a:t>
            </a:r>
            <a:r>
              <a:rPr lang="en-US" sz="1600" dirty="0">
                <a:ea typeface="+mn-lt"/>
                <a:cs typeface="+mn-lt"/>
              </a:rPr>
              <a:t>: After rate matching, the segmented code blocks are concatenated back together to form</a:t>
            </a:r>
          </a:p>
          <a:p>
            <a:pPr marL="0" indent="0">
              <a:buNone/>
            </a:pPr>
            <a:r>
              <a:rPr lang="en-US" sz="1600" dirty="0">
                <a:ea typeface="+mn-lt"/>
                <a:cs typeface="+mn-lt"/>
              </a:rPr>
              <a:t>    the final data stream to be transmitted.</a:t>
            </a:r>
            <a:endParaRPr lang="en-US" sz="1600" dirty="0"/>
          </a:p>
          <a:p>
            <a:pPr marL="0" indent="0">
              <a:buNone/>
            </a:pPr>
            <a:r>
              <a:rPr lang="en-US" sz="1600" b="1" dirty="0"/>
              <a:t>7.</a:t>
            </a:r>
            <a:r>
              <a:rPr lang="en-US" sz="1600" dirty="0"/>
              <a:t> </a:t>
            </a:r>
            <a:r>
              <a:rPr lang="en-US" sz="1600" b="1" dirty="0"/>
              <a:t>Data and Control Multiplexing (TS 38.212 Section 6.2.7)</a:t>
            </a:r>
            <a:endParaRPr lang="en-US" sz="1600" dirty="0"/>
          </a:p>
          <a:p>
            <a:pPr>
              <a:buFont typeface="Arial"/>
              <a:buChar char="•"/>
            </a:pPr>
            <a:r>
              <a:rPr lang="en-US" sz="1600" b="1" dirty="0">
                <a:ea typeface="+mn-lt"/>
                <a:cs typeface="+mn-lt"/>
              </a:rPr>
              <a:t>Purpose</a:t>
            </a:r>
            <a:r>
              <a:rPr lang="en-US" sz="1600" dirty="0">
                <a:ea typeface="+mn-lt"/>
                <a:cs typeface="+mn-lt"/>
              </a:rPr>
              <a:t>: This final step multiplexes the user data with control information (like HARQ acknowledgments and channel state information). The combined data is then mapped to the physical layer for transmission.</a:t>
            </a:r>
            <a:endParaRPr lang="en-US" sz="1600" dirty="0"/>
          </a:p>
          <a:p>
            <a:pPr>
              <a:buNone/>
            </a:pPr>
            <a:r>
              <a:rPr lang="en-US" sz="1600" b="1" dirty="0"/>
              <a:t>8. Scrambling (TS 38.211 Section 6.3.1.1)</a:t>
            </a:r>
          </a:p>
          <a:p>
            <a:pPr>
              <a:buFont typeface="Arial"/>
              <a:buChar char="•"/>
            </a:pPr>
            <a:r>
              <a:rPr lang="en-US" sz="1600" b="1" dirty="0">
                <a:ea typeface="+mn-lt"/>
                <a:cs typeface="+mn-lt"/>
              </a:rPr>
              <a:t>Purpose</a:t>
            </a:r>
            <a:r>
              <a:rPr lang="en-US" sz="1600" dirty="0">
                <a:ea typeface="+mn-lt"/>
                <a:cs typeface="+mn-lt"/>
              </a:rPr>
              <a:t>: Scrambling is applied to the bit sequence to randomize the transmitted signal. This helps in reducing interference between users by making the transmitted data appear more random.</a:t>
            </a:r>
            <a:endParaRPr lang="en-US" sz="1600" dirty="0"/>
          </a:p>
          <a:p>
            <a:pPr>
              <a:buFont typeface="Arial"/>
              <a:buChar char="•"/>
            </a:pPr>
            <a:r>
              <a:rPr lang="en-US" sz="1600" b="1" dirty="0">
                <a:ea typeface="+mn-lt"/>
                <a:cs typeface="+mn-lt"/>
              </a:rPr>
              <a:t>Details</a:t>
            </a:r>
            <a:r>
              <a:rPr lang="en-US" sz="1600" dirty="0">
                <a:ea typeface="+mn-lt"/>
                <a:cs typeface="+mn-lt"/>
              </a:rPr>
              <a:t>: The bits are XORed with a pseudorandom sequence generated based on a specific scrambling code, which varies for each user.</a:t>
            </a:r>
            <a:endParaRPr lang="en-US" sz="1600" dirty="0"/>
          </a:p>
          <a:p>
            <a:pPr>
              <a:buNone/>
            </a:pPr>
            <a:r>
              <a:rPr lang="en-US" sz="1600" dirty="0"/>
              <a:t>9. </a:t>
            </a:r>
            <a:r>
              <a:rPr lang="en-US" sz="1600" b="1" dirty="0"/>
              <a:t>Modulation (TS 38.211 Section 6.3.1.2)</a:t>
            </a:r>
            <a:endParaRPr lang="en-US" sz="1600" dirty="0"/>
          </a:p>
          <a:p>
            <a:pPr>
              <a:buFont typeface="Arial"/>
              <a:buChar char="•"/>
            </a:pPr>
            <a:r>
              <a:rPr lang="en-US" sz="1600" b="1" dirty="0">
                <a:ea typeface="+mn-lt"/>
                <a:cs typeface="+mn-lt"/>
              </a:rPr>
              <a:t>Purpose</a:t>
            </a:r>
            <a:r>
              <a:rPr lang="en-US" sz="1600" dirty="0">
                <a:ea typeface="+mn-lt"/>
                <a:cs typeface="+mn-lt"/>
              </a:rPr>
              <a:t>: The scrambled bits are then mapped onto modulation symbols. This converts the binary data into symbols that can be transmitted over the air.</a:t>
            </a:r>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dirty="0">
                <a:ea typeface="+mn-lt"/>
                <a:cs typeface="+mn-lt"/>
              </a:rPr>
              <a:t>Modulation schemes such as QPSK (Quadrature Phase Shift Keying), 16-QAM, 64-QAM, and 256-QAM are used.</a:t>
            </a:r>
            <a:endParaRPr lang="en-US" sz="1600" dirty="0"/>
          </a:p>
          <a:p>
            <a:pPr marL="971550" lvl="1" indent="-285750">
              <a:buFont typeface="Arial"/>
              <a:buChar char="•"/>
            </a:pPr>
            <a:r>
              <a:rPr lang="en-US" sz="1600" dirty="0">
                <a:ea typeface="+mn-lt"/>
                <a:cs typeface="+mn-lt"/>
              </a:rPr>
              <a:t>The choice of modulation depends on the link quality; higher order modulations (like 64-QAM, 256-QAM) allow more data to be transmitted but require better signal quality.</a:t>
            </a:r>
            <a:endParaRPr lang="en-US" sz="1600" dirty="0"/>
          </a:p>
          <a:p>
            <a:pPr marL="0" indent="0">
              <a:buFont typeface="Arial"/>
              <a:buNone/>
            </a:pPr>
            <a:endParaRPr lang="en-US" sz="1600" dirty="0"/>
          </a:p>
          <a:p>
            <a:pPr marL="0" indent="0">
              <a:buFont typeface="Arial"/>
              <a:buNone/>
            </a:pPr>
            <a:endParaRPr lang="en-US" sz="1600" dirty="0"/>
          </a:p>
          <a:p>
            <a:pPr>
              <a:buNone/>
            </a:pPr>
            <a:endParaRPr lang="en-US" sz="1600" b="1" dirty="0"/>
          </a:p>
        </p:txBody>
      </p:sp>
      <p:sp>
        <p:nvSpPr>
          <p:cNvPr id="6" name="TextBox 5">
            <a:extLst>
              <a:ext uri="{FF2B5EF4-FFF2-40B4-BE49-F238E27FC236}">
                <a16:creationId xmlns:a16="http://schemas.microsoft.com/office/drawing/2014/main" id="{FC8D217A-1F97-EFB7-4952-EA3D1006E265}"/>
              </a:ext>
            </a:extLst>
          </p:cNvPr>
          <p:cNvSpPr txBox="1"/>
          <p:nvPr/>
        </p:nvSpPr>
        <p:spPr>
          <a:xfrm>
            <a:off x="9600015" y="475319"/>
            <a:ext cx="22317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38.212, 38.211</a:t>
            </a:r>
          </a:p>
        </p:txBody>
      </p:sp>
      <p:sp>
        <p:nvSpPr>
          <p:cNvPr id="2" name="TextBox 1">
            <a:extLst>
              <a:ext uri="{FF2B5EF4-FFF2-40B4-BE49-F238E27FC236}">
                <a16:creationId xmlns:a16="http://schemas.microsoft.com/office/drawing/2014/main" id="{A77E5828-0906-1742-96F1-053CB1CD8CE6}"/>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46515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50"/>
                                        <p:tgtEl>
                                          <p:spTgt spid="9">
                                            <p:txEl>
                                              <p:pRg st="0" end="0"/>
                                            </p:txEl>
                                          </p:spTgt>
                                        </p:tgtEl>
                                      </p:cBhvr>
                                    </p:animEffect>
                                    <p:anim calcmode="lin" valueType="num">
                                      <p:cBhvr>
                                        <p:cTn id="8" dur="25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250"/>
                                        <p:tgtEl>
                                          <p:spTgt spid="9">
                                            <p:txEl>
                                              <p:pRg st="1" end="1"/>
                                            </p:txEl>
                                          </p:spTgt>
                                        </p:tgtEl>
                                      </p:cBhvr>
                                    </p:animEffect>
                                    <p:anim calcmode="lin" valueType="num">
                                      <p:cBhvr>
                                        <p:cTn id="15" dur="25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250"/>
                                        <p:tgtEl>
                                          <p:spTgt spid="9">
                                            <p:txEl>
                                              <p:pRg st="2" end="2"/>
                                            </p:txEl>
                                          </p:spTgt>
                                        </p:tgtEl>
                                      </p:cBhvr>
                                    </p:animEffect>
                                    <p:anim calcmode="lin" valueType="num">
                                      <p:cBhvr>
                                        <p:cTn id="22" dur="25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250"/>
                                        <p:tgtEl>
                                          <p:spTgt spid="9">
                                            <p:txEl>
                                              <p:pRg st="3" end="3"/>
                                            </p:txEl>
                                          </p:spTgt>
                                        </p:tgtEl>
                                      </p:cBhvr>
                                    </p:animEffect>
                                    <p:anim calcmode="lin" valueType="num">
                                      <p:cBhvr>
                                        <p:cTn id="29" dur="25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25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250"/>
                                        <p:tgtEl>
                                          <p:spTgt spid="9">
                                            <p:txEl>
                                              <p:pRg st="4" end="4"/>
                                            </p:txEl>
                                          </p:spTgt>
                                        </p:tgtEl>
                                      </p:cBhvr>
                                    </p:animEffect>
                                    <p:anim calcmode="lin" valueType="num">
                                      <p:cBhvr>
                                        <p:cTn id="36" dur="25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250"/>
                                        <p:tgtEl>
                                          <p:spTgt spid="9">
                                            <p:txEl>
                                              <p:pRg st="5" end="5"/>
                                            </p:txEl>
                                          </p:spTgt>
                                        </p:tgtEl>
                                      </p:cBhvr>
                                    </p:animEffect>
                                    <p:anim calcmode="lin" valueType="num">
                                      <p:cBhvr>
                                        <p:cTn id="43" dur="25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25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250"/>
                                        <p:tgtEl>
                                          <p:spTgt spid="9">
                                            <p:txEl>
                                              <p:pRg st="6" end="6"/>
                                            </p:txEl>
                                          </p:spTgt>
                                        </p:tgtEl>
                                      </p:cBhvr>
                                    </p:animEffect>
                                    <p:anim calcmode="lin" valueType="num">
                                      <p:cBhvr>
                                        <p:cTn id="50" dur="25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25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250"/>
                                        <p:tgtEl>
                                          <p:spTgt spid="9">
                                            <p:txEl>
                                              <p:pRg st="7" end="7"/>
                                            </p:txEl>
                                          </p:spTgt>
                                        </p:tgtEl>
                                      </p:cBhvr>
                                    </p:animEffect>
                                    <p:anim calcmode="lin" valueType="num">
                                      <p:cBhvr>
                                        <p:cTn id="57" dur="25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8" dur="250" fill="hold"/>
                                        <p:tgtEl>
                                          <p:spTgt spid="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9">
                                            <p:txEl>
                                              <p:pRg st="8" end="8"/>
                                            </p:txEl>
                                          </p:spTgt>
                                        </p:tgtEl>
                                        <p:attrNameLst>
                                          <p:attrName>style.visibility</p:attrName>
                                        </p:attrNameLst>
                                      </p:cBhvr>
                                      <p:to>
                                        <p:strVal val="visible"/>
                                      </p:to>
                                    </p:set>
                                    <p:animEffect transition="in" filter="fade">
                                      <p:cBhvr>
                                        <p:cTn id="63" dur="250"/>
                                        <p:tgtEl>
                                          <p:spTgt spid="9">
                                            <p:txEl>
                                              <p:pRg st="8" end="8"/>
                                            </p:txEl>
                                          </p:spTgt>
                                        </p:tgtEl>
                                      </p:cBhvr>
                                    </p:animEffect>
                                    <p:anim calcmode="lin" valueType="num">
                                      <p:cBhvr>
                                        <p:cTn id="64" dur="25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5" dur="25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9">
                                            <p:txEl>
                                              <p:pRg st="9" end="9"/>
                                            </p:txEl>
                                          </p:spTgt>
                                        </p:tgtEl>
                                        <p:attrNameLst>
                                          <p:attrName>style.visibility</p:attrName>
                                        </p:attrNameLst>
                                      </p:cBhvr>
                                      <p:to>
                                        <p:strVal val="visible"/>
                                      </p:to>
                                    </p:set>
                                    <p:animEffect transition="in" filter="fade">
                                      <p:cBhvr>
                                        <p:cTn id="70" dur="250"/>
                                        <p:tgtEl>
                                          <p:spTgt spid="9">
                                            <p:txEl>
                                              <p:pRg st="9" end="9"/>
                                            </p:txEl>
                                          </p:spTgt>
                                        </p:tgtEl>
                                      </p:cBhvr>
                                    </p:animEffect>
                                    <p:anim calcmode="lin" valueType="num">
                                      <p:cBhvr>
                                        <p:cTn id="71" dur="25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72" dur="25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9">
                                            <p:txEl>
                                              <p:pRg st="10" end="10"/>
                                            </p:txEl>
                                          </p:spTgt>
                                        </p:tgtEl>
                                        <p:attrNameLst>
                                          <p:attrName>style.visibility</p:attrName>
                                        </p:attrNameLst>
                                      </p:cBhvr>
                                      <p:to>
                                        <p:strVal val="visible"/>
                                      </p:to>
                                    </p:set>
                                    <p:animEffect transition="in" filter="fade">
                                      <p:cBhvr>
                                        <p:cTn id="77" dur="250"/>
                                        <p:tgtEl>
                                          <p:spTgt spid="9">
                                            <p:txEl>
                                              <p:pRg st="10" end="10"/>
                                            </p:txEl>
                                          </p:spTgt>
                                        </p:tgtEl>
                                      </p:cBhvr>
                                    </p:animEffect>
                                    <p:anim calcmode="lin" valueType="num">
                                      <p:cBhvr>
                                        <p:cTn id="78" dur="25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79" dur="250" fill="hold"/>
                                        <p:tgtEl>
                                          <p:spTgt spid="9">
                                            <p:txEl>
                                              <p:pRg st="10" end="10"/>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
                                            <p:txEl>
                                              <p:pRg st="11" end="11"/>
                                            </p:txEl>
                                          </p:spTgt>
                                        </p:tgtEl>
                                        <p:attrNameLst>
                                          <p:attrName>style.visibility</p:attrName>
                                        </p:attrNameLst>
                                      </p:cBhvr>
                                      <p:to>
                                        <p:strVal val="visible"/>
                                      </p:to>
                                    </p:set>
                                    <p:animEffect transition="in" filter="fade">
                                      <p:cBhvr>
                                        <p:cTn id="82" dur="250"/>
                                        <p:tgtEl>
                                          <p:spTgt spid="9">
                                            <p:txEl>
                                              <p:pRg st="11" end="11"/>
                                            </p:txEl>
                                          </p:spTgt>
                                        </p:tgtEl>
                                      </p:cBhvr>
                                    </p:animEffect>
                                    <p:anim calcmode="lin" valueType="num">
                                      <p:cBhvr>
                                        <p:cTn id="83" dur="25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84" dur="250" fill="hold"/>
                                        <p:tgtEl>
                                          <p:spTgt spid="9">
                                            <p:txEl>
                                              <p:pRg st="11" end="11"/>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9">
                                            <p:txEl>
                                              <p:pRg st="12" end="12"/>
                                            </p:txEl>
                                          </p:spTgt>
                                        </p:tgtEl>
                                        <p:attrNameLst>
                                          <p:attrName>style.visibility</p:attrName>
                                        </p:attrNameLst>
                                      </p:cBhvr>
                                      <p:to>
                                        <p:strVal val="visible"/>
                                      </p:to>
                                    </p:set>
                                    <p:animEffect transition="in" filter="fade">
                                      <p:cBhvr>
                                        <p:cTn id="87" dur="250"/>
                                        <p:tgtEl>
                                          <p:spTgt spid="9">
                                            <p:txEl>
                                              <p:pRg st="12" end="12"/>
                                            </p:txEl>
                                          </p:spTgt>
                                        </p:tgtEl>
                                      </p:cBhvr>
                                    </p:animEffect>
                                    <p:anim calcmode="lin" valueType="num">
                                      <p:cBhvr>
                                        <p:cTn id="88" dur="25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89" dur="25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309282" y="296864"/>
            <a:ext cx="11508846" cy="5713681"/>
          </a:xfrm>
        </p:spPr>
        <p:txBody>
          <a:bodyPr vert="horz" lIns="91440" tIns="45720" rIns="91440" bIns="45720" rtlCol="0" anchor="t">
            <a:noAutofit/>
          </a:bodyPr>
          <a:lstStyle/>
          <a:p>
            <a:pPr>
              <a:buNone/>
            </a:pPr>
            <a:r>
              <a:rPr lang="en-US" sz="1600" b="1" dirty="0"/>
              <a:t>10. Layer Mapping (TS 38.211 Section 6.3.1.3)</a:t>
            </a:r>
            <a:endParaRPr lang="en-US" sz="1600" dirty="0"/>
          </a:p>
          <a:p>
            <a:pPr>
              <a:buFont typeface="Arial"/>
              <a:buChar char="•"/>
            </a:pPr>
            <a:r>
              <a:rPr lang="en-US" sz="1600" b="1" dirty="0">
                <a:ea typeface="+mn-lt"/>
                <a:cs typeface="+mn-lt"/>
              </a:rPr>
              <a:t>Purpose</a:t>
            </a:r>
            <a:r>
              <a:rPr lang="en-US" sz="1600" dirty="0">
                <a:ea typeface="+mn-lt"/>
                <a:cs typeface="+mn-lt"/>
              </a:rPr>
              <a:t>: The modulation symbols are mapped onto multiple layers according to the MIMO (Multiple Input Multiple Output) configuration.</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dirty="0">
                <a:ea typeface="+mn-lt"/>
                <a:cs typeface="+mn-lt"/>
              </a:rPr>
              <a:t>Depending on the number of antenna ports (1 to 4 layers), the modulation symbols are distributed across these layers.</a:t>
            </a:r>
            <a:endParaRPr lang="en-US" sz="1600" dirty="0"/>
          </a:p>
          <a:p>
            <a:pPr marL="971550" lvl="1" indent="-285750">
              <a:buFont typeface="Arial"/>
              <a:buChar char="•"/>
            </a:pPr>
            <a:r>
              <a:rPr lang="en-US" sz="1600" dirty="0">
                <a:ea typeface="+mn-lt"/>
                <a:cs typeface="+mn-lt"/>
              </a:rPr>
              <a:t>Layer mapping allows the use of spatial multiplexing to increase data throughput.</a:t>
            </a:r>
            <a:endParaRPr lang="en-US" sz="1600" dirty="0"/>
          </a:p>
          <a:p>
            <a:pPr>
              <a:buNone/>
            </a:pPr>
            <a:r>
              <a:rPr lang="en-US" sz="1600" b="1" dirty="0"/>
              <a:t>11. Transform Precoding (TS 38.211 Section 6.3.1.4)</a:t>
            </a:r>
            <a:endParaRPr lang="en-US" sz="1600" dirty="0"/>
          </a:p>
          <a:p>
            <a:pPr>
              <a:buFont typeface="Arial"/>
              <a:buChar char="•"/>
            </a:pPr>
            <a:r>
              <a:rPr lang="en-US" sz="1600" b="1" dirty="0">
                <a:ea typeface="+mn-lt"/>
                <a:cs typeface="+mn-lt"/>
              </a:rPr>
              <a:t>Purpose</a:t>
            </a:r>
            <a:r>
              <a:rPr lang="en-US" sz="1600" dirty="0">
                <a:ea typeface="+mn-lt"/>
                <a:cs typeface="+mn-lt"/>
              </a:rPr>
              <a:t>: Transform precoding is applied if the DFT-S-OFDM (Discrete Fourier Transform Spread OFDM) waveform is selected, which is typically used in uplink transmissions to improve the signal's resilience to frequency-selective fading.</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dirty="0">
                <a:ea typeface="+mn-lt"/>
                <a:cs typeface="+mn-lt"/>
              </a:rPr>
              <a:t>This step converts the time-domain symbols into frequency-domain symbols, spreading them across the available subcarriers.</a:t>
            </a:r>
            <a:endParaRPr lang="en-US" sz="1600" dirty="0"/>
          </a:p>
          <a:p>
            <a:pPr>
              <a:buNone/>
            </a:pPr>
            <a:r>
              <a:rPr lang="en-US" sz="1600" b="1" dirty="0"/>
              <a:t>12. Precoding (TS 38.211 Section 6.3.1.5)</a:t>
            </a:r>
            <a:endParaRPr lang="en-US" sz="1600" dirty="0"/>
          </a:p>
          <a:p>
            <a:pPr>
              <a:buFont typeface="Arial"/>
              <a:buChar char="•"/>
            </a:pPr>
            <a:r>
              <a:rPr lang="en-US" sz="1600" b="1" dirty="0">
                <a:ea typeface="+mn-lt"/>
                <a:cs typeface="+mn-lt"/>
              </a:rPr>
              <a:t>Purpose</a:t>
            </a:r>
            <a:r>
              <a:rPr lang="en-US" sz="1600" dirty="0">
                <a:ea typeface="+mn-lt"/>
                <a:cs typeface="+mn-lt"/>
              </a:rPr>
              <a:t>: Precoding prepares the symbols for transmission by mapping them onto the antenna ports. It optimizes the signal for transmission based on channel conditions.</a:t>
            </a:r>
            <a:endParaRPr lang="en-US" sz="1600" dirty="0"/>
          </a:p>
          <a:p>
            <a:pPr>
              <a:buFont typeface="Arial"/>
              <a:buChar char="•"/>
            </a:pPr>
            <a:r>
              <a:rPr lang="en-US" sz="1600" b="1" dirty="0">
                <a:ea typeface="+mn-lt"/>
                <a:cs typeface="+mn-lt"/>
              </a:rPr>
              <a:t>Details</a:t>
            </a:r>
            <a:r>
              <a:rPr lang="en-US" sz="1600" dirty="0">
                <a:ea typeface="+mn-lt"/>
                <a:cs typeface="+mn-lt"/>
              </a:rPr>
              <a:t>:</a:t>
            </a:r>
            <a:endParaRPr lang="en-US" sz="1600" dirty="0"/>
          </a:p>
          <a:p>
            <a:pPr marL="971550" lvl="1" indent="-285750">
              <a:buFont typeface="Arial"/>
              <a:buChar char="•"/>
            </a:pPr>
            <a:r>
              <a:rPr lang="en-US" sz="1600" dirty="0">
                <a:ea typeface="+mn-lt"/>
                <a:cs typeface="+mn-lt"/>
              </a:rPr>
              <a:t>Precoding adjusts the phase and amplitude of the signals on each antenna to improve signal quality and reduce interference.</a:t>
            </a:r>
            <a:endParaRPr lang="en-US" sz="1600" dirty="0"/>
          </a:p>
          <a:p>
            <a:pPr>
              <a:buNone/>
            </a:pPr>
            <a:endParaRPr lang="en-US" sz="1600" dirty="0"/>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18</a:t>
            </a:fld>
            <a:endParaRPr lang="en-US"/>
          </a:p>
        </p:txBody>
      </p:sp>
      <p:sp>
        <p:nvSpPr>
          <p:cNvPr id="7" name="TextBox 6">
            <a:extLst>
              <a:ext uri="{FF2B5EF4-FFF2-40B4-BE49-F238E27FC236}">
                <a16:creationId xmlns:a16="http://schemas.microsoft.com/office/drawing/2014/main" id="{BC52C593-F2A7-4458-FC4F-2768CBD48EA6}"/>
              </a:ext>
            </a:extLst>
          </p:cNvPr>
          <p:cNvSpPr txBox="1"/>
          <p:nvPr/>
        </p:nvSpPr>
        <p:spPr>
          <a:xfrm>
            <a:off x="10052796" y="298623"/>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38.211</a:t>
            </a:r>
          </a:p>
        </p:txBody>
      </p:sp>
      <p:sp>
        <p:nvSpPr>
          <p:cNvPr id="2" name="TextBox 1">
            <a:extLst>
              <a:ext uri="{FF2B5EF4-FFF2-40B4-BE49-F238E27FC236}">
                <a16:creationId xmlns:a16="http://schemas.microsoft.com/office/drawing/2014/main" id="{AAC15AE8-9D9A-3289-F448-A24B90C0CF26}"/>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17450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50"/>
                                        <p:tgtEl>
                                          <p:spTgt spid="3">
                                            <p:txEl>
                                              <p:pRg st="1" end="1"/>
                                            </p:txEl>
                                          </p:spTgt>
                                        </p:tgtEl>
                                      </p:cBhvr>
                                    </p:animEffect>
                                    <p:anim calcmode="lin" valueType="num">
                                      <p:cBhvr>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50"/>
                                        <p:tgtEl>
                                          <p:spTgt spid="3">
                                            <p:txEl>
                                              <p:pRg st="2" end="2"/>
                                            </p:txEl>
                                          </p:spTgt>
                                        </p:tgtEl>
                                      </p:cBhvr>
                                    </p:animEffect>
                                    <p:anim calcmode="lin" valueType="num">
                                      <p:cBhvr>
                                        <p:cTn id="22"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5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50"/>
                                        <p:tgtEl>
                                          <p:spTgt spid="3">
                                            <p:txEl>
                                              <p:pRg st="3" end="3"/>
                                            </p:txEl>
                                          </p:spTgt>
                                        </p:tgtEl>
                                      </p:cBhvr>
                                    </p:animEffect>
                                    <p:anim calcmode="lin" valueType="num">
                                      <p:cBhvr>
                                        <p:cTn id="27"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25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50"/>
                                        <p:tgtEl>
                                          <p:spTgt spid="3">
                                            <p:txEl>
                                              <p:pRg st="4" end="4"/>
                                            </p:txEl>
                                          </p:spTgt>
                                        </p:tgtEl>
                                      </p:cBhvr>
                                    </p:animEffect>
                                    <p:anim calcmode="lin" valueType="num">
                                      <p:cBhvr>
                                        <p:cTn id="32"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50"/>
                                        <p:tgtEl>
                                          <p:spTgt spid="3">
                                            <p:txEl>
                                              <p:pRg st="5" end="5"/>
                                            </p:txEl>
                                          </p:spTgt>
                                        </p:tgtEl>
                                      </p:cBhvr>
                                    </p:animEffect>
                                    <p:anim calcmode="lin" valueType="num">
                                      <p:cBhvr>
                                        <p:cTn id="39"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2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250"/>
                                        <p:tgtEl>
                                          <p:spTgt spid="3">
                                            <p:txEl>
                                              <p:pRg st="6" end="6"/>
                                            </p:txEl>
                                          </p:spTgt>
                                        </p:tgtEl>
                                      </p:cBhvr>
                                    </p:animEffect>
                                    <p:anim calcmode="lin" valueType="num">
                                      <p:cBhvr>
                                        <p:cTn id="46"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250"/>
                                        <p:tgtEl>
                                          <p:spTgt spid="3">
                                            <p:txEl>
                                              <p:pRg st="7" end="7"/>
                                            </p:txEl>
                                          </p:spTgt>
                                        </p:tgtEl>
                                      </p:cBhvr>
                                    </p:animEffect>
                                    <p:anim calcmode="lin" valueType="num">
                                      <p:cBhvr>
                                        <p:cTn id="53" dur="2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25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250"/>
                                        <p:tgtEl>
                                          <p:spTgt spid="3">
                                            <p:txEl>
                                              <p:pRg st="8" end="8"/>
                                            </p:txEl>
                                          </p:spTgt>
                                        </p:tgtEl>
                                      </p:cBhvr>
                                    </p:animEffect>
                                    <p:anim calcmode="lin" valueType="num">
                                      <p:cBhvr>
                                        <p:cTn id="58" dur="2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2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250"/>
                                        <p:tgtEl>
                                          <p:spTgt spid="3">
                                            <p:txEl>
                                              <p:pRg st="9" end="9"/>
                                            </p:txEl>
                                          </p:spTgt>
                                        </p:tgtEl>
                                      </p:cBhvr>
                                    </p:animEffect>
                                    <p:anim calcmode="lin" valueType="num">
                                      <p:cBhvr>
                                        <p:cTn id="65" dur="2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2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250"/>
                                        <p:tgtEl>
                                          <p:spTgt spid="3">
                                            <p:txEl>
                                              <p:pRg st="10" end="10"/>
                                            </p:txEl>
                                          </p:spTgt>
                                        </p:tgtEl>
                                      </p:cBhvr>
                                    </p:animEffect>
                                    <p:anim calcmode="lin" valueType="num">
                                      <p:cBhvr>
                                        <p:cTn id="72" dur="2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2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250"/>
                                        <p:tgtEl>
                                          <p:spTgt spid="3">
                                            <p:txEl>
                                              <p:pRg st="11" end="11"/>
                                            </p:txEl>
                                          </p:spTgt>
                                        </p:tgtEl>
                                      </p:cBhvr>
                                    </p:animEffect>
                                    <p:anim calcmode="lin" valueType="num">
                                      <p:cBhvr>
                                        <p:cTn id="79" dur="2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250" fill="hold"/>
                                        <p:tgtEl>
                                          <p:spTgt spid="3">
                                            <p:txEl>
                                              <p:pRg st="11" end="11"/>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fade">
                                      <p:cBhvr>
                                        <p:cTn id="83" dur="250"/>
                                        <p:tgtEl>
                                          <p:spTgt spid="3">
                                            <p:txEl>
                                              <p:pRg st="12" end="12"/>
                                            </p:txEl>
                                          </p:spTgt>
                                        </p:tgtEl>
                                      </p:cBhvr>
                                    </p:animEffect>
                                    <p:anim calcmode="lin" valueType="num">
                                      <p:cBhvr>
                                        <p:cTn id="84" dur="2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5" dur="2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454958" y="1306034"/>
            <a:ext cx="11079646" cy="3622954"/>
          </a:xfrm>
        </p:spPr>
        <p:txBody>
          <a:bodyPr vert="horz" lIns="91440" tIns="45720" rIns="91440" bIns="45720" rtlCol="0" anchor="t">
            <a:noAutofit/>
          </a:bodyPr>
          <a:lstStyle/>
          <a:p>
            <a:pPr>
              <a:buFont typeface="Arial,Sans-Serif"/>
              <a:buChar char="•"/>
            </a:pPr>
            <a:r>
              <a:rPr lang="en-US" sz="1600" dirty="0">
                <a:latin typeface="Arial"/>
                <a:ea typeface="+mn-lt"/>
                <a:cs typeface="Arial"/>
              </a:rPr>
              <a:t>Details</a:t>
            </a:r>
            <a:r>
              <a:rPr lang="en-US" sz="1600" b="0" dirty="0">
                <a:latin typeface="Arial"/>
                <a:ea typeface="+mn-lt"/>
                <a:cs typeface="Arial"/>
              </a:rPr>
              <a:t>:</a:t>
            </a:r>
          </a:p>
          <a:p>
            <a:pPr marL="971550" lvl="1" indent="-285750">
              <a:buFont typeface="Arial,Sans-Serif"/>
              <a:buChar char="•"/>
            </a:pPr>
            <a:r>
              <a:rPr lang="en-US" sz="1600" b="0" dirty="0">
                <a:latin typeface="Arial"/>
                <a:ea typeface="+mn-lt"/>
                <a:cs typeface="Arial"/>
              </a:rPr>
              <a:t>For CP-OFDM (Cyclic Prefix-OFDM) or DFT-S-OFDM waveforms, IFFT converts the frequency-domain data back into the time-domain signal, ready for transmission over the air.</a:t>
            </a:r>
          </a:p>
          <a:p>
            <a:pPr marL="971550" lvl="1" indent="-285750">
              <a:buFont typeface="Arial,Sans-Serif"/>
              <a:buChar char="•"/>
            </a:pPr>
            <a:r>
              <a:rPr lang="en-US" sz="1600" b="0" dirty="0">
                <a:latin typeface="Arial"/>
                <a:ea typeface="+mn-lt"/>
                <a:cs typeface="Arial"/>
              </a:rPr>
              <a:t>CP-OFDM is typically used for downlink and some uplink transmissions, while DFT-S-OFDM is used in uplink to provide additional robustness against channel impairments.</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19</a:t>
            </a:fld>
            <a:endParaRPr lang="en-US"/>
          </a:p>
        </p:txBody>
      </p:sp>
      <p:sp>
        <p:nvSpPr>
          <p:cNvPr id="2" name="TextBox 1">
            <a:extLst>
              <a:ext uri="{FF2B5EF4-FFF2-40B4-BE49-F238E27FC236}">
                <a16:creationId xmlns:a16="http://schemas.microsoft.com/office/drawing/2014/main" id="{FEA84651-B789-24BD-2DAA-1A2A36D019F6}"/>
              </a:ext>
            </a:extLst>
          </p:cNvPr>
          <p:cNvSpPr txBox="1"/>
          <p:nvPr/>
        </p:nvSpPr>
        <p:spPr>
          <a:xfrm>
            <a:off x="10157791" y="5389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38.211</a:t>
            </a:r>
          </a:p>
        </p:txBody>
      </p:sp>
      <p:sp>
        <p:nvSpPr>
          <p:cNvPr id="4" name="TextBox 3">
            <a:extLst>
              <a:ext uri="{FF2B5EF4-FFF2-40B4-BE49-F238E27FC236}">
                <a16:creationId xmlns:a16="http://schemas.microsoft.com/office/drawing/2014/main" id="{9E14E6BA-41E9-59AB-B6A0-A2F128113343}"/>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381182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anim calcmode="lin" valueType="num">
                                      <p:cBhvr>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5890811" y="1346140"/>
            <a:ext cx="3837652" cy="1511592"/>
          </a:xfrm>
        </p:spPr>
        <p:txBody>
          <a:bodyPr/>
          <a:lstStyle/>
          <a:p>
            <a:r>
              <a:rPr lang="en-US" dirty="0"/>
              <a:t>Table of Contents</a:t>
            </a:r>
          </a:p>
        </p:txBody>
      </p:sp>
      <p:pic>
        <p:nvPicPr>
          <p:cNvPr id="5" name="Picture Placeholder 4">
            <a:extLst>
              <a:ext uri="{FF2B5EF4-FFF2-40B4-BE49-F238E27FC236}">
                <a16:creationId xmlns:a16="http://schemas.microsoft.com/office/drawing/2014/main" id="{95D91661-037A-ECB3-7904-2C3843A98D95}"/>
              </a:ext>
            </a:extLst>
          </p:cNvPr>
          <p:cNvPicPr>
            <a:picLocks noGrp="1" noChangeAspect="1"/>
          </p:cNvPicPr>
          <p:nvPr>
            <p:ph type="pic" sz="quarter" idx="11"/>
          </p:nvPr>
        </p:nvPicPr>
        <p:blipFill>
          <a:blip r:embed="rId3"/>
          <a:srcRect l="20395" r="20395"/>
          <a:stretch/>
        </p:blipFill>
        <p:spPr>
          <a:xfrm>
            <a:off x="0" y="-10160"/>
            <a:ext cx="6096000" cy="6858000"/>
          </a:xfrm>
        </p:spPr>
      </p:pic>
      <p:sp>
        <p:nvSpPr>
          <p:cNvPr id="4" name="Content Placeholder 2">
            <a:extLst>
              <a:ext uri="{FF2B5EF4-FFF2-40B4-BE49-F238E27FC236}">
                <a16:creationId xmlns:a16="http://schemas.microsoft.com/office/drawing/2014/main" id="{5CA9AD71-A9AA-E392-3318-23DEE9A352BD}"/>
              </a:ext>
            </a:extLst>
          </p:cNvPr>
          <p:cNvSpPr>
            <a:spLocks noGrp="1"/>
          </p:cNvSpPr>
          <p:nvPr>
            <p:ph sz="quarter" idx="10"/>
          </p:nvPr>
        </p:nvSpPr>
        <p:spPr>
          <a:xfrm>
            <a:off x="6096000" y="3110820"/>
            <a:ext cx="3310129" cy="3747180"/>
          </a:xfrm>
        </p:spPr>
        <p:txBody>
          <a:bodyPr/>
          <a:lstStyle/>
          <a:p>
            <a:pPr algn="l" rtl="0" fontAlgn="base">
              <a:buFont typeface="Arial" panose="020B0604020202020204" pitchFamily="34" charset="0"/>
              <a:buChar char="•"/>
            </a:pPr>
            <a:r>
              <a:rPr lang="en-US" sz="1800" b="0" i="0" u="none" strike="noStrike" dirty="0">
                <a:solidFill>
                  <a:srgbClr val="000000"/>
                </a:solidFill>
                <a:effectLst/>
                <a:latin typeface="Tenorite" panose="00000500000000000000" pitchFamily="2" charset="0"/>
              </a:rPr>
              <a:t>Introduction to 5G NR PUSCH</a:t>
            </a:r>
            <a:r>
              <a:rPr lang="en-US" sz="1800" b="0" i="0" dirty="0">
                <a:solidFill>
                  <a:srgbClr val="000000"/>
                </a:solidFill>
                <a:effectLst/>
                <a:latin typeface="Tenorite"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enorite" panose="00000500000000000000" pitchFamily="2" charset="0"/>
              </a:rPr>
              <a:t>Role of 5G NR PUSCH </a:t>
            </a:r>
            <a:r>
              <a:rPr lang="en-US" sz="1800" b="0" i="0" dirty="0">
                <a:solidFill>
                  <a:srgbClr val="000000"/>
                </a:solidFill>
                <a:effectLst/>
                <a:latin typeface="Tenorite"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enorite" panose="00000500000000000000" pitchFamily="2" charset="0"/>
              </a:rPr>
              <a:t>Signal Processing in PUSCH</a:t>
            </a:r>
            <a:r>
              <a:rPr lang="en-US" sz="1800" b="0" i="0" dirty="0">
                <a:solidFill>
                  <a:srgbClr val="000000"/>
                </a:solidFill>
                <a:effectLst/>
                <a:latin typeface="Tenorite"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enorite" panose="00000500000000000000" pitchFamily="2" charset="0"/>
              </a:rPr>
              <a:t>Code</a:t>
            </a:r>
            <a:r>
              <a:rPr lang="en-US" sz="1800" b="0" i="0" dirty="0">
                <a:solidFill>
                  <a:srgbClr val="000000"/>
                </a:solidFill>
                <a:effectLst/>
                <a:latin typeface="Tenorite" panose="00000500000000000000" pitchFamily="2"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latin typeface="Tenorite" panose="00000500000000000000" pitchFamily="2" charset="0"/>
              </a:rPr>
              <a:t>Output</a:t>
            </a:r>
            <a:r>
              <a:rPr lang="en-US" sz="1800" b="0" i="0" dirty="0">
                <a:solidFill>
                  <a:srgbClr val="000000"/>
                </a:solidFill>
                <a:effectLst/>
                <a:latin typeface="Tenorite" panose="00000500000000000000" pitchFamily="2" charset="0"/>
              </a:rPr>
              <a:t>​</a:t>
            </a:r>
            <a:endParaRPr lang="en-US" b="0" i="0" dirty="0">
              <a:solidFill>
                <a:srgbClr val="000000"/>
              </a:solidFill>
              <a:effectLst/>
              <a:latin typeface="Arial" panose="020B0604020202020204" pitchFamily="34" charset="0"/>
            </a:endParaRPr>
          </a:p>
        </p:txBody>
      </p:sp>
      <p:sp>
        <p:nvSpPr>
          <p:cNvPr id="2" name="TextBox 1">
            <a:extLst>
              <a:ext uri="{FF2B5EF4-FFF2-40B4-BE49-F238E27FC236}">
                <a16:creationId xmlns:a16="http://schemas.microsoft.com/office/drawing/2014/main" id="{CD740CB5-94CF-C6D8-247A-5A5FE33FBE6A}"/>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422522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50"/>
                                        <p:tgtEl>
                                          <p:spTgt spid="4">
                                            <p:txEl>
                                              <p:pRg st="0" end="0"/>
                                            </p:txEl>
                                          </p:spTgt>
                                        </p:tgtEl>
                                      </p:cBhvr>
                                    </p:animEffect>
                                    <p:anim calcmode="lin" valueType="num">
                                      <p:cBhvr>
                                        <p:cTn id="13"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250"/>
                                        <p:tgtEl>
                                          <p:spTgt spid="4">
                                            <p:txEl>
                                              <p:pRg st="1" end="1"/>
                                            </p:txEl>
                                          </p:spTgt>
                                        </p:tgtEl>
                                      </p:cBhvr>
                                    </p:animEffect>
                                    <p:anim calcmode="lin" valueType="num">
                                      <p:cBhvr>
                                        <p:cTn id="20"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250"/>
                                        <p:tgtEl>
                                          <p:spTgt spid="4">
                                            <p:txEl>
                                              <p:pRg st="2" end="2"/>
                                            </p:txEl>
                                          </p:spTgt>
                                        </p:tgtEl>
                                      </p:cBhvr>
                                    </p:animEffect>
                                    <p:anim calcmode="lin" valueType="num">
                                      <p:cBhvr>
                                        <p:cTn id="27"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250"/>
                                        <p:tgtEl>
                                          <p:spTgt spid="4">
                                            <p:txEl>
                                              <p:pRg st="3" end="3"/>
                                            </p:txEl>
                                          </p:spTgt>
                                        </p:tgtEl>
                                      </p:cBhvr>
                                    </p:animEffect>
                                    <p:anim calcmode="lin" valueType="num">
                                      <p:cBhvr>
                                        <p:cTn id="34"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2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250"/>
                                        <p:tgtEl>
                                          <p:spTgt spid="4">
                                            <p:txEl>
                                              <p:pRg st="4" end="4"/>
                                            </p:txEl>
                                          </p:spTgt>
                                        </p:tgtEl>
                                      </p:cBhvr>
                                    </p:animEffect>
                                    <p:anim calcmode="lin" valueType="num">
                                      <p:cBhvr>
                                        <p:cTn id="4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2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20</a:t>
            </a:fld>
            <a:endParaRPr lang="en-US"/>
          </a:p>
        </p:txBody>
      </p:sp>
      <p:sp>
        <p:nvSpPr>
          <p:cNvPr id="7" name="Title 1">
            <a:extLst>
              <a:ext uri="{FF2B5EF4-FFF2-40B4-BE49-F238E27FC236}">
                <a16:creationId xmlns:a16="http://schemas.microsoft.com/office/drawing/2014/main" id="{39B89AD6-8B84-C167-4821-1CBF7C8BF40E}"/>
              </a:ext>
            </a:extLst>
          </p:cNvPr>
          <p:cNvSpPr txBox="1">
            <a:spLocks/>
          </p:cNvSpPr>
          <p:nvPr/>
        </p:nvSpPr>
        <p:spPr>
          <a:xfrm>
            <a:off x="914399" y="256268"/>
            <a:ext cx="10363202" cy="1603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b="1" dirty="0">
                <a:latin typeface="Tenorite"/>
                <a:cs typeface="Arial"/>
              </a:rPr>
              <a:t>PUSCH Transmission: Codebook Based </a:t>
            </a:r>
            <a:endParaRPr lang="en-US" dirty="0">
              <a:latin typeface="Tenorite"/>
            </a:endParaRPr>
          </a:p>
          <a:p>
            <a:endParaRPr lang="en-US" dirty="0"/>
          </a:p>
        </p:txBody>
      </p:sp>
      <p:sp>
        <p:nvSpPr>
          <p:cNvPr id="8" name="TextBox 7">
            <a:extLst>
              <a:ext uri="{FF2B5EF4-FFF2-40B4-BE49-F238E27FC236}">
                <a16:creationId xmlns:a16="http://schemas.microsoft.com/office/drawing/2014/main" id="{A45992A2-185A-10C2-8248-08CDC0CF508D}"/>
              </a:ext>
            </a:extLst>
          </p:cNvPr>
          <p:cNvSpPr txBox="1"/>
          <p:nvPr/>
        </p:nvSpPr>
        <p:spPr>
          <a:xfrm>
            <a:off x="1021436" y="1485476"/>
            <a:ext cx="10378344" cy="28777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Codebook based transmission means that the UE transmits the PUSCH using precoding weights have which been selected from a codebook standardized by 3GPP. </a:t>
            </a:r>
            <a:endParaRPr lang="en-US" sz="2000" dirty="0">
              <a:ea typeface="+mn-lt"/>
              <a:cs typeface="Calibri"/>
            </a:endParaRPr>
          </a:p>
          <a:p>
            <a:pPr marL="342900" indent="-342900">
              <a:buFont typeface="Arial"/>
              <a:buChar char="•"/>
            </a:pPr>
            <a:r>
              <a:rPr lang="en-US" sz="2000" dirty="0">
                <a:ea typeface="+mn-lt"/>
                <a:cs typeface="+mn-lt"/>
              </a:rPr>
              <a:t>The Base Station provides instructions on the PDCCH regarding the choice of precoding weights that the UE must apply. </a:t>
            </a:r>
            <a:endParaRPr lang="en-US" sz="2000" dirty="0">
              <a:latin typeface="Tenorite"/>
              <a:cs typeface="Calibri"/>
            </a:endParaRPr>
          </a:p>
          <a:p>
            <a:pPr marL="285750" indent="-285750">
              <a:buFont typeface="Arial"/>
              <a:buChar char="•"/>
            </a:pPr>
            <a:endParaRPr lang="en-US" dirty="0">
              <a:latin typeface="Arial"/>
              <a:ea typeface="+mn-lt"/>
              <a:cs typeface="Arial"/>
            </a:endParaRPr>
          </a:p>
          <a:p>
            <a:endParaRPr lang="en-US" dirty="0">
              <a:solidFill>
                <a:srgbClr val="000000"/>
              </a:solidFill>
              <a:latin typeface="Arial"/>
              <a:cs typeface="Arial"/>
            </a:endParaRPr>
          </a:p>
          <a:p>
            <a:endParaRPr lang="en-US" dirty="0">
              <a:solidFill>
                <a:srgbClr val="000000"/>
              </a:solidFill>
              <a:latin typeface="Arial"/>
              <a:cs typeface="Arial"/>
            </a:endParaRPr>
          </a:p>
          <a:p>
            <a:pPr marL="285750" indent="-285750">
              <a:buFont typeface="Arial"/>
              <a:buChar char="•"/>
            </a:pPr>
            <a:endParaRPr lang="en-US" dirty="0">
              <a:solidFill>
                <a:srgbClr val="000000"/>
              </a:solidFill>
              <a:latin typeface="Tenorite"/>
              <a:cs typeface="Arial"/>
            </a:endParaRPr>
          </a:p>
          <a:p>
            <a:pPr marL="342900" indent="-342900">
              <a:buFont typeface="Arial"/>
              <a:buChar char="•"/>
            </a:pPr>
            <a:r>
              <a:rPr lang="en-US" sz="1100" dirty="0">
                <a:solidFill>
                  <a:srgbClr val="FFFFFF"/>
                </a:solidFill>
                <a:latin typeface="Arial"/>
                <a:cs typeface="Arial"/>
              </a:rPr>
              <a:t> Code block CRC attachment</a:t>
            </a:r>
            <a:endParaRPr lang="en-US" sz="1100" dirty="0">
              <a:latin typeface="Arial"/>
              <a:cs typeface="Arial"/>
            </a:endParaRPr>
          </a:p>
          <a:p>
            <a:pPr marL="342900" indent="-342900">
              <a:buFont typeface="Arial"/>
              <a:buChar char="•"/>
            </a:pPr>
            <a:endParaRPr lang="en-US" dirty="0"/>
          </a:p>
        </p:txBody>
      </p:sp>
      <p:sp>
        <p:nvSpPr>
          <p:cNvPr id="3" name="TextBox 2">
            <a:extLst>
              <a:ext uri="{FF2B5EF4-FFF2-40B4-BE49-F238E27FC236}">
                <a16:creationId xmlns:a16="http://schemas.microsoft.com/office/drawing/2014/main" id="{0B6BFCFB-C490-58C1-6EC3-595D8B09CEDF}"/>
              </a:ext>
            </a:extLst>
          </p:cNvPr>
          <p:cNvSpPr txBox="1"/>
          <p:nvPr/>
        </p:nvSpPr>
        <p:spPr>
          <a:xfrm>
            <a:off x="3891301" y="5717423"/>
            <a:ext cx="46510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enorite"/>
                <a:cs typeface="Arial"/>
              </a:rPr>
              <a:t>Fig 3.3 Codebook based PUSCH transmission</a:t>
            </a:r>
            <a:endParaRPr lang="en-US" sz="1600" b="1" dirty="0">
              <a:latin typeface="Tenorite"/>
            </a:endParaRPr>
          </a:p>
        </p:txBody>
      </p:sp>
      <p:pic>
        <p:nvPicPr>
          <p:cNvPr id="5" name="Picture 4">
            <a:extLst>
              <a:ext uri="{FF2B5EF4-FFF2-40B4-BE49-F238E27FC236}">
                <a16:creationId xmlns:a16="http://schemas.microsoft.com/office/drawing/2014/main" id="{F4433C21-0E77-684D-0724-E7420CD925BE}"/>
              </a:ext>
            </a:extLst>
          </p:cNvPr>
          <p:cNvPicPr>
            <a:picLocks noChangeAspect="1"/>
          </p:cNvPicPr>
          <p:nvPr/>
        </p:nvPicPr>
        <p:blipFill>
          <a:blip r:embed="rId3"/>
          <a:stretch>
            <a:fillRect/>
          </a:stretch>
        </p:blipFill>
        <p:spPr>
          <a:xfrm>
            <a:off x="2893540" y="3424196"/>
            <a:ext cx="6641756" cy="2182338"/>
          </a:xfrm>
          <a:prstGeom prst="rect">
            <a:avLst/>
          </a:prstGeom>
        </p:spPr>
      </p:pic>
      <p:sp>
        <p:nvSpPr>
          <p:cNvPr id="9" name="TextBox 8">
            <a:extLst>
              <a:ext uri="{FF2B5EF4-FFF2-40B4-BE49-F238E27FC236}">
                <a16:creationId xmlns:a16="http://schemas.microsoft.com/office/drawing/2014/main" id="{56111251-E068-81D7-5FB2-3595B4A73CA0}"/>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38.212</a:t>
            </a:r>
          </a:p>
        </p:txBody>
      </p:sp>
      <p:sp>
        <p:nvSpPr>
          <p:cNvPr id="2" name="TextBox 1">
            <a:extLst>
              <a:ext uri="{FF2B5EF4-FFF2-40B4-BE49-F238E27FC236}">
                <a16:creationId xmlns:a16="http://schemas.microsoft.com/office/drawing/2014/main" id="{97274BD7-409A-3348-D860-93C570D9FDA5}"/>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347366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50"/>
                                        <p:tgtEl>
                                          <p:spTgt spid="3"/>
                                        </p:tgtEl>
                                      </p:cBhvr>
                                    </p:animEffect>
                                    <p:anim calcmode="lin" valueType="num">
                                      <p:cBhvr>
                                        <p:cTn id="21" dur="250" fill="hold"/>
                                        <p:tgtEl>
                                          <p:spTgt spid="3"/>
                                        </p:tgtEl>
                                        <p:attrNameLst>
                                          <p:attrName>ppt_x</p:attrName>
                                        </p:attrNameLst>
                                      </p:cBhvr>
                                      <p:tavLst>
                                        <p:tav tm="0">
                                          <p:val>
                                            <p:strVal val="#ppt_x"/>
                                          </p:val>
                                        </p:tav>
                                        <p:tav tm="100000">
                                          <p:val>
                                            <p:strVal val="#ppt_x"/>
                                          </p:val>
                                        </p:tav>
                                      </p:tavLst>
                                    </p:anim>
                                    <p:anim calcmode="lin" valueType="num">
                                      <p:cBhvr>
                                        <p:cTn id="2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21</a:t>
            </a:fld>
            <a:endParaRPr lang="en-US" dirty="0"/>
          </a:p>
        </p:txBody>
      </p:sp>
      <p:sp>
        <p:nvSpPr>
          <p:cNvPr id="7" name="Title 1">
            <a:extLst>
              <a:ext uri="{FF2B5EF4-FFF2-40B4-BE49-F238E27FC236}">
                <a16:creationId xmlns:a16="http://schemas.microsoft.com/office/drawing/2014/main" id="{39B89AD6-8B84-C167-4821-1CBF7C8BF40E}"/>
              </a:ext>
            </a:extLst>
          </p:cNvPr>
          <p:cNvSpPr txBox="1">
            <a:spLocks/>
          </p:cNvSpPr>
          <p:nvPr/>
        </p:nvSpPr>
        <p:spPr>
          <a:xfrm>
            <a:off x="914399" y="256268"/>
            <a:ext cx="10363202" cy="1603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b="1" dirty="0">
                <a:latin typeface="Tenorite"/>
                <a:cs typeface="Arial"/>
              </a:rPr>
              <a:t>PUSCH Transmission: Non-Codebook Based </a:t>
            </a:r>
            <a:endParaRPr lang="en-US" dirty="0">
              <a:latin typeface="Tenorite"/>
            </a:endParaRPr>
          </a:p>
          <a:p>
            <a:endParaRPr lang="en-US" dirty="0"/>
          </a:p>
        </p:txBody>
      </p:sp>
      <p:sp>
        <p:nvSpPr>
          <p:cNvPr id="8" name="TextBox 7">
            <a:extLst>
              <a:ext uri="{FF2B5EF4-FFF2-40B4-BE49-F238E27FC236}">
                <a16:creationId xmlns:a16="http://schemas.microsoft.com/office/drawing/2014/main" id="{A45992A2-185A-10C2-8248-08CDC0CF508D}"/>
              </a:ext>
            </a:extLst>
          </p:cNvPr>
          <p:cNvSpPr txBox="1"/>
          <p:nvPr/>
        </p:nvSpPr>
        <p:spPr>
          <a:xfrm>
            <a:off x="1021436" y="1310422"/>
            <a:ext cx="10378344" cy="41703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ea typeface="+mn-lt"/>
                <a:cs typeface="+mn-lt"/>
              </a:rPr>
              <a:t>Non-codebook based transmission means that the UE measures a downlink CSI Reference Signal to generate its own precoding weights for the PUSCH. These precoding weights arc not constrained to a codebook standardized by 3GPP. Non-codebook based transmission relies upon channel reciprocity because the </a:t>
            </a:r>
            <a:r>
              <a:rPr lang="en-US" dirty="0" err="1">
                <a:ea typeface="+mn-lt"/>
                <a:cs typeface="+mn-lt"/>
              </a:rPr>
              <a:t>lJE</a:t>
            </a:r>
            <a:r>
              <a:rPr lang="en-US" dirty="0">
                <a:ea typeface="+mn-lt"/>
                <a:cs typeface="+mn-lt"/>
              </a:rPr>
              <a:t> determines its uplink precoding weights based upon downlink measurements</a:t>
            </a:r>
            <a:r>
              <a:rPr lang="en-US" sz="1200" dirty="0">
                <a:latin typeface="Calibri"/>
                <a:cs typeface="Calibri"/>
              </a:rPr>
              <a:t> </a:t>
            </a:r>
            <a:endParaRPr lang="en-US" dirty="0">
              <a:ea typeface="+mn-lt"/>
              <a:cs typeface="+mn-lt"/>
            </a:endParaRPr>
          </a:p>
          <a:p>
            <a:pPr marL="342900" indent="-342900">
              <a:buFont typeface="Arial"/>
              <a:buChar char="•"/>
            </a:pPr>
            <a:r>
              <a:rPr lang="en-US" dirty="0">
                <a:ea typeface="+mn-lt"/>
                <a:cs typeface="+mn-lt"/>
              </a:rPr>
              <a:t>Once the Base Station knows the UE capability, it can instruct the UE to use non-Codebook based transmission using the </a:t>
            </a:r>
            <a:r>
              <a:rPr lang="en-US" i="1" dirty="0" err="1">
                <a:ea typeface="+mn-lt"/>
                <a:cs typeface="+mn-lt"/>
              </a:rPr>
              <a:t>txConflg</a:t>
            </a:r>
            <a:r>
              <a:rPr lang="en-US" i="1" dirty="0">
                <a:ea typeface="+mn-lt"/>
                <a:cs typeface="+mn-lt"/>
              </a:rPr>
              <a:t> </a:t>
            </a:r>
            <a:r>
              <a:rPr lang="en-US" dirty="0">
                <a:ea typeface="+mn-lt"/>
                <a:cs typeface="+mn-lt"/>
              </a:rPr>
              <a:t>information element within the </a:t>
            </a:r>
            <a:r>
              <a:rPr lang="en-US" i="1" dirty="0">
                <a:ea typeface="+mn-lt"/>
                <a:cs typeface="+mn-lt"/>
              </a:rPr>
              <a:t>PUSCH-</a:t>
            </a:r>
            <a:r>
              <a:rPr lang="en-US" i="1" dirty="0" err="1">
                <a:ea typeface="+mn-lt"/>
                <a:cs typeface="+mn-lt"/>
              </a:rPr>
              <a:t>Conflg</a:t>
            </a:r>
            <a:r>
              <a:rPr lang="en-US" i="1" dirty="0">
                <a:ea typeface="+mn-lt"/>
                <a:cs typeface="+mn-lt"/>
              </a:rPr>
              <a:t> </a:t>
            </a:r>
            <a:r>
              <a:rPr lang="en-US" dirty="0">
                <a:ea typeface="+mn-lt"/>
                <a:cs typeface="+mn-lt"/>
              </a:rPr>
              <a:t>parameter structure.</a:t>
            </a:r>
            <a:r>
              <a:rPr lang="en-US" dirty="0">
                <a:solidFill>
                  <a:srgbClr val="525252"/>
                </a:solidFill>
                <a:ea typeface="+mn-lt"/>
                <a:cs typeface="+mn-lt"/>
              </a:rPr>
              <a:t> </a:t>
            </a:r>
            <a:endParaRPr lang="en-US" dirty="0"/>
          </a:p>
          <a:p>
            <a:pPr marL="285750" indent="-285750">
              <a:buFont typeface="Arial"/>
              <a:buChar char="•"/>
            </a:pPr>
            <a:endParaRPr lang="en-US" sz="2000" dirty="0">
              <a:latin typeface="Tenorite"/>
              <a:cs typeface="Arial"/>
            </a:endParaRPr>
          </a:p>
          <a:p>
            <a:pPr marL="285750" indent="-285750">
              <a:buFont typeface="Arial"/>
              <a:buChar char="•"/>
            </a:pPr>
            <a:endParaRPr lang="en-US" dirty="0">
              <a:latin typeface="Arial"/>
              <a:cs typeface="Arial"/>
            </a:endParaRPr>
          </a:p>
          <a:p>
            <a:pPr marL="285750" indent="-285750">
              <a:buFont typeface="Arial"/>
              <a:buChar char="•"/>
            </a:pPr>
            <a:endParaRPr lang="en-US" dirty="0">
              <a:latin typeface="Arial"/>
              <a:ea typeface="+mn-lt"/>
              <a:cs typeface="Arial"/>
            </a:endParaRPr>
          </a:p>
          <a:p>
            <a:endParaRPr lang="en-US" dirty="0">
              <a:solidFill>
                <a:srgbClr val="000000"/>
              </a:solidFill>
              <a:latin typeface="Arial"/>
              <a:cs typeface="Arial"/>
            </a:endParaRPr>
          </a:p>
          <a:p>
            <a:endParaRPr lang="en-US" dirty="0">
              <a:solidFill>
                <a:srgbClr val="000000"/>
              </a:solidFill>
              <a:latin typeface="Arial"/>
              <a:cs typeface="Arial"/>
            </a:endParaRPr>
          </a:p>
          <a:p>
            <a:pPr marL="285750" indent="-285750">
              <a:buFont typeface="Arial"/>
              <a:buChar char="•"/>
            </a:pPr>
            <a:endParaRPr lang="en-US" dirty="0">
              <a:solidFill>
                <a:srgbClr val="000000"/>
              </a:solidFill>
              <a:latin typeface="Tenorite"/>
              <a:cs typeface="Arial"/>
            </a:endParaRPr>
          </a:p>
          <a:p>
            <a:pPr marL="342900" indent="-342900">
              <a:buFont typeface="Arial"/>
              <a:buChar char="•"/>
            </a:pPr>
            <a:r>
              <a:rPr lang="en-US" sz="1100" dirty="0">
                <a:solidFill>
                  <a:srgbClr val="FFFFFF"/>
                </a:solidFill>
                <a:latin typeface="Arial"/>
                <a:cs typeface="Arial"/>
              </a:rPr>
              <a:t> Code block CRC attachment</a:t>
            </a:r>
            <a:endParaRPr lang="en-US" sz="1100" dirty="0">
              <a:latin typeface="Arial"/>
              <a:cs typeface="Arial"/>
            </a:endParaRPr>
          </a:p>
          <a:p>
            <a:pPr marL="342900" indent="-342900">
              <a:buFont typeface="Arial"/>
              <a:buChar char="•"/>
            </a:pPr>
            <a:endParaRPr lang="en-US" dirty="0"/>
          </a:p>
        </p:txBody>
      </p:sp>
      <p:pic>
        <p:nvPicPr>
          <p:cNvPr id="2" name="Picture 1">
            <a:extLst>
              <a:ext uri="{FF2B5EF4-FFF2-40B4-BE49-F238E27FC236}">
                <a16:creationId xmlns:a16="http://schemas.microsoft.com/office/drawing/2014/main" id="{A1C68986-06B2-AB74-4775-C55AC17E0F85}"/>
              </a:ext>
            </a:extLst>
          </p:cNvPr>
          <p:cNvPicPr>
            <a:picLocks noChangeAspect="1"/>
          </p:cNvPicPr>
          <p:nvPr/>
        </p:nvPicPr>
        <p:blipFill>
          <a:blip r:embed="rId3"/>
          <a:stretch>
            <a:fillRect/>
          </a:stretch>
        </p:blipFill>
        <p:spPr>
          <a:xfrm>
            <a:off x="2576711" y="3645622"/>
            <a:ext cx="7255565" cy="2166150"/>
          </a:xfrm>
          <a:prstGeom prst="rect">
            <a:avLst/>
          </a:prstGeom>
        </p:spPr>
      </p:pic>
      <p:sp>
        <p:nvSpPr>
          <p:cNvPr id="3" name="TextBox 2">
            <a:extLst>
              <a:ext uri="{FF2B5EF4-FFF2-40B4-BE49-F238E27FC236}">
                <a16:creationId xmlns:a16="http://schemas.microsoft.com/office/drawing/2014/main" id="{0B6BFCFB-C490-58C1-6EC3-595D8B09CEDF}"/>
              </a:ext>
            </a:extLst>
          </p:cNvPr>
          <p:cNvSpPr txBox="1"/>
          <p:nvPr/>
        </p:nvSpPr>
        <p:spPr>
          <a:xfrm>
            <a:off x="3767733" y="5902775"/>
            <a:ext cx="46510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enorite"/>
                <a:cs typeface="Arial"/>
              </a:rPr>
              <a:t>Fig 3.4 Non-Codebook based PUSCH transmission</a:t>
            </a:r>
            <a:endParaRPr lang="en-US" sz="1600" b="1" dirty="0">
              <a:latin typeface="Tenorite"/>
            </a:endParaRPr>
          </a:p>
        </p:txBody>
      </p:sp>
      <p:sp>
        <p:nvSpPr>
          <p:cNvPr id="6" name="TextBox 5">
            <a:extLst>
              <a:ext uri="{FF2B5EF4-FFF2-40B4-BE49-F238E27FC236}">
                <a16:creationId xmlns:a16="http://schemas.microsoft.com/office/drawing/2014/main" id="{8785AFCB-E35C-A07B-5000-A523E02AC1DB}"/>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38.212</a:t>
            </a:r>
          </a:p>
        </p:txBody>
      </p:sp>
      <p:sp>
        <p:nvSpPr>
          <p:cNvPr id="5" name="TextBox 4">
            <a:extLst>
              <a:ext uri="{FF2B5EF4-FFF2-40B4-BE49-F238E27FC236}">
                <a16:creationId xmlns:a16="http://schemas.microsoft.com/office/drawing/2014/main" id="{ABFC4429-797F-90E0-EA8B-9F0919E32B3D}"/>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32350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250"/>
                                        <p:tgtEl>
                                          <p:spTgt spid="3"/>
                                        </p:tgtEl>
                                      </p:cBhvr>
                                    </p:animEffect>
                                    <p:anim calcmode="lin" valueType="num">
                                      <p:cBhvr>
                                        <p:cTn id="21" dur="250" fill="hold"/>
                                        <p:tgtEl>
                                          <p:spTgt spid="3"/>
                                        </p:tgtEl>
                                        <p:attrNameLst>
                                          <p:attrName>ppt_x</p:attrName>
                                        </p:attrNameLst>
                                      </p:cBhvr>
                                      <p:tavLst>
                                        <p:tav tm="0">
                                          <p:val>
                                            <p:strVal val="#ppt_x"/>
                                          </p:val>
                                        </p:tav>
                                        <p:tav tm="100000">
                                          <p:val>
                                            <p:strVal val="#ppt_x"/>
                                          </p:val>
                                        </p:tav>
                                      </p:tavLst>
                                    </p:anim>
                                    <p:anim calcmode="lin" valueType="num">
                                      <p:cBhvr>
                                        <p:cTn id="2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28454" y="838985"/>
            <a:ext cx="6181511" cy="2959993"/>
          </a:xfrm>
        </p:spPr>
        <p:txBody>
          <a:bodyPr>
            <a:normAutofit/>
          </a:bodyPr>
          <a:lstStyle/>
          <a:p>
            <a:r>
              <a:rPr lang="en-US" dirty="0"/>
              <a:t>Code</a:t>
            </a:r>
          </a:p>
        </p:txBody>
      </p:sp>
      <p:sp>
        <p:nvSpPr>
          <p:cNvPr id="3" name="TextBox 2">
            <a:extLst>
              <a:ext uri="{FF2B5EF4-FFF2-40B4-BE49-F238E27FC236}">
                <a16:creationId xmlns:a16="http://schemas.microsoft.com/office/drawing/2014/main" id="{CB13701F-F68C-7C96-2B0F-88FCDBDF3DBD}"/>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42059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Code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23</a:t>
            </a:fld>
            <a:endParaRPr lang="en-US"/>
          </a:p>
        </p:txBody>
      </p:sp>
      <p:graphicFrame>
        <p:nvGraphicFramePr>
          <p:cNvPr id="7" name="Object 6">
            <a:extLst>
              <a:ext uri="{FF2B5EF4-FFF2-40B4-BE49-F238E27FC236}">
                <a16:creationId xmlns:a16="http://schemas.microsoft.com/office/drawing/2014/main" id="{D7D8C3BB-C80E-8DC5-2785-73A9479E0AB2}"/>
              </a:ext>
            </a:extLst>
          </p:cNvPr>
          <p:cNvGraphicFramePr>
            <a:graphicFrameLocks noChangeAspect="1"/>
          </p:cNvGraphicFramePr>
          <p:nvPr>
            <p:extLst>
              <p:ext uri="{D42A27DB-BD31-4B8C-83A1-F6EECF244321}">
                <p14:modId xmlns:p14="http://schemas.microsoft.com/office/powerpoint/2010/main" val="908165055"/>
              </p:ext>
            </p:extLst>
          </p:nvPr>
        </p:nvGraphicFramePr>
        <p:xfrm>
          <a:off x="5145685" y="2177734"/>
          <a:ext cx="1900630" cy="1646554"/>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417" progId="Package">
                  <p:embed/>
                </p:oleObj>
              </mc:Choice>
              <mc:Fallback>
                <p:oleObj name="Packager Shell Object" showAsIcon="1" r:id="rId3" imgW="914400" imgH="792417" progId="Package">
                  <p:embed/>
                  <p:pic>
                    <p:nvPicPr>
                      <p:cNvPr id="0" name=""/>
                      <p:cNvPicPr/>
                      <p:nvPr/>
                    </p:nvPicPr>
                    <p:blipFill>
                      <a:blip r:embed="rId4"/>
                      <a:stretch>
                        <a:fillRect/>
                      </a:stretch>
                    </p:blipFill>
                    <p:spPr>
                      <a:xfrm>
                        <a:off x="5145685" y="2177734"/>
                        <a:ext cx="1900630" cy="1646554"/>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D97091ED-DCA1-E402-1EF1-3664661FA384}"/>
              </a:ext>
            </a:extLst>
          </p:cNvPr>
          <p:cNvSpPr txBox="1"/>
          <p:nvPr/>
        </p:nvSpPr>
        <p:spPr>
          <a:xfrm>
            <a:off x="4846948" y="4232635"/>
            <a:ext cx="2498103" cy="338554"/>
          </a:xfrm>
          <a:prstGeom prst="rect">
            <a:avLst/>
          </a:prstGeom>
          <a:noFill/>
        </p:spPr>
        <p:txBody>
          <a:bodyPr wrap="square" rtlCol="0">
            <a:spAutoFit/>
          </a:bodyPr>
          <a:lstStyle/>
          <a:p>
            <a:r>
              <a:rPr lang="en-IN" sz="1600" b="1" dirty="0"/>
              <a:t>Source: GitHub, LinkedIn</a:t>
            </a:r>
          </a:p>
        </p:txBody>
      </p:sp>
      <p:sp>
        <p:nvSpPr>
          <p:cNvPr id="9" name="TextBox 8">
            <a:extLst>
              <a:ext uri="{FF2B5EF4-FFF2-40B4-BE49-F238E27FC236}">
                <a16:creationId xmlns:a16="http://schemas.microsoft.com/office/drawing/2014/main" id="{C39B5C17-2C38-2D27-2B10-F4F42502F938}"/>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50733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50"/>
                                        <p:tgtEl>
                                          <p:spTgt spid="8"/>
                                        </p:tgtEl>
                                      </p:cBhvr>
                                    </p:animEffect>
                                    <p:anim calcmode="lin" valueType="num">
                                      <p:cBhvr>
                                        <p:cTn id="16" dur="250" fill="hold"/>
                                        <p:tgtEl>
                                          <p:spTgt spid="8"/>
                                        </p:tgtEl>
                                        <p:attrNameLst>
                                          <p:attrName>ppt_x</p:attrName>
                                        </p:attrNameLst>
                                      </p:cBhvr>
                                      <p:tavLst>
                                        <p:tav tm="0">
                                          <p:val>
                                            <p:strVal val="#ppt_x"/>
                                          </p:val>
                                        </p:tav>
                                        <p:tav tm="100000">
                                          <p:val>
                                            <p:strVal val="#ppt_x"/>
                                          </p:val>
                                        </p:tav>
                                      </p:tavLst>
                                    </p:anim>
                                    <p:anim calcmode="lin" valueType="num">
                                      <p:cBhvr>
                                        <p:cTn id="17"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28454" y="838985"/>
            <a:ext cx="6181511" cy="2959993"/>
          </a:xfrm>
        </p:spPr>
        <p:txBody>
          <a:bodyPr>
            <a:normAutofit/>
          </a:bodyPr>
          <a:lstStyle/>
          <a:p>
            <a:r>
              <a:rPr lang="en-US" dirty="0"/>
              <a:t>OUTPUT</a:t>
            </a:r>
          </a:p>
        </p:txBody>
      </p:sp>
      <p:sp>
        <p:nvSpPr>
          <p:cNvPr id="3" name="TextBox 2">
            <a:extLst>
              <a:ext uri="{FF2B5EF4-FFF2-40B4-BE49-F238E27FC236}">
                <a16:creationId xmlns:a16="http://schemas.microsoft.com/office/drawing/2014/main" id="{DDD34355-2E44-1C4F-F63A-3212FC818067}"/>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8740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Output</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25</a:t>
            </a:fld>
            <a:endParaRPr lang="en-US"/>
          </a:p>
        </p:txBody>
      </p:sp>
      <p:pic>
        <p:nvPicPr>
          <p:cNvPr id="10" name="Picture 9">
            <a:extLst>
              <a:ext uri="{FF2B5EF4-FFF2-40B4-BE49-F238E27FC236}">
                <a16:creationId xmlns:a16="http://schemas.microsoft.com/office/drawing/2014/main" id="{9E034FCF-9AA4-37B5-8F08-3F743D0B34B9}"/>
              </a:ext>
            </a:extLst>
          </p:cNvPr>
          <p:cNvPicPr>
            <a:picLocks noChangeAspect="1"/>
          </p:cNvPicPr>
          <p:nvPr/>
        </p:nvPicPr>
        <p:blipFill rotWithShape="1">
          <a:blip r:embed="rId3"/>
          <a:srcRect l="438"/>
          <a:stretch/>
        </p:blipFill>
        <p:spPr>
          <a:xfrm>
            <a:off x="2620650" y="1809808"/>
            <a:ext cx="7360101" cy="4086795"/>
          </a:xfrm>
          <a:prstGeom prst="rect">
            <a:avLst/>
          </a:prstGeom>
        </p:spPr>
      </p:pic>
      <p:sp>
        <p:nvSpPr>
          <p:cNvPr id="11" name="TextBox 10">
            <a:extLst>
              <a:ext uri="{FF2B5EF4-FFF2-40B4-BE49-F238E27FC236}">
                <a16:creationId xmlns:a16="http://schemas.microsoft.com/office/drawing/2014/main" id="{DAE297DF-E045-6C6A-2593-08C9300847DE}"/>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01409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2" name="TextBox 1">
            <a:extLst>
              <a:ext uri="{FF2B5EF4-FFF2-40B4-BE49-F238E27FC236}">
                <a16:creationId xmlns:a16="http://schemas.microsoft.com/office/drawing/2014/main" id="{98E19AC5-7335-4AF7-DD98-1D5831B3D256}"/>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33908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Group Members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401454"/>
          </a:xfrm>
        </p:spPr>
        <p:txBody>
          <a:bodyPr>
            <a:normAutofit lnSpcReduction="10000"/>
          </a:bodyPr>
          <a:lstStyle/>
          <a:p>
            <a:r>
              <a:rPr lang="en-US" dirty="0">
                <a:solidFill>
                  <a:schemeClr val="accent4">
                    <a:lumMod val="75000"/>
                  </a:schemeClr>
                </a:solidFill>
              </a:rPr>
              <a:t>Rajeshwari</a:t>
            </a:r>
          </a:p>
          <a:p>
            <a:r>
              <a:rPr lang="en-US" dirty="0" err="1">
                <a:solidFill>
                  <a:schemeClr val="accent4">
                    <a:lumMod val="75000"/>
                  </a:schemeClr>
                </a:solidFill>
              </a:rPr>
              <a:t>Swetav</a:t>
            </a:r>
            <a:endParaRPr lang="en-US" dirty="0">
              <a:solidFill>
                <a:schemeClr val="accent4">
                  <a:lumMod val="75000"/>
                </a:schemeClr>
              </a:solidFill>
            </a:endParaRPr>
          </a:p>
          <a:p>
            <a:r>
              <a:rPr lang="en-US" dirty="0">
                <a:solidFill>
                  <a:schemeClr val="accent4">
                    <a:lumMod val="75000"/>
                  </a:schemeClr>
                </a:solidFill>
              </a:rPr>
              <a:t>Sujata</a:t>
            </a:r>
          </a:p>
          <a:p>
            <a:r>
              <a:rPr lang="en-US" dirty="0">
                <a:solidFill>
                  <a:schemeClr val="accent4">
                    <a:lumMod val="75000"/>
                  </a:schemeClr>
                </a:solidFill>
              </a:rPr>
              <a:t>Pawan</a:t>
            </a:r>
          </a:p>
          <a:p>
            <a:r>
              <a:rPr lang="en-US" dirty="0">
                <a:solidFill>
                  <a:schemeClr val="accent4">
                    <a:lumMod val="75000"/>
                  </a:schemeClr>
                </a:solidFill>
              </a:rPr>
              <a:t>Prasad</a:t>
            </a:r>
          </a:p>
          <a:p>
            <a:r>
              <a:rPr lang="en-US" dirty="0" err="1">
                <a:solidFill>
                  <a:schemeClr val="accent4">
                    <a:lumMod val="75000"/>
                  </a:schemeClr>
                </a:solidFill>
              </a:rPr>
              <a:t>Shashwat</a:t>
            </a:r>
            <a:endParaRPr lang="en-US" dirty="0">
              <a:solidFill>
                <a:schemeClr val="accent4">
                  <a:lumMod val="75000"/>
                </a:schemeClr>
              </a:solidFill>
            </a:endParaRPr>
          </a:p>
          <a:p>
            <a:r>
              <a:rPr lang="en-US" dirty="0" err="1">
                <a:solidFill>
                  <a:schemeClr val="accent4">
                    <a:lumMod val="75000"/>
                  </a:schemeClr>
                </a:solidFill>
              </a:rPr>
              <a:t>Bhuwaneshwari</a:t>
            </a:r>
            <a:endParaRPr lang="en-US" dirty="0">
              <a:solidFill>
                <a:schemeClr val="accent4">
                  <a:lumMod val="75000"/>
                </a:schemeClr>
              </a:solidFill>
            </a:endParaRPr>
          </a:p>
          <a:p>
            <a:endParaRPr lang="en-US" dirty="0"/>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
        <p:nvSpPr>
          <p:cNvPr id="5" name="TextBox 4">
            <a:extLst>
              <a:ext uri="{FF2B5EF4-FFF2-40B4-BE49-F238E27FC236}">
                <a16:creationId xmlns:a16="http://schemas.microsoft.com/office/drawing/2014/main" id="{6D600C3B-068F-80B6-B66D-135B28F4B721}"/>
              </a:ext>
            </a:extLst>
          </p:cNvPr>
          <p:cNvSpPr txBox="1"/>
          <p:nvPr/>
        </p:nvSpPr>
        <p:spPr>
          <a:xfrm>
            <a:off x="4069080" y="3429000"/>
            <a:ext cx="2545080" cy="800219"/>
          </a:xfrm>
          <a:prstGeom prst="rect">
            <a:avLst/>
          </a:prstGeom>
          <a:noFill/>
        </p:spPr>
        <p:txBody>
          <a:bodyPr wrap="square" rtlCol="0">
            <a:spAutoFit/>
          </a:bodyPr>
          <a:lstStyle/>
          <a:p>
            <a:r>
              <a:rPr lang="en-IN" sz="2800" dirty="0">
                <a:latin typeface="+mj-lt"/>
              </a:rPr>
              <a:t>Mentor/Guide:</a:t>
            </a:r>
          </a:p>
          <a:p>
            <a:r>
              <a:rPr lang="en-IN" dirty="0">
                <a:solidFill>
                  <a:schemeClr val="accent4">
                    <a:lumMod val="75000"/>
                  </a:schemeClr>
                </a:solidFill>
              </a:rPr>
              <a:t>Abhijeet Kumar</a:t>
            </a:r>
          </a:p>
        </p:txBody>
      </p:sp>
      <p:sp>
        <p:nvSpPr>
          <p:cNvPr id="6" name="TextBox 5">
            <a:extLst>
              <a:ext uri="{FF2B5EF4-FFF2-40B4-BE49-F238E27FC236}">
                <a16:creationId xmlns:a16="http://schemas.microsoft.com/office/drawing/2014/main" id="{13268BDA-15F4-4073-9C7D-25325FEAF77A}"/>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87683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250"/>
                                        <p:tgtEl>
                                          <p:spTgt spid="4">
                                            <p:txEl>
                                              <p:pRg st="0" end="0"/>
                                            </p:txEl>
                                          </p:spTgt>
                                        </p:tgtEl>
                                      </p:cBhvr>
                                    </p:animEffect>
                                    <p:anim calcmode="lin" valueType="num">
                                      <p:cBhvr>
                                        <p:cTn id="12"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750"/>
                            </p:stCondLst>
                            <p:childTnLst>
                              <p:par>
                                <p:cTn id="15" presetID="42" presetClass="entr" presetSubtype="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250"/>
                                        <p:tgtEl>
                                          <p:spTgt spid="4">
                                            <p:txEl>
                                              <p:pRg st="1" end="1"/>
                                            </p:txEl>
                                          </p:spTgt>
                                        </p:tgtEl>
                                      </p:cBhvr>
                                    </p:animEffect>
                                    <p:anim calcmode="lin" valueType="num">
                                      <p:cBhvr>
                                        <p:cTn id="18"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250"/>
                                        <p:tgtEl>
                                          <p:spTgt spid="4">
                                            <p:txEl>
                                              <p:pRg st="2" end="2"/>
                                            </p:txEl>
                                          </p:spTgt>
                                        </p:tgtEl>
                                      </p:cBhvr>
                                    </p:animEffect>
                                    <p:anim calcmode="lin" valueType="num">
                                      <p:cBhvr>
                                        <p:cTn id="24"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5"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1250"/>
                            </p:stCondLst>
                            <p:childTnLst>
                              <p:par>
                                <p:cTn id="27" presetID="42" presetClass="entr" presetSubtype="0" fill="hold" grpId="0"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250"/>
                                        <p:tgtEl>
                                          <p:spTgt spid="4">
                                            <p:txEl>
                                              <p:pRg st="3" end="3"/>
                                            </p:txEl>
                                          </p:spTgt>
                                        </p:tgtEl>
                                      </p:cBhvr>
                                    </p:animEffect>
                                    <p:anim calcmode="lin" valueType="num">
                                      <p:cBhvr>
                                        <p:cTn id="30"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1" dur="2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42" presetClass="entr" presetSubtype="0" fill="hold" grpId="0" nodeType="after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250"/>
                                        <p:tgtEl>
                                          <p:spTgt spid="4">
                                            <p:txEl>
                                              <p:pRg st="4" end="4"/>
                                            </p:txEl>
                                          </p:spTgt>
                                        </p:tgtEl>
                                      </p:cBhvr>
                                    </p:animEffect>
                                    <p:anim calcmode="lin" valueType="num">
                                      <p:cBhvr>
                                        <p:cTn id="36"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2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250"/>
                                        <p:tgtEl>
                                          <p:spTgt spid="4">
                                            <p:txEl>
                                              <p:pRg st="5" end="5"/>
                                            </p:txEl>
                                          </p:spTgt>
                                        </p:tgtEl>
                                      </p:cBhvr>
                                    </p:animEffect>
                                    <p:anim calcmode="lin" valueType="num">
                                      <p:cBhvr>
                                        <p:cTn id="42"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25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250"/>
                                        <p:tgtEl>
                                          <p:spTgt spid="4">
                                            <p:txEl>
                                              <p:pRg st="6" end="6"/>
                                            </p:txEl>
                                          </p:spTgt>
                                        </p:tgtEl>
                                      </p:cBhvr>
                                    </p:animEffect>
                                    <p:anim calcmode="lin" valueType="num">
                                      <p:cBhvr>
                                        <p:cTn id="48"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9" dur="2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50" fill="hold">
                            <p:stCondLst>
                              <p:cond delay="2250"/>
                            </p:stCondLst>
                            <p:childTnLst>
                              <p:par>
                                <p:cTn id="51" presetID="10" presetClass="entr" presetSubtype="0"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2545237" y="384195"/>
            <a:ext cx="3871274" cy="1765117"/>
          </a:xfrm>
        </p:spPr>
        <p:txBody>
          <a:bodyPr/>
          <a:lstStyle/>
          <a:p>
            <a:r>
              <a:rPr lang="en-US" dirty="0"/>
              <a:t>About Project</a:t>
            </a:r>
          </a:p>
        </p:txBody>
      </p:sp>
      <p:pic>
        <p:nvPicPr>
          <p:cNvPr id="14" name="Picture Placeholder 13">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l="22171" r="22171"/>
          <a:stretch/>
        </p:blipFill>
        <p:spPr>
          <a:xfrm>
            <a:off x="6085840" y="-10159"/>
            <a:ext cx="6116320" cy="6868160"/>
          </a:xfrm>
        </p:spPr>
      </p:pic>
      <p:sp>
        <p:nvSpPr>
          <p:cNvPr id="3" name="TextBox 2">
            <a:extLst>
              <a:ext uri="{FF2B5EF4-FFF2-40B4-BE49-F238E27FC236}">
                <a16:creationId xmlns:a16="http://schemas.microsoft.com/office/drawing/2014/main" id="{27C51E03-2F33-4E5E-7A2C-507CDB34715C}"/>
              </a:ext>
            </a:extLst>
          </p:cNvPr>
          <p:cNvSpPr txBox="1"/>
          <p:nvPr/>
        </p:nvSpPr>
        <p:spPr>
          <a:xfrm>
            <a:off x="1575775" y="2343001"/>
            <a:ext cx="5230450"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bg1"/>
              </a:solidFill>
            </a:endParaRPr>
          </a:p>
          <a:p>
            <a:r>
              <a:rPr lang="en-US" dirty="0">
                <a:solidFill>
                  <a:schemeClr val="bg1"/>
                </a:solidFill>
              </a:rPr>
              <a:t>This project offers a comprehensive analysis of the Physical Uplink Shared Channel (PUSCH) within 5G networks, focusing on its pivotal role in facilitating uplink communication by transmitting both user application data and signaling messages. By delving into the intricate signal processing tasks associated with PUSCH, the project underscores its essential function in achieving high-speed data transmission and optimizing network performance. The versatility of PUSCH is also highlighted, demonstrating its ability to meet the diverse demands of various users and services in a dynamic network environment.</a:t>
            </a:r>
          </a:p>
        </p:txBody>
      </p:sp>
      <p:sp>
        <p:nvSpPr>
          <p:cNvPr id="4" name="TextBox 3">
            <a:extLst>
              <a:ext uri="{FF2B5EF4-FFF2-40B4-BE49-F238E27FC236}">
                <a16:creationId xmlns:a16="http://schemas.microsoft.com/office/drawing/2014/main" id="{8C90D2A7-CA57-9E79-E1DF-CD7A68996072}"/>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390263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28454" y="838985"/>
            <a:ext cx="6181511" cy="2959993"/>
          </a:xfrm>
        </p:spPr>
        <p:txBody>
          <a:bodyPr>
            <a:normAutofit/>
          </a:bodyPr>
          <a:lstStyle/>
          <a:p>
            <a:r>
              <a:rPr lang="en-US" dirty="0"/>
              <a:t>Introduction to 5g nr pusch</a:t>
            </a:r>
          </a:p>
        </p:txBody>
      </p:sp>
      <p:sp>
        <p:nvSpPr>
          <p:cNvPr id="3" name="TextBox 2">
            <a:extLst>
              <a:ext uri="{FF2B5EF4-FFF2-40B4-BE49-F238E27FC236}">
                <a16:creationId xmlns:a16="http://schemas.microsoft.com/office/drawing/2014/main" id="{B771853F-A7C4-5B6B-263B-668974EE2F0E}"/>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17604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761998" y="376011"/>
            <a:ext cx="10439401" cy="1617017"/>
          </a:xfrm>
        </p:spPr>
        <p:txBody>
          <a:bodyPr/>
          <a:lstStyle/>
          <a:p>
            <a:r>
              <a:rPr lang="en-US" sz="4000" b="1" dirty="0">
                <a:latin typeface="Tenorite"/>
                <a:cs typeface="Arial"/>
              </a:rPr>
              <a:t>Physical Uplink Shared Channel</a:t>
            </a:r>
            <a:endParaRPr lang="en-US" dirty="0">
              <a:latin typeface="Tenorite"/>
            </a:endParaRP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914399" y="1713508"/>
            <a:ext cx="10136390" cy="4531538"/>
          </a:xfrm>
        </p:spPr>
        <p:txBody>
          <a:bodyPr vert="horz" lIns="91440" tIns="45720" rIns="91440" bIns="45720" rtlCol="0" anchor="t">
            <a:noAutofit/>
          </a:bodyPr>
          <a:lstStyle/>
          <a:p>
            <a:r>
              <a:rPr lang="en-US" b="0" dirty="0">
                <a:latin typeface="Tenorite"/>
                <a:ea typeface="+mn-lt"/>
                <a:cs typeface="+mn-lt"/>
              </a:rPr>
              <a:t>The Physical Uplink Shared Channel (PUSCH) is used to transfer end-user application data and Signaling Radio Bearer (SRB) messages. </a:t>
            </a:r>
            <a:r>
              <a:rPr lang="en-US" b="0" dirty="0">
                <a:ea typeface="+mn-lt"/>
                <a:cs typeface="+mn-lt"/>
              </a:rPr>
              <a:t>Application data belongs to the user plane, while SRB messages belong to the control plane.</a:t>
            </a:r>
            <a:r>
              <a:rPr lang="en-US" b="0" dirty="0">
                <a:latin typeface="Tenorite"/>
                <a:ea typeface="+mn-lt"/>
                <a:cs typeface="+mn-lt"/>
              </a:rPr>
              <a:t> </a:t>
            </a:r>
            <a:endParaRPr lang="en-US" b="0" dirty="0">
              <a:latin typeface="Tenorite"/>
              <a:ea typeface="+mn-lt"/>
              <a:cs typeface="Arial"/>
            </a:endParaRPr>
          </a:p>
          <a:p>
            <a:r>
              <a:rPr lang="en-US" b="0" dirty="0">
                <a:latin typeface="Tenorite"/>
                <a:ea typeface="+mn-lt"/>
                <a:cs typeface="+mn-lt"/>
              </a:rPr>
              <a:t>The PUSCH can be used to transfer control information generated by the set of radio network protocol stack layers. For example, the MAC layer can add a range of MAC Control Elements (MAC CE) including Buffer Status Reports and Power Headroom Reports. The MAC Control Elements which can be transferred using the PUSCH.</a:t>
            </a:r>
            <a:endParaRPr lang="en-US" b="0" dirty="0">
              <a:latin typeface="Tenorite"/>
              <a:cs typeface="Arial"/>
            </a:endParaRPr>
          </a:p>
          <a:p>
            <a:r>
              <a:rPr lang="en-US" b="0" dirty="0">
                <a:latin typeface="Tenorite"/>
                <a:ea typeface="+mn-lt"/>
                <a:cs typeface="+mn-lt"/>
              </a:rPr>
              <a:t>A UE can transmit the PUSCH using either a CP-OFDM or DFT-S-OFDM waveform (it is mandatory for all UE to support both waveforms).</a:t>
            </a:r>
            <a:endParaRPr lang="en-US" b="0" dirty="0">
              <a:latin typeface="Tenorite"/>
              <a:cs typeface="Arial"/>
            </a:endParaRPr>
          </a:p>
          <a:p>
            <a:r>
              <a:rPr lang="en-US" b="0" dirty="0">
                <a:latin typeface="Tenorite"/>
                <a:ea typeface="+mn-lt"/>
                <a:cs typeface="Arial"/>
              </a:rPr>
              <a:t>The PUSCH can use the </a:t>
            </a:r>
            <a:r>
              <a:rPr lang="en-US" b="0" dirty="0">
                <a:ea typeface="+mn-lt"/>
                <a:cs typeface="+mn-lt"/>
              </a:rPr>
              <a:t>π</a:t>
            </a:r>
            <a:r>
              <a:rPr lang="en-US" b="0" dirty="0">
                <a:latin typeface="Tenorite"/>
                <a:ea typeface="+mn-lt"/>
                <a:cs typeface="Arial"/>
              </a:rPr>
              <a:t>/2-BPSK, QPSK, 16QAM, 64QAM and 256QAM modulation schemes. The </a:t>
            </a:r>
            <a:r>
              <a:rPr lang="en-US" b="0" dirty="0">
                <a:ea typeface="+mn-lt"/>
                <a:cs typeface="+mn-lt"/>
              </a:rPr>
              <a:t>π</a:t>
            </a:r>
            <a:r>
              <a:rPr lang="en-US" b="0" dirty="0">
                <a:latin typeface="Tenorite"/>
                <a:ea typeface="+mn-lt"/>
                <a:cs typeface="Arial"/>
              </a:rPr>
              <a:t>/2-BPSK modulation scheme is only permitted when Transform Precoding is enabled, i.e. when using the DFT-S-OFDM waveform. It is a low order modulation scheme with a low PAPR so helps to improve coverage. </a:t>
            </a:r>
          </a:p>
          <a:p>
            <a:endParaRPr lang="en-US" b="0" dirty="0">
              <a:latin typeface="Tenorite"/>
              <a:ea typeface="+mn-lt"/>
              <a:cs typeface="+mn-lt"/>
            </a:endParaRPr>
          </a:p>
          <a:p>
            <a:pPr marL="0" indent="0">
              <a:buNone/>
            </a:pPr>
            <a:br>
              <a:rPr lang="en-US" b="0" dirty="0">
                <a:latin typeface="Arial"/>
                <a:ea typeface="+mn-lt"/>
                <a:cs typeface="+mn-lt"/>
              </a:rPr>
            </a:br>
            <a:br>
              <a:rPr lang="en-US" sz="1100" b="0" dirty="0">
                <a:latin typeface="Arial"/>
                <a:cs typeface="Calibri"/>
              </a:rPr>
            </a:br>
            <a:endParaRPr lang="en-US" sz="1100" b="0" dirty="0">
              <a:latin typeface="Arial"/>
              <a:cs typeface="Calibri"/>
            </a:endParaRPr>
          </a:p>
          <a:p>
            <a:pPr marL="0" indent="0">
              <a:buNone/>
            </a:pPr>
            <a:endParaRPr lang="en-US" sz="1200" b="0" dirty="0">
              <a:latin typeface="Calibri"/>
              <a:cs typeface="Calibri"/>
            </a:endParaRPr>
          </a:p>
          <a:p>
            <a:endParaRPr lang="en-US" sz="1800" b="0" dirty="0"/>
          </a:p>
          <a:p>
            <a:endParaRPr lang="en-US" sz="1800" b="0" dirty="0"/>
          </a:p>
          <a:p>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
        <p:nvSpPr>
          <p:cNvPr id="4" name="TextBox 3">
            <a:extLst>
              <a:ext uri="{FF2B5EF4-FFF2-40B4-BE49-F238E27FC236}">
                <a16:creationId xmlns:a16="http://schemas.microsoft.com/office/drawing/2014/main" id="{B7188465-A3F5-A0D9-4B87-410181B96957}"/>
              </a:ext>
            </a:extLst>
          </p:cNvPr>
          <p:cNvSpPr txBox="1"/>
          <p:nvPr/>
        </p:nvSpPr>
        <p:spPr>
          <a:xfrm>
            <a:off x="10052796" y="475319"/>
            <a:ext cx="17679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3GPP 38.211</a:t>
            </a:r>
          </a:p>
        </p:txBody>
      </p:sp>
      <p:sp>
        <p:nvSpPr>
          <p:cNvPr id="6" name="TextBox 5">
            <a:extLst>
              <a:ext uri="{FF2B5EF4-FFF2-40B4-BE49-F238E27FC236}">
                <a16:creationId xmlns:a16="http://schemas.microsoft.com/office/drawing/2014/main" id="{64716DFE-B443-C9AA-22C7-2269ED33EEE6}"/>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5696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anim calcmode="lin" valueType="num">
                                      <p:cBhvr>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28454" y="838985"/>
            <a:ext cx="6181511" cy="2959993"/>
          </a:xfrm>
        </p:spPr>
        <p:txBody>
          <a:bodyPr>
            <a:normAutofit/>
          </a:bodyPr>
          <a:lstStyle/>
          <a:p>
            <a:r>
              <a:rPr lang="en-US" dirty="0"/>
              <a:t>Role of 5g nr pusch</a:t>
            </a:r>
          </a:p>
        </p:txBody>
      </p:sp>
      <p:sp>
        <p:nvSpPr>
          <p:cNvPr id="3" name="TextBox 2">
            <a:extLst>
              <a:ext uri="{FF2B5EF4-FFF2-40B4-BE49-F238E27FC236}">
                <a16:creationId xmlns:a16="http://schemas.microsoft.com/office/drawing/2014/main" id="{C28F8F8B-5675-6B8D-2BF5-A8281C107223}"/>
              </a:ext>
            </a:extLst>
          </p:cNvPr>
          <p:cNvSpPr txBox="1"/>
          <p:nvPr/>
        </p:nvSpPr>
        <p:spPr>
          <a:xfrm>
            <a:off x="5220628" y="6470665"/>
            <a:ext cx="4185501" cy="261610"/>
          </a:xfrm>
          <a:prstGeom prst="rect">
            <a:avLst/>
          </a:prstGeom>
          <a:noFill/>
        </p:spPr>
        <p:txBody>
          <a:bodyPr wrap="square" rtlCol="0">
            <a:spAutoFit/>
          </a:bodyPr>
          <a:lstStyle/>
          <a:p>
            <a:r>
              <a:rPr lang="en-IN" sz="1100" dirty="0">
                <a:solidFill>
                  <a:schemeClr val="accent1">
                    <a:lumMod val="90000"/>
                  </a:schemeClr>
                </a:solidFill>
              </a:rPr>
              <a:t>PUSCH Signal Processing Group 4</a:t>
            </a:r>
          </a:p>
        </p:txBody>
      </p:sp>
    </p:spTree>
    <p:extLst>
      <p:ext uri="{BB962C8B-B14F-4D97-AF65-F5344CB8AC3E}">
        <p14:creationId xmlns:p14="http://schemas.microsoft.com/office/powerpoint/2010/main" val="10964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712693" y="522007"/>
            <a:ext cx="7273637" cy="978501"/>
          </a:xfrm>
        </p:spPr>
        <p:txBody>
          <a:bodyPr>
            <a:normAutofit/>
          </a:bodyPr>
          <a:lstStyle/>
          <a:p>
            <a:r>
              <a:rPr lang="en-US" sz="3600" dirty="0"/>
              <a:t>Role of Pusch in 5g</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712693" y="1864766"/>
            <a:ext cx="10760048" cy="4677674"/>
          </a:xfrm>
        </p:spPr>
        <p:txBody>
          <a:bodyPr vert="horz" lIns="91440" tIns="45720" rIns="91440" bIns="45720" rtlCol="0" anchor="t">
            <a:normAutofit/>
          </a:bodyPr>
          <a:lstStyle/>
          <a:p>
            <a:r>
              <a:rPr lang="en-US" b="1" dirty="0">
                <a:ea typeface="+mn-lt"/>
                <a:cs typeface="+mn-lt"/>
              </a:rPr>
              <a:t>Essential for Uplink Communication</a:t>
            </a:r>
            <a:r>
              <a:rPr lang="en-US" dirty="0">
                <a:ea typeface="+mn-lt"/>
                <a:cs typeface="+mn-lt"/>
              </a:rPr>
              <a:t>: PUSCH is the backbone of uplink communication in 5G, without which user data could not be reliably transmitted to the network.</a:t>
            </a:r>
          </a:p>
          <a:p>
            <a:r>
              <a:rPr lang="en-US" b="1" dirty="0">
                <a:ea typeface="+mn-lt"/>
                <a:cs typeface="+mn-lt"/>
              </a:rPr>
              <a:t>Enabling High-Speed Data</a:t>
            </a:r>
            <a:r>
              <a:rPr lang="en-US" dirty="0">
                <a:ea typeface="+mn-lt"/>
                <a:cs typeface="+mn-lt"/>
              </a:rPr>
              <a:t>: It supports the high-speed data transmission that is a hallmark of 5G, enabling services like HD video streaming, real-time gaming, and more.</a:t>
            </a:r>
          </a:p>
          <a:p>
            <a:r>
              <a:rPr lang="en-US" b="1" dirty="0">
                <a:ea typeface="+mn-lt"/>
                <a:cs typeface="+mn-lt"/>
              </a:rPr>
              <a:t>Adaptable to Diverse Requirements</a:t>
            </a:r>
            <a:r>
              <a:rPr lang="en-US" dirty="0">
                <a:ea typeface="+mn-lt"/>
                <a:cs typeface="+mn-lt"/>
              </a:rPr>
              <a:t>: The flexibility of PUSCH allows it to meet the varying demands of different users and services, from low-power IoT devices to high-bandwidth mobile users.</a:t>
            </a:r>
          </a:p>
          <a:p>
            <a:r>
              <a:rPr lang="en-US" b="1" dirty="0">
                <a:ea typeface="+mn-lt"/>
                <a:cs typeface="+mn-lt"/>
              </a:rPr>
              <a:t>Contributing to Network Efficiency</a:t>
            </a:r>
            <a:r>
              <a:rPr lang="en-US" dirty="0">
                <a:ea typeface="+mn-lt"/>
                <a:cs typeface="+mn-lt"/>
              </a:rPr>
              <a:t>: By enabling efficient use of uplink resources, PUSCH plays a key role in maximizing the overall efficiency and performance of the 5G network.</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a:p>
        </p:txBody>
      </p:sp>
      <p:sp>
        <p:nvSpPr>
          <p:cNvPr id="5" name="TextBox 4">
            <a:extLst>
              <a:ext uri="{FF2B5EF4-FFF2-40B4-BE49-F238E27FC236}">
                <a16:creationId xmlns:a16="http://schemas.microsoft.com/office/drawing/2014/main" id="{A04FFF93-C410-7AB1-02B0-B11531832B25}"/>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57906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anim calcmode="lin" valueType="num">
                                      <p:cBhvr>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anim calcmode="lin" valueType="num">
                                      <p:cBhvr>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anim calcmode="lin" valueType="num">
                                      <p:cBhvr>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r>
              <a:rPr lang="en-US" sz="2000" b="1" cap="none"/>
              <a:t>Enter your text here</a:t>
            </a:r>
            <a:endParaRPr lang="en-US" sz="2000" cap="none">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a:p>
        </p:txBody>
      </p:sp>
      <p:pic>
        <p:nvPicPr>
          <p:cNvPr id="5" name="Picture 4" descr="A diagram of a computer&#10;&#10;Description automatically generated">
            <a:extLst>
              <a:ext uri="{FF2B5EF4-FFF2-40B4-BE49-F238E27FC236}">
                <a16:creationId xmlns:a16="http://schemas.microsoft.com/office/drawing/2014/main" id="{E35526DF-5324-610F-D0AF-4919F7C6B5A4}"/>
              </a:ext>
            </a:extLst>
          </p:cNvPr>
          <p:cNvPicPr>
            <a:picLocks noChangeAspect="1"/>
          </p:cNvPicPr>
          <p:nvPr/>
        </p:nvPicPr>
        <p:blipFill>
          <a:blip r:embed="rId3"/>
          <a:stretch>
            <a:fillRect/>
          </a:stretch>
        </p:blipFill>
        <p:spPr>
          <a:xfrm>
            <a:off x="659575" y="1048815"/>
            <a:ext cx="10871339" cy="4773682"/>
          </a:xfrm>
          <a:prstGeom prst="rect">
            <a:avLst/>
          </a:prstGeom>
        </p:spPr>
      </p:pic>
      <p:sp>
        <p:nvSpPr>
          <p:cNvPr id="6" name="TextBox 5">
            <a:extLst>
              <a:ext uri="{FF2B5EF4-FFF2-40B4-BE49-F238E27FC236}">
                <a16:creationId xmlns:a16="http://schemas.microsoft.com/office/drawing/2014/main" id="{10983CC5-C4E3-B733-D5A8-9E847190420A}"/>
              </a:ext>
            </a:extLst>
          </p:cNvPr>
          <p:cNvSpPr txBox="1"/>
          <p:nvPr/>
        </p:nvSpPr>
        <p:spPr>
          <a:xfrm>
            <a:off x="3157347" y="5915157"/>
            <a:ext cx="692052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Fig 2.1 </a:t>
            </a:r>
            <a:r>
              <a:rPr lang="en-US" sz="1600" b="1" dirty="0">
                <a:ea typeface="+mn-lt"/>
                <a:cs typeface="+mn-lt"/>
              </a:rPr>
              <a:t>Overview of PUSCH Uplink Modulation and Transmission Process</a:t>
            </a:r>
            <a:endParaRPr lang="en-US" sz="1600" b="1" dirty="0"/>
          </a:p>
        </p:txBody>
      </p:sp>
      <p:sp>
        <p:nvSpPr>
          <p:cNvPr id="2" name="TextBox 1">
            <a:extLst>
              <a:ext uri="{FF2B5EF4-FFF2-40B4-BE49-F238E27FC236}">
                <a16:creationId xmlns:a16="http://schemas.microsoft.com/office/drawing/2014/main" id="{51E7CD6C-19EC-ABEC-9C79-CE2B834E954F}"/>
              </a:ext>
            </a:extLst>
          </p:cNvPr>
          <p:cNvSpPr txBox="1"/>
          <p:nvPr/>
        </p:nvSpPr>
        <p:spPr>
          <a:xfrm>
            <a:off x="5220628" y="6470665"/>
            <a:ext cx="4185501" cy="261610"/>
          </a:xfrm>
          <a:prstGeom prst="rect">
            <a:avLst/>
          </a:prstGeom>
          <a:noFill/>
        </p:spPr>
        <p:txBody>
          <a:bodyPr wrap="square" rtlCol="0">
            <a:spAutoFit/>
          </a:bodyPr>
          <a:lstStyle/>
          <a:p>
            <a:r>
              <a:rPr lang="en-IN" sz="1100" dirty="0"/>
              <a:t>PUSCH Signal Processing Group 4</a:t>
            </a:r>
          </a:p>
        </p:txBody>
      </p:sp>
    </p:spTree>
    <p:extLst>
      <p:ext uri="{BB962C8B-B14F-4D97-AF65-F5344CB8AC3E}">
        <p14:creationId xmlns:p14="http://schemas.microsoft.com/office/powerpoint/2010/main" val="213786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3.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536</TotalTime>
  <Words>1831</Words>
  <Application>Microsoft Office PowerPoint</Application>
  <PresentationFormat>Widescreen</PresentationFormat>
  <Paragraphs>209</Paragraphs>
  <Slides>26</Slides>
  <Notes>26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Arial,Sans-Serif</vt:lpstr>
      <vt:lpstr>Calibri</vt:lpstr>
      <vt:lpstr>Consolas</vt:lpstr>
      <vt:lpstr>Tenorite</vt:lpstr>
      <vt:lpstr>Custom</vt:lpstr>
      <vt:lpstr>Package</vt:lpstr>
      <vt:lpstr>5G NR Physical Uplink Share Channel (PUSCH) Signal Processing</vt:lpstr>
      <vt:lpstr>Table of Contents</vt:lpstr>
      <vt:lpstr>Group Members</vt:lpstr>
      <vt:lpstr>About Project</vt:lpstr>
      <vt:lpstr>Introduction to 5g nr pusch</vt:lpstr>
      <vt:lpstr>Physical Uplink Shared Channel</vt:lpstr>
      <vt:lpstr>Role of 5g nr pusch</vt:lpstr>
      <vt:lpstr>Role of Pusch in 5g</vt:lpstr>
      <vt:lpstr>PowerPoint Presentation</vt:lpstr>
      <vt:lpstr>PUSCH (Physical Uplink Shared Channel)</vt:lpstr>
      <vt:lpstr>PowerPoint Presentation</vt:lpstr>
      <vt:lpstr>Signal processing in pusch</vt:lpstr>
      <vt:lpstr>Signal Processing in PUSCH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vt:lpstr>
      <vt:lpstr>Code</vt:lpstr>
      <vt:lpstr>OUTPUT</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Rajeshwari Bangre</dc:creator>
  <cp:lastModifiedBy>Rajeshwari Bangre</cp:lastModifiedBy>
  <cp:revision>4</cp:revision>
  <dcterms:created xsi:type="dcterms:W3CDTF">2024-01-04T07:32:45Z</dcterms:created>
  <dcterms:modified xsi:type="dcterms:W3CDTF">2024-08-14T06:17:20Z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