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70" r:id="rId5"/>
    <p:sldId id="259" r:id="rId6"/>
    <p:sldId id="260" r:id="rId7"/>
    <p:sldId id="262" r:id="rId8"/>
    <p:sldId id="261"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9E091-50AD-4545-A5BC-7C35FD93843D}" v="10" dt="2024-05-06T04:16:58.030"/>
    <p1510:client id="{FD21A2D8-6D84-4B0F-827B-60944BD850CD}" v="1" dt="2024-05-06T18:31:49.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7261" autoAdjust="0"/>
  </p:normalViewPr>
  <p:slideViewPr>
    <p:cSldViewPr snapToGrid="0">
      <p:cViewPr varScale="1">
        <p:scale>
          <a:sx n="93" d="100"/>
          <a:sy n="93" d="100"/>
        </p:scale>
        <p:origin x="11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mam Syed" userId="0b30976e060a40b1" providerId="LiveId" clId="{8929E091-50AD-4545-A5BC-7C35FD93843D}"/>
    <pc:docChg chg="undo custSel addSld delSld modSld">
      <pc:chgData name="Ishmam Syed" userId="0b30976e060a40b1" providerId="LiveId" clId="{8929E091-50AD-4545-A5BC-7C35FD93843D}" dt="2024-05-06T04:17:39.465" v="730" actId="1076"/>
      <pc:docMkLst>
        <pc:docMk/>
      </pc:docMkLst>
      <pc:sldChg chg="modSp mod">
        <pc:chgData name="Ishmam Syed" userId="0b30976e060a40b1" providerId="LiveId" clId="{8929E091-50AD-4545-A5BC-7C35FD93843D}" dt="2024-05-05T18:53:39.542" v="58" actId="14100"/>
        <pc:sldMkLst>
          <pc:docMk/>
          <pc:sldMk cId="3204515733" sldId="257"/>
        </pc:sldMkLst>
        <pc:spChg chg="mod">
          <ac:chgData name="Ishmam Syed" userId="0b30976e060a40b1" providerId="LiveId" clId="{8929E091-50AD-4545-A5BC-7C35FD93843D}" dt="2024-05-05T18:53:39.542" v="58" actId="14100"/>
          <ac:spMkLst>
            <pc:docMk/>
            <pc:sldMk cId="3204515733" sldId="257"/>
            <ac:spMk id="3" creationId="{5F3266AE-392F-DFD7-836E-4A549DAAB3FB}"/>
          </ac:spMkLst>
        </pc:spChg>
      </pc:sldChg>
      <pc:sldChg chg="addSp modSp mod">
        <pc:chgData name="Ishmam Syed" userId="0b30976e060a40b1" providerId="LiveId" clId="{8929E091-50AD-4545-A5BC-7C35FD93843D}" dt="2024-05-05T18:53:05.110" v="57" actId="20577"/>
        <pc:sldMkLst>
          <pc:docMk/>
          <pc:sldMk cId="2643064190" sldId="259"/>
        </pc:sldMkLst>
        <pc:spChg chg="add mod">
          <ac:chgData name="Ishmam Syed" userId="0b30976e060a40b1" providerId="LiveId" clId="{8929E091-50AD-4545-A5BC-7C35FD93843D}" dt="2024-05-05T18:53:05.110" v="57" actId="20577"/>
          <ac:spMkLst>
            <pc:docMk/>
            <pc:sldMk cId="2643064190" sldId="259"/>
            <ac:spMk id="5" creationId="{244877E2-C5F9-62D9-1B11-F04E7941D44A}"/>
          </ac:spMkLst>
        </pc:spChg>
      </pc:sldChg>
      <pc:sldChg chg="addSp modSp mod modNotesTx">
        <pc:chgData name="Ishmam Syed" userId="0b30976e060a40b1" providerId="LiveId" clId="{8929E091-50AD-4545-A5BC-7C35FD93843D}" dt="2024-05-05T22:29:09.773" v="417" actId="20577"/>
        <pc:sldMkLst>
          <pc:docMk/>
          <pc:sldMk cId="1545729459" sldId="260"/>
        </pc:sldMkLst>
        <pc:spChg chg="add mod">
          <ac:chgData name="Ishmam Syed" userId="0b30976e060a40b1" providerId="LiveId" clId="{8929E091-50AD-4545-A5BC-7C35FD93843D}" dt="2024-05-05T18:52:36.685" v="23" actId="113"/>
          <ac:spMkLst>
            <pc:docMk/>
            <pc:sldMk cId="1545729459" sldId="260"/>
            <ac:spMk id="11" creationId="{1893709F-6F51-7813-3E88-0B96BC35CF00}"/>
          </ac:spMkLst>
        </pc:spChg>
        <pc:picChg chg="mod">
          <ac:chgData name="Ishmam Syed" userId="0b30976e060a40b1" providerId="LiveId" clId="{8929E091-50AD-4545-A5BC-7C35FD93843D}" dt="2024-05-05T18:52:07.538" v="2" actId="1076"/>
          <ac:picMkLst>
            <pc:docMk/>
            <pc:sldMk cId="1545729459" sldId="260"/>
            <ac:picMk id="7" creationId="{2EE35288-CBBD-8E51-469E-3740B7B2A133}"/>
          </ac:picMkLst>
        </pc:picChg>
      </pc:sldChg>
      <pc:sldChg chg="addSp delSp modSp new mod setBg modNotesTx">
        <pc:chgData name="Ishmam Syed" userId="0b30976e060a40b1" providerId="LiveId" clId="{8929E091-50AD-4545-A5BC-7C35FD93843D}" dt="2024-05-05T22:29:24.618" v="429" actId="113"/>
        <pc:sldMkLst>
          <pc:docMk/>
          <pc:sldMk cId="2228299272" sldId="262"/>
        </pc:sldMkLst>
        <pc:spChg chg="add del">
          <ac:chgData name="Ishmam Syed" userId="0b30976e060a40b1" providerId="LiveId" clId="{8929E091-50AD-4545-A5BC-7C35FD93843D}" dt="2024-05-05T19:06:37.770" v="63" actId="26606"/>
          <ac:spMkLst>
            <pc:docMk/>
            <pc:sldMk cId="2228299272" sldId="262"/>
            <ac:spMk id="2" creationId="{C0BD7A5F-618E-3FFE-BD61-D9EB1A7D0C5B}"/>
          </ac:spMkLst>
        </pc:spChg>
        <pc:spChg chg="add del">
          <ac:chgData name="Ishmam Syed" userId="0b30976e060a40b1" providerId="LiveId" clId="{8929E091-50AD-4545-A5BC-7C35FD93843D}" dt="2024-05-05T19:06:37.770" v="63" actId="26606"/>
          <ac:spMkLst>
            <pc:docMk/>
            <pc:sldMk cId="2228299272" sldId="262"/>
            <ac:spMk id="3" creationId="{C008E67A-152A-DCEC-36D8-5618D9824F0F}"/>
          </ac:spMkLst>
        </pc:spChg>
        <pc:spChg chg="add del">
          <ac:chgData name="Ishmam Syed" userId="0b30976e060a40b1" providerId="LiveId" clId="{8929E091-50AD-4545-A5BC-7C35FD93843D}" dt="2024-05-05T19:06:37.767" v="62" actId="26606"/>
          <ac:spMkLst>
            <pc:docMk/>
            <pc:sldMk cId="2228299272" sldId="262"/>
            <ac:spMk id="9" creationId="{42A4FC2C-047E-45A5-965D-8E1E3BF09BC6}"/>
          </ac:spMkLst>
        </pc:spChg>
        <pc:picChg chg="add mod">
          <ac:chgData name="Ishmam Syed" userId="0b30976e060a40b1" providerId="LiveId" clId="{8929E091-50AD-4545-A5BC-7C35FD93843D}" dt="2024-05-05T19:06:37.770" v="63" actId="26606"/>
          <ac:picMkLst>
            <pc:docMk/>
            <pc:sldMk cId="2228299272" sldId="262"/>
            <ac:picMk id="4" creationId="{06623F09-30ED-C0F7-5A4C-E68257B8875C}"/>
          </ac:picMkLst>
        </pc:picChg>
      </pc:sldChg>
      <pc:sldChg chg="addSp delSp modSp new mod modNotesTx">
        <pc:chgData name="Ishmam Syed" userId="0b30976e060a40b1" providerId="LiveId" clId="{8929E091-50AD-4545-A5BC-7C35FD93843D}" dt="2024-05-06T04:15:16.475" v="698" actId="26606"/>
        <pc:sldMkLst>
          <pc:docMk/>
          <pc:sldMk cId="1562950728" sldId="263"/>
        </pc:sldMkLst>
        <pc:spChg chg="del mod">
          <ac:chgData name="Ishmam Syed" userId="0b30976e060a40b1" providerId="LiveId" clId="{8929E091-50AD-4545-A5BC-7C35FD93843D}" dt="2024-05-06T04:06:10.328" v="439" actId="478"/>
          <ac:spMkLst>
            <pc:docMk/>
            <pc:sldMk cId="1562950728" sldId="263"/>
            <ac:spMk id="2" creationId="{89879075-2836-F2F8-6BB2-2F7202C38BF8}"/>
          </ac:spMkLst>
        </pc:spChg>
        <pc:spChg chg="add del mod">
          <ac:chgData name="Ishmam Syed" userId="0b30976e060a40b1" providerId="LiveId" clId="{8929E091-50AD-4545-A5BC-7C35FD93843D}" dt="2024-05-06T04:15:16.475" v="698" actId="26606"/>
          <ac:spMkLst>
            <pc:docMk/>
            <pc:sldMk cId="1562950728" sldId="263"/>
            <ac:spMk id="3" creationId="{CFD8A248-0303-B2DE-4A15-7834612C24E9}"/>
          </ac:spMkLst>
        </pc:spChg>
        <pc:spChg chg="add del mod">
          <ac:chgData name="Ishmam Syed" userId="0b30976e060a40b1" providerId="LiveId" clId="{8929E091-50AD-4545-A5BC-7C35FD93843D}" dt="2024-05-05T22:24:40.516" v="344" actId="478"/>
          <ac:spMkLst>
            <pc:docMk/>
            <pc:sldMk cId="1562950728" sldId="263"/>
            <ac:spMk id="4" creationId="{5E6556D9-0EA5-E93D-C8E1-2707E2455C7E}"/>
          </ac:spMkLst>
        </pc:spChg>
        <pc:spChg chg="add del mod">
          <ac:chgData name="Ishmam Syed" userId="0b30976e060a40b1" providerId="LiveId" clId="{8929E091-50AD-4545-A5BC-7C35FD93843D}" dt="2024-05-06T04:06:17.044" v="440" actId="478"/>
          <ac:spMkLst>
            <pc:docMk/>
            <pc:sldMk cId="1562950728" sldId="263"/>
            <ac:spMk id="5" creationId="{86A43FEA-1E1A-072B-B29B-D6DF0F92050E}"/>
          </ac:spMkLst>
        </pc:spChg>
        <pc:spChg chg="add mod">
          <ac:chgData name="Ishmam Syed" userId="0b30976e060a40b1" providerId="LiveId" clId="{8929E091-50AD-4545-A5BC-7C35FD93843D}" dt="2024-05-06T04:06:40.982" v="501" actId="404"/>
          <ac:spMkLst>
            <pc:docMk/>
            <pc:sldMk cId="1562950728" sldId="263"/>
            <ac:spMk id="6" creationId="{10B78B38-B536-789F-DFA3-B0C210DA5DF9}"/>
          </ac:spMkLst>
        </pc:spChg>
        <pc:graphicFrameChg chg="add del">
          <ac:chgData name="Ishmam Syed" userId="0b30976e060a40b1" providerId="LiveId" clId="{8929E091-50AD-4545-A5BC-7C35FD93843D}" dt="2024-05-06T04:15:16.475" v="698" actId="26606"/>
          <ac:graphicFrameMkLst>
            <pc:docMk/>
            <pc:sldMk cId="1562950728" sldId="263"/>
            <ac:graphicFrameMk id="8" creationId="{C546EE89-2ED2-A870-F31A-4F1E861C43D3}"/>
          </ac:graphicFrameMkLst>
        </pc:graphicFrameChg>
        <pc:picChg chg="add del">
          <ac:chgData name="Ishmam Syed" userId="0b30976e060a40b1" providerId="LiveId" clId="{8929E091-50AD-4545-A5BC-7C35FD93843D}" dt="2024-05-05T22:26:22.438" v="346" actId="22"/>
          <ac:picMkLst>
            <pc:docMk/>
            <pc:sldMk cId="1562950728" sldId="263"/>
            <ac:picMk id="6" creationId="{A00367D3-F8C3-16B0-D1A0-FF877A1455D9}"/>
          </ac:picMkLst>
        </pc:picChg>
        <pc:picChg chg="add del">
          <ac:chgData name="Ishmam Syed" userId="0b30976e060a40b1" providerId="LiveId" clId="{8929E091-50AD-4545-A5BC-7C35FD93843D}" dt="2024-05-06T04:14:35.353" v="696" actId="478"/>
          <ac:picMkLst>
            <pc:docMk/>
            <pc:sldMk cId="1562950728" sldId="263"/>
            <ac:picMk id="7" creationId="{4B025016-6EC8-C8C6-BDD8-A1724ADA3936}"/>
          </ac:picMkLst>
        </pc:picChg>
      </pc:sldChg>
      <pc:sldChg chg="addSp delSp modSp new mod">
        <pc:chgData name="Ishmam Syed" userId="0b30976e060a40b1" providerId="LiveId" clId="{8929E091-50AD-4545-A5BC-7C35FD93843D}" dt="2024-05-06T04:17:39.465" v="730" actId="1076"/>
        <pc:sldMkLst>
          <pc:docMk/>
          <pc:sldMk cId="1247190564" sldId="264"/>
        </pc:sldMkLst>
        <pc:spChg chg="del mod">
          <ac:chgData name="Ishmam Syed" userId="0b30976e060a40b1" providerId="LiveId" clId="{8929E091-50AD-4545-A5BC-7C35FD93843D}" dt="2024-05-06T04:17:00.085" v="715" actId="478"/>
          <ac:spMkLst>
            <pc:docMk/>
            <pc:sldMk cId="1247190564" sldId="264"/>
            <ac:spMk id="2" creationId="{A814D2DB-43D3-6695-F9EB-A1587BED8E5A}"/>
          </ac:spMkLst>
        </pc:spChg>
        <pc:spChg chg="del">
          <ac:chgData name="Ishmam Syed" userId="0b30976e060a40b1" providerId="LiveId" clId="{8929E091-50AD-4545-A5BC-7C35FD93843D}" dt="2024-05-05T22:24:27.914" v="334"/>
          <ac:spMkLst>
            <pc:docMk/>
            <pc:sldMk cId="1247190564" sldId="264"/>
            <ac:spMk id="3" creationId="{2567DED6-D4FA-37C5-3E12-AF4362B65916}"/>
          </ac:spMkLst>
        </pc:spChg>
        <pc:spChg chg="add mod">
          <ac:chgData name="Ishmam Syed" userId="0b30976e060a40b1" providerId="LiveId" clId="{8929E091-50AD-4545-A5BC-7C35FD93843D}" dt="2024-05-06T04:17:18.761" v="728" actId="20577"/>
          <ac:spMkLst>
            <pc:docMk/>
            <pc:sldMk cId="1247190564" sldId="264"/>
            <ac:spMk id="3" creationId="{E815C71D-2FEF-B486-F4AB-E158F5752E20}"/>
          </ac:spMkLst>
        </pc:spChg>
        <pc:spChg chg="add mod">
          <ac:chgData name="Ishmam Syed" userId="0b30976e060a40b1" providerId="LiveId" clId="{8929E091-50AD-4545-A5BC-7C35FD93843D}" dt="2024-05-05T22:24:27.914" v="334"/>
          <ac:spMkLst>
            <pc:docMk/>
            <pc:sldMk cId="1247190564" sldId="264"/>
            <ac:spMk id="4" creationId="{D71C40F3-C687-F15C-1F7E-34D727380C6D}"/>
          </ac:spMkLst>
        </pc:spChg>
        <pc:spChg chg="add del mod">
          <ac:chgData name="Ishmam Syed" userId="0b30976e060a40b1" providerId="LiveId" clId="{8929E091-50AD-4545-A5BC-7C35FD93843D}" dt="2024-05-06T04:17:02.549" v="716" actId="478"/>
          <ac:spMkLst>
            <pc:docMk/>
            <pc:sldMk cId="1247190564" sldId="264"/>
            <ac:spMk id="7" creationId="{9E405978-F48B-005B-4883-C58F6F68D777}"/>
          </ac:spMkLst>
        </pc:spChg>
        <pc:picChg chg="add mod">
          <ac:chgData name="Ishmam Syed" userId="0b30976e060a40b1" providerId="LiveId" clId="{8929E091-50AD-4545-A5BC-7C35FD93843D}" dt="2024-05-06T04:16:47.856" v="713" actId="14100"/>
          <ac:picMkLst>
            <pc:docMk/>
            <pc:sldMk cId="1247190564" sldId="264"/>
            <ac:picMk id="6" creationId="{05CC03BB-0BCB-31B3-F080-2EC0221DFD4A}"/>
          </ac:picMkLst>
        </pc:picChg>
        <pc:picChg chg="add mod">
          <ac:chgData name="Ishmam Syed" userId="0b30976e060a40b1" providerId="LiveId" clId="{8929E091-50AD-4545-A5BC-7C35FD93843D}" dt="2024-05-06T04:16:47.856" v="713" actId="14100"/>
          <ac:picMkLst>
            <pc:docMk/>
            <pc:sldMk cId="1247190564" sldId="264"/>
            <ac:picMk id="8" creationId="{755CFAB5-DBD5-ED13-5BEF-1F7758F658EC}"/>
          </ac:picMkLst>
        </pc:picChg>
        <pc:picChg chg="add mod">
          <ac:chgData name="Ishmam Syed" userId="0b30976e060a40b1" providerId="LiveId" clId="{8929E091-50AD-4545-A5BC-7C35FD93843D}" dt="2024-05-06T04:17:37.539" v="729" actId="1076"/>
          <ac:picMkLst>
            <pc:docMk/>
            <pc:sldMk cId="1247190564" sldId="264"/>
            <ac:picMk id="10" creationId="{91BB280B-0AA7-9B11-A5BA-867DBA6A5036}"/>
          </ac:picMkLst>
        </pc:picChg>
        <pc:picChg chg="add mod">
          <ac:chgData name="Ishmam Syed" userId="0b30976e060a40b1" providerId="LiveId" clId="{8929E091-50AD-4545-A5BC-7C35FD93843D}" dt="2024-05-06T04:17:39.465" v="730" actId="1076"/>
          <ac:picMkLst>
            <pc:docMk/>
            <pc:sldMk cId="1247190564" sldId="264"/>
            <ac:picMk id="12" creationId="{E037A061-45A9-6F2B-5E40-B09E67BC374D}"/>
          </ac:picMkLst>
        </pc:picChg>
      </pc:sldChg>
      <pc:sldChg chg="modSp add del mod">
        <pc:chgData name="Ishmam Syed" userId="0b30976e060a40b1" providerId="LiveId" clId="{8929E091-50AD-4545-A5BC-7C35FD93843D}" dt="2024-05-06T04:16:13.441" v="706" actId="47"/>
        <pc:sldMkLst>
          <pc:docMk/>
          <pc:sldMk cId="4282362077" sldId="265"/>
        </pc:sldMkLst>
        <pc:spChg chg="mod">
          <ac:chgData name="Ishmam Syed" userId="0b30976e060a40b1" providerId="LiveId" clId="{8929E091-50AD-4545-A5BC-7C35FD93843D}" dt="2024-05-06T04:15:46.258" v="705" actId="5793"/>
          <ac:spMkLst>
            <pc:docMk/>
            <pc:sldMk cId="4282362077" sldId="265"/>
            <ac:spMk id="3" creationId="{CFD8A248-0303-B2DE-4A15-7834612C24E9}"/>
          </ac:spMkLst>
        </pc:spChg>
      </pc:sldChg>
    </pc:docChg>
  </pc:docChgLst>
  <pc:docChgLst>
    <pc:chgData name="Ishmam Syed" userId="0b30976e060a40b1" providerId="LiveId" clId="{FD21A2D8-6D84-4B0F-827B-60944BD850CD}"/>
    <pc:docChg chg="undo custSel addSld modSld sldOrd">
      <pc:chgData name="Ishmam Syed" userId="0b30976e060a40b1" providerId="LiveId" clId="{FD21A2D8-6D84-4B0F-827B-60944BD850CD}" dt="2024-05-06T19:01:45.522" v="156"/>
      <pc:docMkLst>
        <pc:docMk/>
      </pc:docMkLst>
      <pc:sldChg chg="modSp mod">
        <pc:chgData name="Ishmam Syed" userId="0b30976e060a40b1" providerId="LiveId" clId="{FD21A2D8-6D84-4B0F-827B-60944BD850CD}" dt="2024-05-06T18:38:26.030" v="152" actId="27636"/>
        <pc:sldMkLst>
          <pc:docMk/>
          <pc:sldMk cId="3204515733" sldId="257"/>
        </pc:sldMkLst>
        <pc:spChg chg="mod">
          <ac:chgData name="Ishmam Syed" userId="0b30976e060a40b1" providerId="LiveId" clId="{FD21A2D8-6D84-4B0F-827B-60944BD850CD}" dt="2024-05-06T18:38:26.030" v="152" actId="27636"/>
          <ac:spMkLst>
            <pc:docMk/>
            <pc:sldMk cId="3204515733" sldId="257"/>
            <ac:spMk id="3" creationId="{5F3266AE-392F-DFD7-836E-4A549DAAB3FB}"/>
          </ac:spMkLst>
        </pc:spChg>
      </pc:sldChg>
      <pc:sldChg chg="modNotesTx">
        <pc:chgData name="Ishmam Syed" userId="0b30976e060a40b1" providerId="LiveId" clId="{FD21A2D8-6D84-4B0F-827B-60944BD850CD}" dt="2024-05-06T18:29:37.725" v="29" actId="20577"/>
        <pc:sldMkLst>
          <pc:docMk/>
          <pc:sldMk cId="1545729459" sldId="260"/>
        </pc:sldMkLst>
      </pc:sldChg>
      <pc:sldChg chg="modNotesTx">
        <pc:chgData name="Ishmam Syed" userId="0b30976e060a40b1" providerId="LiveId" clId="{FD21A2D8-6D84-4B0F-827B-60944BD850CD}" dt="2024-05-06T18:27:24.478" v="4" actId="20577"/>
        <pc:sldMkLst>
          <pc:docMk/>
          <pc:sldMk cId="1782794424" sldId="261"/>
        </pc:sldMkLst>
      </pc:sldChg>
      <pc:sldChg chg="modNotesTx">
        <pc:chgData name="Ishmam Syed" userId="0b30976e060a40b1" providerId="LiveId" clId="{FD21A2D8-6D84-4B0F-827B-60944BD850CD}" dt="2024-05-06T18:27:54.526" v="7" actId="20577"/>
        <pc:sldMkLst>
          <pc:docMk/>
          <pc:sldMk cId="2228299272" sldId="262"/>
        </pc:sldMkLst>
      </pc:sldChg>
      <pc:sldChg chg="addSp delSp modSp new mod ord">
        <pc:chgData name="Ishmam Syed" userId="0b30976e060a40b1" providerId="LiveId" clId="{FD21A2D8-6D84-4B0F-827B-60944BD850CD}" dt="2024-05-06T19:01:45.522" v="156"/>
        <pc:sldMkLst>
          <pc:docMk/>
          <pc:sldMk cId="1880312498" sldId="270"/>
        </pc:sldMkLst>
        <pc:spChg chg="del">
          <ac:chgData name="Ishmam Syed" userId="0b30976e060a40b1" providerId="LiveId" clId="{FD21A2D8-6D84-4B0F-827B-60944BD850CD}" dt="2024-05-06T18:31:49.335" v="77" actId="478"/>
          <ac:spMkLst>
            <pc:docMk/>
            <pc:sldMk cId="1880312498" sldId="270"/>
            <ac:spMk id="2" creationId="{97468EEF-66A8-4BB8-9146-2AD7947E931A}"/>
          </ac:spMkLst>
        </pc:spChg>
        <pc:spChg chg="mod">
          <ac:chgData name="Ishmam Syed" userId="0b30976e060a40b1" providerId="LiveId" clId="{FD21A2D8-6D84-4B0F-827B-60944BD850CD}" dt="2024-05-06T18:37:37.124" v="150" actId="20577"/>
          <ac:spMkLst>
            <pc:docMk/>
            <pc:sldMk cId="1880312498" sldId="270"/>
            <ac:spMk id="3" creationId="{8D2B4779-48C9-4D50-79CA-166B4736A059}"/>
          </ac:spMkLst>
        </pc:spChg>
        <pc:spChg chg="add mod">
          <ac:chgData name="Ishmam Syed" userId="0b30976e060a40b1" providerId="LiveId" clId="{FD21A2D8-6D84-4B0F-827B-60944BD850CD}" dt="2024-05-06T18:31:54.374" v="89" actId="20577"/>
          <ac:spMkLst>
            <pc:docMk/>
            <pc:sldMk cId="1880312498" sldId="270"/>
            <ac:spMk id="4" creationId="{05CAABBF-970B-7A33-2AE7-89450BFBD1CB}"/>
          </ac:spMkLst>
        </pc:spChg>
        <pc:picChg chg="add mod">
          <ac:chgData name="Ishmam Syed" userId="0b30976e060a40b1" providerId="LiveId" clId="{FD21A2D8-6D84-4B0F-827B-60944BD850CD}" dt="2024-05-06T18:36:25.161" v="125" actId="14100"/>
          <ac:picMkLst>
            <pc:docMk/>
            <pc:sldMk cId="1880312498" sldId="270"/>
            <ac:picMk id="6" creationId="{C5686DC4-99DA-0BFB-5034-B19D43A811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70DE7-E895-4C30-BC74-5CC98C635ED6}"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45E61-BC64-4BEF-A6D3-F89FCCD0AC61}" type="slidenum">
              <a:rPr lang="en-US" smtClean="0"/>
              <a:t>‹#›</a:t>
            </a:fld>
            <a:endParaRPr lang="en-US"/>
          </a:p>
        </p:txBody>
      </p:sp>
    </p:spTree>
    <p:extLst>
      <p:ext uri="{BB962C8B-B14F-4D97-AF65-F5344CB8AC3E}">
        <p14:creationId xmlns:p14="http://schemas.microsoft.com/office/powerpoint/2010/main" val="342345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Breast cancer is the leading cause of cancer-related death in women In 2024 an estimated 310,720 new cases of invasive breast cancer will be diagnosed in women in the 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F3E0F1E-778C-4D5E-AF01-FA18FEE61BA0}" type="slidenum">
              <a:rPr lang="en-US" smtClean="0"/>
              <a:t>2</a:t>
            </a:fld>
            <a:endParaRPr lang="en-US"/>
          </a:p>
        </p:txBody>
      </p:sp>
    </p:spTree>
    <p:extLst>
      <p:ext uri="{BB962C8B-B14F-4D97-AF65-F5344CB8AC3E}">
        <p14:creationId xmlns:p14="http://schemas.microsoft.com/office/powerpoint/2010/main" val="163475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Screening ultrasound is becoming an important addition to routine breast cancer screening because of its superior ability in imaging dense breast tissue and its lack of ionizing radiation.</a:t>
            </a:r>
          </a:p>
          <a:p>
            <a:endParaRPr lang="en-US" dirty="0"/>
          </a:p>
          <a:p>
            <a:r>
              <a:rPr lang="en-US" dirty="0"/>
              <a:t>Despite its many advantages, however, the quality of ultrasound has been relatively low because of the intrinsic speckle noise and low contrast between different tissue types.</a:t>
            </a:r>
          </a:p>
        </p:txBody>
      </p:sp>
      <p:sp>
        <p:nvSpPr>
          <p:cNvPr id="4" name="Slide Number Placeholder 3"/>
          <p:cNvSpPr>
            <a:spLocks noGrp="1"/>
          </p:cNvSpPr>
          <p:nvPr>
            <p:ph type="sldNum" sz="quarter" idx="5"/>
          </p:nvPr>
        </p:nvSpPr>
        <p:spPr/>
        <p:txBody>
          <a:bodyPr/>
          <a:lstStyle/>
          <a:p>
            <a:fld id="{EF3E0F1E-778C-4D5E-AF01-FA18FEE61BA0}" type="slidenum">
              <a:rPr lang="en-US" smtClean="0"/>
              <a:t>3</a:t>
            </a:fld>
            <a:endParaRPr lang="en-US"/>
          </a:p>
        </p:txBody>
      </p:sp>
    </p:spTree>
    <p:extLst>
      <p:ext uri="{BB962C8B-B14F-4D97-AF65-F5344CB8AC3E}">
        <p14:creationId xmlns:p14="http://schemas.microsoft.com/office/powerpoint/2010/main" val="25790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CECEC"/>
                </a:solidFill>
                <a:effectLst/>
                <a:highlight>
                  <a:srgbClr val="212121"/>
                </a:highlight>
                <a:latin typeface="Söhne"/>
              </a:rPr>
              <a:t>Left plot</a:t>
            </a:r>
            <a:r>
              <a:rPr lang="en-US" b="0" i="0" dirty="0">
                <a:solidFill>
                  <a:srgbClr val="ECECEC"/>
                </a:solidFill>
                <a:effectLst/>
                <a:highlight>
                  <a:srgbClr val="212121"/>
                </a:highlight>
                <a:latin typeface="Söhne"/>
              </a:rPr>
              <a:t>: This correlation matrix reveals how metrics are related. Strong positive correlations, shown by large dark blue circles, indicate that features like </a:t>
            </a:r>
            <a:r>
              <a:rPr lang="en-US" b="0" i="0" dirty="0" err="1">
                <a:solidFill>
                  <a:srgbClr val="ECECEC"/>
                </a:solidFill>
                <a:effectLst/>
                <a:highlight>
                  <a:srgbClr val="212121"/>
                </a:highlight>
                <a:latin typeface="Söhne"/>
              </a:rPr>
              <a:t>Mean_R</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Mean_Perim</a:t>
            </a:r>
            <a:r>
              <a:rPr lang="en-US" b="0" i="0" dirty="0">
                <a:solidFill>
                  <a:srgbClr val="ECECEC"/>
                </a:solidFill>
                <a:effectLst/>
                <a:highlight>
                  <a:srgbClr val="212121"/>
                </a:highlight>
                <a:latin typeface="Söhne"/>
              </a:rPr>
              <a:t>, and </a:t>
            </a:r>
            <a:r>
              <a:rPr lang="en-US" b="0" i="0" dirty="0" err="1">
                <a:solidFill>
                  <a:srgbClr val="ECECEC"/>
                </a:solidFill>
                <a:effectLst/>
                <a:highlight>
                  <a:srgbClr val="212121"/>
                </a:highlight>
                <a:latin typeface="Söhne"/>
              </a:rPr>
              <a:t>Mean_A</a:t>
            </a:r>
            <a:r>
              <a:rPr lang="en-US" b="0" i="0" dirty="0">
                <a:solidFill>
                  <a:srgbClr val="ECECEC"/>
                </a:solidFill>
                <a:effectLst/>
                <a:highlight>
                  <a:srgbClr val="212121"/>
                </a:highlight>
                <a:latin typeface="Söhne"/>
              </a:rPr>
              <a:t> are closely related and tend to change together. Weaker or negative correlations are shown by lighter circles. This helps identify which metrics are strongly connected, suggesting similarities or redundancies, useful for feature selection and model building. </a:t>
            </a:r>
          </a:p>
          <a:p>
            <a:endParaRPr lang="en-US" b="0" i="0" dirty="0">
              <a:solidFill>
                <a:srgbClr val="ECECEC"/>
              </a:solidFill>
              <a:effectLst/>
              <a:highlight>
                <a:srgbClr val="212121"/>
              </a:highlight>
              <a:latin typeface="Söhne"/>
            </a:endParaRPr>
          </a:p>
          <a:p>
            <a:r>
              <a:rPr lang="en-US" b="0" i="0" dirty="0">
                <a:solidFill>
                  <a:srgbClr val="ECECEC"/>
                </a:solidFill>
                <a:effectLst/>
                <a:highlight>
                  <a:srgbClr val="212121"/>
                </a:highlight>
                <a:latin typeface="Söhne"/>
              </a:rPr>
              <a:t>The standard error and worst features show similar patterns to the mean correlation matrix</a:t>
            </a:r>
          </a:p>
          <a:p>
            <a:endParaRPr lang="en-US" b="0" i="0" dirty="0">
              <a:solidFill>
                <a:srgbClr val="ECECEC"/>
              </a:solidFill>
              <a:effectLst/>
              <a:highlight>
                <a:srgbClr val="212121"/>
              </a:highlight>
              <a:latin typeface="Söhne"/>
            </a:endParaRPr>
          </a:p>
          <a:p>
            <a:r>
              <a:rPr lang="en-US" b="1" i="0" dirty="0">
                <a:solidFill>
                  <a:srgbClr val="ECECEC"/>
                </a:solidFill>
                <a:effectLst/>
                <a:highlight>
                  <a:srgbClr val="212121"/>
                </a:highlight>
                <a:latin typeface="Söhne"/>
              </a:rPr>
              <a:t>Right plot</a:t>
            </a:r>
            <a:r>
              <a:rPr lang="en-US" b="0" i="0" dirty="0">
                <a:solidFill>
                  <a:srgbClr val="ECECEC"/>
                </a:solidFill>
                <a:effectLst/>
                <a:highlight>
                  <a:srgbClr val="212121"/>
                </a:highlight>
                <a:latin typeface="Söhne"/>
              </a:rPr>
              <a:t>: The plot shows strong correlations between metrics like </a:t>
            </a:r>
            <a:r>
              <a:rPr lang="en-US" b="0" i="0" dirty="0" err="1">
                <a:solidFill>
                  <a:srgbClr val="ECECEC"/>
                </a:solidFill>
                <a:effectLst/>
                <a:highlight>
                  <a:srgbClr val="212121"/>
                </a:highlight>
                <a:latin typeface="Söhne"/>
              </a:rPr>
              <a:t>Mean_R</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Mean_Perim</a:t>
            </a:r>
            <a:r>
              <a:rPr lang="en-US" b="0" i="0" dirty="0">
                <a:solidFill>
                  <a:srgbClr val="ECECEC"/>
                </a:solidFill>
                <a:effectLst/>
                <a:highlight>
                  <a:srgbClr val="212121"/>
                </a:highlight>
                <a:latin typeface="Söhne"/>
              </a:rPr>
              <a:t>, and </a:t>
            </a:r>
            <a:r>
              <a:rPr lang="en-US" b="0" i="0" dirty="0" err="1">
                <a:solidFill>
                  <a:srgbClr val="ECECEC"/>
                </a:solidFill>
                <a:effectLst/>
                <a:highlight>
                  <a:srgbClr val="212121"/>
                </a:highlight>
                <a:latin typeface="Söhne"/>
              </a:rPr>
              <a:t>Mean_A</a:t>
            </a:r>
            <a:r>
              <a:rPr lang="en-US" b="0" i="0" dirty="0">
                <a:solidFill>
                  <a:srgbClr val="ECECEC"/>
                </a:solidFill>
                <a:effectLst/>
                <a:highlight>
                  <a:srgbClr val="212121"/>
                </a:highlight>
                <a:latin typeface="Söhne"/>
              </a:rPr>
              <a:t> suggest close interdependencies between body measurements.</a:t>
            </a:r>
          </a:p>
        </p:txBody>
      </p:sp>
      <p:sp>
        <p:nvSpPr>
          <p:cNvPr id="4" name="Slide Number Placeholder 3"/>
          <p:cNvSpPr>
            <a:spLocks noGrp="1"/>
          </p:cNvSpPr>
          <p:nvPr>
            <p:ph type="sldNum" sz="quarter" idx="5"/>
          </p:nvPr>
        </p:nvSpPr>
        <p:spPr/>
        <p:txBody>
          <a:bodyPr/>
          <a:lstStyle/>
          <a:p>
            <a:fld id="{DC845E61-BC64-4BEF-A6D3-F89FCCD0AC61}" type="slidenum">
              <a:rPr lang="en-US" smtClean="0"/>
              <a:t>6</a:t>
            </a:fld>
            <a:endParaRPr lang="en-US"/>
          </a:p>
        </p:txBody>
      </p:sp>
    </p:spTree>
    <p:extLst>
      <p:ext uri="{BB962C8B-B14F-4D97-AF65-F5344CB8AC3E}">
        <p14:creationId xmlns:p14="http://schemas.microsoft.com/office/powerpoint/2010/main" val="1249078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Shows the distribution of standardized mean features for benign (B) and malignant (M) breast cancer diagnoses. Distinct clustering patterns highlight certain features like </a:t>
            </a:r>
            <a:r>
              <a:rPr lang="en-US" sz="1800" dirty="0" err="1">
                <a:effectLst/>
                <a:latin typeface="Aptos" panose="020B0004020202020204" pitchFamily="34" charset="0"/>
                <a:ea typeface="Aptos" panose="020B0004020202020204" pitchFamily="34" charset="0"/>
                <a:cs typeface="Times New Roman" panose="02020603050405020304" pitchFamily="18" charset="0"/>
              </a:rPr>
              <a:t>Mean_R</a:t>
            </a:r>
            <a:r>
              <a:rPr lang="en-US" sz="18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dirty="0" err="1">
                <a:effectLst/>
                <a:latin typeface="Aptos" panose="020B0004020202020204" pitchFamily="34" charset="0"/>
                <a:ea typeface="Aptos" panose="020B0004020202020204" pitchFamily="34" charset="0"/>
                <a:cs typeface="Times New Roman" panose="02020603050405020304" pitchFamily="18" charset="0"/>
              </a:rPr>
              <a:t>Mean_Concav</a:t>
            </a:r>
            <a:r>
              <a:rPr lang="en-US" sz="1800" dirty="0">
                <a:effectLst/>
                <a:latin typeface="Aptos" panose="020B0004020202020204" pitchFamily="34" charset="0"/>
                <a:ea typeface="Aptos" panose="020B0004020202020204" pitchFamily="34" charset="0"/>
                <a:cs typeface="Times New Roman" panose="02020603050405020304" pitchFamily="18" charset="0"/>
              </a:rPr>
              <a:t>, which demonstrate potential for differentiating between benign and malignant cases. Conversely, some features show overlap between diagnoses, suggesting they might not be as useful for classification alone. The plot helps identify which features hold the most diagnostic value, offering guidance for feature selection in machine learning models.</a:t>
            </a:r>
          </a:p>
          <a:p>
            <a:endParaRPr lang="en-US" sz="1800" dirty="0">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Conclusion has to indicate why mean features are being chosen</a:t>
            </a:r>
            <a:endParaRPr lang="en-US" b="1" dirty="0"/>
          </a:p>
        </p:txBody>
      </p:sp>
      <p:sp>
        <p:nvSpPr>
          <p:cNvPr id="4" name="Slide Number Placeholder 3"/>
          <p:cNvSpPr>
            <a:spLocks noGrp="1"/>
          </p:cNvSpPr>
          <p:nvPr>
            <p:ph type="sldNum" sz="quarter" idx="5"/>
          </p:nvPr>
        </p:nvSpPr>
        <p:spPr/>
        <p:txBody>
          <a:bodyPr/>
          <a:lstStyle/>
          <a:p>
            <a:fld id="{DC845E61-BC64-4BEF-A6D3-F89FCCD0AC61}" type="slidenum">
              <a:rPr lang="en-US" smtClean="0"/>
              <a:t>7</a:t>
            </a:fld>
            <a:endParaRPr lang="en-US"/>
          </a:p>
        </p:txBody>
      </p:sp>
    </p:spTree>
    <p:extLst>
      <p:ext uri="{BB962C8B-B14F-4D97-AF65-F5344CB8AC3E}">
        <p14:creationId xmlns:p14="http://schemas.microsoft.com/office/powerpoint/2010/main" val="161530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PCA plot shows a clear separation between benign (B) and malignant (M) breast cancer cases, revealing distinct differences between benign and malignant cases. This shows that these components can be valuable features for models that aim to distinguish different cancer diagnoses.</a:t>
            </a:r>
          </a:p>
          <a:p>
            <a:endParaRPr lang="en-US" dirty="0"/>
          </a:p>
        </p:txBody>
      </p:sp>
      <p:sp>
        <p:nvSpPr>
          <p:cNvPr id="4" name="Slide Number Placeholder 3"/>
          <p:cNvSpPr>
            <a:spLocks noGrp="1"/>
          </p:cNvSpPr>
          <p:nvPr>
            <p:ph type="sldNum" sz="quarter" idx="5"/>
          </p:nvPr>
        </p:nvSpPr>
        <p:spPr/>
        <p:txBody>
          <a:bodyPr/>
          <a:lstStyle/>
          <a:p>
            <a:fld id="{DC845E61-BC64-4BEF-A6D3-F89FCCD0AC61}" type="slidenum">
              <a:rPr lang="en-US" smtClean="0"/>
              <a:t>8</a:t>
            </a:fld>
            <a:endParaRPr lang="en-US"/>
          </a:p>
        </p:txBody>
      </p:sp>
    </p:spTree>
    <p:extLst>
      <p:ext uri="{BB962C8B-B14F-4D97-AF65-F5344CB8AC3E}">
        <p14:creationId xmlns:p14="http://schemas.microsoft.com/office/powerpoint/2010/main" val="120795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highlight>
                  <a:srgbClr val="212121"/>
                </a:highlight>
                <a:latin typeface="Söhne"/>
              </a:rPr>
              <a:t>Logistic Regression</a:t>
            </a:r>
            <a:r>
              <a:rPr lang="en-US" b="0" i="0" dirty="0">
                <a:solidFill>
                  <a:srgbClr val="ECECEC"/>
                </a:solidFill>
                <a:effectLst/>
                <a:highlight>
                  <a:srgbClr val="212121"/>
                </a:highlight>
                <a:latin typeface="Söhne"/>
              </a:rPr>
              <a:t>: It’s a straightforward model that works well with binary outcomes like benign and malignant cancer classifications. It provides interpretable results, which is crucial in healthcare for understanding how features contribute to predictions.</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buFont typeface="+mj-lt"/>
              <a:buAutoNum type="arabicPeriod"/>
            </a:pPr>
            <a:r>
              <a:rPr lang="en-US" b="1" i="0" dirty="0">
                <a:solidFill>
                  <a:srgbClr val="ECECEC"/>
                </a:solidFill>
                <a:effectLst/>
                <a:highlight>
                  <a:srgbClr val="212121"/>
                </a:highlight>
                <a:latin typeface="Söhne"/>
              </a:rPr>
              <a:t>Random Forest</a:t>
            </a:r>
            <a:r>
              <a:rPr lang="en-US" b="0" i="0" dirty="0">
                <a:solidFill>
                  <a:srgbClr val="ECECEC"/>
                </a:solidFill>
                <a:effectLst/>
                <a:highlight>
                  <a:srgbClr val="212121"/>
                </a:highlight>
                <a:latin typeface="Söhne"/>
              </a:rPr>
              <a:t>: This ensemble method is effective in handling the complexities and variances in healthcare data. It improves diagnostic accuracy by combining multiple decision trees, reducing the likelihood of overfitting, and providing feature importance for interpretability.</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buFont typeface="+mj-lt"/>
              <a:buAutoNum type="arabicPeriod"/>
            </a:pPr>
            <a:r>
              <a:rPr lang="en-US" b="1" i="0" dirty="0">
                <a:solidFill>
                  <a:srgbClr val="ECECEC"/>
                </a:solidFill>
                <a:effectLst/>
                <a:highlight>
                  <a:srgbClr val="212121"/>
                </a:highlight>
                <a:latin typeface="Söhne"/>
              </a:rPr>
              <a:t>Support Vector Machines (SVM)</a:t>
            </a:r>
            <a:r>
              <a:rPr lang="en-US" b="0" i="0" dirty="0">
                <a:solidFill>
                  <a:srgbClr val="ECECEC"/>
                </a:solidFill>
                <a:effectLst/>
                <a:highlight>
                  <a:srgbClr val="212121"/>
                </a:highlight>
                <a:latin typeface="Söhne"/>
              </a:rPr>
              <a:t>: SVMs are powerful for separating complex, non-linear data. Their ability to effectively differentiate between closely related features makes them valuable for distinguishing subtle differences between benign and malignant cases.</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buFont typeface="+mj-lt"/>
              <a:buAutoNum type="arabicPeriod"/>
            </a:pPr>
            <a:r>
              <a:rPr lang="en-US" b="1" i="0" dirty="0">
                <a:solidFill>
                  <a:srgbClr val="ECECEC"/>
                </a:solidFill>
                <a:effectLst/>
                <a:highlight>
                  <a:srgbClr val="212121"/>
                </a:highlight>
                <a:latin typeface="Söhne"/>
              </a:rPr>
              <a:t>Decision Trees</a:t>
            </a:r>
            <a:r>
              <a:rPr lang="en-US" b="0" i="0" dirty="0">
                <a:solidFill>
                  <a:srgbClr val="ECECEC"/>
                </a:solidFill>
                <a:effectLst/>
                <a:highlight>
                  <a:srgbClr val="212121"/>
                </a:highlight>
                <a:latin typeface="Söhne"/>
              </a:rPr>
              <a:t>: They offer a clear visualization of decision-making processes, which is beneficial in healthcare for understanding and communicating how diagnostic decisions are made.</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buFont typeface="+mj-lt"/>
              <a:buAutoNum type="arabicPeriod"/>
            </a:pPr>
            <a:r>
              <a:rPr lang="en-US" b="1" i="0" dirty="0">
                <a:solidFill>
                  <a:srgbClr val="ECECEC"/>
                </a:solidFill>
                <a:effectLst/>
                <a:highlight>
                  <a:srgbClr val="212121"/>
                </a:highlight>
                <a:latin typeface="Söhne"/>
              </a:rPr>
              <a:t>k-Nearest Neighbors (KNN)</a:t>
            </a:r>
            <a:r>
              <a:rPr lang="en-US" b="0" i="0" dirty="0">
                <a:solidFill>
                  <a:srgbClr val="ECECEC"/>
                </a:solidFill>
                <a:effectLst/>
                <a:highlight>
                  <a:srgbClr val="212121"/>
                </a:highlight>
                <a:latin typeface="Söhne"/>
              </a:rPr>
              <a:t>: KNN is straightforward and non-parametric, making it adaptable to the data's structure. It classifies new data based on similarity to past cases, which can be useful in recognizing patterns in new patients based on historical data.</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In healthcare, these models are beneficial because they can enhance diagnostic accuracy, identify patterns in complex datasets, and provide interpretable insights into diagnostic decisions. This is essential for effective diagnosis, tailored treatment plans, and improving patient outcomes.</a:t>
            </a:r>
          </a:p>
          <a:p>
            <a:endParaRPr lang="en-US" dirty="0"/>
          </a:p>
        </p:txBody>
      </p:sp>
      <p:sp>
        <p:nvSpPr>
          <p:cNvPr id="4" name="Slide Number Placeholder 3"/>
          <p:cNvSpPr>
            <a:spLocks noGrp="1"/>
          </p:cNvSpPr>
          <p:nvPr>
            <p:ph type="sldNum" sz="quarter" idx="5"/>
          </p:nvPr>
        </p:nvSpPr>
        <p:spPr/>
        <p:txBody>
          <a:bodyPr/>
          <a:lstStyle/>
          <a:p>
            <a:fld id="{DC845E61-BC64-4BEF-A6D3-F89FCCD0AC61}" type="slidenum">
              <a:rPr lang="en-US" smtClean="0"/>
              <a:t>9</a:t>
            </a:fld>
            <a:endParaRPr lang="en-US"/>
          </a:p>
        </p:txBody>
      </p:sp>
    </p:spTree>
    <p:extLst>
      <p:ext uri="{BB962C8B-B14F-4D97-AF65-F5344CB8AC3E}">
        <p14:creationId xmlns:p14="http://schemas.microsoft.com/office/powerpoint/2010/main" val="2969131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845E61-BC64-4BEF-A6D3-F89FCCD0AC61}" type="slidenum">
              <a:rPr lang="en-US" smtClean="0"/>
              <a:t>10</a:t>
            </a:fld>
            <a:endParaRPr lang="en-US"/>
          </a:p>
        </p:txBody>
      </p:sp>
    </p:spTree>
    <p:extLst>
      <p:ext uri="{BB962C8B-B14F-4D97-AF65-F5344CB8AC3E}">
        <p14:creationId xmlns:p14="http://schemas.microsoft.com/office/powerpoint/2010/main" val="427148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845E61-BC64-4BEF-A6D3-F89FCCD0AC61}" type="slidenum">
              <a:rPr lang="en-US" smtClean="0"/>
              <a:t>13</a:t>
            </a:fld>
            <a:endParaRPr lang="en-US"/>
          </a:p>
        </p:txBody>
      </p:sp>
    </p:spTree>
    <p:extLst>
      <p:ext uri="{BB962C8B-B14F-4D97-AF65-F5344CB8AC3E}">
        <p14:creationId xmlns:p14="http://schemas.microsoft.com/office/powerpoint/2010/main" val="277451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69CA-C4DC-E731-CD7E-E234F5A78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2D433-A1EE-8D7E-902C-C91953DEB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110CCA-F3D1-EFB3-C284-781C879A912C}"/>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5" name="Footer Placeholder 4">
            <a:extLst>
              <a:ext uri="{FF2B5EF4-FFF2-40B4-BE49-F238E27FC236}">
                <a16:creationId xmlns:a16="http://schemas.microsoft.com/office/drawing/2014/main" id="{6905DED8-416C-5A9A-9CBF-3C4DA53AA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51E3E-A2DA-11EA-1F98-4223F736EA40}"/>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289201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E37F-7E9B-33DE-57DE-0F43EED97A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C831A3-B00B-2B79-F8D1-EDE666FDE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7486-CEEF-F268-9E11-75AC6E702B75}"/>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5" name="Footer Placeholder 4">
            <a:extLst>
              <a:ext uri="{FF2B5EF4-FFF2-40B4-BE49-F238E27FC236}">
                <a16:creationId xmlns:a16="http://schemas.microsoft.com/office/drawing/2014/main" id="{D02B8042-5216-5C0E-A6AD-8BE26B3C3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5D95D-512A-E389-6073-809A4F45C241}"/>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3659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E0788A-1165-5CDE-AB61-87AFC826F6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C655A1-309D-54DC-3AEA-5D0608E3C9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DA0BE-A8C0-ED78-2E3F-7B380C0DB584}"/>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5" name="Footer Placeholder 4">
            <a:extLst>
              <a:ext uri="{FF2B5EF4-FFF2-40B4-BE49-F238E27FC236}">
                <a16:creationId xmlns:a16="http://schemas.microsoft.com/office/drawing/2014/main" id="{A9BC29E7-9B74-79A8-4022-44CDBD354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D7E2D-C780-65EF-13F2-B87DAFBF3482}"/>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92483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795C-E8A3-EC8F-F837-BB553425A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42362F-D6D7-70DA-AE52-B540BB349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22D0B-AEC0-EE7B-240F-1FF07FFF320C}"/>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5" name="Footer Placeholder 4">
            <a:extLst>
              <a:ext uri="{FF2B5EF4-FFF2-40B4-BE49-F238E27FC236}">
                <a16:creationId xmlns:a16="http://schemas.microsoft.com/office/drawing/2014/main" id="{0B1BA029-3C76-13D9-A96B-315CD6D88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203CB-0773-500B-EAB4-52600ED296F4}"/>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253369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2EA9-39C0-BB95-79D8-1B1FA4495F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B1E87F-7B9C-4726-DD3B-2D4BF637B2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9C0EE4-E95E-84D0-277D-DAFA0288BB4D}"/>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5" name="Footer Placeholder 4">
            <a:extLst>
              <a:ext uri="{FF2B5EF4-FFF2-40B4-BE49-F238E27FC236}">
                <a16:creationId xmlns:a16="http://schemas.microsoft.com/office/drawing/2014/main" id="{E41E2374-ECDB-B7FE-D131-3031E119C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185B6-55BA-9648-BAF4-3F224AC3B8C1}"/>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399476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CAB0-121F-B695-EA84-D8A7CC0827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6A307-720E-D202-3F1A-39773DD0EA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15F67-D266-0435-0B85-785B9B3C06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3E7605-401F-A361-C126-ADE46A2AC83A}"/>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6" name="Footer Placeholder 5">
            <a:extLst>
              <a:ext uri="{FF2B5EF4-FFF2-40B4-BE49-F238E27FC236}">
                <a16:creationId xmlns:a16="http://schemas.microsoft.com/office/drawing/2014/main" id="{EF2786A9-AFCF-D838-CEE2-9699812F1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31AAE-8956-A571-D46F-232CDBDC7A99}"/>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347396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49A0-D719-2C7A-FD60-057F226474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7ED18-344F-FB00-68D9-45635C7D24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986226-9686-80BB-3D1D-6A871863E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4E9A7-1E33-D8B1-8069-0D821605C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C43EC-28AB-C02F-B18A-C743E1F2C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34C922-F6C8-460F-49A1-167EBA6034DF}"/>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8" name="Footer Placeholder 7">
            <a:extLst>
              <a:ext uri="{FF2B5EF4-FFF2-40B4-BE49-F238E27FC236}">
                <a16:creationId xmlns:a16="http://schemas.microsoft.com/office/drawing/2014/main" id="{DB7ADF03-7248-3DD6-A764-23AABE151A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DD8968-DDD3-A9F7-2E88-142D79394BF0}"/>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337171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B816-A688-782F-30B0-88A8BC9D38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31FB48-6745-320C-D809-21B074710F10}"/>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4" name="Footer Placeholder 3">
            <a:extLst>
              <a:ext uri="{FF2B5EF4-FFF2-40B4-BE49-F238E27FC236}">
                <a16:creationId xmlns:a16="http://schemas.microsoft.com/office/drawing/2014/main" id="{6916C32A-89CC-9654-3D2E-5FE5A1EEA2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F64CCF-BCED-BF89-869C-AB42A231AB8E}"/>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16878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2B568-05B4-54FF-5DD8-5568F90C8738}"/>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3" name="Footer Placeholder 2">
            <a:extLst>
              <a:ext uri="{FF2B5EF4-FFF2-40B4-BE49-F238E27FC236}">
                <a16:creationId xmlns:a16="http://schemas.microsoft.com/office/drawing/2014/main" id="{28C3C884-791B-C5DF-F33E-E7D882C94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BE18EA-5F33-1868-DCE6-7F95C9350C73}"/>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246491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B769-C726-6ECF-10A7-3C30B48A0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ACA2A4-D030-72EF-D874-F2ACF97E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94865-2613-C713-1AE0-E3D24718D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E99D6-52DE-29E1-A756-D4C02B91297C}"/>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6" name="Footer Placeholder 5">
            <a:extLst>
              <a:ext uri="{FF2B5EF4-FFF2-40B4-BE49-F238E27FC236}">
                <a16:creationId xmlns:a16="http://schemas.microsoft.com/office/drawing/2014/main" id="{E239211D-B7F0-B8E5-D796-4D6D61877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9474A-F339-89FF-7643-2484E0A15697}"/>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416002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BDF3-2559-C8A8-D56A-BF08C748D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22FC3B-807E-16EB-365F-57E11598D1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29B7D1-DD82-3EB9-A5CC-397B2878A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202DC-2597-848B-9E39-E914EC7E6B05}"/>
              </a:ext>
            </a:extLst>
          </p:cNvPr>
          <p:cNvSpPr>
            <a:spLocks noGrp="1"/>
          </p:cNvSpPr>
          <p:nvPr>
            <p:ph type="dt" sz="half" idx="10"/>
          </p:nvPr>
        </p:nvSpPr>
        <p:spPr/>
        <p:txBody>
          <a:bodyPr/>
          <a:lstStyle/>
          <a:p>
            <a:fld id="{BE0A92F8-0FAF-48B8-9AD1-2706BE772621}" type="datetimeFigureOut">
              <a:rPr lang="en-US" smtClean="0"/>
              <a:t>5/6/2024</a:t>
            </a:fld>
            <a:endParaRPr lang="en-US"/>
          </a:p>
        </p:txBody>
      </p:sp>
      <p:sp>
        <p:nvSpPr>
          <p:cNvPr id="6" name="Footer Placeholder 5">
            <a:extLst>
              <a:ext uri="{FF2B5EF4-FFF2-40B4-BE49-F238E27FC236}">
                <a16:creationId xmlns:a16="http://schemas.microsoft.com/office/drawing/2014/main" id="{21EC6588-7469-701E-4D30-AAF8A8F63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03C52-F3FD-169A-705E-D7FC15B4BB17}"/>
              </a:ext>
            </a:extLst>
          </p:cNvPr>
          <p:cNvSpPr>
            <a:spLocks noGrp="1"/>
          </p:cNvSpPr>
          <p:nvPr>
            <p:ph type="sldNum" sz="quarter" idx="12"/>
          </p:nvPr>
        </p:nvSpPr>
        <p:spPr/>
        <p:txBody>
          <a:bodyPr/>
          <a:lstStyle/>
          <a:p>
            <a:fld id="{D7193A6A-0188-4576-8781-29C1AB5907A3}" type="slidenum">
              <a:rPr lang="en-US" smtClean="0"/>
              <a:t>‹#›</a:t>
            </a:fld>
            <a:endParaRPr lang="en-US"/>
          </a:p>
        </p:txBody>
      </p:sp>
    </p:spTree>
    <p:extLst>
      <p:ext uri="{BB962C8B-B14F-4D97-AF65-F5344CB8AC3E}">
        <p14:creationId xmlns:p14="http://schemas.microsoft.com/office/powerpoint/2010/main" val="236139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EF202-EEFC-2106-39DE-9DCBB032B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C7019-CDB8-525A-CE7B-2F576A448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423F4-689E-1FD0-A2A5-488936DBF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0A92F8-0FAF-48B8-9AD1-2706BE772621}" type="datetimeFigureOut">
              <a:rPr lang="en-US" smtClean="0"/>
              <a:t>5/6/2024</a:t>
            </a:fld>
            <a:endParaRPr lang="en-US"/>
          </a:p>
        </p:txBody>
      </p:sp>
      <p:sp>
        <p:nvSpPr>
          <p:cNvPr id="5" name="Footer Placeholder 4">
            <a:extLst>
              <a:ext uri="{FF2B5EF4-FFF2-40B4-BE49-F238E27FC236}">
                <a16:creationId xmlns:a16="http://schemas.microsoft.com/office/drawing/2014/main" id="{121FF421-FAAC-6B18-09CF-05405A6C0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FE138E-2D3B-D2FF-7CCC-E09D43ED2E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193A6A-0188-4576-8781-29C1AB5907A3}" type="slidenum">
              <a:rPr lang="en-US" smtClean="0"/>
              <a:t>‹#›</a:t>
            </a:fld>
            <a:endParaRPr lang="en-US"/>
          </a:p>
        </p:txBody>
      </p:sp>
    </p:spTree>
    <p:extLst>
      <p:ext uri="{BB962C8B-B14F-4D97-AF65-F5344CB8AC3E}">
        <p14:creationId xmlns:p14="http://schemas.microsoft.com/office/powerpoint/2010/main" val="3813464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42C1-E63F-2202-98F1-79C58E993D78}"/>
              </a:ext>
            </a:extLst>
          </p:cNvPr>
          <p:cNvSpPr>
            <a:spLocks noGrp="1"/>
          </p:cNvSpPr>
          <p:nvPr>
            <p:ph type="ctrTitle"/>
          </p:nvPr>
        </p:nvSpPr>
        <p:spPr/>
        <p:txBody>
          <a:bodyPr>
            <a:normAutofit/>
          </a:body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Optimizing Diagnostic Accuracy for Breast Cancer through Advanced Predictive Models</a:t>
            </a:r>
            <a:endParaRPr lang="en-US" sz="8000" dirty="0"/>
          </a:p>
        </p:txBody>
      </p:sp>
      <p:sp>
        <p:nvSpPr>
          <p:cNvPr id="3" name="Subtitle 2">
            <a:extLst>
              <a:ext uri="{FF2B5EF4-FFF2-40B4-BE49-F238E27FC236}">
                <a16:creationId xmlns:a16="http://schemas.microsoft.com/office/drawing/2014/main" id="{86D13AD7-2DC5-15FB-1479-ACED4DD84D1A}"/>
              </a:ext>
            </a:extLst>
          </p:cNvPr>
          <p:cNvSpPr>
            <a:spLocks noGrp="1"/>
          </p:cNvSpPr>
          <p:nvPr>
            <p:ph type="subTitle"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Syed Ishmam Alawee,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Azmayn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Inkishaf</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61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71C40F3-C687-F15C-1F7E-34D727380C6D}"/>
              </a:ext>
            </a:extLst>
          </p:cNvPr>
          <p:cNvSpPr txBox="1">
            <a:spLocks noGrp="1"/>
          </p:cNvSpPr>
          <p:nvPr>
            <p:ph idx="1"/>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Evaluation (Talk about why we chose these evaluations in terms of healthcare)</a:t>
            </a:r>
          </a:p>
          <a:p>
            <a:pPr marL="514350" indent="-514350">
              <a:buFont typeface="+mj-lt"/>
              <a:buAutoNum type="arabicPeriod"/>
            </a:pPr>
            <a:r>
              <a:rPr lang="en-US" dirty="0"/>
              <a:t>Accuracy</a:t>
            </a:r>
          </a:p>
          <a:p>
            <a:pPr marL="514350" indent="-514350">
              <a:buFont typeface="+mj-lt"/>
              <a:buAutoNum type="arabicPeriod"/>
            </a:pPr>
            <a:r>
              <a:rPr lang="en-US" dirty="0"/>
              <a:t>Sensitivity</a:t>
            </a:r>
          </a:p>
          <a:p>
            <a:pPr marL="514350" indent="-514350">
              <a:buFont typeface="+mj-lt"/>
              <a:buAutoNum type="arabicPeriod"/>
            </a:pPr>
            <a:r>
              <a:rPr lang="en-US" dirty="0"/>
              <a:t>Specificity</a:t>
            </a:r>
          </a:p>
          <a:p>
            <a:pPr marL="514350" indent="-514350">
              <a:buFont typeface="+mj-lt"/>
              <a:buAutoNum type="arabicPeriod"/>
            </a:pPr>
            <a:r>
              <a:rPr lang="en-US" dirty="0"/>
              <a:t>AUC ROC</a:t>
            </a:r>
          </a:p>
          <a:p>
            <a:pPr marL="514350" indent="-514350">
              <a:buFont typeface="+mj-lt"/>
              <a:buAutoNum type="arabicPeriod"/>
            </a:pPr>
            <a:r>
              <a:rPr lang="en-US" dirty="0"/>
              <a:t>SHAP</a:t>
            </a:r>
          </a:p>
          <a:p>
            <a:pPr marL="514350" indent="-514350">
              <a:buFont typeface="+mj-lt"/>
              <a:buAutoNum type="arabicPeriod"/>
            </a:pPr>
            <a:endParaRPr lang="en-US" dirty="0"/>
          </a:p>
          <a:p>
            <a:pPr marL="514350" indent="-514350">
              <a:buFont typeface="+mj-lt"/>
              <a:buAutoNum type="arabicPeriod"/>
            </a:pPr>
            <a:endParaRPr lang="en-US" dirty="0"/>
          </a:p>
          <a:p>
            <a:pPr marL="0" indent="0">
              <a:buFont typeface="Arial" panose="020B0604020202020204" pitchFamily="34" charset="0"/>
              <a:buNone/>
            </a:pPr>
            <a:endParaRPr lang="en-US" dirty="0"/>
          </a:p>
        </p:txBody>
      </p:sp>
      <p:pic>
        <p:nvPicPr>
          <p:cNvPr id="6" name="Picture 5">
            <a:extLst>
              <a:ext uri="{FF2B5EF4-FFF2-40B4-BE49-F238E27FC236}">
                <a16:creationId xmlns:a16="http://schemas.microsoft.com/office/drawing/2014/main" id="{05CC03BB-0BCB-31B3-F080-2EC0221DFD4A}"/>
              </a:ext>
            </a:extLst>
          </p:cNvPr>
          <p:cNvPicPr>
            <a:picLocks noChangeAspect="1"/>
          </p:cNvPicPr>
          <p:nvPr/>
        </p:nvPicPr>
        <p:blipFill>
          <a:blip r:embed="rId3"/>
          <a:stretch>
            <a:fillRect/>
          </a:stretch>
        </p:blipFill>
        <p:spPr>
          <a:xfrm>
            <a:off x="6928944" y="3214011"/>
            <a:ext cx="4312084" cy="556859"/>
          </a:xfrm>
          <a:prstGeom prst="rect">
            <a:avLst/>
          </a:prstGeom>
        </p:spPr>
      </p:pic>
      <p:pic>
        <p:nvPicPr>
          <p:cNvPr id="8" name="Picture 7">
            <a:extLst>
              <a:ext uri="{FF2B5EF4-FFF2-40B4-BE49-F238E27FC236}">
                <a16:creationId xmlns:a16="http://schemas.microsoft.com/office/drawing/2014/main" id="{755CFAB5-DBD5-ED13-5BEF-1F7758F658EC}"/>
              </a:ext>
            </a:extLst>
          </p:cNvPr>
          <p:cNvPicPr>
            <a:picLocks noChangeAspect="1"/>
          </p:cNvPicPr>
          <p:nvPr/>
        </p:nvPicPr>
        <p:blipFill>
          <a:blip r:embed="rId4"/>
          <a:stretch>
            <a:fillRect/>
          </a:stretch>
        </p:blipFill>
        <p:spPr>
          <a:xfrm>
            <a:off x="6938450" y="3720426"/>
            <a:ext cx="4283528" cy="528302"/>
          </a:xfrm>
          <a:prstGeom prst="rect">
            <a:avLst/>
          </a:prstGeom>
        </p:spPr>
      </p:pic>
      <p:pic>
        <p:nvPicPr>
          <p:cNvPr id="10" name="Picture 9">
            <a:extLst>
              <a:ext uri="{FF2B5EF4-FFF2-40B4-BE49-F238E27FC236}">
                <a16:creationId xmlns:a16="http://schemas.microsoft.com/office/drawing/2014/main" id="{91BB280B-0AA7-9B11-A5BA-867DBA6A5036}"/>
              </a:ext>
            </a:extLst>
          </p:cNvPr>
          <p:cNvPicPr>
            <a:picLocks noChangeAspect="1"/>
          </p:cNvPicPr>
          <p:nvPr/>
        </p:nvPicPr>
        <p:blipFill>
          <a:blip r:embed="rId5"/>
          <a:stretch>
            <a:fillRect/>
          </a:stretch>
        </p:blipFill>
        <p:spPr>
          <a:xfrm>
            <a:off x="7124069" y="2642873"/>
            <a:ext cx="3912290" cy="571138"/>
          </a:xfrm>
          <a:prstGeom prst="rect">
            <a:avLst/>
          </a:prstGeom>
        </p:spPr>
      </p:pic>
      <p:pic>
        <p:nvPicPr>
          <p:cNvPr id="12" name="Picture 11">
            <a:extLst>
              <a:ext uri="{FF2B5EF4-FFF2-40B4-BE49-F238E27FC236}">
                <a16:creationId xmlns:a16="http://schemas.microsoft.com/office/drawing/2014/main" id="{E037A061-45A9-6F2B-5E40-B09E67BC374D}"/>
              </a:ext>
            </a:extLst>
          </p:cNvPr>
          <p:cNvPicPr>
            <a:picLocks noChangeAspect="1"/>
          </p:cNvPicPr>
          <p:nvPr/>
        </p:nvPicPr>
        <p:blipFill>
          <a:blip r:embed="rId6"/>
          <a:stretch>
            <a:fillRect/>
          </a:stretch>
        </p:blipFill>
        <p:spPr>
          <a:xfrm>
            <a:off x="7081234" y="4248728"/>
            <a:ext cx="3997960" cy="599694"/>
          </a:xfrm>
          <a:prstGeom prst="rect">
            <a:avLst/>
          </a:prstGeom>
        </p:spPr>
      </p:pic>
      <p:sp>
        <p:nvSpPr>
          <p:cNvPr id="3" name="TextBox 2">
            <a:extLst>
              <a:ext uri="{FF2B5EF4-FFF2-40B4-BE49-F238E27FC236}">
                <a16:creationId xmlns:a16="http://schemas.microsoft.com/office/drawing/2014/main" id="{E815C71D-2FEF-B486-F4AB-E158F5752E20}"/>
              </a:ext>
            </a:extLst>
          </p:cNvPr>
          <p:cNvSpPr txBox="1"/>
          <p:nvPr/>
        </p:nvSpPr>
        <p:spPr>
          <a:xfrm>
            <a:off x="3486150" y="323850"/>
            <a:ext cx="4686254" cy="523220"/>
          </a:xfrm>
          <a:prstGeom prst="rect">
            <a:avLst/>
          </a:prstGeom>
          <a:noFill/>
        </p:spPr>
        <p:txBody>
          <a:bodyPr wrap="square" rtlCol="0">
            <a:spAutoFit/>
          </a:bodyPr>
          <a:lstStyle/>
          <a:p>
            <a:pPr algn="ctr"/>
            <a:r>
              <a:rPr lang="en-US" sz="2800" dirty="0"/>
              <a:t>Evaluation</a:t>
            </a:r>
          </a:p>
        </p:txBody>
      </p:sp>
    </p:spTree>
    <p:extLst>
      <p:ext uri="{BB962C8B-B14F-4D97-AF65-F5344CB8AC3E}">
        <p14:creationId xmlns:p14="http://schemas.microsoft.com/office/powerpoint/2010/main" val="124719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2256-A4F1-C8DE-C2DE-086C3F75D457}"/>
              </a:ext>
            </a:extLst>
          </p:cNvPr>
          <p:cNvSpPr>
            <a:spLocks noGrp="1"/>
          </p:cNvSpPr>
          <p:nvPr>
            <p:ph type="title"/>
          </p:nvPr>
        </p:nvSpPr>
        <p:spPr/>
        <p:txBody>
          <a:bodyPr>
            <a:normAutofit/>
          </a:bodyPr>
          <a:lstStyle/>
          <a:p>
            <a:pPr algn="ctr"/>
            <a:r>
              <a:rPr lang="en-US" sz="2800" dirty="0"/>
              <a:t>Results</a:t>
            </a:r>
          </a:p>
        </p:txBody>
      </p:sp>
      <p:pic>
        <p:nvPicPr>
          <p:cNvPr id="4" name="Picture 3">
            <a:extLst>
              <a:ext uri="{FF2B5EF4-FFF2-40B4-BE49-F238E27FC236}">
                <a16:creationId xmlns:a16="http://schemas.microsoft.com/office/drawing/2014/main" id="{DDCDC37E-380E-3A09-FE6C-C73DA3F51E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463" y="1690688"/>
            <a:ext cx="2286000" cy="2286000"/>
          </a:xfrm>
          <a:prstGeom prst="rect">
            <a:avLst/>
          </a:prstGeom>
          <a:noFill/>
          <a:ln>
            <a:noFill/>
          </a:ln>
        </p:spPr>
      </p:pic>
      <p:pic>
        <p:nvPicPr>
          <p:cNvPr id="5" name="Picture 4" descr="A blue squares with white text&#10;&#10;Description automatically generated">
            <a:extLst>
              <a:ext uri="{FF2B5EF4-FFF2-40B4-BE49-F238E27FC236}">
                <a16:creationId xmlns:a16="http://schemas.microsoft.com/office/drawing/2014/main" id="{D2890442-2D43-13AC-B3FC-0D727B6963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0725" y="1690688"/>
            <a:ext cx="2286000" cy="2286000"/>
          </a:xfrm>
          <a:prstGeom prst="rect">
            <a:avLst/>
          </a:prstGeom>
          <a:noFill/>
          <a:ln>
            <a:noFill/>
          </a:ln>
        </p:spPr>
      </p:pic>
      <p:pic>
        <p:nvPicPr>
          <p:cNvPr id="6" name="Picture 5" descr="A blue squares with white text&#10;&#10;Description automatically generated">
            <a:extLst>
              <a:ext uri="{FF2B5EF4-FFF2-40B4-BE49-F238E27FC236}">
                <a16:creationId xmlns:a16="http://schemas.microsoft.com/office/drawing/2014/main" id="{2EC4C643-01C1-31C3-5CA4-DC4E8AF8D9E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2262" y="1690688"/>
            <a:ext cx="2286000" cy="2286000"/>
          </a:xfrm>
          <a:prstGeom prst="rect">
            <a:avLst/>
          </a:prstGeom>
          <a:noFill/>
          <a:ln>
            <a:noFill/>
          </a:ln>
        </p:spPr>
      </p:pic>
      <p:pic>
        <p:nvPicPr>
          <p:cNvPr id="7" name="Picture 6" descr="A blue squares with white text&#10;&#10;Description automatically generated">
            <a:extLst>
              <a:ext uri="{FF2B5EF4-FFF2-40B4-BE49-F238E27FC236}">
                <a16:creationId xmlns:a16="http://schemas.microsoft.com/office/drawing/2014/main" id="{CB7479ED-1D39-D0CA-D300-B142205C4A2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9956" y="4024312"/>
            <a:ext cx="2286000" cy="2286000"/>
          </a:xfrm>
          <a:prstGeom prst="rect">
            <a:avLst/>
          </a:prstGeom>
          <a:noFill/>
          <a:ln>
            <a:noFill/>
          </a:ln>
        </p:spPr>
      </p:pic>
      <p:pic>
        <p:nvPicPr>
          <p:cNvPr id="8" name="Picture 7" descr="A blue squares with white text&#10;&#10;Description automatically generated">
            <a:extLst>
              <a:ext uri="{FF2B5EF4-FFF2-40B4-BE49-F238E27FC236}">
                <a16:creationId xmlns:a16="http://schemas.microsoft.com/office/drawing/2014/main" id="{5DF076D0-6A89-13E2-9FA8-C11F314DAB6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6045" y="3976688"/>
            <a:ext cx="2286000" cy="2286000"/>
          </a:xfrm>
          <a:prstGeom prst="rect">
            <a:avLst/>
          </a:prstGeom>
          <a:noFill/>
          <a:ln>
            <a:noFill/>
          </a:ln>
        </p:spPr>
      </p:pic>
      <p:sp>
        <p:nvSpPr>
          <p:cNvPr id="9" name="TextBox 8">
            <a:extLst>
              <a:ext uri="{FF2B5EF4-FFF2-40B4-BE49-F238E27FC236}">
                <a16:creationId xmlns:a16="http://schemas.microsoft.com/office/drawing/2014/main" id="{0B0D9091-0B81-25A3-3C5D-2EA144073B64}"/>
              </a:ext>
            </a:extLst>
          </p:cNvPr>
          <p:cNvSpPr txBox="1"/>
          <p:nvPr/>
        </p:nvSpPr>
        <p:spPr>
          <a:xfrm>
            <a:off x="-2275" y="6492875"/>
            <a:ext cx="12191999" cy="338554"/>
          </a:xfrm>
          <a:prstGeom prst="rect">
            <a:avLst/>
          </a:prstGeom>
          <a:noFill/>
        </p:spPr>
        <p:txBody>
          <a:bodyPr wrap="square" rtlCol="0">
            <a:spAutoFit/>
          </a:bodyPr>
          <a:lstStyle/>
          <a:p>
            <a:pPr algn="ctr"/>
            <a:r>
              <a:rPr lang="en-US" sz="1600" dirty="0"/>
              <a:t>Confusion Matrix: Logistic Regression, Support Vector, </a:t>
            </a:r>
            <a:r>
              <a:rPr lang="en-US" sz="1600" dirty="0" err="1"/>
              <a:t>Knearest</a:t>
            </a:r>
            <a:r>
              <a:rPr lang="en-US" sz="1600" dirty="0"/>
              <a:t> Neighbor, Decision Tress, Random Forest (Left to right)</a:t>
            </a:r>
          </a:p>
        </p:txBody>
      </p:sp>
    </p:spTree>
    <p:extLst>
      <p:ext uri="{BB962C8B-B14F-4D97-AF65-F5344CB8AC3E}">
        <p14:creationId xmlns:p14="http://schemas.microsoft.com/office/powerpoint/2010/main" val="371585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2256-A4F1-C8DE-C2DE-086C3F75D457}"/>
              </a:ext>
            </a:extLst>
          </p:cNvPr>
          <p:cNvSpPr>
            <a:spLocks noGrp="1"/>
          </p:cNvSpPr>
          <p:nvPr>
            <p:ph type="title"/>
          </p:nvPr>
        </p:nvSpPr>
        <p:spPr/>
        <p:txBody>
          <a:bodyPr>
            <a:normAutofit/>
          </a:bodyPr>
          <a:lstStyle/>
          <a:p>
            <a:pPr algn="ctr"/>
            <a:r>
              <a:rPr lang="en-US" sz="2800" dirty="0"/>
              <a:t>Results</a:t>
            </a:r>
          </a:p>
        </p:txBody>
      </p:sp>
      <p:pic>
        <p:nvPicPr>
          <p:cNvPr id="3" name="Picture 2" descr="A graph of a function&#10;&#10;Description automatically generated">
            <a:extLst>
              <a:ext uri="{FF2B5EF4-FFF2-40B4-BE49-F238E27FC236}">
                <a16:creationId xmlns:a16="http://schemas.microsoft.com/office/drawing/2014/main" id="{F2798DC2-1203-8F53-12B5-4FE77BAC16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690688"/>
            <a:ext cx="2743200" cy="2286000"/>
          </a:xfrm>
          <a:prstGeom prst="rect">
            <a:avLst/>
          </a:prstGeom>
          <a:noFill/>
          <a:ln>
            <a:noFill/>
          </a:ln>
        </p:spPr>
      </p:pic>
      <p:pic>
        <p:nvPicPr>
          <p:cNvPr id="4" name="Picture 3" descr="A graph of a function&#10;&#10;Description automatically generated with medium confidence">
            <a:extLst>
              <a:ext uri="{FF2B5EF4-FFF2-40B4-BE49-F238E27FC236}">
                <a16:creationId xmlns:a16="http://schemas.microsoft.com/office/drawing/2014/main" id="{FF9A8FD1-1EC1-7F95-246D-9EA410F1DD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90688"/>
            <a:ext cx="2743200" cy="2286000"/>
          </a:xfrm>
          <a:prstGeom prst="rect">
            <a:avLst/>
          </a:prstGeom>
          <a:noFill/>
          <a:ln>
            <a:noFill/>
          </a:ln>
        </p:spPr>
      </p:pic>
      <p:pic>
        <p:nvPicPr>
          <p:cNvPr id="5" name="Picture 4" descr="A graph of a function&#10;&#10;Description automatically generated with medium confidence">
            <a:extLst>
              <a:ext uri="{FF2B5EF4-FFF2-40B4-BE49-F238E27FC236}">
                <a16:creationId xmlns:a16="http://schemas.microsoft.com/office/drawing/2014/main" id="{DC958516-D61D-54FB-D3ED-5EBD93D60F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39100" y="1690688"/>
            <a:ext cx="2743200" cy="2286000"/>
          </a:xfrm>
          <a:prstGeom prst="rect">
            <a:avLst/>
          </a:prstGeom>
          <a:noFill/>
          <a:ln>
            <a:noFill/>
          </a:ln>
        </p:spPr>
      </p:pic>
      <p:pic>
        <p:nvPicPr>
          <p:cNvPr id="6" name="Picture 5" descr="A graph of a function&#10;&#10;Description automatically generated with medium confidence">
            <a:extLst>
              <a:ext uri="{FF2B5EF4-FFF2-40B4-BE49-F238E27FC236}">
                <a16:creationId xmlns:a16="http://schemas.microsoft.com/office/drawing/2014/main" id="{FCC04E8E-1221-4284-F90F-A7E2B737772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67050" y="4024312"/>
            <a:ext cx="2743200" cy="2286000"/>
          </a:xfrm>
          <a:prstGeom prst="rect">
            <a:avLst/>
          </a:prstGeom>
          <a:noFill/>
          <a:ln>
            <a:noFill/>
          </a:ln>
        </p:spPr>
      </p:pic>
      <p:pic>
        <p:nvPicPr>
          <p:cNvPr id="7" name="Picture 6" descr="A graph of a function&#10;&#10;Description automatically generated with medium confidence">
            <a:extLst>
              <a:ext uri="{FF2B5EF4-FFF2-40B4-BE49-F238E27FC236}">
                <a16:creationId xmlns:a16="http://schemas.microsoft.com/office/drawing/2014/main" id="{AAE4FC4E-CE9F-765C-D5C9-CEB48CFCC89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81750" y="3945036"/>
            <a:ext cx="2743200" cy="2286000"/>
          </a:xfrm>
          <a:prstGeom prst="rect">
            <a:avLst/>
          </a:prstGeom>
          <a:noFill/>
          <a:ln>
            <a:noFill/>
          </a:ln>
        </p:spPr>
      </p:pic>
      <p:sp>
        <p:nvSpPr>
          <p:cNvPr id="8" name="TextBox 7">
            <a:extLst>
              <a:ext uri="{FF2B5EF4-FFF2-40B4-BE49-F238E27FC236}">
                <a16:creationId xmlns:a16="http://schemas.microsoft.com/office/drawing/2014/main" id="{A05F655F-ED59-8857-1980-1E583B7B8ECF}"/>
              </a:ext>
            </a:extLst>
          </p:cNvPr>
          <p:cNvSpPr txBox="1"/>
          <p:nvPr/>
        </p:nvSpPr>
        <p:spPr>
          <a:xfrm>
            <a:off x="-2275" y="6492875"/>
            <a:ext cx="12191999" cy="338554"/>
          </a:xfrm>
          <a:prstGeom prst="rect">
            <a:avLst/>
          </a:prstGeom>
          <a:noFill/>
        </p:spPr>
        <p:txBody>
          <a:bodyPr wrap="square" rtlCol="0">
            <a:spAutoFit/>
          </a:bodyPr>
          <a:lstStyle/>
          <a:p>
            <a:pPr algn="ctr"/>
            <a:r>
              <a:rPr lang="en-US" sz="1600" dirty="0"/>
              <a:t>AUCROC: Logistic Regression, Support Vector, </a:t>
            </a:r>
            <a:r>
              <a:rPr lang="en-US" sz="1600" dirty="0" err="1"/>
              <a:t>Knearest</a:t>
            </a:r>
            <a:r>
              <a:rPr lang="en-US" sz="1600" dirty="0"/>
              <a:t> Neighbor, Decision Tress, Random Forest (Left to right)</a:t>
            </a:r>
          </a:p>
        </p:txBody>
      </p:sp>
    </p:spTree>
    <p:extLst>
      <p:ext uri="{BB962C8B-B14F-4D97-AF65-F5344CB8AC3E}">
        <p14:creationId xmlns:p14="http://schemas.microsoft.com/office/powerpoint/2010/main" val="271171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3AC08E-B674-4E52-831A-08E1CF55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12256-A4F1-C8DE-C2DE-086C3F75D457}"/>
              </a:ext>
            </a:extLst>
          </p:cNvPr>
          <p:cNvSpPr>
            <a:spLocks noGrp="1"/>
          </p:cNvSpPr>
          <p:nvPr>
            <p:ph type="title"/>
          </p:nvPr>
        </p:nvSpPr>
        <p:spPr>
          <a:xfrm>
            <a:off x="754179" y="1183759"/>
            <a:ext cx="3527117" cy="2347992"/>
          </a:xfrm>
        </p:spPr>
        <p:txBody>
          <a:bodyPr vert="horz" lIns="91440" tIns="45720" rIns="91440" bIns="45720" rtlCol="0" anchor="b">
            <a:normAutofit/>
          </a:bodyPr>
          <a:lstStyle/>
          <a:p>
            <a:pPr algn="ctr"/>
            <a:r>
              <a:rPr lang="en-US" sz="3200" dirty="0"/>
              <a:t>Results</a:t>
            </a:r>
          </a:p>
        </p:txBody>
      </p:sp>
      <p:sp>
        <p:nvSpPr>
          <p:cNvPr id="15" name="Rectangle 14">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0" y="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9B80C7-2B0D-4C19-AF01-91BFC4EBC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05" y="-2"/>
            <a:ext cx="7154095"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8" name="Picture 7" descr="A table with numbers and text&#10;&#10;Description automatically generated">
            <a:extLst>
              <a:ext uri="{FF2B5EF4-FFF2-40B4-BE49-F238E27FC236}">
                <a16:creationId xmlns:a16="http://schemas.microsoft.com/office/drawing/2014/main" id="{348A32CB-1092-A492-9241-57AF792EB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714" y="4725154"/>
            <a:ext cx="5672476" cy="1630837"/>
          </a:xfrm>
          <a:prstGeom prst="rect">
            <a:avLst/>
          </a:prstGeom>
        </p:spPr>
      </p:pic>
      <p:pic>
        <p:nvPicPr>
          <p:cNvPr id="4" name="Picture 3" descr="A table with numbers and text&#10;&#10;Description automatically generated">
            <a:extLst>
              <a:ext uri="{FF2B5EF4-FFF2-40B4-BE49-F238E27FC236}">
                <a16:creationId xmlns:a16="http://schemas.microsoft.com/office/drawing/2014/main" id="{8AA0F701-EFB0-D87D-4BB2-A7FB50E6E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345" y="519445"/>
            <a:ext cx="5672476" cy="1602474"/>
          </a:xfrm>
          <a:prstGeom prst="rect">
            <a:avLst/>
          </a:prstGeom>
        </p:spPr>
      </p:pic>
      <p:pic>
        <p:nvPicPr>
          <p:cNvPr id="6" name="Picture 5" descr="A table with numbers and symbols&#10;&#10;Description automatically generated">
            <a:extLst>
              <a:ext uri="{FF2B5EF4-FFF2-40B4-BE49-F238E27FC236}">
                <a16:creationId xmlns:a16="http://schemas.microsoft.com/office/drawing/2014/main" id="{5683F4CE-495B-08AF-32D8-DA43A5BCA2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8714" y="2634852"/>
            <a:ext cx="5672476" cy="1588293"/>
          </a:xfrm>
          <a:prstGeom prst="rect">
            <a:avLst/>
          </a:prstGeom>
        </p:spPr>
      </p:pic>
      <p:sp>
        <p:nvSpPr>
          <p:cNvPr id="19" name="Rectangle 18">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79757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60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74290-E1C3-4ABB-7DB5-02343758992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Results</a:t>
            </a:r>
            <a:endParaRPr lang="en-US" sz="4800"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graph of different colored lines&#10;&#10;Description automatically generated with medium confidence">
            <a:extLst>
              <a:ext uri="{FF2B5EF4-FFF2-40B4-BE49-F238E27FC236}">
                <a16:creationId xmlns:a16="http://schemas.microsoft.com/office/drawing/2014/main" id="{8213F2F6-2965-625F-E8B7-B34BD1757113}"/>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4864608" y="931472"/>
            <a:ext cx="6846363" cy="4843801"/>
          </a:xfrm>
          <a:prstGeom prst="rect">
            <a:avLst/>
          </a:prstGeom>
          <a:noFill/>
        </p:spPr>
      </p:pic>
    </p:spTree>
    <p:extLst>
      <p:ext uri="{BB962C8B-B14F-4D97-AF65-F5344CB8AC3E}">
        <p14:creationId xmlns:p14="http://schemas.microsoft.com/office/powerpoint/2010/main" val="285699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8132-7C8C-1969-0A2E-7D870EE106DB}"/>
              </a:ext>
            </a:extLst>
          </p:cNvPr>
          <p:cNvSpPr>
            <a:spLocks noGrp="1"/>
          </p:cNvSpPr>
          <p:nvPr>
            <p:ph type="title"/>
          </p:nvPr>
        </p:nvSpPr>
        <p:spPr/>
        <p:txBody>
          <a:bodyPr>
            <a:normAutofit/>
          </a:bodyPr>
          <a:lstStyle/>
          <a:p>
            <a:pPr algn="ctr"/>
            <a:r>
              <a:rPr lang="en-US" sz="2800" dirty="0"/>
              <a:t>Conclusion</a:t>
            </a:r>
          </a:p>
        </p:txBody>
      </p:sp>
      <p:sp>
        <p:nvSpPr>
          <p:cNvPr id="3" name="Content Placeholder 2">
            <a:extLst>
              <a:ext uri="{FF2B5EF4-FFF2-40B4-BE49-F238E27FC236}">
                <a16:creationId xmlns:a16="http://schemas.microsoft.com/office/drawing/2014/main" id="{692AF79D-7F27-2D1E-B214-8B46C1760552}"/>
              </a:ext>
            </a:extLst>
          </p:cNvPr>
          <p:cNvSpPr>
            <a:spLocks noGrp="1"/>
          </p:cNvSpPr>
          <p:nvPr>
            <p:ph idx="1"/>
          </p:nvPr>
        </p:nvSpPr>
        <p:spPr/>
        <p:txBody>
          <a:bodyPr>
            <a:normAutofit fontScale="92500"/>
          </a:bodyPr>
          <a:lstStyle/>
          <a:p>
            <a:pPr>
              <a:lnSpc>
                <a:spcPct val="150000"/>
              </a:lnSpc>
            </a:pPr>
            <a:r>
              <a:rPr lang="en-US" dirty="0"/>
              <a:t>Different version of the features improved different aspect of the models</a:t>
            </a:r>
          </a:p>
          <a:p>
            <a:pPr>
              <a:lnSpc>
                <a:spcPct val="150000"/>
              </a:lnSpc>
            </a:pPr>
            <a:r>
              <a:rPr lang="en-US" dirty="0"/>
              <a:t>Support vector machine performed the best as seen in other papers relating to healthcare</a:t>
            </a:r>
          </a:p>
          <a:p>
            <a:pPr>
              <a:lnSpc>
                <a:spcPct val="150000"/>
              </a:lnSpc>
            </a:pPr>
            <a:r>
              <a:rPr lang="en-US" dirty="0"/>
              <a:t>Hyperparameter tuning did not lead to much improvement in these model but can be useful if tailored for individual healthcare institutions</a:t>
            </a:r>
          </a:p>
        </p:txBody>
      </p:sp>
    </p:spTree>
    <p:extLst>
      <p:ext uri="{BB962C8B-B14F-4D97-AF65-F5344CB8AC3E}">
        <p14:creationId xmlns:p14="http://schemas.microsoft.com/office/powerpoint/2010/main" val="229692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EF6A9-BF7F-CDCF-8892-194E439DA2E5}"/>
              </a:ext>
            </a:extLst>
          </p:cNvPr>
          <p:cNvPicPr>
            <a:picLocks noChangeAspect="1"/>
          </p:cNvPicPr>
          <p:nvPr/>
        </p:nvPicPr>
        <p:blipFill rotWithShape="1">
          <a:blip r:embed="rId3"/>
          <a:srcRect b="19"/>
          <a:stretch/>
        </p:blipFill>
        <p:spPr>
          <a:xfrm>
            <a:off x="20" y="1282"/>
            <a:ext cx="12191980" cy="6856718"/>
          </a:xfrm>
          <a:prstGeom prst="rect">
            <a:avLst/>
          </a:prstGeom>
        </p:spPr>
      </p:pic>
    </p:spTree>
    <p:extLst>
      <p:ext uri="{BB962C8B-B14F-4D97-AF65-F5344CB8AC3E}">
        <p14:creationId xmlns:p14="http://schemas.microsoft.com/office/powerpoint/2010/main" val="154497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A353-4C39-1C21-151A-23117D2B39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F3266AE-392F-DFD7-836E-4A549DAAB3FB}"/>
              </a:ext>
            </a:extLst>
          </p:cNvPr>
          <p:cNvSpPr>
            <a:spLocks noGrp="1"/>
          </p:cNvSpPr>
          <p:nvPr>
            <p:ph idx="1"/>
          </p:nvPr>
        </p:nvSpPr>
        <p:spPr>
          <a:xfrm>
            <a:off x="333376" y="1825625"/>
            <a:ext cx="6751785" cy="4351338"/>
          </a:xfrm>
        </p:spPr>
        <p:txBody>
          <a:bodyPr>
            <a:normAutofit lnSpcReduction="10000"/>
          </a:bodyPr>
          <a:lstStyle/>
          <a:p>
            <a:r>
              <a:rPr lang="en-US" dirty="0"/>
              <a:t>Two categories of breast cancer:</a:t>
            </a:r>
          </a:p>
          <a:p>
            <a:pPr lvl="1"/>
            <a:r>
              <a:rPr lang="en-US" u="sng" dirty="0"/>
              <a:t>Benign</a:t>
            </a:r>
            <a:r>
              <a:rPr lang="en-US" dirty="0"/>
              <a:t>:</a:t>
            </a:r>
          </a:p>
          <a:p>
            <a:pPr lvl="2"/>
            <a:r>
              <a:rPr lang="en-US" b="1" dirty="0"/>
              <a:t>Nonlife threatening</a:t>
            </a:r>
          </a:p>
          <a:p>
            <a:pPr lvl="2"/>
            <a:r>
              <a:rPr lang="en-US" dirty="0"/>
              <a:t>well-defined and round or oval in shape</a:t>
            </a:r>
          </a:p>
          <a:p>
            <a:pPr lvl="1"/>
            <a:r>
              <a:rPr lang="en-US" u="sng" dirty="0"/>
              <a:t>Malignant</a:t>
            </a:r>
            <a:r>
              <a:rPr lang="en-US" dirty="0"/>
              <a:t>:</a:t>
            </a:r>
          </a:p>
          <a:p>
            <a:pPr lvl="2"/>
            <a:r>
              <a:rPr lang="en-US" b="1" dirty="0"/>
              <a:t>Life threatening</a:t>
            </a:r>
          </a:p>
          <a:p>
            <a:pPr lvl="2"/>
            <a:r>
              <a:rPr lang="en-US" dirty="0"/>
              <a:t>poorly defined</a:t>
            </a:r>
          </a:p>
          <a:p>
            <a:pPr lvl="2"/>
            <a:r>
              <a:rPr lang="en-US" dirty="0"/>
              <a:t>irregular with lobules </a:t>
            </a:r>
          </a:p>
          <a:p>
            <a:endParaRPr lang="en-US" dirty="0"/>
          </a:p>
          <a:p>
            <a:r>
              <a:rPr lang="en-US" dirty="0"/>
              <a:t>Screening mammography – most common way of early detection</a:t>
            </a:r>
          </a:p>
          <a:p>
            <a:endParaRPr lang="en-US" dirty="0"/>
          </a:p>
          <a:p>
            <a:pPr marL="457200" lvl="1"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1BDC569B-0BC7-CC6D-83E6-C757CBDD01DB}"/>
              </a:ext>
            </a:extLst>
          </p:cNvPr>
          <p:cNvPicPr>
            <a:picLocks noChangeAspect="1"/>
          </p:cNvPicPr>
          <p:nvPr/>
        </p:nvPicPr>
        <p:blipFill>
          <a:blip r:embed="rId3"/>
          <a:stretch>
            <a:fillRect/>
          </a:stretch>
        </p:blipFill>
        <p:spPr>
          <a:xfrm>
            <a:off x="7085161" y="1027906"/>
            <a:ext cx="4773463" cy="1870075"/>
          </a:xfrm>
          <a:prstGeom prst="rect">
            <a:avLst/>
          </a:prstGeom>
        </p:spPr>
      </p:pic>
      <p:pic>
        <p:nvPicPr>
          <p:cNvPr id="4" name="Picture 3" descr="Malignant vs. Benign Tumors: How They Differ">
            <a:extLst>
              <a:ext uri="{FF2B5EF4-FFF2-40B4-BE49-F238E27FC236}">
                <a16:creationId xmlns:a16="http://schemas.microsoft.com/office/drawing/2014/main" id="{4BC7916B-BBF2-EFAD-4244-CFE0709E8F8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5161" y="3195956"/>
            <a:ext cx="4773463" cy="3182081"/>
          </a:xfrm>
          <a:prstGeom prst="rect">
            <a:avLst/>
          </a:prstGeom>
          <a:noFill/>
          <a:ln>
            <a:noFill/>
          </a:ln>
        </p:spPr>
      </p:pic>
    </p:spTree>
    <p:extLst>
      <p:ext uri="{BB962C8B-B14F-4D97-AF65-F5344CB8AC3E}">
        <p14:creationId xmlns:p14="http://schemas.microsoft.com/office/powerpoint/2010/main" val="320451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2B4779-48C9-4D50-79CA-166B4736A059}"/>
              </a:ext>
            </a:extLst>
          </p:cNvPr>
          <p:cNvSpPr>
            <a:spLocks noGrp="1"/>
          </p:cNvSpPr>
          <p:nvPr>
            <p:ph idx="1"/>
          </p:nvPr>
        </p:nvSpPr>
        <p:spPr>
          <a:xfrm>
            <a:off x="838200" y="1294544"/>
            <a:ext cx="10515600" cy="4882419"/>
          </a:xfrm>
        </p:spPr>
        <p:txBody>
          <a:bodyPr>
            <a:normAutofit/>
          </a:bodyPr>
          <a:lstStyle/>
          <a:p>
            <a:pPr marL="457200" indent="-457200">
              <a:buFont typeface="+mj-lt"/>
              <a:buAutoNum type="arabicPeriod"/>
            </a:pPr>
            <a:r>
              <a:rPr lang="en-US" sz="2000" dirty="0">
                <a:solidFill>
                  <a:srgbClr val="303030"/>
                </a:solidFill>
                <a:highlight>
                  <a:srgbClr val="FAFAFA"/>
                </a:highlight>
                <a:latin typeface="ui-sans-serif"/>
              </a:rPr>
              <a:t>I</a:t>
            </a:r>
            <a:r>
              <a:rPr lang="en-US" sz="2000" b="0" i="0" dirty="0">
                <a:solidFill>
                  <a:srgbClr val="303030"/>
                </a:solidFill>
                <a:effectLst/>
                <a:highlight>
                  <a:srgbClr val="FAFAFA"/>
                </a:highlight>
                <a:latin typeface="ui-sans-serif"/>
              </a:rPr>
              <a:t>D number </a:t>
            </a:r>
          </a:p>
          <a:p>
            <a:pPr marL="457200" indent="-457200">
              <a:buFont typeface="+mj-lt"/>
              <a:buAutoNum type="arabicPeriod"/>
            </a:pPr>
            <a:r>
              <a:rPr lang="en-US" sz="2000" b="0" i="0" dirty="0">
                <a:solidFill>
                  <a:srgbClr val="303030"/>
                </a:solidFill>
                <a:effectLst/>
                <a:highlight>
                  <a:srgbClr val="FAFAFA"/>
                </a:highlight>
                <a:latin typeface="ui-sans-serif"/>
              </a:rPr>
              <a:t>Diagnosis (M = malignant, B = benign) </a:t>
            </a:r>
          </a:p>
          <a:p>
            <a:pPr marL="457200" indent="-457200">
              <a:buFont typeface="+mj-lt"/>
              <a:buAutoNum type="arabicPeriod"/>
            </a:pPr>
            <a:r>
              <a:rPr lang="en-US" sz="2000" b="0" i="0" dirty="0">
                <a:solidFill>
                  <a:srgbClr val="303030"/>
                </a:solidFill>
                <a:effectLst/>
                <a:highlight>
                  <a:srgbClr val="FAFAFA"/>
                </a:highlight>
                <a:latin typeface="ui-sans-serif"/>
              </a:rPr>
              <a:t>(3-32) Ten real-valued features are computed for each cell nucleus: </a:t>
            </a:r>
          </a:p>
          <a:p>
            <a:pPr lvl="1"/>
            <a:r>
              <a:rPr lang="en-US" sz="1800" b="1" i="0" dirty="0">
                <a:solidFill>
                  <a:srgbClr val="303030"/>
                </a:solidFill>
                <a:effectLst/>
                <a:highlight>
                  <a:srgbClr val="FAFAFA"/>
                </a:highlight>
                <a:latin typeface="ui-sans-serif"/>
              </a:rPr>
              <a:t>radius</a:t>
            </a:r>
            <a:r>
              <a:rPr lang="en-US" sz="1800" b="0" i="0" dirty="0">
                <a:solidFill>
                  <a:srgbClr val="303030"/>
                </a:solidFill>
                <a:effectLst/>
                <a:highlight>
                  <a:srgbClr val="FAFAFA"/>
                </a:highlight>
                <a:latin typeface="ui-sans-serif"/>
              </a:rPr>
              <a:t> (mean of distances from center to points on the perimeter) </a:t>
            </a:r>
          </a:p>
          <a:p>
            <a:pPr lvl="1"/>
            <a:r>
              <a:rPr lang="en-US" sz="1800" b="1" i="0" dirty="0">
                <a:solidFill>
                  <a:srgbClr val="303030"/>
                </a:solidFill>
                <a:effectLst/>
                <a:highlight>
                  <a:srgbClr val="FAFAFA"/>
                </a:highlight>
                <a:latin typeface="ui-sans-serif"/>
              </a:rPr>
              <a:t>texture</a:t>
            </a:r>
            <a:r>
              <a:rPr lang="en-US" sz="1800" b="0" i="0" dirty="0">
                <a:solidFill>
                  <a:srgbClr val="303030"/>
                </a:solidFill>
                <a:effectLst/>
                <a:highlight>
                  <a:srgbClr val="FAFAFA"/>
                </a:highlight>
                <a:latin typeface="ui-sans-serif"/>
              </a:rPr>
              <a:t> (standard deviation of gray-scale values) </a:t>
            </a:r>
          </a:p>
          <a:p>
            <a:pPr lvl="1"/>
            <a:r>
              <a:rPr lang="en-US" sz="1800" b="1" i="0" dirty="0">
                <a:solidFill>
                  <a:srgbClr val="303030"/>
                </a:solidFill>
                <a:effectLst/>
                <a:highlight>
                  <a:srgbClr val="FAFAFA"/>
                </a:highlight>
                <a:latin typeface="ui-sans-serif"/>
              </a:rPr>
              <a:t>perimeter</a:t>
            </a:r>
            <a:r>
              <a:rPr lang="en-US" sz="1800" b="0" i="0" dirty="0">
                <a:solidFill>
                  <a:srgbClr val="303030"/>
                </a:solidFill>
                <a:effectLst/>
                <a:highlight>
                  <a:srgbClr val="FAFAFA"/>
                </a:highlight>
                <a:latin typeface="ui-sans-serif"/>
              </a:rPr>
              <a:t> </a:t>
            </a:r>
          </a:p>
          <a:p>
            <a:pPr lvl="1"/>
            <a:r>
              <a:rPr lang="en-US" sz="1800" b="1" i="0" dirty="0">
                <a:solidFill>
                  <a:srgbClr val="303030"/>
                </a:solidFill>
                <a:effectLst/>
                <a:highlight>
                  <a:srgbClr val="FAFAFA"/>
                </a:highlight>
                <a:latin typeface="ui-sans-serif"/>
              </a:rPr>
              <a:t>area</a:t>
            </a:r>
            <a:r>
              <a:rPr lang="en-US" sz="1800" b="0" i="0" dirty="0">
                <a:solidFill>
                  <a:srgbClr val="303030"/>
                </a:solidFill>
                <a:effectLst/>
                <a:highlight>
                  <a:srgbClr val="FAFAFA"/>
                </a:highlight>
                <a:latin typeface="ui-sans-serif"/>
              </a:rPr>
              <a:t> </a:t>
            </a:r>
          </a:p>
          <a:p>
            <a:pPr lvl="1"/>
            <a:r>
              <a:rPr lang="en-US" sz="1800" b="1" i="0" dirty="0">
                <a:solidFill>
                  <a:srgbClr val="303030"/>
                </a:solidFill>
                <a:effectLst/>
                <a:highlight>
                  <a:srgbClr val="FAFAFA"/>
                </a:highlight>
                <a:latin typeface="ui-sans-serif"/>
              </a:rPr>
              <a:t>smoothness</a:t>
            </a:r>
            <a:r>
              <a:rPr lang="en-US" sz="1800" b="0" i="0" dirty="0">
                <a:solidFill>
                  <a:srgbClr val="303030"/>
                </a:solidFill>
                <a:effectLst/>
                <a:highlight>
                  <a:srgbClr val="FAFAFA"/>
                </a:highlight>
                <a:latin typeface="ui-sans-serif"/>
              </a:rPr>
              <a:t> (local variation in radius lengths) </a:t>
            </a:r>
          </a:p>
          <a:p>
            <a:pPr lvl="1"/>
            <a:r>
              <a:rPr lang="en-US" sz="1800" b="1" i="0" dirty="0">
                <a:solidFill>
                  <a:srgbClr val="303030"/>
                </a:solidFill>
                <a:effectLst/>
                <a:highlight>
                  <a:srgbClr val="FAFAFA"/>
                </a:highlight>
                <a:latin typeface="ui-sans-serif"/>
              </a:rPr>
              <a:t>compactness</a:t>
            </a:r>
            <a:r>
              <a:rPr lang="en-US" sz="1800" b="0" i="0" dirty="0">
                <a:solidFill>
                  <a:srgbClr val="303030"/>
                </a:solidFill>
                <a:effectLst/>
                <a:highlight>
                  <a:srgbClr val="FAFAFA"/>
                </a:highlight>
                <a:latin typeface="ui-sans-serif"/>
              </a:rPr>
              <a:t> (perimeter^2 / area - 1.0) </a:t>
            </a:r>
          </a:p>
          <a:p>
            <a:pPr lvl="1"/>
            <a:r>
              <a:rPr lang="en-US" sz="1800" b="1" i="0" dirty="0">
                <a:solidFill>
                  <a:srgbClr val="303030"/>
                </a:solidFill>
                <a:effectLst/>
                <a:highlight>
                  <a:srgbClr val="FAFAFA"/>
                </a:highlight>
                <a:latin typeface="ui-sans-serif"/>
              </a:rPr>
              <a:t>concavity</a:t>
            </a:r>
            <a:r>
              <a:rPr lang="en-US" sz="1800" b="0" i="0" dirty="0">
                <a:solidFill>
                  <a:srgbClr val="303030"/>
                </a:solidFill>
                <a:effectLst/>
                <a:highlight>
                  <a:srgbClr val="FAFAFA"/>
                </a:highlight>
                <a:latin typeface="ui-sans-serif"/>
              </a:rPr>
              <a:t> (severity of concave portions of the contour) </a:t>
            </a:r>
          </a:p>
          <a:p>
            <a:pPr lvl="1"/>
            <a:r>
              <a:rPr lang="en-US" sz="1800" b="1" i="0" dirty="0">
                <a:solidFill>
                  <a:srgbClr val="303030"/>
                </a:solidFill>
                <a:effectLst/>
                <a:highlight>
                  <a:srgbClr val="FAFAFA"/>
                </a:highlight>
                <a:latin typeface="ui-sans-serif"/>
              </a:rPr>
              <a:t>concave</a:t>
            </a:r>
            <a:r>
              <a:rPr lang="en-US" sz="1800" b="0" i="0" dirty="0">
                <a:solidFill>
                  <a:srgbClr val="303030"/>
                </a:solidFill>
                <a:effectLst/>
                <a:highlight>
                  <a:srgbClr val="FAFAFA"/>
                </a:highlight>
                <a:latin typeface="ui-sans-serif"/>
              </a:rPr>
              <a:t> </a:t>
            </a:r>
            <a:r>
              <a:rPr lang="en-US" sz="1800" b="1" i="0" dirty="0">
                <a:solidFill>
                  <a:srgbClr val="303030"/>
                </a:solidFill>
                <a:effectLst/>
                <a:highlight>
                  <a:srgbClr val="FAFAFA"/>
                </a:highlight>
                <a:latin typeface="ui-sans-serif"/>
              </a:rPr>
              <a:t>points</a:t>
            </a:r>
            <a:r>
              <a:rPr lang="en-US" sz="1800" b="0" i="0" dirty="0">
                <a:solidFill>
                  <a:srgbClr val="303030"/>
                </a:solidFill>
                <a:effectLst/>
                <a:highlight>
                  <a:srgbClr val="FAFAFA"/>
                </a:highlight>
                <a:latin typeface="ui-sans-serif"/>
              </a:rPr>
              <a:t> (number of concave portions of the contour) </a:t>
            </a:r>
          </a:p>
          <a:p>
            <a:pPr lvl="1"/>
            <a:r>
              <a:rPr lang="en-US" sz="1800" b="1" i="0" dirty="0">
                <a:solidFill>
                  <a:srgbClr val="303030"/>
                </a:solidFill>
                <a:effectLst/>
                <a:highlight>
                  <a:srgbClr val="FAFAFA"/>
                </a:highlight>
                <a:latin typeface="ui-sans-serif"/>
              </a:rPr>
              <a:t>symmetry</a:t>
            </a:r>
            <a:r>
              <a:rPr lang="en-US" sz="1800" b="0" i="0" dirty="0">
                <a:solidFill>
                  <a:srgbClr val="303030"/>
                </a:solidFill>
                <a:effectLst/>
                <a:highlight>
                  <a:srgbClr val="FAFAFA"/>
                </a:highlight>
                <a:latin typeface="ui-sans-serif"/>
              </a:rPr>
              <a:t> </a:t>
            </a:r>
          </a:p>
          <a:p>
            <a:pPr lvl="1"/>
            <a:r>
              <a:rPr lang="en-US" sz="1800" b="1" i="0" dirty="0">
                <a:solidFill>
                  <a:srgbClr val="303030"/>
                </a:solidFill>
                <a:effectLst/>
                <a:highlight>
                  <a:srgbClr val="FAFAFA"/>
                </a:highlight>
                <a:latin typeface="ui-sans-serif"/>
              </a:rPr>
              <a:t>fractal</a:t>
            </a:r>
            <a:r>
              <a:rPr lang="en-US" sz="1800" b="0" i="0" dirty="0">
                <a:solidFill>
                  <a:srgbClr val="303030"/>
                </a:solidFill>
                <a:effectLst/>
                <a:highlight>
                  <a:srgbClr val="FAFAFA"/>
                </a:highlight>
                <a:latin typeface="ui-sans-serif"/>
              </a:rPr>
              <a:t> </a:t>
            </a:r>
            <a:r>
              <a:rPr lang="en-US" sz="1800" b="1" i="0" dirty="0">
                <a:solidFill>
                  <a:srgbClr val="303030"/>
                </a:solidFill>
                <a:effectLst/>
                <a:highlight>
                  <a:srgbClr val="FAFAFA"/>
                </a:highlight>
                <a:latin typeface="ui-sans-serif"/>
              </a:rPr>
              <a:t>dimension</a:t>
            </a:r>
            <a:r>
              <a:rPr lang="en-US" sz="1800" b="0" i="0" dirty="0">
                <a:solidFill>
                  <a:srgbClr val="303030"/>
                </a:solidFill>
                <a:effectLst/>
                <a:highlight>
                  <a:srgbClr val="FAFAFA"/>
                </a:highlight>
                <a:latin typeface="ui-sans-serif"/>
              </a:rPr>
              <a:t> </a:t>
            </a:r>
            <a:endParaRPr lang="en-US" sz="1800" dirty="0"/>
          </a:p>
        </p:txBody>
      </p:sp>
      <p:sp>
        <p:nvSpPr>
          <p:cNvPr id="4" name="TextBox 3">
            <a:extLst>
              <a:ext uri="{FF2B5EF4-FFF2-40B4-BE49-F238E27FC236}">
                <a16:creationId xmlns:a16="http://schemas.microsoft.com/office/drawing/2014/main" id="{05CAABBF-970B-7A33-2AE7-89450BFBD1CB}"/>
              </a:ext>
            </a:extLst>
          </p:cNvPr>
          <p:cNvSpPr txBox="1"/>
          <p:nvPr/>
        </p:nvSpPr>
        <p:spPr>
          <a:xfrm>
            <a:off x="3486150" y="323850"/>
            <a:ext cx="4686254" cy="523220"/>
          </a:xfrm>
          <a:prstGeom prst="rect">
            <a:avLst/>
          </a:prstGeom>
          <a:noFill/>
        </p:spPr>
        <p:txBody>
          <a:bodyPr wrap="square" rtlCol="0">
            <a:spAutoFit/>
          </a:bodyPr>
          <a:lstStyle/>
          <a:p>
            <a:pPr algn="ctr"/>
            <a:r>
              <a:rPr lang="en-US" sz="2800" dirty="0"/>
              <a:t>Dataset</a:t>
            </a:r>
          </a:p>
        </p:txBody>
      </p:sp>
      <p:pic>
        <p:nvPicPr>
          <p:cNvPr id="6" name="Picture 5">
            <a:extLst>
              <a:ext uri="{FF2B5EF4-FFF2-40B4-BE49-F238E27FC236}">
                <a16:creationId xmlns:a16="http://schemas.microsoft.com/office/drawing/2014/main" id="{C5686DC4-99DA-0BFB-5034-B19D43A811F1}"/>
              </a:ext>
            </a:extLst>
          </p:cNvPr>
          <p:cNvPicPr>
            <a:picLocks noChangeAspect="1"/>
          </p:cNvPicPr>
          <p:nvPr/>
        </p:nvPicPr>
        <p:blipFill>
          <a:blip r:embed="rId2"/>
          <a:stretch>
            <a:fillRect/>
          </a:stretch>
        </p:blipFill>
        <p:spPr>
          <a:xfrm>
            <a:off x="8150679" y="3429001"/>
            <a:ext cx="4041322" cy="3429000"/>
          </a:xfrm>
          <a:prstGeom prst="rect">
            <a:avLst/>
          </a:prstGeom>
        </p:spPr>
      </p:pic>
    </p:spTree>
    <p:extLst>
      <p:ext uri="{BB962C8B-B14F-4D97-AF65-F5344CB8AC3E}">
        <p14:creationId xmlns:p14="http://schemas.microsoft.com/office/powerpoint/2010/main" val="188031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diagram of a business flow&#10;&#10;Description automatically generated">
            <a:extLst>
              <a:ext uri="{FF2B5EF4-FFF2-40B4-BE49-F238E27FC236}">
                <a16:creationId xmlns:a16="http://schemas.microsoft.com/office/drawing/2014/main" id="{95EC608C-94F1-426B-776D-B55B5A2DCDB2}"/>
              </a:ext>
            </a:extLst>
          </p:cNvPr>
          <p:cNvPicPr>
            <a:picLocks noGrp="1" noChangeAspect="1"/>
          </p:cNvPicPr>
          <p:nvPr>
            <p:ph idx="1"/>
          </p:nvPr>
        </p:nvPicPr>
        <p:blipFill>
          <a:blip r:embed="rId2"/>
          <a:stretch>
            <a:fillRect/>
          </a:stretch>
        </p:blipFill>
        <p:spPr>
          <a:xfrm>
            <a:off x="643467" y="1179830"/>
            <a:ext cx="10905066" cy="4498338"/>
          </a:xfrm>
          <a:prstGeom prst="rect">
            <a:avLst/>
          </a:prstGeom>
        </p:spPr>
      </p:pic>
      <p:sp>
        <p:nvSpPr>
          <p:cNvPr id="5" name="TextBox 4">
            <a:extLst>
              <a:ext uri="{FF2B5EF4-FFF2-40B4-BE49-F238E27FC236}">
                <a16:creationId xmlns:a16="http://schemas.microsoft.com/office/drawing/2014/main" id="{244877E2-C5F9-62D9-1B11-F04E7941D44A}"/>
              </a:ext>
            </a:extLst>
          </p:cNvPr>
          <p:cNvSpPr txBox="1"/>
          <p:nvPr/>
        </p:nvSpPr>
        <p:spPr>
          <a:xfrm>
            <a:off x="3486150" y="323850"/>
            <a:ext cx="4686254" cy="369332"/>
          </a:xfrm>
          <a:prstGeom prst="rect">
            <a:avLst/>
          </a:prstGeom>
          <a:noFill/>
        </p:spPr>
        <p:txBody>
          <a:bodyPr wrap="square" rtlCol="0">
            <a:spAutoFit/>
          </a:bodyPr>
          <a:lstStyle/>
          <a:p>
            <a:pPr algn="ctr"/>
            <a:r>
              <a:rPr lang="en-US" dirty="0"/>
              <a:t>Methodology</a:t>
            </a:r>
          </a:p>
        </p:txBody>
      </p:sp>
    </p:spTree>
    <p:extLst>
      <p:ext uri="{BB962C8B-B14F-4D97-AF65-F5344CB8AC3E}">
        <p14:creationId xmlns:p14="http://schemas.microsoft.com/office/powerpoint/2010/main" val="264306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E35288-CBBD-8E51-469E-3740B7B2A133}"/>
              </a:ext>
            </a:extLst>
          </p:cNvPr>
          <p:cNvPicPr>
            <a:picLocks noChangeAspect="1"/>
          </p:cNvPicPr>
          <p:nvPr/>
        </p:nvPicPr>
        <p:blipFill>
          <a:blip r:embed="rId3"/>
          <a:stretch>
            <a:fillRect/>
          </a:stretch>
        </p:blipFill>
        <p:spPr>
          <a:xfrm>
            <a:off x="161926" y="1296917"/>
            <a:ext cx="4686254" cy="4264166"/>
          </a:xfrm>
          <a:prstGeom prst="rect">
            <a:avLst/>
          </a:prstGeom>
        </p:spPr>
      </p:pic>
      <p:pic>
        <p:nvPicPr>
          <p:cNvPr id="4" name="Picture 3">
            <a:extLst>
              <a:ext uri="{FF2B5EF4-FFF2-40B4-BE49-F238E27FC236}">
                <a16:creationId xmlns:a16="http://schemas.microsoft.com/office/drawing/2014/main" id="{3631D288-290A-9342-39E4-AF2AB4AEB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976029" y="1372861"/>
            <a:ext cx="6731338" cy="4112278"/>
          </a:xfrm>
          <a:prstGeom prst="rect">
            <a:avLst/>
          </a:prstGeom>
          <a:noFill/>
        </p:spPr>
      </p:pic>
      <p:sp>
        <p:nvSpPr>
          <p:cNvPr id="11" name="TextBox 10">
            <a:extLst>
              <a:ext uri="{FF2B5EF4-FFF2-40B4-BE49-F238E27FC236}">
                <a16:creationId xmlns:a16="http://schemas.microsoft.com/office/drawing/2014/main" id="{1893709F-6F51-7813-3E88-0B96BC35CF00}"/>
              </a:ext>
            </a:extLst>
          </p:cNvPr>
          <p:cNvSpPr txBox="1"/>
          <p:nvPr/>
        </p:nvSpPr>
        <p:spPr>
          <a:xfrm>
            <a:off x="3486150" y="323850"/>
            <a:ext cx="4686254" cy="369332"/>
          </a:xfrm>
          <a:prstGeom prst="rect">
            <a:avLst/>
          </a:prstGeom>
          <a:noFill/>
        </p:spPr>
        <p:txBody>
          <a:bodyPr wrap="square" rtlCol="0">
            <a:spAutoFit/>
          </a:bodyPr>
          <a:lstStyle/>
          <a:p>
            <a:pPr algn="ctr"/>
            <a:r>
              <a:rPr lang="en-US" dirty="0"/>
              <a:t>Correlation plots</a:t>
            </a:r>
          </a:p>
        </p:txBody>
      </p:sp>
    </p:spTree>
    <p:extLst>
      <p:ext uri="{BB962C8B-B14F-4D97-AF65-F5344CB8AC3E}">
        <p14:creationId xmlns:p14="http://schemas.microsoft.com/office/powerpoint/2010/main" val="154572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hart with red and blue dots&#10;&#10;Description automatically generated">
            <a:extLst>
              <a:ext uri="{FF2B5EF4-FFF2-40B4-BE49-F238E27FC236}">
                <a16:creationId xmlns:a16="http://schemas.microsoft.com/office/drawing/2014/main" id="{06623F09-30ED-C0F7-5A4C-E68257B887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002453" y="643466"/>
            <a:ext cx="10187093" cy="5571067"/>
          </a:xfrm>
          <a:prstGeom prst="rect">
            <a:avLst/>
          </a:prstGeom>
          <a:noFill/>
        </p:spPr>
      </p:pic>
    </p:spTree>
    <p:extLst>
      <p:ext uri="{BB962C8B-B14F-4D97-AF65-F5344CB8AC3E}">
        <p14:creationId xmlns:p14="http://schemas.microsoft.com/office/powerpoint/2010/main" val="222829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6E647E-A34D-E538-E1E9-ADE907F00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02453" y="643466"/>
            <a:ext cx="10187093" cy="5571067"/>
          </a:xfrm>
          <a:prstGeom prst="rect">
            <a:avLst/>
          </a:prstGeom>
          <a:noFill/>
        </p:spPr>
      </p:pic>
    </p:spTree>
    <p:extLst>
      <p:ext uri="{BB962C8B-B14F-4D97-AF65-F5344CB8AC3E}">
        <p14:creationId xmlns:p14="http://schemas.microsoft.com/office/powerpoint/2010/main" val="178279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D8A248-0303-B2DE-4A15-7834612C24E9}"/>
              </a:ext>
            </a:extLst>
          </p:cNvPr>
          <p:cNvSpPr>
            <a:spLocks noGrp="1"/>
          </p:cNvSpPr>
          <p:nvPr>
            <p:ph idx="1"/>
          </p:nvPr>
        </p:nvSpPr>
        <p:spPr>
          <a:xfrm>
            <a:off x="460625" y="1187355"/>
            <a:ext cx="5366969" cy="5392694"/>
          </a:xfrm>
        </p:spPr>
        <p:txBody>
          <a:bodyPr>
            <a:normAutofit fontScale="92500"/>
          </a:bodyPr>
          <a:lstStyle/>
          <a:p>
            <a:pPr marL="514350" indent="-514350">
              <a:lnSpc>
                <a:spcPct val="150000"/>
              </a:lnSpc>
              <a:buFont typeface="+mj-lt"/>
              <a:buAutoNum type="arabicPeriod"/>
            </a:pPr>
            <a:r>
              <a:rPr lang="en-US" sz="1600" b="1" dirty="0"/>
              <a:t>Logistic Regression </a:t>
            </a:r>
          </a:p>
          <a:p>
            <a:pPr lvl="1">
              <a:lnSpc>
                <a:spcPct val="150000"/>
              </a:lnSpc>
            </a:pPr>
            <a:r>
              <a:rPr lang="en-US" sz="1600" dirty="0"/>
              <a:t>Straightforward</a:t>
            </a:r>
          </a:p>
          <a:p>
            <a:pPr lvl="1">
              <a:lnSpc>
                <a:spcPct val="150000"/>
              </a:lnSpc>
            </a:pPr>
            <a:r>
              <a:rPr lang="en-US" sz="1600" dirty="0"/>
              <a:t>Works well with binary outcomes </a:t>
            </a:r>
          </a:p>
          <a:p>
            <a:pPr marL="514350" indent="-514350">
              <a:lnSpc>
                <a:spcPct val="150000"/>
              </a:lnSpc>
              <a:buFont typeface="+mj-lt"/>
              <a:buAutoNum type="arabicPeriod"/>
            </a:pPr>
            <a:r>
              <a:rPr lang="en-US" sz="1600" b="1" dirty="0"/>
              <a:t>SVM</a:t>
            </a:r>
          </a:p>
          <a:p>
            <a:pPr lvl="1">
              <a:lnSpc>
                <a:spcPct val="150000"/>
              </a:lnSpc>
            </a:pPr>
            <a:r>
              <a:rPr lang="en-US" sz="1600" dirty="0"/>
              <a:t>Powerful for separating complex, non-linear data</a:t>
            </a:r>
          </a:p>
          <a:p>
            <a:pPr lvl="1">
              <a:lnSpc>
                <a:spcPct val="150000"/>
              </a:lnSpc>
            </a:pPr>
            <a:r>
              <a:rPr lang="en-US" sz="1600" dirty="0"/>
              <a:t>Ability to effectively differentiate between closely related features</a:t>
            </a:r>
          </a:p>
          <a:p>
            <a:pPr marL="514350" indent="-514350">
              <a:lnSpc>
                <a:spcPct val="150000"/>
              </a:lnSpc>
              <a:buFont typeface="+mj-lt"/>
              <a:buAutoNum type="arabicPeriod"/>
            </a:pPr>
            <a:r>
              <a:rPr lang="en-US" sz="1600" b="1" dirty="0"/>
              <a:t>KNN</a:t>
            </a:r>
          </a:p>
          <a:p>
            <a:pPr lvl="1">
              <a:lnSpc>
                <a:spcPct val="150000"/>
              </a:lnSpc>
            </a:pPr>
            <a:r>
              <a:rPr lang="en-US" sz="1600" dirty="0"/>
              <a:t>Straightforward and non-parametric</a:t>
            </a:r>
          </a:p>
          <a:p>
            <a:pPr lvl="1">
              <a:lnSpc>
                <a:spcPct val="150000"/>
              </a:lnSpc>
            </a:pPr>
            <a:r>
              <a:rPr lang="en-US" sz="1600" dirty="0"/>
              <a:t>Adaptable to the data's structure</a:t>
            </a:r>
          </a:p>
          <a:p>
            <a:pPr lvl="1">
              <a:lnSpc>
                <a:spcPct val="150000"/>
              </a:lnSpc>
            </a:pPr>
            <a:r>
              <a:rPr lang="en-US" sz="1600" dirty="0"/>
              <a:t>Classifies new data based on similarity to past cases</a:t>
            </a:r>
          </a:p>
          <a:p>
            <a:pPr lvl="1">
              <a:lnSpc>
                <a:spcPct val="150000"/>
              </a:lnSpc>
            </a:pPr>
            <a:r>
              <a:rPr lang="en-US" sz="1600" dirty="0"/>
              <a:t>Useful in recognizing patterns in new patients based on historical data</a:t>
            </a:r>
          </a:p>
          <a:p>
            <a:pPr marL="514350" indent="-514350">
              <a:buFont typeface="+mj-lt"/>
              <a:buAutoNum type="arabicPeriod"/>
            </a:pPr>
            <a:endParaRPr lang="en-US" sz="1100" dirty="0"/>
          </a:p>
          <a:p>
            <a:pPr marL="0" indent="0">
              <a:buNone/>
            </a:pPr>
            <a:endParaRPr lang="en-US" sz="1100" dirty="0"/>
          </a:p>
        </p:txBody>
      </p:sp>
      <p:sp>
        <p:nvSpPr>
          <p:cNvPr id="6" name="TextBox 5">
            <a:extLst>
              <a:ext uri="{FF2B5EF4-FFF2-40B4-BE49-F238E27FC236}">
                <a16:creationId xmlns:a16="http://schemas.microsoft.com/office/drawing/2014/main" id="{10B78B38-B536-789F-DFA3-B0C210DA5DF9}"/>
              </a:ext>
            </a:extLst>
          </p:cNvPr>
          <p:cNvSpPr txBox="1"/>
          <p:nvPr/>
        </p:nvSpPr>
        <p:spPr>
          <a:xfrm>
            <a:off x="3486150" y="323850"/>
            <a:ext cx="4686254" cy="523220"/>
          </a:xfrm>
          <a:prstGeom prst="rect">
            <a:avLst/>
          </a:prstGeom>
          <a:noFill/>
        </p:spPr>
        <p:txBody>
          <a:bodyPr wrap="square" rtlCol="0">
            <a:spAutoFit/>
          </a:bodyPr>
          <a:lstStyle/>
          <a:p>
            <a:pPr algn="ctr"/>
            <a:r>
              <a:rPr lang="en-US" sz="2800" dirty="0"/>
              <a:t>ML Models</a:t>
            </a:r>
          </a:p>
        </p:txBody>
      </p:sp>
      <p:sp>
        <p:nvSpPr>
          <p:cNvPr id="2" name="Content Placeholder 2">
            <a:extLst>
              <a:ext uri="{FF2B5EF4-FFF2-40B4-BE49-F238E27FC236}">
                <a16:creationId xmlns:a16="http://schemas.microsoft.com/office/drawing/2014/main" id="{0B0BB7B0-48F4-2D29-C951-FBA24CF30F5C}"/>
              </a:ext>
            </a:extLst>
          </p:cNvPr>
          <p:cNvSpPr txBox="1">
            <a:spLocks/>
          </p:cNvSpPr>
          <p:nvPr/>
        </p:nvSpPr>
        <p:spPr>
          <a:xfrm>
            <a:off x="6095999" y="1187355"/>
            <a:ext cx="5635375" cy="5392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startAt="4"/>
            </a:pPr>
            <a:r>
              <a:rPr lang="en-US" sz="1400" b="1" dirty="0"/>
              <a:t>Decision Trees</a:t>
            </a:r>
          </a:p>
          <a:p>
            <a:pPr lvl="1">
              <a:lnSpc>
                <a:spcPct val="150000"/>
              </a:lnSpc>
            </a:pPr>
            <a:r>
              <a:rPr lang="en-US" sz="1400" dirty="0"/>
              <a:t>Offer a clear visualization of decision-making processes</a:t>
            </a:r>
          </a:p>
          <a:p>
            <a:pPr marL="514350" indent="-514350">
              <a:lnSpc>
                <a:spcPct val="150000"/>
              </a:lnSpc>
              <a:buFont typeface="+mj-lt"/>
              <a:buAutoNum type="arabicPeriod" startAt="4"/>
            </a:pPr>
            <a:r>
              <a:rPr lang="en-US" sz="1400" b="1" dirty="0"/>
              <a:t>Random Forest</a:t>
            </a:r>
          </a:p>
          <a:p>
            <a:pPr lvl="1">
              <a:lnSpc>
                <a:spcPct val="150000"/>
              </a:lnSpc>
            </a:pPr>
            <a:r>
              <a:rPr lang="en-US" sz="1400" dirty="0"/>
              <a:t>Effective in handling the complexities and variances in healthcare data</a:t>
            </a:r>
          </a:p>
          <a:p>
            <a:pPr lvl="1">
              <a:lnSpc>
                <a:spcPct val="150000"/>
              </a:lnSpc>
            </a:pPr>
            <a:r>
              <a:rPr lang="en-US" sz="1400" dirty="0"/>
              <a:t>Improves diagnostic accuracy by combining multiple decision trees</a:t>
            </a:r>
          </a:p>
          <a:p>
            <a:pPr lvl="1">
              <a:lnSpc>
                <a:spcPct val="150000"/>
              </a:lnSpc>
            </a:pPr>
            <a:r>
              <a:rPr lang="en-US" sz="1400" dirty="0"/>
              <a:t>Reducing the likelihood of overfitting</a:t>
            </a:r>
          </a:p>
          <a:p>
            <a:pPr lvl="1">
              <a:lnSpc>
                <a:spcPct val="150000"/>
              </a:lnSpc>
            </a:pPr>
            <a:r>
              <a:rPr lang="en-US" sz="1400" dirty="0"/>
              <a:t>Providing feature importance for interpretability</a:t>
            </a:r>
          </a:p>
          <a:p>
            <a:pPr marL="514350" indent="-514350">
              <a:buFont typeface="+mj-lt"/>
              <a:buAutoNum type="arabicPeriod" startAt="4"/>
            </a:pPr>
            <a:endParaRPr lang="en-US" sz="1100" dirty="0"/>
          </a:p>
          <a:p>
            <a:pPr marL="514350" indent="-514350">
              <a:buFont typeface="+mj-lt"/>
              <a:buAutoNum type="arabicPeriod" startAt="4"/>
            </a:pPr>
            <a:endParaRPr lang="en-US" sz="1100" dirty="0"/>
          </a:p>
          <a:p>
            <a:pPr marL="0" indent="0">
              <a:buFont typeface="Arial" panose="020B0604020202020204" pitchFamily="34" charset="0"/>
              <a:buNone/>
            </a:pPr>
            <a:endParaRPr lang="en-US" sz="1100" dirty="0"/>
          </a:p>
        </p:txBody>
      </p:sp>
    </p:spTree>
    <p:extLst>
      <p:ext uri="{BB962C8B-B14F-4D97-AF65-F5344CB8AC3E}">
        <p14:creationId xmlns:p14="http://schemas.microsoft.com/office/powerpoint/2010/main" val="1562950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TotalTime>
  <Words>964</Words>
  <Application>Microsoft Office PowerPoint</Application>
  <PresentationFormat>Widescreen</PresentationFormat>
  <Paragraphs>98</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Calibri</vt:lpstr>
      <vt:lpstr>Söhne</vt:lpstr>
      <vt:lpstr>ui-sans-serif</vt:lpstr>
      <vt:lpstr>Office Theme</vt:lpstr>
      <vt:lpstr>Optimizing Diagnostic Accuracy for Breast Cancer through Advanced Predictive Models</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Results</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Diagnostic Accuracy for Breast Cancer through Advanced Predictive Models</dc:title>
  <dc:creator>Ishmam Syed</dc:creator>
  <cp:lastModifiedBy>Ishmam Syed</cp:lastModifiedBy>
  <cp:revision>2</cp:revision>
  <dcterms:created xsi:type="dcterms:W3CDTF">2024-05-05T18:39:55Z</dcterms:created>
  <dcterms:modified xsi:type="dcterms:W3CDTF">2024-05-06T19:01:50Z</dcterms:modified>
</cp:coreProperties>
</file>