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77" r:id="rId3"/>
    <p:sldId id="278" r:id="rId4"/>
    <p:sldId id="269" r:id="rId5"/>
    <p:sldId id="284" r:id="rId6"/>
    <p:sldId id="279" r:id="rId7"/>
    <p:sldId id="270" r:id="rId8"/>
    <p:sldId id="271" r:id="rId9"/>
    <p:sldId id="272" r:id="rId10"/>
    <p:sldId id="273" r:id="rId11"/>
    <p:sldId id="274" r:id="rId12"/>
    <p:sldId id="275" r:id="rId13"/>
    <p:sldId id="280" r:id="rId14"/>
    <p:sldId id="264" r:id="rId15"/>
    <p:sldId id="266" r:id="rId16"/>
    <p:sldId id="256" r:id="rId17"/>
    <p:sldId id="263" r:id="rId18"/>
    <p:sldId id="257" r:id="rId19"/>
    <p:sldId id="260" r:id="rId20"/>
    <p:sldId id="281" r:id="rId21"/>
    <p:sldId id="282" r:id="rId22"/>
    <p:sldId id="261" r:id="rId23"/>
    <p:sldId id="258" r:id="rId24"/>
    <p:sldId id="265" r:id="rId25"/>
    <p:sldId id="259" r:id="rId26"/>
    <p:sldId id="267" r:id="rId27"/>
    <p:sldId id="283"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6" autoAdjust="0"/>
    <p:restoredTop sz="94737" autoAdjust="0"/>
  </p:normalViewPr>
  <p:slideViewPr>
    <p:cSldViewPr snapToGrid="0" snapToObjects="1">
      <p:cViewPr varScale="1">
        <p:scale>
          <a:sx n="111" d="100"/>
          <a:sy n="111" d="100"/>
        </p:scale>
        <p:origin x="-160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de-DE" smtClean="0"/>
              <a:t>Mastertitelformat bearbeiten</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B7C3F878-F5E8-489B-AC8A-64F2A7E22C28}" type="datetimeFigureOut">
              <a:rPr lang="en-US" smtClean="0"/>
              <a:pPr/>
              <a:t>7/11/2011</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dirty="0"/>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651FC063-5EA9-49AF-AFAF-D68C9E82B23B}"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3" name="Vertical Text Placeholder 2"/>
          <p:cNvSpPr>
            <a:spLocks noGrp="1"/>
          </p:cNvSpPr>
          <p:nvPr>
            <p:ph type="body" orient="vert" idx="1"/>
          </p:nvPr>
        </p:nvSpPr>
        <p:spPr/>
        <p:txBody>
          <a:bodyPr vert="eaVert" anchor="ct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B7C3F878-F5E8-489B-AC8A-64F2A7E22C28}" type="datetimeFigureOut">
              <a:rPr lang="en-US" smtClean="0"/>
              <a:pPr/>
              <a:t>7/11/2011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de-DE" smtClean="0"/>
              <a:t>Mastertitelformat bearbeiten</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B7C3F878-F5E8-489B-AC8A-64F2A7E22C28}" type="datetimeFigureOut">
              <a:rPr lang="en-US" smtClean="0"/>
              <a:pPr/>
              <a:t>7/11/2011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3" name="Content Placehold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B7C3F878-F5E8-489B-AC8A-64F2A7E22C28}" type="datetimeFigureOut">
              <a:rPr lang="en-US" smtClean="0"/>
              <a:pPr/>
              <a:t>7/11/2011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de-DE" smtClean="0"/>
              <a:t>Mastertitelformat bearbeiten</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e Placeholder 3"/>
          <p:cNvSpPr>
            <a:spLocks noGrp="1"/>
          </p:cNvSpPr>
          <p:nvPr>
            <p:ph type="dt" sz="half" idx="10"/>
          </p:nvPr>
        </p:nvSpPr>
        <p:spPr/>
        <p:txBody>
          <a:bodyPr/>
          <a:lstStyle/>
          <a:p>
            <a:fld id="{B7C3F878-F5E8-489B-AC8A-64F2A7E22C28}" type="datetimeFigureOut">
              <a:rPr lang="en-US" smtClean="0"/>
              <a:pPr/>
              <a:t>7/11/2011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5" name="Date Placeholder 4"/>
          <p:cNvSpPr>
            <a:spLocks noGrp="1"/>
          </p:cNvSpPr>
          <p:nvPr>
            <p:ph type="dt" sz="half" idx="10"/>
          </p:nvPr>
        </p:nvSpPr>
        <p:spPr/>
        <p:txBody>
          <a:bodyPr/>
          <a:lstStyle/>
          <a:p>
            <a:fld id="{B7C3F878-F5E8-489B-AC8A-64F2A7E22C28}" type="datetimeFigureOut">
              <a:rPr lang="en-US" smtClean="0"/>
              <a:pPr/>
              <a:t>7/11/2011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FC063-5EA9-49AF-AFAF-D68C9E82B23B}" type="slidenum">
              <a:rPr lang="en-US" smtClean="0"/>
              <a:pPr/>
              <a:t>‹Nr.›</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Mastertitelformat bearbeiten</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7" name="Date Placeholder 6"/>
          <p:cNvSpPr>
            <a:spLocks noGrp="1"/>
          </p:cNvSpPr>
          <p:nvPr>
            <p:ph type="dt" sz="half" idx="10"/>
          </p:nvPr>
        </p:nvSpPr>
        <p:spPr/>
        <p:txBody>
          <a:bodyPr/>
          <a:lstStyle/>
          <a:p>
            <a:fld id="{B7C3F878-F5E8-489B-AC8A-64F2A7E22C28}" type="datetimeFigureOut">
              <a:rPr lang="en-US" smtClean="0"/>
              <a:pPr/>
              <a:t>7/11/2011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1FC063-5EA9-49AF-AFAF-D68C9E82B23B}" type="slidenum">
              <a:rPr lang="en-US" smtClean="0"/>
              <a:pPr/>
              <a:t>‹Nr.›</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3" name="Date Placeholder 2"/>
          <p:cNvSpPr>
            <a:spLocks noGrp="1"/>
          </p:cNvSpPr>
          <p:nvPr>
            <p:ph type="dt" sz="half" idx="10"/>
          </p:nvPr>
        </p:nvSpPr>
        <p:spPr/>
        <p:txBody>
          <a:bodyPr/>
          <a:lstStyle/>
          <a:p>
            <a:fld id="{B7C3F878-F5E8-489B-AC8A-64F2A7E22C28}" type="datetimeFigureOut">
              <a:rPr lang="en-US" smtClean="0"/>
              <a:pPr/>
              <a:t>7/11/2011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1FC063-5EA9-49AF-AFAF-D68C9E82B23B}"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3F878-F5E8-489B-AC8A-64F2A7E22C28}" type="datetimeFigureOut">
              <a:rPr lang="en-US" smtClean="0"/>
              <a:pPr/>
              <a:t>7/11/2011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1FC063-5EA9-49AF-AFAF-D68C9E82B23B}"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de-DE" smtClean="0"/>
              <a:t>Mastertitelformat bearbeiten</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e Placeholder 4"/>
          <p:cNvSpPr>
            <a:spLocks noGrp="1"/>
          </p:cNvSpPr>
          <p:nvPr>
            <p:ph type="dt" sz="half" idx="10"/>
          </p:nvPr>
        </p:nvSpPr>
        <p:spPr>
          <a:xfrm rot="60000">
            <a:off x="6341698" y="5885672"/>
            <a:ext cx="1213821" cy="365125"/>
          </a:xfrm>
        </p:spPr>
        <p:txBody>
          <a:bodyPr/>
          <a:lstStyle/>
          <a:p>
            <a:fld id="{B7C3F878-F5E8-489B-AC8A-64F2A7E22C28}" type="datetimeFigureOut">
              <a:rPr lang="en-US" smtClean="0"/>
              <a:pPr/>
              <a:t>7/11/2011</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dirty="0"/>
          </a:p>
        </p:txBody>
      </p:sp>
      <p:sp>
        <p:nvSpPr>
          <p:cNvPr id="7" name="Slide Number Placeholder 6"/>
          <p:cNvSpPr>
            <a:spLocks noGrp="1"/>
          </p:cNvSpPr>
          <p:nvPr>
            <p:ph type="sldNum" sz="quarter" idx="12"/>
          </p:nvPr>
        </p:nvSpPr>
        <p:spPr>
          <a:xfrm rot="60000">
            <a:off x="7557313" y="5896961"/>
            <a:ext cx="554023" cy="365125"/>
          </a:xfrm>
        </p:spPr>
        <p:txBody>
          <a:bodyPr/>
          <a:lstStyle/>
          <a:p>
            <a:fld id="{651FC063-5EA9-49AF-AFAF-D68C9E82B23B}"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de-DE" smtClean="0"/>
              <a:t>Mastertitelformat bearbeiten</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auf Platzhalter ziehen oder durch Klicken auf Symbol hinzufügen</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e Placeholder 4"/>
          <p:cNvSpPr>
            <a:spLocks noGrp="1"/>
          </p:cNvSpPr>
          <p:nvPr>
            <p:ph type="dt" sz="half" idx="10"/>
          </p:nvPr>
        </p:nvSpPr>
        <p:spPr>
          <a:xfrm rot="60000">
            <a:off x="6345936" y="5888737"/>
            <a:ext cx="1213821" cy="365125"/>
          </a:xfrm>
        </p:spPr>
        <p:txBody>
          <a:bodyPr/>
          <a:lstStyle/>
          <a:p>
            <a:fld id="{B7C3F878-F5E8-489B-AC8A-64F2A7E22C28}" type="datetimeFigureOut">
              <a:rPr lang="en-US" smtClean="0"/>
              <a:pPr/>
              <a:t>7/11/2011</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dirty="0"/>
          </a:p>
        </p:txBody>
      </p:sp>
      <p:sp>
        <p:nvSpPr>
          <p:cNvPr id="7" name="Slide Number Placeholder 6"/>
          <p:cNvSpPr>
            <a:spLocks noGrp="1"/>
          </p:cNvSpPr>
          <p:nvPr>
            <p:ph type="sldNum" sz="quarter" idx="12"/>
          </p:nvPr>
        </p:nvSpPr>
        <p:spPr>
          <a:xfrm rot="60000">
            <a:off x="7562089" y="5900026"/>
            <a:ext cx="554023" cy="365125"/>
          </a:xfrm>
        </p:spPr>
        <p:txBody>
          <a:bodyPr/>
          <a:lstStyle/>
          <a:p>
            <a:fld id="{651FC063-5EA9-49AF-AFAF-D68C9E82B23B}"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de-DE" smtClean="0"/>
              <a:t>Mastertitelformat bearbeiten</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B7C3F878-F5E8-489B-AC8A-64F2A7E22C28}" type="datetimeFigureOut">
              <a:rPr lang="en-US" smtClean="0"/>
              <a:pPr/>
              <a:t>7/11/2011</a:t>
            </a:fld>
            <a:endParaRPr lang="en-US" dirty="0"/>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dirty="0"/>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651FC063-5EA9-49AF-AFAF-D68C9E82B23B}" type="slidenum">
              <a:rPr lang="en-US" smtClean="0"/>
              <a:pPr/>
              <a:t>‹Nr.›</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End-</a:t>
            </a:r>
            <a:r>
              <a:rPr lang="de-DE" dirty="0" err="1" smtClean="0"/>
              <a:t>presentation</a:t>
            </a:r>
            <a:r>
              <a:rPr lang="de-DE" dirty="0" smtClean="0"/>
              <a:t/>
            </a:r>
            <a:br>
              <a:rPr lang="de-DE" dirty="0" smtClean="0"/>
            </a:br>
            <a:r>
              <a:rPr lang="de-DE" dirty="0" smtClean="0"/>
              <a:t>(Anforderungen)</a:t>
            </a:r>
            <a:endParaRPr lang="de-DE" dirty="0"/>
          </a:p>
        </p:txBody>
      </p:sp>
      <p:sp>
        <p:nvSpPr>
          <p:cNvPr id="3" name="Untertitel 2"/>
          <p:cNvSpPr>
            <a:spLocks noGrp="1"/>
          </p:cNvSpPr>
          <p:nvPr>
            <p:ph type="subTitle" idx="1"/>
          </p:nvPr>
        </p:nvSpPr>
        <p:spPr/>
        <p:txBody>
          <a:bodyPr>
            <a:normAutofit fontScale="62500" lnSpcReduction="20000"/>
          </a:bodyPr>
          <a:lstStyle/>
          <a:p>
            <a:r>
              <a:rPr lang="de-DE" dirty="0" smtClean="0"/>
              <a:t>In den Abschlusspräsentationen sollen die Projekte vorgestellt und vorgeführt werden. Denn wir wollen die Projekte natürlich auch einmal in Aktion sehen. Darüber hinaus soll die Architektur des Gesamtsystems erläutert werden. Jede Gruppe hat </a:t>
            </a:r>
            <a:r>
              <a:rPr lang="de-DE" dirty="0" err="1" smtClean="0"/>
              <a:t>cira</a:t>
            </a:r>
            <a:r>
              <a:rPr lang="de-DE" dirty="0" smtClean="0"/>
              <a:t> 20 bis 25 Minuten Zeit. Die Idee, die </a:t>
            </a:r>
            <a:r>
              <a:rPr lang="de-DE" dirty="0" err="1" smtClean="0"/>
              <a:t>Use-Cases</a:t>
            </a:r>
            <a:r>
              <a:rPr lang="de-DE" dirty="0" smtClean="0"/>
              <a:t>, die Umsetzung und natürlich auch eine Live-Präsentation. </a:t>
            </a:r>
            <a:endParaRPr lang="de-DE" dirty="0" smtClean="0"/>
          </a:p>
          <a:p>
            <a:r>
              <a:rPr lang="de-DE" dirty="0" smtClean="0"/>
              <a:t>(</a:t>
            </a:r>
            <a:r>
              <a:rPr lang="de-DE" dirty="0" err="1" smtClean="0"/>
              <a:t>Pratsch‘s</a:t>
            </a:r>
            <a:r>
              <a:rPr lang="de-DE" dirty="0" smtClean="0"/>
              <a:t> Anforderungen aus </a:t>
            </a:r>
            <a:r>
              <a:rPr lang="de-DE" dirty="0" err="1" smtClean="0"/>
              <a:t>Moodle</a:t>
            </a:r>
            <a:r>
              <a:rPr lang="de-DE" dirty="0" smtClean="0"/>
              <a:t>)</a:t>
            </a:r>
            <a:endParaRPr 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descr="scribble.png"/>
          <p:cNvPicPr>
            <a:picLocks noGrp="1" noChangeAspect="1"/>
          </p:cNvPicPr>
          <p:nvPr>
            <p:ph idx="1"/>
          </p:nvPr>
        </p:nvPicPr>
        <p:blipFill>
          <a:blip r:embed="rId2">
            <a:extLst>
              <a:ext uri="{28A0092B-C50C-407E-A947-70E740481C1C}">
                <a14:useLocalDpi xmlns:a14="http://schemas.microsoft.com/office/drawing/2010/main" xmlns="" val="0"/>
              </a:ext>
            </a:extLst>
          </a:blip>
          <a:srcRect l="2802" r="2802"/>
          <a:stretch>
            <a:fillRect/>
          </a:stretch>
        </p:blipFill>
        <p:spPr>
          <a:xfrm>
            <a:off x="1049169" y="627544"/>
            <a:ext cx="7081899" cy="5626690"/>
          </a:xfrm>
        </p:spPr>
      </p:pic>
    </p:spTree>
    <p:extLst>
      <p:ext uri="{BB962C8B-B14F-4D97-AF65-F5344CB8AC3E}">
        <p14:creationId xmlns:p14="http://schemas.microsoft.com/office/powerpoint/2010/main" xmlns="" val="1726670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Anwendungsfall und Design</a:t>
            </a:r>
            <a:endParaRPr lang="de-DE" dirty="0"/>
          </a:p>
        </p:txBody>
      </p:sp>
      <p:sp>
        <p:nvSpPr>
          <p:cNvPr id="3" name="Inhaltsplatzhalter 2"/>
          <p:cNvSpPr>
            <a:spLocks noGrp="1"/>
          </p:cNvSpPr>
          <p:nvPr>
            <p:ph idx="1"/>
          </p:nvPr>
        </p:nvSpPr>
        <p:spPr/>
        <p:txBody>
          <a:bodyPr/>
          <a:lstStyle/>
          <a:p>
            <a:r>
              <a:rPr lang="de-DE" dirty="0"/>
              <a:t>Ein Student bekommt ein </a:t>
            </a:r>
            <a:r>
              <a:rPr lang="de-DE" dirty="0" smtClean="0"/>
              <a:t>Projekt, soll eine Gruppe bilden und </a:t>
            </a:r>
            <a:r>
              <a:rPr lang="de-DE" dirty="0"/>
              <a:t>muss </a:t>
            </a:r>
            <a:r>
              <a:rPr lang="de-DE" dirty="0" smtClean="0"/>
              <a:t>dieses </a:t>
            </a:r>
            <a:r>
              <a:rPr lang="de-DE" dirty="0"/>
              <a:t>Projekt organisieren</a:t>
            </a:r>
            <a:r>
              <a:rPr lang="de-DE" dirty="0" smtClean="0"/>
              <a:t>.</a:t>
            </a:r>
          </a:p>
          <a:p>
            <a:r>
              <a:rPr lang="de-DE" dirty="0" smtClean="0"/>
              <a:t>Eine Firma will ein Projekt organisieren, welches aus vielen Einzelprojekten besteht oder aber auch im Gesamten verwaltet werden soll.</a:t>
            </a:r>
          </a:p>
          <a:p>
            <a:endParaRPr lang="de-DE" dirty="0"/>
          </a:p>
          <a:p>
            <a:endParaRPr lang="de-DE" dirty="0"/>
          </a:p>
        </p:txBody>
      </p:sp>
      <p:pic>
        <p:nvPicPr>
          <p:cNvPr id="4" name="Picture 2" descr="C:\Users\Salaxy\Desktop\JEE Präsi\logo_red.png"/>
          <p:cNvPicPr>
            <a:picLocks noChangeAspect="1" noChangeArrowheads="1"/>
          </p:cNvPicPr>
          <p:nvPr/>
        </p:nvPicPr>
        <p:blipFill>
          <a:blip r:embed="rId2" cstate="print"/>
          <a:srcRect/>
          <a:stretch>
            <a:fillRect/>
          </a:stretch>
        </p:blipFill>
        <p:spPr bwMode="auto">
          <a:xfrm>
            <a:off x="6764386" y="5243987"/>
            <a:ext cx="1646828" cy="1014272"/>
          </a:xfrm>
          <a:prstGeom prst="rect">
            <a:avLst/>
          </a:prstGeom>
          <a:noFill/>
        </p:spPr>
      </p:pic>
    </p:spTree>
    <p:extLst>
      <p:ext uri="{BB962C8B-B14F-4D97-AF65-F5344CB8AC3E}">
        <p14:creationId xmlns:p14="http://schemas.microsoft.com/office/powerpoint/2010/main" xmlns="" val="536774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descr="website.png"/>
          <p:cNvPicPr>
            <a:picLocks noGrp="1" noChangeAspect="1"/>
          </p:cNvPicPr>
          <p:nvPr>
            <p:ph idx="1"/>
          </p:nvPr>
        </p:nvPicPr>
        <p:blipFill>
          <a:blip r:embed="rId2">
            <a:extLst>
              <a:ext uri="{28A0092B-C50C-407E-A947-70E740481C1C}">
                <a14:useLocalDpi xmlns:a14="http://schemas.microsoft.com/office/drawing/2010/main" xmlns="" val="0"/>
              </a:ext>
            </a:extLst>
          </a:blip>
          <a:srcRect t="903" b="903"/>
          <a:stretch>
            <a:fillRect/>
          </a:stretch>
        </p:blipFill>
        <p:spPr>
          <a:xfrm>
            <a:off x="1173415" y="689994"/>
            <a:ext cx="6872810" cy="5398933"/>
          </a:xfrm>
        </p:spPr>
      </p:pic>
    </p:spTree>
    <p:extLst>
      <p:ext uri="{BB962C8B-B14F-4D97-AF65-F5344CB8AC3E}">
        <p14:creationId xmlns:p14="http://schemas.microsoft.com/office/powerpoint/2010/main" xmlns="" val="3251588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Anwendungsfälle</a:t>
            </a:r>
            <a:r>
              <a:rPr lang="de-DE" dirty="0"/>
              <a:t/>
            </a:r>
            <a:br>
              <a:rPr lang="de-DE" dirty="0"/>
            </a:br>
            <a:endParaRPr lang="de-DE" dirty="0"/>
          </a:p>
        </p:txBody>
      </p:sp>
      <p:sp>
        <p:nvSpPr>
          <p:cNvPr id="3" name="Untertitel 2"/>
          <p:cNvSpPr>
            <a:spLocks noGrp="1"/>
          </p:cNvSpPr>
          <p:nvPr>
            <p:ph type="subTitle" idx="1"/>
          </p:nvPr>
        </p:nvSpPr>
        <p:spPr/>
        <p:txBody>
          <a:bodyPr>
            <a:noAutofit/>
          </a:bodyPr>
          <a:lstStyle/>
          <a:p>
            <a:endParaRPr lang="de-DE" dirty="0" smtClean="0"/>
          </a:p>
        </p:txBody>
      </p:sp>
    </p:spTree>
    <p:extLst>
      <p:ext uri="{BB962C8B-B14F-4D97-AF65-F5344CB8AC3E}">
        <p14:creationId xmlns:p14="http://schemas.microsoft.com/office/powerpoint/2010/main" xmlns="" val="592787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786" y="917864"/>
            <a:ext cx="1142596" cy="4863661"/>
          </a:xfrm>
        </p:spPr>
        <p:txBody>
          <a:bodyPr vert="vert270">
            <a:normAutofit fontScale="90000"/>
          </a:bodyPr>
          <a:lstStyle/>
          <a:p>
            <a:r>
              <a:rPr lang="de-DE" dirty="0" err="1" smtClean="0"/>
              <a:t>Use-Cases</a:t>
            </a:r>
            <a:r>
              <a:rPr lang="de-DE" dirty="0" smtClean="0"/>
              <a:t> </a:t>
            </a:r>
            <a:r>
              <a:rPr lang="de-DE" dirty="0" smtClean="0"/>
              <a:t>1 (veraltet!!!)</a:t>
            </a:r>
            <a:endParaRPr lang="de-DE" dirty="0"/>
          </a:p>
        </p:txBody>
      </p:sp>
      <p:pic>
        <p:nvPicPr>
          <p:cNvPr id="3" name="Bild 2" descr="UseCase1-jProject.pdf"/>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43709" y="0"/>
            <a:ext cx="4848393" cy="6858000"/>
          </a:xfrm>
          <a:prstGeom prst="rect">
            <a:avLst/>
          </a:prstGeom>
        </p:spPr>
      </p:pic>
    </p:spTree>
    <p:extLst>
      <p:ext uri="{BB962C8B-B14F-4D97-AF65-F5344CB8AC3E}">
        <p14:creationId xmlns:p14="http://schemas.microsoft.com/office/powerpoint/2010/main" xmlns="" val="2901482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786" y="917864"/>
            <a:ext cx="1142596" cy="4863661"/>
          </a:xfrm>
        </p:spPr>
        <p:txBody>
          <a:bodyPr vert="vert270">
            <a:normAutofit/>
          </a:bodyPr>
          <a:lstStyle/>
          <a:p>
            <a:r>
              <a:rPr lang="de-DE" dirty="0" err="1" smtClean="0"/>
              <a:t>Use</a:t>
            </a:r>
            <a:r>
              <a:rPr lang="de-DE" dirty="0" smtClean="0"/>
              <a:t>-Cases 2</a:t>
            </a:r>
            <a:endParaRPr lang="de-DE" dirty="0"/>
          </a:p>
        </p:txBody>
      </p:sp>
      <p:pic>
        <p:nvPicPr>
          <p:cNvPr id="4" name="Bild 3" descr="UseCase2-jProject.pdf"/>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71994" y="580571"/>
            <a:ext cx="4848393" cy="6858000"/>
          </a:xfrm>
          <a:prstGeom prst="rect">
            <a:avLst/>
          </a:prstGeom>
        </p:spPr>
      </p:pic>
    </p:spTree>
    <p:extLst>
      <p:ext uri="{BB962C8B-B14F-4D97-AF65-F5344CB8AC3E}">
        <p14:creationId xmlns:p14="http://schemas.microsoft.com/office/powerpoint/2010/main" xmlns="" val="1174933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Die  Umsetzung</a:t>
            </a:r>
            <a:r>
              <a:rPr lang="de-DE" dirty="0"/>
              <a:t/>
            </a:r>
            <a:br>
              <a:rPr lang="de-DE" dirty="0"/>
            </a:br>
            <a:endParaRPr lang="de-DE" dirty="0"/>
          </a:p>
        </p:txBody>
      </p:sp>
      <p:sp>
        <p:nvSpPr>
          <p:cNvPr id="3" name="Untertitel 2"/>
          <p:cNvSpPr>
            <a:spLocks noGrp="1"/>
          </p:cNvSpPr>
          <p:nvPr>
            <p:ph type="subTitle" idx="1"/>
          </p:nvPr>
        </p:nvSpPr>
        <p:spPr/>
        <p:txBody>
          <a:bodyPr>
            <a:noAutofit/>
          </a:bodyPr>
          <a:lstStyle/>
          <a:p>
            <a:endParaRPr lang="de-DE" dirty="0" smtClean="0"/>
          </a:p>
        </p:txBody>
      </p:sp>
    </p:spTree>
    <p:extLst>
      <p:ext uri="{BB962C8B-B14F-4D97-AF65-F5344CB8AC3E}">
        <p14:creationId xmlns:p14="http://schemas.microsoft.com/office/powerpoint/2010/main" xmlns="" val="592787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a:t>
            </a:r>
            <a:endParaRPr lang="de-DE" dirty="0"/>
          </a:p>
        </p:txBody>
      </p:sp>
      <p:sp>
        <p:nvSpPr>
          <p:cNvPr id="3" name="Inhaltsplatzhalter 2"/>
          <p:cNvSpPr>
            <a:spLocks noGrp="1"/>
          </p:cNvSpPr>
          <p:nvPr>
            <p:ph idx="1"/>
          </p:nvPr>
        </p:nvSpPr>
        <p:spPr/>
        <p:txBody>
          <a:bodyPr/>
          <a:lstStyle/>
          <a:p>
            <a:r>
              <a:rPr lang="de-DE" dirty="0" smtClean="0"/>
              <a:t>Arbeitseinteilung</a:t>
            </a:r>
          </a:p>
          <a:p>
            <a:r>
              <a:rPr lang="de-DE" dirty="0" smtClean="0"/>
              <a:t>Frameworks, Rahmenbedingungen und Designpattern</a:t>
            </a:r>
          </a:p>
          <a:p>
            <a:r>
              <a:rPr lang="de-DE" dirty="0" smtClean="0"/>
              <a:t>EER-Diagramm</a:t>
            </a:r>
          </a:p>
          <a:p>
            <a:r>
              <a:rPr lang="de-DE" dirty="0" smtClean="0"/>
              <a:t>Package-Diagramme</a:t>
            </a:r>
          </a:p>
          <a:p>
            <a:r>
              <a:rPr lang="de-DE" dirty="0" smtClean="0"/>
              <a:t>UML-Diagramm</a:t>
            </a:r>
          </a:p>
          <a:p>
            <a:r>
              <a:rPr lang="de-DE" dirty="0" err="1" smtClean="0"/>
              <a:t>Use</a:t>
            </a:r>
            <a:r>
              <a:rPr lang="de-DE" dirty="0" smtClean="0"/>
              <a:t>-Case-Diagramm 1 und 2</a:t>
            </a:r>
          </a:p>
          <a:p>
            <a:r>
              <a:rPr lang="de-DE" dirty="0" smtClean="0"/>
              <a:t>Meilensteine</a:t>
            </a:r>
            <a:endParaRPr lang="de-DE" dirty="0"/>
          </a:p>
        </p:txBody>
      </p:sp>
    </p:spTree>
    <p:extLst>
      <p:ext uri="{BB962C8B-B14F-4D97-AF65-F5344CB8AC3E}">
        <p14:creationId xmlns:p14="http://schemas.microsoft.com/office/powerpoint/2010/main" xmlns="" val="2468279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5023" y="216339"/>
            <a:ext cx="6965245" cy="1202485"/>
          </a:xfrm>
        </p:spPr>
        <p:txBody>
          <a:bodyPr/>
          <a:lstStyle/>
          <a:p>
            <a:r>
              <a:rPr lang="de-DE" dirty="0" smtClean="0"/>
              <a:t>Arbeitseinteilung</a:t>
            </a:r>
            <a:endParaRPr lang="de-DE" dirty="0"/>
          </a:p>
        </p:txBody>
      </p:sp>
      <p:sp>
        <p:nvSpPr>
          <p:cNvPr id="3" name="Textfeld 2"/>
          <p:cNvSpPr txBox="1"/>
          <p:nvPr/>
        </p:nvSpPr>
        <p:spPr>
          <a:xfrm>
            <a:off x="939800" y="1761724"/>
            <a:ext cx="7120468" cy="2554545"/>
          </a:xfrm>
          <a:prstGeom prst="rect">
            <a:avLst/>
          </a:prstGeom>
          <a:noFill/>
        </p:spPr>
        <p:txBody>
          <a:bodyPr wrap="square" rtlCol="0">
            <a:spAutoFit/>
          </a:bodyPr>
          <a:lstStyle/>
          <a:p>
            <a:r>
              <a:rPr lang="de-DE" sz="2400" b="1" u="sng" dirty="0"/>
              <a:t>Schichtenorientierte </a:t>
            </a:r>
            <a:r>
              <a:rPr lang="de-DE" sz="2400" b="1" u="sng" dirty="0" smtClean="0"/>
              <a:t>Aufteilung</a:t>
            </a:r>
          </a:p>
          <a:p>
            <a:endParaRPr lang="de-DE" sz="2400" b="1" u="sng" dirty="0" smtClean="0"/>
          </a:p>
          <a:p>
            <a:r>
              <a:rPr lang="de-DE" sz="2400" dirty="0" smtClean="0"/>
              <a:t>Tino 		– Model und Datenbank</a:t>
            </a:r>
          </a:p>
          <a:p>
            <a:r>
              <a:rPr lang="de-DE" sz="2400" dirty="0" smtClean="0"/>
              <a:t>Michael 	– Design/GUI und Planung</a:t>
            </a:r>
          </a:p>
          <a:p>
            <a:r>
              <a:rPr lang="de-DE" sz="2400" dirty="0"/>
              <a:t>Andy 		– Logik und </a:t>
            </a:r>
            <a:r>
              <a:rPr lang="de-DE" sz="2400" dirty="0" smtClean="0"/>
              <a:t>Datenfluss</a:t>
            </a:r>
          </a:p>
          <a:p>
            <a:endParaRPr lang="de-DE" sz="2400" dirty="0"/>
          </a:p>
          <a:p>
            <a:r>
              <a:rPr lang="de-DE" sz="1600" dirty="0" smtClean="0"/>
              <a:t>Ansonsten </a:t>
            </a:r>
            <a:r>
              <a:rPr lang="de-DE" sz="1600" dirty="0" smtClean="0"/>
              <a:t>überwiegend übergreifende </a:t>
            </a:r>
            <a:r>
              <a:rPr lang="de-DE" sz="1600" dirty="0" smtClean="0"/>
              <a:t>Arbeit</a:t>
            </a:r>
            <a:endParaRPr lang="de-DE" sz="1600" dirty="0"/>
          </a:p>
        </p:txBody>
      </p:sp>
      <p:sp>
        <p:nvSpPr>
          <p:cNvPr id="4" name="Textfeld 3"/>
          <p:cNvSpPr txBox="1"/>
          <p:nvPr/>
        </p:nvSpPr>
        <p:spPr>
          <a:xfrm>
            <a:off x="6769100" y="1761724"/>
            <a:ext cx="1600200" cy="1938992"/>
          </a:xfrm>
          <a:prstGeom prst="rect">
            <a:avLst/>
          </a:prstGeom>
          <a:noFill/>
        </p:spPr>
        <p:txBody>
          <a:bodyPr wrap="square" rtlCol="0">
            <a:spAutoFit/>
          </a:bodyPr>
          <a:lstStyle/>
          <a:p>
            <a:endParaRPr lang="de-DE" sz="2400" b="1" dirty="0" smtClean="0"/>
          </a:p>
          <a:p>
            <a:endParaRPr lang="de-DE" sz="2400" b="1" dirty="0" smtClean="0"/>
          </a:p>
          <a:p>
            <a:r>
              <a:rPr lang="de-DE" sz="2400" b="1" dirty="0" smtClean="0"/>
              <a:t>M</a:t>
            </a:r>
            <a:r>
              <a:rPr lang="de-DE" dirty="0" smtClean="0"/>
              <a:t>odel</a:t>
            </a:r>
          </a:p>
          <a:p>
            <a:r>
              <a:rPr lang="de-DE" sz="2400" b="1" dirty="0" smtClean="0"/>
              <a:t>V</a:t>
            </a:r>
            <a:r>
              <a:rPr lang="de-DE" dirty="0" smtClean="0"/>
              <a:t>iew</a:t>
            </a:r>
          </a:p>
          <a:p>
            <a:r>
              <a:rPr lang="de-DE" sz="2400" b="1" dirty="0" smtClean="0"/>
              <a:t>C</a:t>
            </a:r>
            <a:r>
              <a:rPr lang="de-DE" dirty="0" smtClean="0"/>
              <a:t>ontroller</a:t>
            </a:r>
            <a:endParaRPr lang="de-DE" dirty="0"/>
          </a:p>
        </p:txBody>
      </p:sp>
    </p:spTree>
    <p:extLst>
      <p:ext uri="{BB962C8B-B14F-4D97-AF65-F5344CB8AC3E}">
        <p14:creationId xmlns:p14="http://schemas.microsoft.com/office/powerpoint/2010/main" xmlns="" val="2015734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5023" y="635439"/>
            <a:ext cx="6965245" cy="1202485"/>
          </a:xfrm>
        </p:spPr>
        <p:txBody>
          <a:bodyPr>
            <a:normAutofit fontScale="90000"/>
          </a:bodyPr>
          <a:lstStyle/>
          <a:p>
            <a:r>
              <a:rPr lang="de-DE" sz="3600" dirty="0"/>
              <a:t>Frameworks</a:t>
            </a:r>
            <a:r>
              <a:rPr lang="de-DE" sz="3600" dirty="0" smtClean="0"/>
              <a:t>, Rahmenbedingungen </a:t>
            </a:r>
            <a:r>
              <a:rPr lang="de-DE" sz="3600" dirty="0"/>
              <a:t>und </a:t>
            </a:r>
            <a:r>
              <a:rPr lang="de-DE" sz="3600" dirty="0" err="1" smtClean="0"/>
              <a:t>Designpattern</a:t>
            </a:r>
            <a:endParaRPr lang="de-DE" sz="3600" dirty="0"/>
          </a:p>
        </p:txBody>
      </p:sp>
      <p:sp>
        <p:nvSpPr>
          <p:cNvPr id="3" name="Textfeld 2"/>
          <p:cNvSpPr txBox="1"/>
          <p:nvPr/>
        </p:nvSpPr>
        <p:spPr>
          <a:xfrm>
            <a:off x="1095023" y="1837924"/>
            <a:ext cx="6965245" cy="2123658"/>
          </a:xfrm>
          <a:prstGeom prst="rect">
            <a:avLst/>
          </a:prstGeom>
          <a:noFill/>
        </p:spPr>
        <p:txBody>
          <a:bodyPr wrap="square" rtlCol="0">
            <a:spAutoFit/>
          </a:bodyPr>
          <a:lstStyle/>
          <a:p>
            <a:r>
              <a:rPr lang="de-DE" sz="2400" b="1" u="sng" dirty="0" smtClean="0"/>
              <a:t>Frameworks &amp; </a:t>
            </a:r>
            <a:r>
              <a:rPr lang="de-DE" sz="2400" b="1" u="sng" dirty="0" err="1" smtClean="0"/>
              <a:t>Libs</a:t>
            </a:r>
            <a:endParaRPr lang="de-DE" sz="2400" b="1" u="sng" dirty="0" smtClean="0"/>
          </a:p>
          <a:p>
            <a:pPr marL="285750" indent="-285750">
              <a:buFont typeface="Arial"/>
              <a:buChar char="•"/>
            </a:pPr>
            <a:r>
              <a:rPr lang="de-DE" dirty="0" err="1" smtClean="0"/>
              <a:t>Hibernate</a:t>
            </a:r>
            <a:r>
              <a:rPr lang="de-DE" dirty="0" smtClean="0"/>
              <a:t> </a:t>
            </a:r>
            <a:r>
              <a:rPr lang="de-DE" dirty="0" smtClean="0"/>
              <a:t>+ JDBC</a:t>
            </a:r>
          </a:p>
          <a:p>
            <a:pPr marL="285750" indent="-285750">
              <a:buFont typeface="Arial"/>
              <a:buChar char="•"/>
            </a:pPr>
            <a:r>
              <a:rPr lang="de-DE" dirty="0" smtClean="0"/>
              <a:t>Log4j</a:t>
            </a:r>
            <a:endParaRPr lang="de-DE" dirty="0" smtClean="0"/>
          </a:p>
          <a:p>
            <a:pPr marL="285750" indent="-285750">
              <a:buFont typeface="Arial"/>
              <a:buChar char="•"/>
            </a:pPr>
            <a:r>
              <a:rPr lang="en-US" dirty="0" smtClean="0"/>
              <a:t>Visual Paradigm </a:t>
            </a:r>
            <a:r>
              <a:rPr lang="en-US" dirty="0" smtClean="0"/>
              <a:t>JPA</a:t>
            </a:r>
          </a:p>
          <a:p>
            <a:pPr marL="285750" indent="-285750">
              <a:buFont typeface="Arial"/>
              <a:buChar char="•"/>
            </a:pPr>
            <a:r>
              <a:rPr lang="en-US" dirty="0" smtClean="0"/>
              <a:t>JSTL</a:t>
            </a:r>
          </a:p>
          <a:p>
            <a:pPr marL="285750" indent="-285750">
              <a:buFont typeface="Arial"/>
              <a:buChar char="•"/>
            </a:pPr>
            <a:r>
              <a:rPr lang="en-US" dirty="0" smtClean="0"/>
              <a:t>Apache commons </a:t>
            </a:r>
            <a:r>
              <a:rPr lang="en-US" dirty="0" err="1" smtClean="0"/>
              <a:t>Fileupload</a:t>
            </a:r>
            <a:r>
              <a:rPr lang="en-US" dirty="0" smtClean="0"/>
              <a:t> &amp; </a:t>
            </a:r>
            <a:r>
              <a:rPr lang="en-US" dirty="0" smtClean="0"/>
              <a:t>IO</a:t>
            </a:r>
          </a:p>
          <a:p>
            <a:pPr marL="285750" indent="-285750">
              <a:buFont typeface="Arial"/>
              <a:buChar char="•"/>
            </a:pPr>
            <a:r>
              <a:rPr lang="en-US" dirty="0" smtClean="0"/>
              <a:t>JavaScript </a:t>
            </a:r>
            <a:r>
              <a:rPr lang="en-US" dirty="0" err="1" smtClean="0"/>
              <a:t>mit</a:t>
            </a:r>
            <a:r>
              <a:rPr lang="en-US" dirty="0" smtClean="0"/>
              <a:t> </a:t>
            </a:r>
            <a:r>
              <a:rPr lang="de-DE" dirty="0" err="1" smtClean="0"/>
              <a:t>Mootools</a:t>
            </a:r>
            <a:endParaRPr lang="en-US" dirty="0" smtClean="0"/>
          </a:p>
        </p:txBody>
      </p:sp>
      <p:sp>
        <p:nvSpPr>
          <p:cNvPr id="4" name="Textfeld 3"/>
          <p:cNvSpPr txBox="1"/>
          <p:nvPr/>
        </p:nvSpPr>
        <p:spPr>
          <a:xfrm>
            <a:off x="1095023" y="3845607"/>
            <a:ext cx="6965245" cy="2400657"/>
          </a:xfrm>
          <a:prstGeom prst="rect">
            <a:avLst/>
          </a:prstGeom>
          <a:noFill/>
        </p:spPr>
        <p:txBody>
          <a:bodyPr wrap="square" rtlCol="0">
            <a:spAutoFit/>
          </a:bodyPr>
          <a:lstStyle/>
          <a:p>
            <a:r>
              <a:rPr lang="de-DE" sz="2400" b="1" u="sng" dirty="0" smtClean="0"/>
              <a:t>Rahmenbedingungen</a:t>
            </a:r>
            <a:endParaRPr lang="de-DE" dirty="0"/>
          </a:p>
          <a:p>
            <a:pPr marL="285750" indent="-285750">
              <a:buFont typeface="Arial"/>
              <a:buChar char="•"/>
            </a:pPr>
            <a:r>
              <a:rPr lang="de-DE" dirty="0"/>
              <a:t>MySQL</a:t>
            </a:r>
          </a:p>
          <a:p>
            <a:pPr marL="285750" indent="-285750">
              <a:buFont typeface="Arial"/>
              <a:buChar char="•"/>
            </a:pPr>
            <a:r>
              <a:rPr lang="de-DE" dirty="0" smtClean="0"/>
              <a:t>Linux-Server</a:t>
            </a:r>
          </a:p>
          <a:p>
            <a:pPr marL="285750" indent="-285750">
              <a:buFont typeface="Arial"/>
              <a:buChar char="•"/>
            </a:pPr>
            <a:r>
              <a:rPr lang="de-DE" dirty="0" err="1" smtClean="0"/>
              <a:t>Tomcat</a:t>
            </a:r>
            <a:r>
              <a:rPr lang="de-DE" dirty="0" smtClean="0"/>
              <a:t>/</a:t>
            </a:r>
            <a:r>
              <a:rPr lang="de-DE" dirty="0" err="1" smtClean="0"/>
              <a:t>Glassfish</a:t>
            </a:r>
            <a:endParaRPr lang="de-DE" dirty="0" smtClean="0"/>
          </a:p>
          <a:p>
            <a:pPr marL="285750" indent="-285750">
              <a:buFont typeface="Arial"/>
              <a:buChar char="•"/>
            </a:pPr>
            <a:r>
              <a:rPr lang="de-DE" dirty="0" smtClean="0"/>
              <a:t>IDE </a:t>
            </a:r>
            <a:r>
              <a:rPr lang="de-DE" dirty="0" err="1" smtClean="0"/>
              <a:t>Eclipse</a:t>
            </a:r>
            <a:r>
              <a:rPr lang="de-DE" dirty="0" smtClean="0"/>
              <a:t> /</a:t>
            </a:r>
            <a:r>
              <a:rPr lang="de-DE" dirty="0" err="1" smtClean="0"/>
              <a:t>Netbeans</a:t>
            </a:r>
            <a:r>
              <a:rPr lang="de-DE" dirty="0" smtClean="0"/>
              <a:t> 7</a:t>
            </a:r>
            <a:endParaRPr lang="de-DE" dirty="0" smtClean="0"/>
          </a:p>
          <a:p>
            <a:pPr marL="285750" indent="-285750">
              <a:buFont typeface="Arial"/>
              <a:buChar char="•"/>
            </a:pPr>
            <a:r>
              <a:rPr lang="de-DE" dirty="0" smtClean="0"/>
              <a:t>Google SVN</a:t>
            </a:r>
          </a:p>
          <a:p>
            <a:pPr marL="285750" indent="-285750">
              <a:buFont typeface="Arial"/>
              <a:buChar char="•"/>
            </a:pPr>
            <a:r>
              <a:rPr lang="de-DE" dirty="0" err="1" smtClean="0"/>
              <a:t>Photoshop</a:t>
            </a:r>
            <a:endParaRPr lang="de-DE" dirty="0" smtClean="0"/>
          </a:p>
          <a:p>
            <a:pPr marL="285750" indent="-285750">
              <a:buFont typeface="Arial"/>
              <a:buChar char="•"/>
            </a:pPr>
            <a:r>
              <a:rPr lang="de-DE" dirty="0" smtClean="0"/>
              <a:t>Visual </a:t>
            </a:r>
            <a:r>
              <a:rPr lang="de-DE" dirty="0" err="1" smtClean="0"/>
              <a:t>Paradigm</a:t>
            </a:r>
            <a:endParaRPr lang="de-DE" dirty="0"/>
          </a:p>
        </p:txBody>
      </p:sp>
      <p:sp>
        <p:nvSpPr>
          <p:cNvPr id="5" name="Textfeld 4"/>
          <p:cNvSpPr txBox="1"/>
          <p:nvPr/>
        </p:nvSpPr>
        <p:spPr>
          <a:xfrm>
            <a:off x="4813300" y="1964924"/>
            <a:ext cx="3149600" cy="738664"/>
          </a:xfrm>
          <a:prstGeom prst="rect">
            <a:avLst/>
          </a:prstGeom>
          <a:noFill/>
        </p:spPr>
        <p:txBody>
          <a:bodyPr wrap="square" rtlCol="0">
            <a:spAutoFit/>
          </a:bodyPr>
          <a:lstStyle/>
          <a:p>
            <a:r>
              <a:rPr lang="de-DE" sz="2400" b="1" u="sng" dirty="0" smtClean="0"/>
              <a:t>Designpattern</a:t>
            </a:r>
          </a:p>
          <a:p>
            <a:pPr marL="285750" indent="-285750">
              <a:buFont typeface="Arial"/>
              <a:buChar char="•"/>
            </a:pPr>
            <a:r>
              <a:rPr lang="de-DE" dirty="0" smtClean="0"/>
              <a:t>MVC</a:t>
            </a:r>
            <a:endParaRPr lang="de-DE" dirty="0"/>
          </a:p>
        </p:txBody>
      </p:sp>
    </p:spTree>
    <p:extLst>
      <p:ext uri="{BB962C8B-B14F-4D97-AF65-F5344CB8AC3E}">
        <p14:creationId xmlns:p14="http://schemas.microsoft.com/office/powerpoint/2010/main" xmlns="" val="960218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727201" y="1960607"/>
            <a:ext cx="5723468" cy="1828090"/>
          </a:xfrm>
        </p:spPr>
        <p:txBody>
          <a:bodyPr>
            <a:normAutofit fontScale="90000"/>
          </a:bodyPr>
          <a:lstStyle/>
          <a:p>
            <a:pPr fontAlgn="ctr"/>
            <a:r>
              <a:rPr lang="de-DE" i="1" dirty="0" smtClean="0"/>
              <a:t>„</a:t>
            </a:r>
            <a:r>
              <a:rPr lang="de-DE" dirty="0" smtClean="0"/>
              <a:t> Der Ausgang gibt den Taten ihre Titel</a:t>
            </a:r>
            <a:r>
              <a:rPr lang="de-DE" dirty="0" smtClean="0"/>
              <a:t>. </a:t>
            </a:r>
            <a:r>
              <a:rPr lang="de-DE" i="1" dirty="0" smtClean="0"/>
              <a:t>“</a:t>
            </a:r>
            <a:endParaRPr lang="de-DE" i="1" dirty="0"/>
          </a:p>
        </p:txBody>
      </p:sp>
      <p:sp>
        <p:nvSpPr>
          <p:cNvPr id="3" name="Untertitel 2"/>
          <p:cNvSpPr>
            <a:spLocks noGrp="1"/>
          </p:cNvSpPr>
          <p:nvPr>
            <p:ph type="subTitle" idx="1"/>
          </p:nvPr>
        </p:nvSpPr>
        <p:spPr/>
        <p:txBody>
          <a:bodyPr>
            <a:normAutofit/>
          </a:bodyPr>
          <a:lstStyle/>
          <a:p>
            <a:r>
              <a:rPr lang="de-DE" sz="1200" i="1" dirty="0" smtClean="0"/>
              <a:t>Johann Wolfgang von Goethe</a:t>
            </a:r>
          </a:p>
        </p:txBody>
      </p:sp>
    </p:spTree>
    <p:extLst>
      <p:ext uri="{BB962C8B-B14F-4D97-AF65-F5344CB8AC3E}">
        <p14:creationId xmlns:p14="http://schemas.microsoft.com/office/powerpoint/2010/main" xmlns="" val="333533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5023" y="216339"/>
            <a:ext cx="6965245" cy="1202485"/>
          </a:xfrm>
        </p:spPr>
        <p:txBody>
          <a:bodyPr>
            <a:normAutofit/>
          </a:bodyPr>
          <a:lstStyle/>
          <a:p>
            <a:r>
              <a:rPr lang="de-DE" dirty="0" smtClean="0"/>
              <a:t>Domänenmodell</a:t>
            </a:r>
            <a:endParaRPr lang="de-DE" dirty="0"/>
          </a:p>
        </p:txBody>
      </p:sp>
      <p:pic>
        <p:nvPicPr>
          <p:cNvPr id="5" name="Grafik 4" descr="Domeanenmodell.png"/>
          <p:cNvPicPr>
            <a:picLocks noChangeAspect="1"/>
          </p:cNvPicPr>
          <p:nvPr/>
        </p:nvPicPr>
        <p:blipFill>
          <a:blip r:embed="rId2"/>
          <a:stretch>
            <a:fillRect/>
          </a:stretch>
        </p:blipFill>
        <p:spPr>
          <a:xfrm>
            <a:off x="863126" y="1068224"/>
            <a:ext cx="7503208" cy="4922378"/>
          </a:xfrm>
          <a:prstGeom prst="rect">
            <a:avLst/>
          </a:prstGeom>
        </p:spPr>
      </p:pic>
    </p:spTree>
    <p:extLst>
      <p:ext uri="{BB962C8B-B14F-4D97-AF65-F5344CB8AC3E}">
        <p14:creationId xmlns:p14="http://schemas.microsoft.com/office/powerpoint/2010/main" xmlns="" val="16739313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5023" y="216339"/>
            <a:ext cx="6965245" cy="1202485"/>
          </a:xfrm>
        </p:spPr>
        <p:txBody>
          <a:bodyPr/>
          <a:lstStyle/>
          <a:p>
            <a:r>
              <a:rPr lang="de-DE" dirty="0" smtClean="0"/>
              <a:t>EER</a:t>
            </a:r>
            <a:endParaRPr lang="de-DE" dirty="0"/>
          </a:p>
        </p:txBody>
      </p:sp>
      <p:pic>
        <p:nvPicPr>
          <p:cNvPr id="4" name="Grafik 3" descr="Entity Relationship Diagramm.png"/>
          <p:cNvPicPr>
            <a:picLocks noChangeAspect="1"/>
          </p:cNvPicPr>
          <p:nvPr/>
        </p:nvPicPr>
        <p:blipFill>
          <a:blip r:embed="rId2"/>
          <a:stretch>
            <a:fillRect/>
          </a:stretch>
        </p:blipFill>
        <p:spPr>
          <a:xfrm>
            <a:off x="863125" y="1222050"/>
            <a:ext cx="7443388" cy="4956560"/>
          </a:xfrm>
          <a:prstGeom prst="rect">
            <a:avLst/>
          </a:prstGeom>
        </p:spPr>
      </p:pic>
    </p:spTree>
    <p:extLst>
      <p:ext uri="{BB962C8B-B14F-4D97-AF65-F5344CB8AC3E}">
        <p14:creationId xmlns:p14="http://schemas.microsoft.com/office/powerpoint/2010/main" xmlns="" val="16739313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5023" y="216339"/>
            <a:ext cx="6965245" cy="1202485"/>
          </a:xfrm>
        </p:spPr>
        <p:txBody>
          <a:bodyPr/>
          <a:lstStyle/>
          <a:p>
            <a:r>
              <a:rPr lang="de-DE" dirty="0" smtClean="0"/>
              <a:t>Schichten</a:t>
            </a:r>
            <a:endParaRPr lang="de-DE" dirty="0"/>
          </a:p>
        </p:txBody>
      </p:sp>
      <p:pic>
        <p:nvPicPr>
          <p:cNvPr id="2050" name="Picture 2"/>
          <p:cNvPicPr>
            <a:picLocks noChangeAspect="1" noChangeArrowheads="1"/>
          </p:cNvPicPr>
          <p:nvPr/>
        </p:nvPicPr>
        <p:blipFill>
          <a:blip r:embed="rId2"/>
          <a:srcRect/>
          <a:stretch>
            <a:fillRect/>
          </a:stretch>
        </p:blipFill>
        <p:spPr bwMode="auto">
          <a:xfrm>
            <a:off x="1307506" y="1123771"/>
            <a:ext cx="6625839" cy="4969379"/>
          </a:xfrm>
          <a:prstGeom prst="rect">
            <a:avLst/>
          </a:prstGeom>
          <a:noFill/>
          <a:ln w="9525">
            <a:noFill/>
            <a:miter lim="800000"/>
            <a:headEnd/>
            <a:tailEnd/>
          </a:ln>
          <a:effectLst/>
        </p:spPr>
      </p:pic>
    </p:spTree>
    <p:extLst>
      <p:ext uri="{BB962C8B-B14F-4D97-AF65-F5344CB8AC3E}">
        <p14:creationId xmlns:p14="http://schemas.microsoft.com/office/powerpoint/2010/main" xmlns="" val="1673931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5023" y="216339"/>
            <a:ext cx="6965245" cy="1202485"/>
          </a:xfrm>
        </p:spPr>
        <p:txBody>
          <a:bodyPr/>
          <a:lstStyle/>
          <a:p>
            <a:r>
              <a:rPr lang="de-DE" dirty="0" smtClean="0"/>
              <a:t>Package</a:t>
            </a:r>
            <a:endParaRPr lang="de-DE" dirty="0"/>
          </a:p>
        </p:txBody>
      </p:sp>
      <p:pic>
        <p:nvPicPr>
          <p:cNvPr id="4" name="Grafik 3" descr="Packetdiagramm.png"/>
          <p:cNvPicPr>
            <a:picLocks noChangeAspect="1"/>
          </p:cNvPicPr>
          <p:nvPr/>
        </p:nvPicPr>
        <p:blipFill>
          <a:blip r:embed="rId2"/>
          <a:stretch>
            <a:fillRect/>
          </a:stretch>
        </p:blipFill>
        <p:spPr>
          <a:xfrm>
            <a:off x="820396" y="1290414"/>
            <a:ext cx="7580120" cy="4760007"/>
          </a:xfrm>
          <a:prstGeom prst="rect">
            <a:avLst/>
          </a:prstGeom>
        </p:spPr>
      </p:pic>
    </p:spTree>
    <p:extLst>
      <p:ext uri="{BB962C8B-B14F-4D97-AF65-F5344CB8AC3E}">
        <p14:creationId xmlns:p14="http://schemas.microsoft.com/office/powerpoint/2010/main" xmlns="" val="15495379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26549" y="793391"/>
            <a:ext cx="1324023" cy="4879276"/>
          </a:xfrm>
        </p:spPr>
        <p:txBody>
          <a:bodyPr vert="vert270"/>
          <a:lstStyle/>
          <a:p>
            <a:r>
              <a:rPr lang="de-DE" dirty="0" smtClean="0"/>
              <a:t>Package</a:t>
            </a:r>
            <a:endParaRPr lang="de-DE" dirty="0"/>
          </a:p>
        </p:txBody>
      </p:sp>
      <p:pic>
        <p:nvPicPr>
          <p:cNvPr id="4" name="Bild 3" descr="Package-jProject.pdf"/>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10015" y="-729077"/>
            <a:ext cx="5957510" cy="8426834"/>
          </a:xfrm>
          <a:prstGeom prst="rect">
            <a:avLst/>
          </a:prstGeom>
        </p:spPr>
      </p:pic>
    </p:spTree>
    <p:extLst>
      <p:ext uri="{BB962C8B-B14F-4D97-AF65-F5344CB8AC3E}">
        <p14:creationId xmlns:p14="http://schemas.microsoft.com/office/powerpoint/2010/main" xmlns="" val="16169142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5023" y="216339"/>
            <a:ext cx="6965245" cy="1202485"/>
          </a:xfrm>
        </p:spPr>
        <p:txBody>
          <a:bodyPr/>
          <a:lstStyle/>
          <a:p>
            <a:r>
              <a:rPr lang="de-DE" dirty="0" smtClean="0"/>
              <a:t>UML ????</a:t>
            </a:r>
            <a:endParaRPr lang="de-DE" dirty="0"/>
          </a:p>
        </p:txBody>
      </p:sp>
      <p:pic>
        <p:nvPicPr>
          <p:cNvPr id="5" name="Bild 4" descr="UML-jProject.pdf"/>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0953" y="665238"/>
            <a:ext cx="8640840" cy="6108806"/>
          </a:xfrm>
          <a:prstGeom prst="rect">
            <a:avLst/>
          </a:prstGeom>
        </p:spPr>
      </p:pic>
    </p:spTree>
    <p:extLst>
      <p:ext uri="{BB962C8B-B14F-4D97-AF65-F5344CB8AC3E}">
        <p14:creationId xmlns:p14="http://schemas.microsoft.com/office/powerpoint/2010/main" xmlns="" val="2912801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5023" y="216339"/>
            <a:ext cx="6965245" cy="1202485"/>
          </a:xfrm>
        </p:spPr>
        <p:txBody>
          <a:bodyPr>
            <a:normAutofit fontScale="90000"/>
          </a:bodyPr>
          <a:lstStyle/>
          <a:p>
            <a:r>
              <a:rPr lang="de-DE" dirty="0" smtClean="0"/>
              <a:t>Meilensteine (quatsch…oder???)</a:t>
            </a:r>
            <a:endParaRPr lang="de-DE" dirty="0"/>
          </a:p>
        </p:txBody>
      </p:sp>
      <p:sp>
        <p:nvSpPr>
          <p:cNvPr id="4" name="Textfeld 3"/>
          <p:cNvSpPr txBox="1"/>
          <p:nvPr/>
        </p:nvSpPr>
        <p:spPr>
          <a:xfrm>
            <a:off x="1095023" y="1418824"/>
            <a:ext cx="6965245" cy="4524316"/>
          </a:xfrm>
          <a:prstGeom prst="rect">
            <a:avLst/>
          </a:prstGeom>
          <a:noFill/>
        </p:spPr>
        <p:txBody>
          <a:bodyPr wrap="square" rtlCol="0">
            <a:spAutoFit/>
          </a:bodyPr>
          <a:lstStyle/>
          <a:p>
            <a:pPr marL="342900" indent="-342900">
              <a:buFont typeface="+mj-lt"/>
              <a:buAutoNum type="arabicPeriod"/>
            </a:pPr>
            <a:r>
              <a:rPr lang="de-DE" dirty="0" smtClean="0"/>
              <a:t>Kick-Off</a:t>
            </a:r>
          </a:p>
          <a:p>
            <a:pPr marL="342900" indent="-342900">
              <a:buFont typeface="+mj-lt"/>
              <a:buAutoNum type="arabicPeriod"/>
            </a:pPr>
            <a:r>
              <a:rPr lang="de-DE" dirty="0" smtClean="0"/>
              <a:t>Datenbank fertig</a:t>
            </a:r>
          </a:p>
          <a:p>
            <a:pPr marL="342900" indent="-342900">
              <a:buFont typeface="+mj-lt"/>
              <a:buAutoNum type="arabicPeriod"/>
            </a:pPr>
            <a:r>
              <a:rPr lang="de-DE" dirty="0" smtClean="0"/>
              <a:t>Datenbankanbindung fertig</a:t>
            </a:r>
          </a:p>
          <a:p>
            <a:pPr marL="342900" indent="-342900">
              <a:buFont typeface="+mj-lt"/>
              <a:buAutoNum type="arabicPeriod"/>
            </a:pPr>
            <a:r>
              <a:rPr lang="de-DE" dirty="0" smtClean="0"/>
              <a:t>Testserver läuft</a:t>
            </a:r>
          </a:p>
          <a:p>
            <a:pPr marL="342900" indent="-342900">
              <a:buFont typeface="+mj-lt"/>
              <a:buAutoNum type="arabicPeriod"/>
            </a:pPr>
            <a:r>
              <a:rPr lang="de-DE" dirty="0" smtClean="0"/>
              <a:t>Grundstruktur festgelegt</a:t>
            </a:r>
          </a:p>
          <a:p>
            <a:pPr marL="342900" indent="-342900">
              <a:buFont typeface="+mj-lt"/>
              <a:buAutoNum type="arabicPeriod"/>
            </a:pPr>
            <a:r>
              <a:rPr lang="de-DE" dirty="0"/>
              <a:t>GUI </a:t>
            </a:r>
            <a:r>
              <a:rPr lang="de-DE" dirty="0" err="1" smtClean="0"/>
              <a:t>PreVersion</a:t>
            </a:r>
            <a:endParaRPr lang="de-DE" dirty="0" smtClean="0"/>
          </a:p>
          <a:p>
            <a:pPr marL="342900" indent="-342900">
              <a:buFont typeface="+mj-lt"/>
              <a:buAutoNum type="arabicPeriod"/>
            </a:pPr>
            <a:r>
              <a:rPr lang="de-DE" dirty="0" err="1"/>
              <a:t>CalDAV</a:t>
            </a:r>
            <a:r>
              <a:rPr lang="de-DE" dirty="0"/>
              <a:t> und </a:t>
            </a:r>
            <a:r>
              <a:rPr lang="de-DE" dirty="0" err="1"/>
              <a:t>WebDAV</a:t>
            </a:r>
            <a:r>
              <a:rPr lang="de-DE" dirty="0"/>
              <a:t> </a:t>
            </a:r>
            <a:r>
              <a:rPr lang="de-DE" dirty="0" err="1" smtClean="0"/>
              <a:t>funktionalität</a:t>
            </a:r>
            <a:endParaRPr lang="de-DE" dirty="0" smtClean="0"/>
          </a:p>
          <a:p>
            <a:pPr marL="342900" indent="-342900">
              <a:buFont typeface="+mj-lt"/>
              <a:buAutoNum type="arabicPeriod"/>
            </a:pPr>
            <a:r>
              <a:rPr lang="de-DE" dirty="0" smtClean="0"/>
              <a:t>(Login </a:t>
            </a:r>
            <a:r>
              <a:rPr lang="de-DE" dirty="0" err="1" smtClean="0"/>
              <a:t>funktionalität</a:t>
            </a:r>
            <a:r>
              <a:rPr lang="de-DE" dirty="0" smtClean="0"/>
              <a:t>)</a:t>
            </a:r>
          </a:p>
          <a:p>
            <a:pPr marL="342900" indent="-342900">
              <a:buFont typeface="+mj-lt"/>
              <a:buAutoNum type="arabicPeriod"/>
            </a:pPr>
            <a:r>
              <a:rPr lang="de-DE" dirty="0" smtClean="0"/>
              <a:t>GUI Final</a:t>
            </a:r>
          </a:p>
          <a:p>
            <a:pPr marL="342900" indent="-342900">
              <a:buFont typeface="+mj-lt"/>
              <a:buAutoNum type="arabicPeriod"/>
            </a:pPr>
            <a:r>
              <a:rPr lang="de-DE" dirty="0" smtClean="0"/>
              <a:t>Alpha-Test</a:t>
            </a:r>
          </a:p>
          <a:p>
            <a:pPr marL="342900" indent="-342900">
              <a:buFont typeface="+mj-lt"/>
              <a:buAutoNum type="arabicPeriod"/>
            </a:pPr>
            <a:r>
              <a:rPr lang="de-DE" dirty="0" smtClean="0"/>
              <a:t>Abschluss der Änderungen</a:t>
            </a:r>
          </a:p>
          <a:p>
            <a:pPr marL="342900" indent="-342900">
              <a:buFont typeface="+mj-lt"/>
              <a:buAutoNum type="arabicPeriod"/>
            </a:pPr>
            <a:r>
              <a:rPr lang="de-DE" dirty="0" smtClean="0"/>
              <a:t>Beta-Test</a:t>
            </a:r>
          </a:p>
          <a:p>
            <a:pPr marL="342900" indent="-342900">
              <a:buFont typeface="+mj-lt"/>
              <a:buAutoNum type="arabicPeriod"/>
            </a:pPr>
            <a:r>
              <a:rPr lang="de-DE" dirty="0" smtClean="0"/>
              <a:t>Abschluss der Änderungen</a:t>
            </a:r>
          </a:p>
          <a:p>
            <a:pPr marL="342900" indent="-342900">
              <a:buFont typeface="+mj-lt"/>
              <a:buAutoNum type="arabicPeriod"/>
            </a:pPr>
            <a:r>
              <a:rPr lang="de-DE" dirty="0" smtClean="0"/>
              <a:t>Rollout</a:t>
            </a:r>
          </a:p>
          <a:p>
            <a:endParaRPr lang="de-DE" dirty="0" smtClean="0"/>
          </a:p>
          <a:p>
            <a:pPr marL="342900" indent="-342900">
              <a:buFont typeface="+mj-lt"/>
              <a:buAutoNum type="arabicPeriod"/>
            </a:pPr>
            <a:endParaRPr lang="de-DE" dirty="0"/>
          </a:p>
        </p:txBody>
      </p:sp>
    </p:spTree>
    <p:extLst>
      <p:ext uri="{BB962C8B-B14F-4D97-AF65-F5344CB8AC3E}">
        <p14:creationId xmlns:p14="http://schemas.microsoft.com/office/powerpoint/2010/main" xmlns="" val="3208783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Vorführung</a:t>
            </a:r>
            <a:r>
              <a:rPr lang="de-DE" dirty="0"/>
              <a:t/>
            </a:r>
            <a:br>
              <a:rPr lang="de-DE" dirty="0"/>
            </a:br>
            <a:endParaRPr lang="de-DE" dirty="0"/>
          </a:p>
        </p:txBody>
      </p:sp>
      <p:sp>
        <p:nvSpPr>
          <p:cNvPr id="3" name="Untertitel 2"/>
          <p:cNvSpPr>
            <a:spLocks noGrp="1"/>
          </p:cNvSpPr>
          <p:nvPr>
            <p:ph type="subTitle" idx="1"/>
          </p:nvPr>
        </p:nvSpPr>
        <p:spPr/>
        <p:txBody>
          <a:bodyPr>
            <a:noAutofit/>
          </a:bodyPr>
          <a:lstStyle/>
          <a:p>
            <a:r>
              <a:rPr lang="de-DE" dirty="0" smtClean="0"/>
              <a:t>(hier dann </a:t>
            </a:r>
            <a:r>
              <a:rPr lang="de-DE" dirty="0" err="1" smtClean="0"/>
              <a:t>klassendiagramme</a:t>
            </a:r>
            <a:r>
              <a:rPr lang="de-DE" dirty="0" smtClean="0"/>
              <a:t> …alle </a:t>
            </a:r>
            <a:r>
              <a:rPr lang="de-DE" dirty="0" err="1" smtClean="0"/>
              <a:t>vektorgrafiken</a:t>
            </a:r>
            <a:r>
              <a:rPr lang="de-DE" dirty="0" smtClean="0"/>
              <a:t> ein fließen lassen??)</a:t>
            </a:r>
          </a:p>
          <a:p>
            <a:r>
              <a:rPr lang="de-DE" dirty="0" smtClean="0"/>
              <a:t>Vor der </a:t>
            </a:r>
            <a:r>
              <a:rPr lang="de-DE" dirty="0" err="1" smtClean="0"/>
              <a:t>eigentlcihe</a:t>
            </a:r>
            <a:r>
              <a:rPr lang="de-DE" dirty="0" smtClean="0"/>
              <a:t> </a:t>
            </a:r>
            <a:r>
              <a:rPr lang="de-DE" dirty="0" err="1" smtClean="0"/>
              <a:t>vorführung</a:t>
            </a:r>
            <a:r>
              <a:rPr lang="de-DE" dirty="0" smtClean="0"/>
              <a:t>…daran </a:t>
            </a:r>
            <a:r>
              <a:rPr lang="de-DE" dirty="0" err="1" smtClean="0"/>
              <a:t>evtl</a:t>
            </a:r>
            <a:r>
              <a:rPr lang="de-DE" dirty="0" smtClean="0"/>
              <a:t>… Architektur erklären…evtl. Sequenzdiagramm</a:t>
            </a:r>
            <a:endParaRPr lang="de-DE" dirty="0" smtClean="0"/>
          </a:p>
        </p:txBody>
      </p:sp>
    </p:spTree>
    <p:extLst>
      <p:ext uri="{BB962C8B-B14F-4D97-AF65-F5344CB8AC3E}">
        <p14:creationId xmlns:p14="http://schemas.microsoft.com/office/powerpoint/2010/main" xmlns="" val="5927871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Vielen Dank für Ihre Aufmerksamkeit</a:t>
            </a:r>
            <a:endParaRPr lang="de-DE" dirty="0"/>
          </a:p>
        </p:txBody>
      </p:sp>
      <p:sp>
        <p:nvSpPr>
          <p:cNvPr id="3" name="Inhaltsplatzhalter 2"/>
          <p:cNvSpPr>
            <a:spLocks noGrp="1"/>
          </p:cNvSpPr>
          <p:nvPr>
            <p:ph idx="1"/>
          </p:nvPr>
        </p:nvSpPr>
        <p:spPr/>
        <p:txBody>
          <a:bodyPr/>
          <a:lstStyle/>
          <a:p>
            <a:pPr marL="0" indent="0">
              <a:buNone/>
            </a:pPr>
            <a:r>
              <a:rPr lang="de-DE" dirty="0" smtClean="0"/>
              <a:t>...Irgendwelche Fragen offen geblieben?</a:t>
            </a:r>
            <a:endParaRPr lang="de-DE" dirty="0"/>
          </a:p>
        </p:txBody>
      </p:sp>
      <p:pic>
        <p:nvPicPr>
          <p:cNvPr id="4" name="Picture 2" descr="C:\Users\Salaxy\Desktop\JEE Präsi\logo_red.png"/>
          <p:cNvPicPr>
            <a:picLocks noChangeAspect="1" noChangeArrowheads="1"/>
          </p:cNvPicPr>
          <p:nvPr/>
        </p:nvPicPr>
        <p:blipFill>
          <a:blip r:embed="rId2" cstate="print"/>
          <a:srcRect/>
          <a:stretch>
            <a:fillRect/>
          </a:stretch>
        </p:blipFill>
        <p:spPr bwMode="auto">
          <a:xfrm>
            <a:off x="6764386" y="5243987"/>
            <a:ext cx="1646828" cy="1014272"/>
          </a:xfrm>
          <a:prstGeom prst="rect">
            <a:avLst/>
          </a:prstGeom>
          <a:noFill/>
        </p:spPr>
      </p:pic>
    </p:spTree>
    <p:extLst>
      <p:ext uri="{BB962C8B-B14F-4D97-AF65-F5344CB8AC3E}">
        <p14:creationId xmlns:p14="http://schemas.microsoft.com/office/powerpoint/2010/main" xmlns="" val="2897814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alaxy\Desktop\JEE Präsi\logo_red.png"/>
          <p:cNvPicPr>
            <a:picLocks noChangeAspect="1" noChangeArrowheads="1"/>
          </p:cNvPicPr>
          <p:nvPr/>
        </p:nvPicPr>
        <p:blipFill>
          <a:blip r:embed="rId2"/>
          <a:srcRect/>
          <a:stretch>
            <a:fillRect/>
          </a:stretch>
        </p:blipFill>
        <p:spPr bwMode="auto">
          <a:xfrm>
            <a:off x="1115616" y="1346724"/>
            <a:ext cx="6983506" cy="4301100"/>
          </a:xfrm>
          <a:prstGeom prst="rect">
            <a:avLst/>
          </a:prstGeom>
          <a:noFill/>
        </p:spPr>
      </p:pic>
    </p:spTree>
    <p:extLst>
      <p:ext uri="{BB962C8B-B14F-4D97-AF65-F5344CB8AC3E}">
        <p14:creationId xmlns:p14="http://schemas.microsoft.com/office/powerpoint/2010/main" xmlns="" val="1835520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Die Gruppe</a:t>
            </a:r>
            <a:endParaRPr lang="de-DE" dirty="0"/>
          </a:p>
        </p:txBody>
      </p:sp>
      <p:sp>
        <p:nvSpPr>
          <p:cNvPr id="3" name="Inhaltsplatzhalter 2"/>
          <p:cNvSpPr>
            <a:spLocks noGrp="1"/>
          </p:cNvSpPr>
          <p:nvPr>
            <p:ph idx="1"/>
          </p:nvPr>
        </p:nvSpPr>
        <p:spPr/>
        <p:txBody>
          <a:bodyPr/>
          <a:lstStyle/>
          <a:p>
            <a:r>
              <a:rPr lang="de-DE" dirty="0" smtClean="0"/>
              <a:t>Tino </a:t>
            </a:r>
            <a:r>
              <a:rPr lang="de-DE" dirty="0" err="1" smtClean="0"/>
              <a:t>Reuschel</a:t>
            </a:r>
            <a:endParaRPr lang="de-DE" dirty="0" smtClean="0"/>
          </a:p>
          <a:p>
            <a:r>
              <a:rPr lang="de-DE" dirty="0" smtClean="0"/>
              <a:t>Andy </a:t>
            </a:r>
            <a:r>
              <a:rPr lang="de-DE" dirty="0" err="1" smtClean="0"/>
              <a:t>Klay</a:t>
            </a:r>
            <a:endParaRPr lang="de-DE" dirty="0" smtClean="0"/>
          </a:p>
          <a:p>
            <a:r>
              <a:rPr lang="de-DE" dirty="0" smtClean="0"/>
              <a:t>Michael Koppen</a:t>
            </a:r>
            <a:endParaRPr lang="de-DE" dirty="0"/>
          </a:p>
        </p:txBody>
      </p:sp>
      <p:pic>
        <p:nvPicPr>
          <p:cNvPr id="5" name="Picture 2" descr="C:\Users\Salaxy\Desktop\JEE Präsi\logo_red.png"/>
          <p:cNvPicPr>
            <a:picLocks noChangeAspect="1" noChangeArrowheads="1"/>
          </p:cNvPicPr>
          <p:nvPr/>
        </p:nvPicPr>
        <p:blipFill>
          <a:blip r:embed="rId2" cstate="print"/>
          <a:srcRect/>
          <a:stretch>
            <a:fillRect/>
          </a:stretch>
        </p:blipFill>
        <p:spPr bwMode="auto">
          <a:xfrm>
            <a:off x="6764386" y="5243987"/>
            <a:ext cx="1646828" cy="1014272"/>
          </a:xfrm>
          <a:prstGeom prst="rect">
            <a:avLst/>
          </a:prstGeom>
          <a:noFill/>
        </p:spPr>
      </p:pic>
    </p:spTree>
    <p:extLst>
      <p:ext uri="{BB962C8B-B14F-4D97-AF65-F5344CB8AC3E}">
        <p14:creationId xmlns:p14="http://schemas.microsoft.com/office/powerpoint/2010/main" xmlns="" val="1745950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a:t>
            </a:r>
            <a:endParaRPr lang="de-DE" dirty="0"/>
          </a:p>
        </p:txBody>
      </p:sp>
      <p:sp>
        <p:nvSpPr>
          <p:cNvPr id="3" name="Inhaltsplatzhalter 2"/>
          <p:cNvSpPr>
            <a:spLocks noGrp="1"/>
          </p:cNvSpPr>
          <p:nvPr>
            <p:ph idx="1"/>
          </p:nvPr>
        </p:nvSpPr>
        <p:spPr/>
        <p:txBody>
          <a:bodyPr/>
          <a:lstStyle/>
          <a:p>
            <a:r>
              <a:rPr lang="de-DE" dirty="0" smtClean="0"/>
              <a:t>Die Idee</a:t>
            </a:r>
          </a:p>
          <a:p>
            <a:r>
              <a:rPr lang="de-DE" dirty="0" smtClean="0"/>
              <a:t>Anwendungsfälle</a:t>
            </a:r>
            <a:endParaRPr lang="de-DE" dirty="0" smtClean="0"/>
          </a:p>
          <a:p>
            <a:r>
              <a:rPr lang="de-DE" dirty="0" smtClean="0"/>
              <a:t>Umsetzung</a:t>
            </a:r>
            <a:endParaRPr lang="de-DE" dirty="0" smtClean="0"/>
          </a:p>
          <a:p>
            <a:r>
              <a:rPr lang="de-DE" dirty="0" smtClean="0"/>
              <a:t>Vorführung</a:t>
            </a:r>
            <a:endParaRPr lang="de-DE" dirty="0" smtClean="0"/>
          </a:p>
        </p:txBody>
      </p:sp>
    </p:spTree>
    <p:extLst>
      <p:ext uri="{BB962C8B-B14F-4D97-AF65-F5344CB8AC3E}">
        <p14:creationId xmlns:p14="http://schemas.microsoft.com/office/powerpoint/2010/main" xmlns="" val="2468279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Die Idee</a:t>
            </a:r>
            <a:r>
              <a:rPr lang="de-DE" dirty="0"/>
              <a:t/>
            </a:r>
            <a:br>
              <a:rPr lang="de-DE" dirty="0"/>
            </a:br>
            <a:endParaRPr lang="de-DE" dirty="0"/>
          </a:p>
        </p:txBody>
      </p:sp>
      <p:sp>
        <p:nvSpPr>
          <p:cNvPr id="3" name="Untertitel 2"/>
          <p:cNvSpPr>
            <a:spLocks noGrp="1"/>
          </p:cNvSpPr>
          <p:nvPr>
            <p:ph type="subTitle" idx="1"/>
          </p:nvPr>
        </p:nvSpPr>
        <p:spPr/>
        <p:txBody>
          <a:bodyPr>
            <a:noAutofit/>
          </a:bodyPr>
          <a:lstStyle/>
          <a:p>
            <a:endParaRPr lang="de-DE" dirty="0" smtClean="0"/>
          </a:p>
        </p:txBody>
      </p:sp>
    </p:spTree>
    <p:extLst>
      <p:ext uri="{BB962C8B-B14F-4D97-AF65-F5344CB8AC3E}">
        <p14:creationId xmlns:p14="http://schemas.microsoft.com/office/powerpoint/2010/main" xmlns="" val="592787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5023" y="251030"/>
            <a:ext cx="6965245" cy="1202485"/>
          </a:xfrm>
        </p:spPr>
        <p:txBody>
          <a:bodyPr/>
          <a:lstStyle/>
          <a:p>
            <a:r>
              <a:rPr lang="de-DE" dirty="0" smtClean="0"/>
              <a:t>Die Idee</a:t>
            </a:r>
            <a:endParaRPr lang="de-DE" dirty="0"/>
          </a:p>
        </p:txBody>
      </p:sp>
      <p:sp>
        <p:nvSpPr>
          <p:cNvPr id="3" name="Inhaltsplatzhalter 2"/>
          <p:cNvSpPr>
            <a:spLocks noGrp="1"/>
          </p:cNvSpPr>
          <p:nvPr>
            <p:ph idx="1"/>
          </p:nvPr>
        </p:nvSpPr>
        <p:spPr>
          <a:xfrm>
            <a:off x="1463040" y="2933811"/>
            <a:ext cx="6196405" cy="3603812"/>
          </a:xfrm>
        </p:spPr>
        <p:txBody>
          <a:bodyPr>
            <a:normAutofit fontScale="92500"/>
          </a:bodyPr>
          <a:lstStyle/>
          <a:p>
            <a:r>
              <a:rPr lang="de-DE" dirty="0" err="1" smtClean="0"/>
              <a:t>jProject</a:t>
            </a:r>
            <a:r>
              <a:rPr lang="de-DE" dirty="0" smtClean="0"/>
              <a:t> ist eine Projektverwaltungsumgebung</a:t>
            </a:r>
          </a:p>
          <a:p>
            <a:r>
              <a:rPr lang="de-DE" dirty="0" smtClean="0"/>
              <a:t>Mit </a:t>
            </a:r>
            <a:r>
              <a:rPr lang="de-DE" dirty="0" err="1" smtClean="0"/>
              <a:t>jProject</a:t>
            </a:r>
            <a:r>
              <a:rPr lang="de-DE" dirty="0" smtClean="0"/>
              <a:t> kann eine Benutzergruppe Teams zur </a:t>
            </a:r>
            <a:r>
              <a:rPr lang="de-DE" dirty="0"/>
              <a:t>R</a:t>
            </a:r>
            <a:r>
              <a:rPr lang="de-DE" dirty="0" smtClean="0"/>
              <a:t>ealisierung eines Projektes bilden und sich selbst organisieren</a:t>
            </a:r>
          </a:p>
          <a:p>
            <a:r>
              <a:rPr lang="de-DE" dirty="0" smtClean="0"/>
              <a:t>Dabei bekommen die Nutzer eine umfangreiche Datenbank, gefüllt mit nützlichen Daten zur </a:t>
            </a:r>
            <a:r>
              <a:rPr lang="de-DE" dirty="0"/>
              <a:t>I</a:t>
            </a:r>
            <a:r>
              <a:rPr lang="de-DE" dirty="0" smtClean="0"/>
              <a:t>mplementierung in ihre Projekte, zur Verfügung</a:t>
            </a:r>
          </a:p>
          <a:p>
            <a:r>
              <a:rPr lang="de-DE" dirty="0" smtClean="0"/>
              <a:t>Des Weiteren bekommen sie umfangreiche Informationen zum Thema aus dem </a:t>
            </a:r>
            <a:r>
              <a:rPr lang="de-DE" dirty="0" err="1" smtClean="0"/>
              <a:t>Wikibereich</a:t>
            </a:r>
            <a:endParaRPr lang="de-DE" dirty="0"/>
          </a:p>
        </p:txBody>
      </p:sp>
      <p:pic>
        <p:nvPicPr>
          <p:cNvPr id="5" name="Bild 4" descr="logo_red.psd"/>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682905" y="1866942"/>
            <a:ext cx="1839043" cy="1132656"/>
          </a:xfrm>
          <a:prstGeom prst="rect">
            <a:avLst/>
          </a:prstGeom>
        </p:spPr>
      </p:pic>
      <p:pic>
        <p:nvPicPr>
          <p:cNvPr id="6" name="Bild 5" descr="logo_yellow.psd"/>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64079" y="1866942"/>
            <a:ext cx="1839043" cy="1132656"/>
          </a:xfrm>
          <a:prstGeom prst="rect">
            <a:avLst/>
          </a:prstGeom>
        </p:spPr>
      </p:pic>
      <p:pic>
        <p:nvPicPr>
          <p:cNvPr id="7" name="Bild 6" descr="logo_blue.psd"/>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568124" y="1866942"/>
            <a:ext cx="1839043" cy="1132656"/>
          </a:xfrm>
          <a:prstGeom prst="rect">
            <a:avLst/>
          </a:prstGeom>
        </p:spPr>
      </p:pic>
      <p:sp>
        <p:nvSpPr>
          <p:cNvPr id="8" name="Textfeld 7"/>
          <p:cNvSpPr txBox="1"/>
          <p:nvPr/>
        </p:nvSpPr>
        <p:spPr>
          <a:xfrm>
            <a:off x="764079" y="1236000"/>
            <a:ext cx="2038309" cy="523220"/>
          </a:xfrm>
          <a:prstGeom prst="rect">
            <a:avLst/>
          </a:prstGeom>
          <a:noFill/>
        </p:spPr>
        <p:txBody>
          <a:bodyPr wrap="square" rtlCol="0">
            <a:spAutoFit/>
          </a:bodyPr>
          <a:lstStyle/>
          <a:p>
            <a:r>
              <a:rPr lang="de-DE" sz="2800" u="sng" dirty="0" err="1" smtClean="0"/>
              <a:t>jP</a:t>
            </a:r>
            <a:r>
              <a:rPr lang="de-DE" sz="2800" u="sng" dirty="0" smtClean="0"/>
              <a:t> - Content</a:t>
            </a:r>
            <a:endParaRPr lang="de-DE" sz="2800" u="sng" dirty="0"/>
          </a:p>
        </p:txBody>
      </p:sp>
      <p:sp>
        <p:nvSpPr>
          <p:cNvPr id="9" name="Textfeld 8"/>
          <p:cNvSpPr txBox="1"/>
          <p:nvPr/>
        </p:nvSpPr>
        <p:spPr>
          <a:xfrm>
            <a:off x="3760922" y="1236000"/>
            <a:ext cx="1761026" cy="523220"/>
          </a:xfrm>
          <a:prstGeom prst="rect">
            <a:avLst/>
          </a:prstGeom>
          <a:noFill/>
        </p:spPr>
        <p:txBody>
          <a:bodyPr wrap="square" rtlCol="0">
            <a:spAutoFit/>
          </a:bodyPr>
          <a:lstStyle/>
          <a:p>
            <a:r>
              <a:rPr lang="de-DE" sz="2800" u="sng" dirty="0" err="1" smtClean="0"/>
              <a:t>jP</a:t>
            </a:r>
            <a:r>
              <a:rPr lang="de-DE" sz="2800" u="sng" dirty="0" smtClean="0"/>
              <a:t> - Project</a:t>
            </a:r>
            <a:endParaRPr lang="de-DE" sz="2800" u="sng" dirty="0"/>
          </a:p>
        </p:txBody>
      </p:sp>
      <p:sp>
        <p:nvSpPr>
          <p:cNvPr id="10" name="Textfeld 9"/>
          <p:cNvSpPr txBox="1"/>
          <p:nvPr/>
        </p:nvSpPr>
        <p:spPr>
          <a:xfrm>
            <a:off x="6568124" y="1236000"/>
            <a:ext cx="1692001" cy="523220"/>
          </a:xfrm>
          <a:prstGeom prst="rect">
            <a:avLst/>
          </a:prstGeom>
          <a:noFill/>
        </p:spPr>
        <p:txBody>
          <a:bodyPr wrap="square" rtlCol="0">
            <a:spAutoFit/>
          </a:bodyPr>
          <a:lstStyle/>
          <a:p>
            <a:r>
              <a:rPr lang="de-DE" sz="2800" u="sng" dirty="0" err="1" smtClean="0"/>
              <a:t>jP</a:t>
            </a:r>
            <a:r>
              <a:rPr lang="de-DE" sz="2800" u="sng" dirty="0" smtClean="0"/>
              <a:t> - Wiki</a:t>
            </a:r>
            <a:endParaRPr lang="de-DE" sz="2800" u="sng" dirty="0"/>
          </a:p>
        </p:txBody>
      </p:sp>
    </p:spTree>
    <p:extLst>
      <p:ext uri="{BB962C8B-B14F-4D97-AF65-F5344CB8AC3E}">
        <p14:creationId xmlns:p14="http://schemas.microsoft.com/office/powerpoint/2010/main" xmlns="" val="1652396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Umfeld der Anwendung</a:t>
            </a:r>
            <a:endParaRPr lang="de-DE" dirty="0"/>
          </a:p>
        </p:txBody>
      </p:sp>
      <p:sp>
        <p:nvSpPr>
          <p:cNvPr id="3" name="Inhaltsplatzhalter 2"/>
          <p:cNvSpPr>
            <a:spLocks noGrp="1"/>
          </p:cNvSpPr>
          <p:nvPr>
            <p:ph idx="1"/>
          </p:nvPr>
        </p:nvSpPr>
        <p:spPr/>
        <p:txBody>
          <a:bodyPr/>
          <a:lstStyle/>
          <a:p>
            <a:r>
              <a:rPr lang="de-DE" dirty="0" err="1" smtClean="0"/>
              <a:t>jProject</a:t>
            </a:r>
            <a:r>
              <a:rPr lang="de-DE" dirty="0" smtClean="0"/>
              <a:t> ist in erster Linie eine allgemeine Projektverwaltungsumgebung und wird an die Umgebung angepasst(in diesem Fall an die FH-Brandenburg)</a:t>
            </a:r>
          </a:p>
          <a:p>
            <a:r>
              <a:rPr lang="de-DE" dirty="0" err="1" smtClean="0"/>
              <a:t>jProject</a:t>
            </a:r>
            <a:r>
              <a:rPr lang="de-DE" dirty="0" smtClean="0"/>
              <a:t> ist öffentlich im Internet erreichbar, wird dort jedoch auf eine Gruppe beschränkt(Login für Studenten, Dozenten)</a:t>
            </a:r>
            <a:endParaRPr lang="de-DE" dirty="0"/>
          </a:p>
        </p:txBody>
      </p:sp>
      <p:pic>
        <p:nvPicPr>
          <p:cNvPr id="5" name="Picture 2" descr="C:\Users\Salaxy\Desktop\JEE Präsi\logo_red.png"/>
          <p:cNvPicPr>
            <a:picLocks noChangeAspect="1" noChangeArrowheads="1"/>
          </p:cNvPicPr>
          <p:nvPr/>
        </p:nvPicPr>
        <p:blipFill>
          <a:blip r:embed="rId2" cstate="print"/>
          <a:srcRect/>
          <a:stretch>
            <a:fillRect/>
          </a:stretch>
        </p:blipFill>
        <p:spPr bwMode="auto">
          <a:xfrm>
            <a:off x="6764386" y="5243987"/>
            <a:ext cx="1646828" cy="1014272"/>
          </a:xfrm>
          <a:prstGeom prst="rect">
            <a:avLst/>
          </a:prstGeom>
          <a:noFill/>
        </p:spPr>
      </p:pic>
    </p:spTree>
    <p:extLst>
      <p:ext uri="{BB962C8B-B14F-4D97-AF65-F5344CB8AC3E}">
        <p14:creationId xmlns:p14="http://schemas.microsoft.com/office/powerpoint/2010/main" xmlns="" val="1857564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Funktionaler Umfang</a:t>
            </a:r>
            <a:endParaRPr lang="de-DE" dirty="0"/>
          </a:p>
        </p:txBody>
      </p:sp>
      <p:sp>
        <p:nvSpPr>
          <p:cNvPr id="3" name="Inhaltsplatzhalter 2"/>
          <p:cNvSpPr>
            <a:spLocks noGrp="1"/>
          </p:cNvSpPr>
          <p:nvPr>
            <p:ph idx="1"/>
          </p:nvPr>
        </p:nvSpPr>
        <p:spPr>
          <a:xfrm>
            <a:off x="1463040" y="1767134"/>
            <a:ext cx="6196405" cy="4293585"/>
          </a:xfrm>
        </p:spPr>
        <p:txBody>
          <a:bodyPr>
            <a:normAutofit lnSpcReduction="10000"/>
          </a:bodyPr>
          <a:lstStyle/>
          <a:p>
            <a:r>
              <a:rPr lang="de-DE" dirty="0" smtClean="0"/>
              <a:t>Rechtesystem für die Projekte</a:t>
            </a:r>
          </a:p>
          <a:p>
            <a:r>
              <a:rPr lang="de-DE" dirty="0" smtClean="0"/>
              <a:t>Öffentlicher Bereich für Projekte</a:t>
            </a:r>
          </a:p>
          <a:p>
            <a:r>
              <a:rPr lang="de-DE" dirty="0" smtClean="0"/>
              <a:t>Download/Upload des Contents mit Versionskontrolle</a:t>
            </a:r>
          </a:p>
          <a:p>
            <a:r>
              <a:rPr lang="de-DE" dirty="0" smtClean="0"/>
              <a:t>Synchrones und Verlustfreies arbeiten am Projekt</a:t>
            </a:r>
          </a:p>
          <a:p>
            <a:r>
              <a:rPr lang="de-DE" dirty="0" smtClean="0"/>
              <a:t>Termin- und Aufgabenverwaltung innerhalb der Projekte</a:t>
            </a:r>
          </a:p>
          <a:p>
            <a:r>
              <a:rPr lang="de-DE" dirty="0" smtClean="0"/>
              <a:t>Dozenten können Projektstatus überprüfen</a:t>
            </a:r>
          </a:p>
          <a:p>
            <a:r>
              <a:rPr lang="de-DE" dirty="0" err="1" smtClean="0"/>
              <a:t>Ready</a:t>
            </a:r>
            <a:r>
              <a:rPr lang="de-DE" dirty="0" smtClean="0"/>
              <a:t> </a:t>
            </a:r>
            <a:r>
              <a:rPr lang="de-DE" dirty="0" err="1" smtClean="0"/>
              <a:t>for</a:t>
            </a:r>
            <a:r>
              <a:rPr lang="de-DE" dirty="0" smtClean="0"/>
              <a:t> different </a:t>
            </a:r>
            <a:r>
              <a:rPr lang="de-DE" dirty="0" err="1" smtClean="0"/>
              <a:t>languages</a:t>
            </a:r>
            <a:endParaRPr lang="de-DE" dirty="0" smtClean="0"/>
          </a:p>
          <a:p>
            <a:r>
              <a:rPr lang="de-DE" dirty="0" smtClean="0"/>
              <a:t>Rundmail an Projektmitglieder</a:t>
            </a:r>
          </a:p>
          <a:p>
            <a:endParaRPr lang="de-DE" dirty="0"/>
          </a:p>
        </p:txBody>
      </p:sp>
      <p:pic>
        <p:nvPicPr>
          <p:cNvPr id="4" name="Picture 2" descr="C:\Users\Salaxy\Desktop\JEE Präsi\logo_red.png"/>
          <p:cNvPicPr>
            <a:picLocks noChangeAspect="1" noChangeArrowheads="1"/>
          </p:cNvPicPr>
          <p:nvPr/>
        </p:nvPicPr>
        <p:blipFill>
          <a:blip r:embed="rId2" cstate="print"/>
          <a:srcRect/>
          <a:stretch>
            <a:fillRect/>
          </a:stretch>
        </p:blipFill>
        <p:spPr bwMode="auto">
          <a:xfrm>
            <a:off x="6764386" y="5243987"/>
            <a:ext cx="1646828" cy="1014272"/>
          </a:xfrm>
          <a:prstGeom prst="rect">
            <a:avLst/>
          </a:prstGeom>
          <a:noFill/>
        </p:spPr>
      </p:pic>
    </p:spTree>
    <p:extLst>
      <p:ext uri="{BB962C8B-B14F-4D97-AF65-F5344CB8AC3E}">
        <p14:creationId xmlns:p14="http://schemas.microsoft.com/office/powerpoint/2010/main" xmlns="" val="12568589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Pin.thmx</Template>
  <TotalTime>0</TotalTime>
  <Words>421</Words>
  <Application>Microsoft Macintosh PowerPoint</Application>
  <PresentationFormat>Bildschirmpräsentation (4:3)</PresentationFormat>
  <Paragraphs>107</Paragraphs>
  <Slides>28</Slides>
  <Notes>0</Notes>
  <HiddenSlides>0</HiddenSlides>
  <MMClips>0</MMClips>
  <ScaleCrop>false</ScaleCrop>
  <HeadingPairs>
    <vt:vector size="4" baseType="variant">
      <vt:variant>
        <vt:lpstr>Design</vt:lpstr>
      </vt:variant>
      <vt:variant>
        <vt:i4>1</vt:i4>
      </vt:variant>
      <vt:variant>
        <vt:lpstr>Folientitel</vt:lpstr>
      </vt:variant>
      <vt:variant>
        <vt:i4>28</vt:i4>
      </vt:variant>
    </vt:vector>
  </HeadingPairs>
  <TitlesOfParts>
    <vt:vector size="29" baseType="lpstr">
      <vt:lpstr>Pin</vt:lpstr>
      <vt:lpstr>End-presentation (Anforderungen)</vt:lpstr>
      <vt:lpstr>„ Der Ausgang gibt den Taten ihre Titel. “</vt:lpstr>
      <vt:lpstr>Folie 3</vt:lpstr>
      <vt:lpstr>Die Gruppe</vt:lpstr>
      <vt:lpstr>Gliederung</vt:lpstr>
      <vt:lpstr>Die Idee </vt:lpstr>
      <vt:lpstr>Die Idee</vt:lpstr>
      <vt:lpstr>Umfeld der Anwendung</vt:lpstr>
      <vt:lpstr>Funktionaler Umfang</vt:lpstr>
      <vt:lpstr>Folie 10</vt:lpstr>
      <vt:lpstr>Anwendungsfall und Design</vt:lpstr>
      <vt:lpstr>Folie 12</vt:lpstr>
      <vt:lpstr>Anwendungsfälle </vt:lpstr>
      <vt:lpstr>Use-Cases 1 (veraltet!!!)</vt:lpstr>
      <vt:lpstr>Use-Cases 2</vt:lpstr>
      <vt:lpstr>Die  Umsetzung </vt:lpstr>
      <vt:lpstr>Gliederung</vt:lpstr>
      <vt:lpstr>Arbeitseinteilung</vt:lpstr>
      <vt:lpstr>Frameworks, Rahmenbedingungen und Designpattern</vt:lpstr>
      <vt:lpstr>Domänenmodell</vt:lpstr>
      <vt:lpstr>EER</vt:lpstr>
      <vt:lpstr>Schichten</vt:lpstr>
      <vt:lpstr>Package</vt:lpstr>
      <vt:lpstr>Package</vt:lpstr>
      <vt:lpstr>UML ????</vt:lpstr>
      <vt:lpstr>Meilensteine (quatsch…oder???)</vt:lpstr>
      <vt:lpstr>Vorführung </vt:lpstr>
      <vt:lpstr>Vielen Dank für Ihre Aufmerksamkeit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jProject </dc:title>
  <dc:creator>bla bla</dc:creator>
  <cp:lastModifiedBy>Salaxy</cp:lastModifiedBy>
  <cp:revision>40</cp:revision>
  <dcterms:created xsi:type="dcterms:W3CDTF">2011-04-29T09:47:46Z</dcterms:created>
  <dcterms:modified xsi:type="dcterms:W3CDTF">2011-07-11T16:23:22Z</dcterms:modified>
</cp:coreProperties>
</file>