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EB 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7A2DB9-FF30-414A-A437-B7504659CEBD}">
  <a:tblStyle styleId="{7A7A2DB9-FF30-414A-A437-B7504659CE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BGaramond-bold.fntdata"/><Relationship Id="rId27" Type="http://schemas.openxmlformats.org/officeDocument/2006/relationships/font" Target="fonts/EBGaramo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BGaramon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EBGaramon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93281427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9328142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93281427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93281427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b83f694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b83f694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83f694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83f694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93281427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93281427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93281427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93281427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9328142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9328142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83f694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83f694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93281427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93281427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93281427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93281427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9319b4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9319b4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93281427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93281427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9328142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9328142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9328142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9328142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9328142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9328142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9328142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9328142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93281427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93281427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93281427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93281427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9328142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9328142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alay-jain/OMR-Auto-Grading-Syste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32250"/>
            <a:ext cx="8520600" cy="12387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sz="3600">
                <a:latin typeface="EB Garamond"/>
                <a:ea typeface="EB Garamond"/>
                <a:cs typeface="EB Garamond"/>
                <a:sym typeface="EB Garamond"/>
              </a:rPr>
              <a:t>Digital Image Processing</a:t>
            </a:r>
            <a:endParaRPr sz="3600">
              <a:latin typeface="EB Garamond"/>
              <a:ea typeface="EB Garamond"/>
              <a:cs typeface="EB Garamond"/>
              <a:sym typeface="EB Garamond"/>
            </a:endParaRPr>
          </a:p>
          <a:p>
            <a:pPr indent="0" lvl="0" marL="0" rtl="0" algn="ctr">
              <a:lnSpc>
                <a:spcPct val="150000"/>
              </a:lnSpc>
              <a:spcBef>
                <a:spcPts val="0"/>
              </a:spcBef>
              <a:spcAft>
                <a:spcPts val="0"/>
              </a:spcAft>
              <a:buNone/>
            </a:pPr>
            <a:r>
              <a:rPr lang="en-GB" sz="2400">
                <a:latin typeface="EB Garamond"/>
                <a:ea typeface="EB Garamond"/>
                <a:cs typeface="EB Garamond"/>
                <a:sym typeface="EB Garamond"/>
              </a:rPr>
              <a:t>Final Project </a:t>
            </a:r>
            <a:endParaRPr sz="2400">
              <a:latin typeface="EB Garamond"/>
              <a:ea typeface="EB Garamond"/>
              <a:cs typeface="EB Garamond"/>
              <a:sym typeface="EB Garamond"/>
            </a:endParaRPr>
          </a:p>
        </p:txBody>
      </p:sp>
      <p:sp>
        <p:nvSpPr>
          <p:cNvPr id="55" name="Google Shape;55;p13"/>
          <p:cNvSpPr txBox="1"/>
          <p:nvPr>
            <p:ph idx="1" type="subTitle"/>
          </p:nvPr>
        </p:nvSpPr>
        <p:spPr>
          <a:xfrm>
            <a:off x="311700" y="1739925"/>
            <a:ext cx="8520600" cy="2934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rgbClr val="000000"/>
                </a:solidFill>
                <a:latin typeface="EB Garamond"/>
                <a:ea typeface="EB Garamond"/>
                <a:cs typeface="EB Garamond"/>
                <a:sym typeface="EB Garamond"/>
              </a:rPr>
              <a:t>OMR Auto Grading System</a:t>
            </a:r>
            <a:endParaRPr>
              <a:solidFill>
                <a:srgbClr val="000000"/>
              </a:solidFill>
              <a:latin typeface="EB Garamond"/>
              <a:ea typeface="EB Garamond"/>
              <a:cs typeface="EB Garamond"/>
              <a:sym typeface="EB Garamond"/>
            </a:endParaRPr>
          </a:p>
          <a:p>
            <a:pPr indent="0" lvl="0" marL="0" rtl="0" algn="l">
              <a:lnSpc>
                <a:spcPct val="150000"/>
              </a:lnSpc>
              <a:spcBef>
                <a:spcPts val="0"/>
              </a:spcBef>
              <a:spcAft>
                <a:spcPts val="0"/>
              </a:spcAft>
              <a:buNone/>
            </a:pPr>
            <a:r>
              <a:t/>
            </a:r>
            <a:endParaRPr sz="1800">
              <a:solidFill>
                <a:srgbClr val="000000"/>
              </a:solidFill>
              <a:latin typeface="EB Garamond"/>
              <a:ea typeface="EB Garamond"/>
              <a:cs typeface="EB Garamond"/>
              <a:sym typeface="EB Garamond"/>
            </a:endParaRPr>
          </a:p>
          <a:p>
            <a:pPr indent="0" lvl="0" marL="0" rtl="0" algn="l">
              <a:lnSpc>
                <a:spcPct val="150000"/>
              </a:lnSpc>
              <a:spcBef>
                <a:spcPts val="0"/>
              </a:spcBef>
              <a:spcAft>
                <a:spcPts val="0"/>
              </a:spcAft>
              <a:buNone/>
            </a:pPr>
            <a:r>
              <a:rPr lang="en-GB" sz="1800">
                <a:solidFill>
                  <a:srgbClr val="000000"/>
                </a:solidFill>
                <a:latin typeface="EB Garamond"/>
                <a:ea typeface="EB Garamond"/>
                <a:cs typeface="EB Garamond"/>
                <a:sym typeface="EB Garamond"/>
              </a:rPr>
              <a:t>Team: </a:t>
            </a:r>
            <a:r>
              <a:rPr lang="en-GB" sz="1800">
                <a:solidFill>
                  <a:srgbClr val="000000"/>
                </a:solidFill>
                <a:latin typeface="EB Garamond"/>
                <a:ea typeface="EB Garamond"/>
                <a:cs typeface="EB Garamond"/>
                <a:sym typeface="EB Garamond"/>
              </a:rPr>
              <a:t>Simple Sober                                                          					Guided By : </a:t>
            </a:r>
            <a:endParaRPr sz="1800">
              <a:solidFill>
                <a:srgbClr val="000000"/>
              </a:solidFill>
              <a:latin typeface="EB Garamond"/>
              <a:ea typeface="EB Garamond"/>
              <a:cs typeface="EB Garamond"/>
              <a:sym typeface="EB Garamond"/>
            </a:endParaRPr>
          </a:p>
          <a:p>
            <a:pPr indent="0" lvl="0" marL="0" rtl="0" algn="l">
              <a:lnSpc>
                <a:spcPct val="150000"/>
              </a:lnSpc>
              <a:spcBef>
                <a:spcPts val="0"/>
              </a:spcBef>
              <a:spcAft>
                <a:spcPts val="0"/>
              </a:spcAft>
              <a:buNone/>
            </a:pPr>
            <a:r>
              <a:rPr lang="en-GB" sz="1800">
                <a:solidFill>
                  <a:srgbClr val="000000"/>
                </a:solidFill>
                <a:latin typeface="EB Garamond"/>
                <a:ea typeface="EB Garamond"/>
                <a:cs typeface="EB Garamond"/>
                <a:sym typeface="EB Garamond"/>
              </a:rPr>
              <a:t>Salay Jain (20171078 / ECE)                                                                                	   </a:t>
            </a:r>
            <a:r>
              <a:rPr lang="en-GB" sz="1800">
                <a:solidFill>
                  <a:schemeClr val="dk1"/>
                </a:solidFill>
                <a:latin typeface="EB Garamond"/>
                <a:ea typeface="EB Garamond"/>
                <a:cs typeface="EB Garamond"/>
                <a:sym typeface="EB Garamond"/>
              </a:rPr>
              <a:t>Prof. Ravi Kiran Sir</a:t>
            </a:r>
            <a:endParaRPr sz="1800">
              <a:solidFill>
                <a:srgbClr val="000000"/>
              </a:solidFill>
              <a:latin typeface="EB Garamond"/>
              <a:ea typeface="EB Garamond"/>
              <a:cs typeface="EB Garamond"/>
              <a:sym typeface="EB Garamond"/>
            </a:endParaRPr>
          </a:p>
          <a:p>
            <a:pPr indent="0" lvl="0" marL="0" rtl="0" algn="l">
              <a:lnSpc>
                <a:spcPct val="150000"/>
              </a:lnSpc>
              <a:spcBef>
                <a:spcPts val="0"/>
              </a:spcBef>
              <a:spcAft>
                <a:spcPts val="0"/>
              </a:spcAft>
              <a:buNone/>
            </a:pPr>
            <a:r>
              <a:rPr lang="en-GB" sz="1800">
                <a:solidFill>
                  <a:srgbClr val="000000"/>
                </a:solidFill>
                <a:latin typeface="EB Garamond"/>
                <a:ea typeface="EB Garamond"/>
                <a:cs typeface="EB Garamond"/>
                <a:sym typeface="EB Garamond"/>
              </a:rPr>
              <a:t>Harsh Sharma  (20171157 / ECD)								   </a:t>
            </a:r>
            <a:r>
              <a:rPr lang="en-GB" sz="1800">
                <a:solidFill>
                  <a:schemeClr val="dk1"/>
                </a:solidFill>
                <a:latin typeface="EB Garamond"/>
                <a:ea typeface="EB Garamond"/>
                <a:cs typeface="EB Garamond"/>
                <a:sym typeface="EB Garamond"/>
              </a:rPr>
              <a:t>Aditya Aggarwal</a:t>
            </a:r>
            <a:endParaRPr sz="1800">
              <a:solidFill>
                <a:srgbClr val="000000"/>
              </a:solidFill>
              <a:latin typeface="EB Garamond"/>
              <a:ea typeface="EB Garamond"/>
              <a:cs typeface="EB Garamond"/>
              <a:sym typeface="EB Garamond"/>
            </a:endParaRPr>
          </a:p>
          <a:p>
            <a:pPr indent="0" lvl="0" marL="0" rtl="0" algn="ctr">
              <a:lnSpc>
                <a:spcPct val="150000"/>
              </a:lnSpc>
              <a:spcBef>
                <a:spcPts val="0"/>
              </a:spcBef>
              <a:spcAft>
                <a:spcPts val="0"/>
              </a:spcAft>
              <a:buNone/>
            </a:pPr>
            <a:r>
              <a:rPr lang="en-GB" sz="1800" u="sng">
                <a:solidFill>
                  <a:srgbClr val="5B0F00"/>
                </a:solidFill>
                <a:latin typeface="EB Garamond"/>
                <a:ea typeface="EB Garamond"/>
                <a:cs typeface="EB Garamond"/>
                <a:sym typeface="EB Garamond"/>
                <a:hlinkClick r:id="rId3"/>
              </a:rPr>
              <a:t>GitHub Repository</a:t>
            </a:r>
            <a:endParaRPr sz="1800">
              <a:solidFill>
                <a:srgbClr val="5B0F00"/>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Matching Responses : </a:t>
            </a:r>
            <a:endParaRPr>
              <a:latin typeface="EB Garamond"/>
              <a:ea typeface="EB Garamond"/>
              <a:cs typeface="EB Garamond"/>
              <a:sym typeface="EB Garamond"/>
            </a:endParaRPr>
          </a:p>
        </p:txBody>
      </p:sp>
      <p:sp>
        <p:nvSpPr>
          <p:cNvPr id="114" name="Google Shape;114;p22"/>
          <p:cNvSpPr txBox="1"/>
          <p:nvPr>
            <p:ph idx="1" type="body"/>
          </p:nvPr>
        </p:nvSpPr>
        <p:spPr>
          <a:xfrm>
            <a:off x="311700" y="1152475"/>
            <a:ext cx="8520600" cy="108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600">
                <a:solidFill>
                  <a:srgbClr val="000000"/>
                </a:solidFill>
                <a:latin typeface="EB Garamond"/>
                <a:ea typeface="EB Garamond"/>
                <a:cs typeface="EB Garamond"/>
                <a:sym typeface="EB Garamond"/>
              </a:rPr>
              <a:t>First we get answers of the ideal response sheet by using  template  and original image. Then we gets answers of our own response sheet by using template and our answer sheet.Now we find the difference in these two answers and get our result accordingly. </a:t>
            </a:r>
            <a:endParaRPr sz="1600">
              <a:solidFill>
                <a:srgbClr val="000000"/>
              </a:solidFill>
              <a:latin typeface="EB Garamond"/>
              <a:ea typeface="EB Garamond"/>
              <a:cs typeface="EB Garamond"/>
              <a:sym typeface="EB Garamond"/>
            </a:endParaRPr>
          </a:p>
        </p:txBody>
      </p:sp>
      <p:pic>
        <p:nvPicPr>
          <p:cNvPr id="115" name="Google Shape;115;p22"/>
          <p:cNvPicPr preferRelativeResize="0"/>
          <p:nvPr/>
        </p:nvPicPr>
        <p:blipFill rotWithShape="1">
          <a:blip r:embed="rId3">
            <a:alphaModFix/>
          </a:blip>
          <a:srcRect b="48781" l="2088" r="3411" t="5751"/>
          <a:stretch/>
        </p:blipFill>
        <p:spPr>
          <a:xfrm>
            <a:off x="4082825" y="1852525"/>
            <a:ext cx="3421725" cy="304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Results : </a:t>
            </a:r>
            <a:endParaRPr>
              <a:latin typeface="EB Garamond"/>
              <a:ea typeface="EB Garamond"/>
              <a:cs typeface="EB Garamond"/>
              <a:sym typeface="EB Garamond"/>
            </a:endParaRPr>
          </a:p>
        </p:txBody>
      </p:sp>
      <p:pic>
        <p:nvPicPr>
          <p:cNvPr id="121" name="Google Shape;121;p23"/>
          <p:cNvPicPr preferRelativeResize="0"/>
          <p:nvPr/>
        </p:nvPicPr>
        <p:blipFill rotWithShape="1">
          <a:blip r:embed="rId3">
            <a:alphaModFix/>
          </a:blip>
          <a:srcRect b="52446" l="0" r="0" t="0"/>
          <a:stretch/>
        </p:blipFill>
        <p:spPr>
          <a:xfrm>
            <a:off x="719225" y="1082450"/>
            <a:ext cx="3222725" cy="1605525"/>
          </a:xfrm>
          <a:prstGeom prst="rect">
            <a:avLst/>
          </a:prstGeom>
          <a:noFill/>
          <a:ln>
            <a:noFill/>
          </a:ln>
        </p:spPr>
      </p:pic>
      <p:pic>
        <p:nvPicPr>
          <p:cNvPr id="122" name="Google Shape;122;p23"/>
          <p:cNvPicPr preferRelativeResize="0"/>
          <p:nvPr/>
        </p:nvPicPr>
        <p:blipFill rotWithShape="1">
          <a:blip r:embed="rId4">
            <a:alphaModFix/>
          </a:blip>
          <a:srcRect b="51804" l="0" r="0" t="3574"/>
          <a:stretch/>
        </p:blipFill>
        <p:spPr>
          <a:xfrm>
            <a:off x="719225" y="2824200"/>
            <a:ext cx="3222725" cy="1687251"/>
          </a:xfrm>
          <a:prstGeom prst="rect">
            <a:avLst/>
          </a:prstGeom>
          <a:noFill/>
          <a:ln>
            <a:noFill/>
          </a:ln>
        </p:spPr>
      </p:pic>
      <p:pic>
        <p:nvPicPr>
          <p:cNvPr id="123" name="Google Shape;123;p23"/>
          <p:cNvPicPr preferRelativeResize="0"/>
          <p:nvPr/>
        </p:nvPicPr>
        <p:blipFill rotWithShape="1">
          <a:blip r:embed="rId5">
            <a:alphaModFix/>
          </a:blip>
          <a:srcRect b="48780" l="0" r="0" t="0"/>
          <a:stretch/>
        </p:blipFill>
        <p:spPr>
          <a:xfrm>
            <a:off x="4668425" y="1082450"/>
            <a:ext cx="3620749"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4"/>
          <p:cNvPicPr preferRelativeResize="0"/>
          <p:nvPr/>
        </p:nvPicPr>
        <p:blipFill>
          <a:blip r:embed="rId3">
            <a:alphaModFix/>
          </a:blip>
          <a:stretch>
            <a:fillRect/>
          </a:stretch>
        </p:blipFill>
        <p:spPr>
          <a:xfrm>
            <a:off x="769625" y="848750"/>
            <a:ext cx="3629025" cy="3630049"/>
          </a:xfrm>
          <a:prstGeom prst="rect">
            <a:avLst/>
          </a:prstGeom>
          <a:noFill/>
          <a:ln>
            <a:noFill/>
          </a:ln>
        </p:spPr>
      </p:pic>
      <p:pic>
        <p:nvPicPr>
          <p:cNvPr id="129" name="Google Shape;129;p24"/>
          <p:cNvPicPr preferRelativeResize="0"/>
          <p:nvPr/>
        </p:nvPicPr>
        <p:blipFill>
          <a:blip r:embed="rId4">
            <a:alphaModFix/>
          </a:blip>
          <a:stretch>
            <a:fillRect/>
          </a:stretch>
        </p:blipFill>
        <p:spPr>
          <a:xfrm>
            <a:off x="4804275" y="848750"/>
            <a:ext cx="3362025" cy="3630050"/>
          </a:xfrm>
          <a:prstGeom prst="rect">
            <a:avLst/>
          </a:prstGeom>
          <a:noFill/>
          <a:ln>
            <a:noFill/>
          </a:ln>
        </p:spPr>
      </p:pic>
      <p:sp>
        <p:nvSpPr>
          <p:cNvPr id="130" name="Google Shape;130;p24"/>
          <p:cNvSpPr txBox="1"/>
          <p:nvPr>
            <p:ph type="title"/>
          </p:nvPr>
        </p:nvSpPr>
        <p:spPr>
          <a:xfrm>
            <a:off x="311700" y="96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Some Correct outputs</a:t>
            </a:r>
            <a:endParaRPr>
              <a:latin typeface="EB Garamond"/>
              <a:ea typeface="EB Garamond"/>
              <a:cs typeface="EB Garamond"/>
              <a:sym typeface="EB 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894475" y="891525"/>
            <a:ext cx="3473549" cy="3566749"/>
          </a:xfrm>
          <a:prstGeom prst="rect">
            <a:avLst/>
          </a:prstGeom>
          <a:noFill/>
          <a:ln>
            <a:noFill/>
          </a:ln>
        </p:spPr>
      </p:pic>
      <p:pic>
        <p:nvPicPr>
          <p:cNvPr id="136" name="Google Shape;136;p25"/>
          <p:cNvPicPr preferRelativeResize="0"/>
          <p:nvPr/>
        </p:nvPicPr>
        <p:blipFill>
          <a:blip r:embed="rId4">
            <a:alphaModFix/>
          </a:blip>
          <a:stretch>
            <a:fillRect/>
          </a:stretch>
        </p:blipFill>
        <p:spPr>
          <a:xfrm>
            <a:off x="5357425" y="891525"/>
            <a:ext cx="2990850" cy="3566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6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Some Wrong Outputs</a:t>
            </a:r>
            <a:endParaRPr>
              <a:latin typeface="EB Garamond"/>
              <a:ea typeface="EB Garamond"/>
              <a:cs typeface="EB Garamond"/>
              <a:sym typeface="EB Garamond"/>
            </a:endParaRPr>
          </a:p>
        </p:txBody>
      </p:sp>
      <p:pic>
        <p:nvPicPr>
          <p:cNvPr id="142" name="Google Shape;142;p26"/>
          <p:cNvPicPr preferRelativeResize="0"/>
          <p:nvPr/>
        </p:nvPicPr>
        <p:blipFill>
          <a:blip r:embed="rId3">
            <a:alphaModFix/>
          </a:blip>
          <a:stretch>
            <a:fillRect/>
          </a:stretch>
        </p:blipFill>
        <p:spPr>
          <a:xfrm>
            <a:off x="1371025" y="1218625"/>
            <a:ext cx="2888050" cy="3117750"/>
          </a:xfrm>
          <a:prstGeom prst="rect">
            <a:avLst/>
          </a:prstGeom>
          <a:noFill/>
          <a:ln>
            <a:noFill/>
          </a:ln>
        </p:spPr>
      </p:pic>
      <p:pic>
        <p:nvPicPr>
          <p:cNvPr id="143" name="Google Shape;143;p26"/>
          <p:cNvPicPr preferRelativeResize="0"/>
          <p:nvPr/>
        </p:nvPicPr>
        <p:blipFill>
          <a:blip r:embed="rId4">
            <a:alphaModFix/>
          </a:blip>
          <a:stretch>
            <a:fillRect/>
          </a:stretch>
        </p:blipFill>
        <p:spPr>
          <a:xfrm>
            <a:off x="4917925" y="1218625"/>
            <a:ext cx="3000375" cy="311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7"/>
          <p:cNvPicPr preferRelativeResize="0"/>
          <p:nvPr/>
        </p:nvPicPr>
        <p:blipFill>
          <a:blip r:embed="rId3">
            <a:alphaModFix/>
          </a:blip>
          <a:stretch>
            <a:fillRect/>
          </a:stretch>
        </p:blipFill>
        <p:spPr>
          <a:xfrm>
            <a:off x="753775" y="957475"/>
            <a:ext cx="3630076" cy="3228550"/>
          </a:xfrm>
          <a:prstGeom prst="rect">
            <a:avLst/>
          </a:prstGeom>
          <a:noFill/>
          <a:ln>
            <a:noFill/>
          </a:ln>
        </p:spPr>
      </p:pic>
      <p:pic>
        <p:nvPicPr>
          <p:cNvPr id="149" name="Google Shape;149;p27"/>
          <p:cNvPicPr preferRelativeResize="0"/>
          <p:nvPr/>
        </p:nvPicPr>
        <p:blipFill>
          <a:blip r:embed="rId4">
            <a:alphaModFix/>
          </a:blip>
          <a:stretch>
            <a:fillRect/>
          </a:stretch>
        </p:blipFill>
        <p:spPr>
          <a:xfrm>
            <a:off x="5153475" y="957475"/>
            <a:ext cx="2990850" cy="322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28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Some Observations : </a:t>
            </a:r>
            <a:endParaRPr>
              <a:latin typeface="EB Garamond"/>
              <a:ea typeface="EB Garamond"/>
              <a:cs typeface="EB Garamond"/>
              <a:sym typeface="EB Garamond"/>
            </a:endParaRPr>
          </a:p>
        </p:txBody>
      </p:sp>
      <p:graphicFrame>
        <p:nvGraphicFramePr>
          <p:cNvPr id="155" name="Google Shape;155;p28"/>
          <p:cNvGraphicFramePr/>
          <p:nvPr/>
        </p:nvGraphicFramePr>
        <p:xfrm>
          <a:off x="952500" y="1142100"/>
          <a:ext cx="3000000" cy="3000000"/>
        </p:xfrm>
        <a:graphic>
          <a:graphicData uri="http://schemas.openxmlformats.org/drawingml/2006/table">
            <a:tbl>
              <a:tblPr>
                <a:noFill/>
                <a:tableStyleId>{7A7A2DB9-FF30-414A-A437-B7504659CEBD}</a:tableStyleId>
              </a:tblPr>
              <a:tblGrid>
                <a:gridCol w="3619500"/>
                <a:gridCol w="3619500"/>
              </a:tblGrid>
              <a:tr h="381000">
                <a:tc>
                  <a:txBody>
                    <a:bodyPr/>
                    <a:lstStyle/>
                    <a:p>
                      <a:pPr indent="0" lvl="0" marL="0" rtl="0" algn="ctr">
                        <a:spcBef>
                          <a:spcPts val="0"/>
                        </a:spcBef>
                        <a:spcAft>
                          <a:spcPts val="0"/>
                        </a:spcAft>
                        <a:buNone/>
                      </a:pPr>
                      <a:r>
                        <a:rPr lang="en-GB">
                          <a:latin typeface="EB Garamond"/>
                          <a:ea typeface="EB Garamond"/>
                          <a:cs typeface="EB Garamond"/>
                          <a:sym typeface="EB Garamond"/>
                        </a:rPr>
                        <a:t>Rotation(degree)/Tilt Angle(degree) of </a:t>
                      </a:r>
                      <a:r>
                        <a:rPr lang="en-GB">
                          <a:latin typeface="EB Garamond"/>
                          <a:ea typeface="EB Garamond"/>
                          <a:cs typeface="EB Garamond"/>
                          <a:sym typeface="EB Garamond"/>
                        </a:rPr>
                        <a:t>camera</a:t>
                      </a:r>
                      <a:r>
                        <a:rPr lang="en-GB">
                          <a:latin typeface="EB Garamond"/>
                          <a:ea typeface="EB Garamond"/>
                          <a:cs typeface="EB Garamond"/>
                          <a:sym typeface="EB Garamond"/>
                        </a:rPr>
                        <a:t> </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GB">
                          <a:latin typeface="EB Garamond"/>
                          <a:ea typeface="EB Garamond"/>
                          <a:cs typeface="EB Garamond"/>
                          <a:sym typeface="EB Garamond"/>
                        </a:rPr>
                        <a:t>Avg Accuracy(%)</a:t>
                      </a:r>
                      <a:endParaRPr>
                        <a:latin typeface="EB Garamond"/>
                        <a:ea typeface="EB Garamond"/>
                        <a:cs typeface="EB Garamond"/>
                        <a:sym typeface="EB Garamond"/>
                      </a:endParaRPr>
                    </a:p>
                  </a:txBody>
                  <a:tcPr marT="91425" marB="91425" marR="91425" marL="91425"/>
                </a:tc>
              </a:tr>
              <a:tr h="381000">
                <a:tc>
                  <a:txBody>
                    <a:bodyPr/>
                    <a:lstStyle/>
                    <a:p>
                      <a:pPr indent="0" lvl="0" marL="0" rtl="0" algn="ctr">
                        <a:spcBef>
                          <a:spcPts val="0"/>
                        </a:spcBef>
                        <a:spcAft>
                          <a:spcPts val="0"/>
                        </a:spcAft>
                        <a:buNone/>
                      </a:pPr>
                      <a:r>
                        <a:rPr lang="en-GB">
                          <a:latin typeface="EB Garamond"/>
                          <a:ea typeface="EB Garamond"/>
                          <a:cs typeface="EB Garamond"/>
                          <a:sym typeface="EB Garamond"/>
                        </a:rPr>
                        <a:t>0/0</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GB">
                          <a:latin typeface="EB Garamond"/>
                          <a:ea typeface="EB Garamond"/>
                          <a:cs typeface="EB Garamond"/>
                          <a:sym typeface="EB Garamond"/>
                        </a:rPr>
                        <a:t>100</a:t>
                      </a:r>
                      <a:endParaRPr>
                        <a:latin typeface="EB Garamond"/>
                        <a:ea typeface="EB Garamond"/>
                        <a:cs typeface="EB Garamond"/>
                        <a:sym typeface="EB Garamond"/>
                      </a:endParaRPr>
                    </a:p>
                  </a:txBody>
                  <a:tcPr marT="91425" marB="91425" marR="91425" marL="91425"/>
                </a:tc>
              </a:tr>
              <a:tr h="381000">
                <a:tc>
                  <a:txBody>
                    <a:bodyPr/>
                    <a:lstStyle/>
                    <a:p>
                      <a:pPr indent="0" lvl="0" marL="0" rtl="0" algn="ctr">
                        <a:spcBef>
                          <a:spcPts val="0"/>
                        </a:spcBef>
                        <a:spcAft>
                          <a:spcPts val="0"/>
                        </a:spcAft>
                        <a:buNone/>
                      </a:pPr>
                      <a:r>
                        <a:rPr lang="en-GB">
                          <a:latin typeface="EB Garamond"/>
                          <a:ea typeface="EB Garamond"/>
                          <a:cs typeface="EB Garamond"/>
                          <a:sym typeface="EB Garamond"/>
                        </a:rPr>
                        <a:t>90/0</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GB">
                          <a:latin typeface="EB Garamond"/>
                          <a:ea typeface="EB Garamond"/>
                          <a:cs typeface="EB Garamond"/>
                          <a:sym typeface="EB Garamond"/>
                        </a:rPr>
                        <a:t>100</a:t>
                      </a:r>
                      <a:endParaRPr>
                        <a:latin typeface="EB Garamond"/>
                        <a:ea typeface="EB Garamond"/>
                        <a:cs typeface="EB Garamond"/>
                        <a:sym typeface="EB Garamond"/>
                      </a:endParaRPr>
                    </a:p>
                  </a:txBody>
                  <a:tcPr marT="91425" marB="91425" marR="91425" marL="91425"/>
                </a:tc>
              </a:tr>
              <a:tr h="381000">
                <a:tc>
                  <a:txBody>
                    <a:bodyPr/>
                    <a:lstStyle/>
                    <a:p>
                      <a:pPr indent="0" lvl="0" marL="0" rtl="0" algn="ctr">
                        <a:spcBef>
                          <a:spcPts val="0"/>
                        </a:spcBef>
                        <a:spcAft>
                          <a:spcPts val="0"/>
                        </a:spcAft>
                        <a:buNone/>
                      </a:pPr>
                      <a:r>
                        <a:rPr lang="en-GB">
                          <a:latin typeface="EB Garamond"/>
                          <a:ea typeface="EB Garamond"/>
                          <a:cs typeface="EB Garamond"/>
                          <a:sym typeface="EB Garamond"/>
                        </a:rPr>
                        <a:t>Less than 90/0</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GB">
                          <a:latin typeface="EB Garamond"/>
                          <a:ea typeface="EB Garamond"/>
                          <a:cs typeface="EB Garamond"/>
                          <a:sym typeface="EB Garamond"/>
                        </a:rPr>
                        <a:t>100</a:t>
                      </a:r>
                      <a:endParaRPr>
                        <a:latin typeface="EB Garamond"/>
                        <a:ea typeface="EB Garamond"/>
                        <a:cs typeface="EB Garamond"/>
                        <a:sym typeface="EB Garamond"/>
                      </a:endParaRPr>
                    </a:p>
                  </a:txBody>
                  <a:tcPr marT="91425" marB="91425" marR="91425" marL="91425"/>
                </a:tc>
              </a:tr>
              <a:tr h="381000">
                <a:tc>
                  <a:txBody>
                    <a:bodyPr/>
                    <a:lstStyle/>
                    <a:p>
                      <a:pPr indent="0" lvl="0" marL="0" rtl="0" algn="ctr">
                        <a:spcBef>
                          <a:spcPts val="0"/>
                        </a:spcBef>
                        <a:spcAft>
                          <a:spcPts val="0"/>
                        </a:spcAft>
                        <a:buNone/>
                      </a:pPr>
                      <a:r>
                        <a:rPr lang="en-GB">
                          <a:latin typeface="EB Garamond"/>
                          <a:ea typeface="EB Garamond"/>
                          <a:cs typeface="EB Garamond"/>
                          <a:sym typeface="EB Garamond"/>
                        </a:rPr>
                        <a:t>Greater than 90/0</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GB">
                          <a:latin typeface="EB Garamond"/>
                          <a:ea typeface="EB Garamond"/>
                          <a:cs typeface="EB Garamond"/>
                          <a:sym typeface="EB Garamond"/>
                        </a:rPr>
                        <a:t>100</a:t>
                      </a:r>
                      <a:endParaRPr>
                        <a:latin typeface="EB Garamond"/>
                        <a:ea typeface="EB Garamond"/>
                        <a:cs typeface="EB Garamond"/>
                        <a:sym typeface="EB Garamond"/>
                      </a:endParaRPr>
                    </a:p>
                  </a:txBody>
                  <a:tcPr marT="91425" marB="91425" marR="91425" marL="91425"/>
                </a:tc>
              </a:tr>
              <a:tr h="381000">
                <a:tc>
                  <a:txBody>
                    <a:bodyPr/>
                    <a:lstStyle/>
                    <a:p>
                      <a:pPr indent="0" lvl="0" marL="0" rtl="0" algn="ctr">
                        <a:spcBef>
                          <a:spcPts val="0"/>
                        </a:spcBef>
                        <a:spcAft>
                          <a:spcPts val="0"/>
                        </a:spcAft>
                        <a:buNone/>
                      </a:pPr>
                      <a:r>
                        <a:rPr lang="en-GB">
                          <a:latin typeface="EB Garamond"/>
                          <a:ea typeface="EB Garamond"/>
                          <a:cs typeface="EB Garamond"/>
                          <a:sym typeface="EB Garamond"/>
                        </a:rPr>
                        <a:t>0/(0-50)</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GB">
                          <a:latin typeface="EB Garamond"/>
                          <a:ea typeface="EB Garamond"/>
                          <a:cs typeface="EB Garamond"/>
                          <a:sym typeface="EB Garamond"/>
                        </a:rPr>
                        <a:t>98</a:t>
                      </a:r>
                      <a:endParaRPr>
                        <a:latin typeface="EB Garamond"/>
                        <a:ea typeface="EB Garamond"/>
                        <a:cs typeface="EB Garamond"/>
                        <a:sym typeface="EB Garamond"/>
                      </a:endParaRPr>
                    </a:p>
                  </a:txBody>
                  <a:tcPr marT="91425" marB="91425" marR="91425" marL="91425"/>
                </a:tc>
              </a:tr>
              <a:tr h="381000">
                <a:tc>
                  <a:txBody>
                    <a:bodyPr/>
                    <a:lstStyle/>
                    <a:p>
                      <a:pPr indent="0" lvl="0" marL="0" rtl="0" algn="ctr">
                        <a:spcBef>
                          <a:spcPts val="0"/>
                        </a:spcBef>
                        <a:spcAft>
                          <a:spcPts val="0"/>
                        </a:spcAft>
                        <a:buNone/>
                      </a:pPr>
                      <a:r>
                        <a:rPr lang="en-GB">
                          <a:latin typeface="EB Garamond"/>
                          <a:ea typeface="EB Garamond"/>
                          <a:cs typeface="EB Garamond"/>
                          <a:sym typeface="EB Garamond"/>
                        </a:rPr>
                        <a:t>0/(50-80)</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GB">
                          <a:latin typeface="EB Garamond"/>
                          <a:ea typeface="EB Garamond"/>
                          <a:cs typeface="EB Garamond"/>
                          <a:sym typeface="EB Garamond"/>
                        </a:rPr>
                        <a:t>92</a:t>
                      </a:r>
                      <a:endParaRPr>
                        <a:latin typeface="EB Garamond"/>
                        <a:ea typeface="EB Garamond"/>
                        <a:cs typeface="EB Garamond"/>
                        <a:sym typeface="EB Garamond"/>
                      </a:endParaRPr>
                    </a:p>
                  </a:txBody>
                  <a:tcPr marT="91425" marB="91425" marR="91425" marL="91425"/>
                </a:tc>
              </a:tr>
              <a:tr h="381000">
                <a:tc>
                  <a:txBody>
                    <a:bodyPr/>
                    <a:lstStyle/>
                    <a:p>
                      <a:pPr indent="0" lvl="0" marL="0" rtl="0" algn="ctr">
                        <a:spcBef>
                          <a:spcPts val="0"/>
                        </a:spcBef>
                        <a:spcAft>
                          <a:spcPts val="0"/>
                        </a:spcAft>
                        <a:buNone/>
                      </a:pPr>
                      <a:r>
                        <a:rPr lang="en-GB">
                          <a:latin typeface="EB Garamond"/>
                          <a:ea typeface="EB Garamond"/>
                          <a:cs typeface="EB Garamond"/>
                          <a:sym typeface="EB Garamond"/>
                        </a:rPr>
                        <a:t>(0-50)/(0-50)</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GB">
                          <a:latin typeface="EB Garamond"/>
                          <a:ea typeface="EB Garamond"/>
                          <a:cs typeface="EB Garamond"/>
                          <a:sym typeface="EB Garamond"/>
                        </a:rPr>
                        <a:t>100</a:t>
                      </a:r>
                      <a:endParaRPr>
                        <a:latin typeface="EB Garamond"/>
                        <a:ea typeface="EB Garamond"/>
                        <a:cs typeface="EB Garamond"/>
                        <a:sym typeface="EB Garamond"/>
                      </a:endParaRPr>
                    </a:p>
                  </a:txBody>
                  <a:tcPr marT="91425" marB="91425" marR="91425" marL="91425"/>
                </a:tc>
              </a:tr>
              <a:tr h="381000">
                <a:tc>
                  <a:txBody>
                    <a:bodyPr/>
                    <a:lstStyle/>
                    <a:p>
                      <a:pPr indent="0" lvl="0" marL="0" rtl="0" algn="ctr">
                        <a:spcBef>
                          <a:spcPts val="0"/>
                        </a:spcBef>
                        <a:spcAft>
                          <a:spcPts val="0"/>
                        </a:spcAft>
                        <a:buNone/>
                      </a:pPr>
                      <a:r>
                        <a:rPr lang="en-GB">
                          <a:latin typeface="EB Garamond"/>
                          <a:ea typeface="EB Garamond"/>
                          <a:cs typeface="EB Garamond"/>
                          <a:sym typeface="EB Garamond"/>
                        </a:rPr>
                        <a:t>Greater than 50/Greater than 50</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GB">
                          <a:latin typeface="EB Garamond"/>
                          <a:ea typeface="EB Garamond"/>
                          <a:cs typeface="EB Garamond"/>
                          <a:sym typeface="EB Garamond"/>
                        </a:rPr>
                        <a:t>78</a:t>
                      </a:r>
                      <a:endParaRPr>
                        <a:latin typeface="EB Garamond"/>
                        <a:ea typeface="EB Garamond"/>
                        <a:cs typeface="EB Garamond"/>
                        <a:sym typeface="EB Garamond"/>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750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EB Garamond"/>
                <a:ea typeface="EB Garamond"/>
                <a:cs typeface="EB Garamond"/>
                <a:sym typeface="EB Garamond"/>
              </a:rPr>
              <a:t>Analysis of our Algorithm : </a:t>
            </a:r>
            <a:endParaRPr>
              <a:solidFill>
                <a:srgbClr val="000000"/>
              </a:solidFill>
              <a:latin typeface="EB Garamond"/>
              <a:ea typeface="EB Garamond"/>
              <a:cs typeface="EB Garamond"/>
              <a:sym typeface="EB Garamond"/>
            </a:endParaRPr>
          </a:p>
        </p:txBody>
      </p:sp>
      <p:sp>
        <p:nvSpPr>
          <p:cNvPr id="161" name="Google Shape;161;p29"/>
          <p:cNvSpPr txBox="1"/>
          <p:nvPr>
            <p:ph idx="1" type="body"/>
          </p:nvPr>
        </p:nvSpPr>
        <p:spPr>
          <a:xfrm>
            <a:off x="311700" y="13228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EB Garamond"/>
              <a:buChar char="●"/>
            </a:pPr>
            <a:r>
              <a:rPr lang="en-GB">
                <a:solidFill>
                  <a:srgbClr val="000000"/>
                </a:solidFill>
                <a:latin typeface="EB Garamond"/>
                <a:ea typeface="EB Garamond"/>
                <a:cs typeface="EB Garamond"/>
                <a:sym typeface="EB Garamond"/>
              </a:rPr>
              <a:t>Cheap and efficient algorithm.</a:t>
            </a:r>
            <a:endParaRPr>
              <a:solidFill>
                <a:srgbClr val="000000"/>
              </a:solidFill>
              <a:latin typeface="EB Garamond"/>
              <a:ea typeface="EB Garamond"/>
              <a:cs typeface="EB Garamond"/>
              <a:sym typeface="EB Garamond"/>
            </a:endParaRPr>
          </a:p>
          <a:p>
            <a:pPr indent="-342900" lvl="0" marL="457200" rtl="0" algn="l">
              <a:spcBef>
                <a:spcPts val="0"/>
              </a:spcBef>
              <a:spcAft>
                <a:spcPts val="0"/>
              </a:spcAft>
              <a:buClr>
                <a:srgbClr val="000000"/>
              </a:buClr>
              <a:buSzPts val="1800"/>
              <a:buFont typeface="EB Garamond"/>
              <a:buChar char="●"/>
            </a:pPr>
            <a:r>
              <a:rPr lang="en-GB">
                <a:solidFill>
                  <a:srgbClr val="000000"/>
                </a:solidFill>
                <a:latin typeface="EB Garamond"/>
                <a:ea typeface="EB Garamond"/>
                <a:cs typeface="EB Garamond"/>
                <a:sym typeface="EB Garamond"/>
              </a:rPr>
              <a:t>With using only one template and answer key we can check all the </a:t>
            </a:r>
            <a:r>
              <a:rPr lang="en-GB">
                <a:solidFill>
                  <a:srgbClr val="000000"/>
                </a:solidFill>
                <a:latin typeface="EB Garamond"/>
                <a:ea typeface="EB Garamond"/>
                <a:cs typeface="EB Garamond"/>
                <a:sym typeface="EB Garamond"/>
              </a:rPr>
              <a:t>responses</a:t>
            </a:r>
            <a:r>
              <a:rPr lang="en-GB">
                <a:solidFill>
                  <a:srgbClr val="000000"/>
                </a:solidFill>
                <a:latin typeface="EB Garamond"/>
                <a:ea typeface="EB Garamond"/>
                <a:cs typeface="EB Garamond"/>
                <a:sym typeface="EB Garamond"/>
              </a:rPr>
              <a:t> easily</a:t>
            </a:r>
            <a:endParaRPr>
              <a:solidFill>
                <a:srgbClr val="000000"/>
              </a:solidFill>
              <a:latin typeface="EB Garamond"/>
              <a:ea typeface="EB Garamond"/>
              <a:cs typeface="EB Garamond"/>
              <a:sym typeface="EB Garamond"/>
            </a:endParaRPr>
          </a:p>
          <a:p>
            <a:pPr indent="-342900" lvl="0" marL="457200" rtl="0" algn="l">
              <a:spcBef>
                <a:spcPts val="0"/>
              </a:spcBef>
              <a:spcAft>
                <a:spcPts val="0"/>
              </a:spcAft>
              <a:buClr>
                <a:srgbClr val="000000"/>
              </a:buClr>
              <a:buSzPts val="1800"/>
              <a:buFont typeface="EB Garamond"/>
              <a:buChar char="●"/>
            </a:pPr>
            <a:r>
              <a:rPr lang="en-GB">
                <a:solidFill>
                  <a:srgbClr val="000000"/>
                </a:solidFill>
                <a:latin typeface="EB Garamond"/>
                <a:ea typeface="EB Garamond"/>
                <a:cs typeface="EB Garamond"/>
                <a:sym typeface="EB Garamond"/>
              </a:rPr>
              <a:t>Rotations and tilts are </a:t>
            </a:r>
            <a:r>
              <a:rPr lang="en-GB">
                <a:solidFill>
                  <a:srgbClr val="000000"/>
                </a:solidFill>
                <a:latin typeface="EB Garamond"/>
                <a:ea typeface="EB Garamond"/>
                <a:cs typeface="EB Garamond"/>
                <a:sym typeface="EB Garamond"/>
              </a:rPr>
              <a:t>handled by our algorithm but with reduce in accuracy for certain rotations and tilt angles.</a:t>
            </a:r>
            <a:endParaRPr>
              <a:solidFill>
                <a:srgbClr val="000000"/>
              </a:solidFill>
              <a:latin typeface="EB Garamond"/>
              <a:ea typeface="EB Garamond"/>
              <a:cs typeface="EB Garamond"/>
              <a:sym typeface="EB Garamond"/>
            </a:endParaRPr>
          </a:p>
          <a:p>
            <a:pPr indent="-342900" lvl="0" marL="457200" rtl="0" algn="l">
              <a:spcBef>
                <a:spcPts val="0"/>
              </a:spcBef>
              <a:spcAft>
                <a:spcPts val="0"/>
              </a:spcAft>
              <a:buClr>
                <a:srgbClr val="000000"/>
              </a:buClr>
              <a:buSzPts val="1800"/>
              <a:buFont typeface="EB Garamond"/>
              <a:buChar char="●"/>
            </a:pPr>
            <a:r>
              <a:rPr lang="en-GB">
                <a:solidFill>
                  <a:srgbClr val="000000"/>
                </a:solidFill>
                <a:latin typeface="EB Garamond"/>
                <a:ea typeface="EB Garamond"/>
                <a:cs typeface="EB Garamond"/>
                <a:sym typeface="EB Garamond"/>
              </a:rPr>
              <a:t>The input image may require different thresholding algorithms according to the environment in photo was taken.</a:t>
            </a:r>
            <a:endParaRPr>
              <a:solidFill>
                <a:srgbClr val="000000"/>
              </a:solidFill>
              <a:latin typeface="EB Garamond"/>
              <a:ea typeface="EB Garamond"/>
              <a:cs typeface="EB Garamond"/>
              <a:sym typeface="EB Garamond"/>
            </a:endParaRPr>
          </a:p>
          <a:p>
            <a:pPr indent="-342900" lvl="0" marL="457200" rtl="0" algn="l">
              <a:spcBef>
                <a:spcPts val="0"/>
              </a:spcBef>
              <a:spcAft>
                <a:spcPts val="0"/>
              </a:spcAft>
              <a:buClr>
                <a:srgbClr val="000000"/>
              </a:buClr>
              <a:buSzPts val="1800"/>
              <a:buFont typeface="EB Garamond"/>
              <a:buChar char="●"/>
            </a:pPr>
            <a:r>
              <a:rPr lang="en-GB">
                <a:solidFill>
                  <a:srgbClr val="000000"/>
                </a:solidFill>
                <a:latin typeface="EB Garamond"/>
                <a:ea typeface="EB Garamond"/>
                <a:cs typeface="EB Garamond"/>
                <a:sym typeface="EB Garamond"/>
              </a:rPr>
              <a:t>Can handle multiple correct options.</a:t>
            </a:r>
            <a:endParaRPr>
              <a:solidFill>
                <a:srgbClr val="000000"/>
              </a:solidFill>
              <a:latin typeface="EB Garamond"/>
              <a:ea typeface="EB Garamond"/>
              <a:cs typeface="EB Garamond"/>
              <a:sym typeface="EB Garamond"/>
            </a:endParaRPr>
          </a:p>
          <a:p>
            <a:pPr indent="-342900" lvl="0" marL="457200" rtl="0" algn="l">
              <a:spcBef>
                <a:spcPts val="0"/>
              </a:spcBef>
              <a:spcAft>
                <a:spcPts val="0"/>
              </a:spcAft>
              <a:buClr>
                <a:srgbClr val="000000"/>
              </a:buClr>
              <a:buSzPts val="1800"/>
              <a:buFont typeface="EB Garamond"/>
              <a:buChar char="●"/>
            </a:pPr>
            <a:r>
              <a:rPr lang="en-GB">
                <a:solidFill>
                  <a:srgbClr val="000000"/>
                </a:solidFill>
                <a:latin typeface="EB Garamond"/>
                <a:ea typeface="EB Garamond"/>
                <a:cs typeface="EB Garamond"/>
                <a:sym typeface="EB Garamond"/>
              </a:rPr>
              <a:t>Marked bubble/answers will only be detected if bubble is filled dark and completely. </a:t>
            </a:r>
            <a:endParaRPr>
              <a:solidFill>
                <a:srgbClr val="000000"/>
              </a:solidFill>
              <a:latin typeface="EB Garamond"/>
              <a:ea typeface="EB Garamond"/>
              <a:cs typeface="EB Garamond"/>
              <a:sym typeface="EB Garamond"/>
            </a:endParaRPr>
          </a:p>
          <a:p>
            <a:pPr indent="0" lvl="0" marL="0" rtl="0" algn="l">
              <a:spcBef>
                <a:spcPts val="1600"/>
              </a:spcBef>
              <a:spcAft>
                <a:spcPts val="1600"/>
              </a:spcAft>
              <a:buNone/>
            </a:pPr>
            <a:r>
              <a:t/>
            </a:r>
            <a:endParaRPr>
              <a:solidFill>
                <a:srgbClr val="000000"/>
              </a:solidFill>
              <a:latin typeface="EB Garamond"/>
              <a:ea typeface="EB Garamond"/>
              <a:cs typeface="EB Garamond"/>
              <a:sym typeface="EB 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Future work:</a:t>
            </a:r>
            <a:endParaRPr>
              <a:latin typeface="EB Garamond"/>
              <a:ea typeface="EB Garamond"/>
              <a:cs typeface="EB Garamond"/>
              <a:sym typeface="EB Garamond"/>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latin typeface="EB Garamond"/>
                <a:ea typeface="EB Garamond"/>
                <a:cs typeface="EB Garamond"/>
                <a:sym typeface="EB Garamond"/>
              </a:rPr>
              <a:t>As we can see in the observation table, our algorithm gives less accuracy for rotation and tilt (both at the same time) for higher angles, it is because we are using FLANN matcher to find the key points, and FLANN matcher does not take into account any geometry information around key-point</a:t>
            </a:r>
            <a:r>
              <a:rPr lang="en-GB">
                <a:solidFill>
                  <a:srgbClr val="000000"/>
                </a:solidFill>
                <a:latin typeface="EB Garamond"/>
                <a:ea typeface="EB Garamond"/>
                <a:cs typeface="EB Garamond"/>
                <a:sym typeface="EB Garamond"/>
              </a:rPr>
              <a:t>. So, by introducing a new algorithm that takes into account the geometric information around key points, we can expect the accuracy to be increased and after that our algorithm will work for large angles (for both tilt and rotation at the same time) too.</a:t>
            </a:r>
            <a:endParaRPr>
              <a:solidFill>
                <a:srgbClr val="000000"/>
              </a:solidFill>
              <a:latin typeface="EB Garamond"/>
              <a:ea typeface="EB Garamond"/>
              <a:cs typeface="EB Garamond"/>
              <a:sym typeface="EB 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Work Division</a:t>
            </a:r>
            <a:endParaRPr>
              <a:latin typeface="EB Garamond"/>
              <a:ea typeface="EB Garamond"/>
              <a:cs typeface="EB Garamond"/>
              <a:sym typeface="EB Garamond"/>
            </a:endParaRPr>
          </a:p>
        </p:txBody>
      </p:sp>
      <p:sp>
        <p:nvSpPr>
          <p:cNvPr id="173" name="Google Shape;173;p31"/>
          <p:cNvSpPr txBox="1"/>
          <p:nvPr>
            <p:ph idx="1" type="body"/>
          </p:nvPr>
        </p:nvSpPr>
        <p:spPr>
          <a:xfrm>
            <a:off x="311700" y="1017725"/>
            <a:ext cx="8520600" cy="40059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Salay’s Work</a:t>
            </a:r>
            <a:endParaRPr sz="1600">
              <a:solidFill>
                <a:srgbClr val="000000"/>
              </a:solidFill>
              <a:latin typeface="EB Garamond"/>
              <a:ea typeface="EB Garamond"/>
              <a:cs typeface="EB Garamond"/>
              <a:sym typeface="EB Garamond"/>
            </a:endParaRPr>
          </a:p>
          <a:p>
            <a:pPr indent="-330200" lvl="1" marL="914400" rtl="0" algn="l">
              <a:lnSpc>
                <a:spcPct val="100000"/>
              </a:lnSpc>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Homography </a:t>
            </a:r>
            <a:endParaRPr sz="1600">
              <a:solidFill>
                <a:srgbClr val="000000"/>
              </a:solidFill>
              <a:latin typeface="EB Garamond"/>
              <a:ea typeface="EB Garamond"/>
              <a:cs typeface="EB Garamond"/>
              <a:sym typeface="EB Garamond"/>
            </a:endParaRPr>
          </a:p>
          <a:p>
            <a:pPr indent="-330200" lvl="1" marL="914400" rtl="0" algn="l">
              <a:lnSpc>
                <a:spcPct val="100000"/>
              </a:lnSpc>
              <a:spcBef>
                <a:spcPts val="0"/>
              </a:spcBef>
              <a:spcAft>
                <a:spcPts val="0"/>
              </a:spcAft>
              <a:buClr>
                <a:srgbClr val="000000"/>
              </a:buClr>
              <a:buSzPts val="1600"/>
              <a:buFont typeface="EB Garamond"/>
              <a:buChar char="○"/>
            </a:pPr>
            <a:r>
              <a:rPr lang="en-GB" sz="1600">
                <a:solidFill>
                  <a:schemeClr val="dk1"/>
                </a:solidFill>
                <a:latin typeface="EB Garamond"/>
                <a:ea typeface="EB Garamond"/>
                <a:cs typeface="EB Garamond"/>
                <a:sym typeface="EB Garamond"/>
              </a:rPr>
              <a:t>8-point Algorithm and RANSACC</a:t>
            </a:r>
            <a:endParaRPr sz="1600">
              <a:solidFill>
                <a:srgbClr val="000000"/>
              </a:solidFill>
              <a:latin typeface="EB Garamond"/>
              <a:ea typeface="EB Garamond"/>
              <a:cs typeface="EB Garamond"/>
              <a:sym typeface="EB Garamond"/>
            </a:endParaRPr>
          </a:p>
          <a:p>
            <a:pPr indent="-330200" lvl="1" marL="914400" rtl="0" algn="l">
              <a:lnSpc>
                <a:spcPct val="100000"/>
              </a:lnSpc>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Pixels neighbouring Average</a:t>
            </a:r>
            <a:endParaRPr sz="1600">
              <a:solidFill>
                <a:srgbClr val="000000"/>
              </a:solidFill>
              <a:latin typeface="EB Garamond"/>
              <a:ea typeface="EB Garamond"/>
              <a:cs typeface="EB Garamond"/>
              <a:sym typeface="EB Garamond"/>
            </a:endParaRPr>
          </a:p>
          <a:p>
            <a:pPr indent="-330200" lvl="0" marL="457200" rtl="0" algn="l">
              <a:lnSpc>
                <a:spcPct val="100000"/>
              </a:lnSpc>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Harsh</a:t>
            </a:r>
            <a:r>
              <a:rPr lang="en-GB" sz="1600">
                <a:solidFill>
                  <a:srgbClr val="000000"/>
                </a:solidFill>
                <a:latin typeface="EB Garamond"/>
                <a:ea typeface="EB Garamond"/>
                <a:cs typeface="EB Garamond"/>
                <a:sym typeface="EB Garamond"/>
              </a:rPr>
              <a:t>’s Work</a:t>
            </a:r>
            <a:endParaRPr sz="1600">
              <a:solidFill>
                <a:srgbClr val="000000"/>
              </a:solidFill>
              <a:latin typeface="EB Garamond"/>
              <a:ea typeface="EB Garamond"/>
              <a:cs typeface="EB Garamond"/>
              <a:sym typeface="EB Garamond"/>
            </a:endParaRPr>
          </a:p>
          <a:p>
            <a:pPr indent="-330200" lvl="1" marL="914400" rtl="0" algn="l">
              <a:lnSpc>
                <a:spcPct val="100000"/>
              </a:lnSpc>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SURF and FLANN</a:t>
            </a:r>
            <a:endParaRPr sz="1600">
              <a:solidFill>
                <a:srgbClr val="000000"/>
              </a:solidFill>
              <a:latin typeface="EB Garamond"/>
              <a:ea typeface="EB Garamond"/>
              <a:cs typeface="EB Garamond"/>
              <a:sym typeface="EB Garamond"/>
            </a:endParaRPr>
          </a:p>
          <a:p>
            <a:pPr indent="-330200" lvl="1" marL="914400" rtl="0" algn="l">
              <a:lnSpc>
                <a:spcPct val="100000"/>
              </a:lnSpc>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Thresholding and opening</a:t>
            </a:r>
            <a:endParaRPr sz="1600">
              <a:solidFill>
                <a:srgbClr val="000000"/>
              </a:solidFill>
              <a:latin typeface="EB Garamond"/>
              <a:ea typeface="EB Garamond"/>
              <a:cs typeface="EB Garamond"/>
              <a:sym typeface="EB Garamond"/>
            </a:endParaRPr>
          </a:p>
          <a:p>
            <a:pPr indent="-330200" lvl="1" marL="914400" rtl="0" algn="l">
              <a:lnSpc>
                <a:spcPct val="100000"/>
              </a:lnSpc>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Result Matching and final outputs</a:t>
            </a:r>
            <a:endParaRPr sz="1600">
              <a:solidFill>
                <a:srgbClr val="000000"/>
              </a:solidFill>
              <a:latin typeface="EB Garamond"/>
              <a:ea typeface="EB Garamond"/>
              <a:cs typeface="EB Garamond"/>
              <a:sym typeface="EB Garamond"/>
            </a:endParaRPr>
          </a:p>
          <a:p>
            <a:pPr indent="-330200" lvl="0" marL="457200" rtl="0" algn="l">
              <a:lnSpc>
                <a:spcPct val="100000"/>
              </a:lnSpc>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Common Work</a:t>
            </a:r>
            <a:endParaRPr sz="1600">
              <a:solidFill>
                <a:srgbClr val="000000"/>
              </a:solidFill>
              <a:latin typeface="EB Garamond"/>
              <a:ea typeface="EB Garamond"/>
              <a:cs typeface="EB Garamond"/>
              <a:sym typeface="EB Garamond"/>
            </a:endParaRPr>
          </a:p>
          <a:p>
            <a:pPr indent="-330200" lvl="1" marL="914400" rtl="0" algn="l">
              <a:lnSpc>
                <a:spcPct val="100000"/>
              </a:lnSpc>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Presentation </a:t>
            </a:r>
            <a:endParaRPr sz="1600">
              <a:solidFill>
                <a:srgbClr val="000000"/>
              </a:solidFill>
              <a:latin typeface="EB Garamond"/>
              <a:ea typeface="EB Garamond"/>
              <a:cs typeface="EB Garamond"/>
              <a:sym typeface="EB Garamond"/>
            </a:endParaRPr>
          </a:p>
          <a:p>
            <a:pPr indent="-330200" lvl="1" marL="914400" rtl="0" algn="l">
              <a:lnSpc>
                <a:spcPct val="100000"/>
              </a:lnSpc>
              <a:spcBef>
                <a:spcPts val="0"/>
              </a:spcBef>
              <a:spcAft>
                <a:spcPts val="0"/>
              </a:spcAft>
              <a:buClr>
                <a:srgbClr val="000000"/>
              </a:buClr>
              <a:buSzPts val="1600"/>
              <a:buFont typeface="EB Garamond"/>
              <a:buChar char="○"/>
            </a:pPr>
            <a:r>
              <a:rPr lang="en-GB" sz="1600">
                <a:solidFill>
                  <a:schemeClr val="dk1"/>
                </a:solidFill>
                <a:latin typeface="EB Garamond"/>
                <a:ea typeface="EB Garamond"/>
                <a:cs typeface="EB Garamond"/>
                <a:sym typeface="EB Garamond"/>
              </a:rPr>
              <a:t>Documentation</a:t>
            </a:r>
            <a:endParaRPr sz="1600">
              <a:solidFill>
                <a:schemeClr val="dk1"/>
              </a:solidFill>
              <a:latin typeface="EB Garamond"/>
              <a:ea typeface="EB Garamond"/>
              <a:cs typeface="EB Garamond"/>
              <a:sym typeface="EB Garamond"/>
            </a:endParaRPr>
          </a:p>
          <a:p>
            <a:pPr indent="-330200" lvl="1" marL="914400" rtl="0" algn="l">
              <a:lnSpc>
                <a:spcPct val="100000"/>
              </a:lnSpc>
              <a:spcBef>
                <a:spcPts val="0"/>
              </a:spcBef>
              <a:spcAft>
                <a:spcPts val="0"/>
              </a:spcAft>
              <a:buClr>
                <a:schemeClr val="dk1"/>
              </a:buClr>
              <a:buSzPts val="1600"/>
              <a:buFont typeface="EB Garamond"/>
              <a:buChar char="○"/>
            </a:pPr>
            <a:r>
              <a:rPr lang="en-GB" sz="1600">
                <a:solidFill>
                  <a:schemeClr val="dk1"/>
                </a:solidFill>
                <a:latin typeface="EB Garamond"/>
                <a:ea typeface="EB Garamond"/>
                <a:cs typeface="EB Garamond"/>
                <a:sym typeface="EB Garamond"/>
              </a:rPr>
              <a:t>Creating Datasets</a:t>
            </a:r>
            <a:endParaRPr sz="1600">
              <a:solidFill>
                <a:schemeClr val="dk1"/>
              </a:solidFill>
              <a:latin typeface="EB Garamond"/>
              <a:ea typeface="EB Garamond"/>
              <a:cs typeface="EB Garamond"/>
              <a:sym typeface="EB Garamond"/>
            </a:endParaRPr>
          </a:p>
          <a:p>
            <a:pPr indent="0" lvl="0" marL="0" rtl="0" algn="l">
              <a:lnSpc>
                <a:spcPct val="100000"/>
              </a:lnSpc>
              <a:spcBef>
                <a:spcPts val="1600"/>
              </a:spcBef>
              <a:spcAft>
                <a:spcPts val="0"/>
              </a:spcAft>
              <a:buNone/>
            </a:pPr>
            <a:r>
              <a:rPr lang="en-GB" sz="1600">
                <a:solidFill>
                  <a:schemeClr val="dk1"/>
                </a:solidFill>
                <a:latin typeface="EB Garamond"/>
                <a:ea typeface="EB Garamond"/>
                <a:cs typeface="EB Garamond"/>
                <a:sym typeface="EB Garamond"/>
              </a:rPr>
              <a:t>Most of the work was done together however for understanding some new concepts we splitted up our works</a:t>
            </a:r>
            <a:endParaRPr sz="1600">
              <a:solidFill>
                <a:schemeClr val="dk1"/>
              </a:solidFill>
              <a:latin typeface="EB Garamond"/>
              <a:ea typeface="EB Garamond"/>
              <a:cs typeface="EB Garamond"/>
              <a:sym typeface="EB Garamond"/>
            </a:endParaRPr>
          </a:p>
          <a:p>
            <a:pPr indent="0" lvl="0" marL="914400" rtl="0" algn="l">
              <a:lnSpc>
                <a:spcPct val="100000"/>
              </a:lnSpc>
              <a:spcBef>
                <a:spcPts val="1600"/>
              </a:spcBef>
              <a:spcAft>
                <a:spcPts val="1600"/>
              </a:spcAft>
              <a:buNone/>
            </a:pPr>
            <a:r>
              <a:t/>
            </a:r>
            <a:endParaRPr sz="1600">
              <a:solidFill>
                <a:srgbClr val="000000"/>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Problem Statement </a:t>
            </a:r>
            <a:endParaRPr>
              <a:latin typeface="EB Garamond"/>
              <a:ea typeface="EB Garamond"/>
              <a:cs typeface="EB Garamond"/>
              <a:sym typeface="EB Garamond"/>
            </a:endParaRPr>
          </a:p>
        </p:txBody>
      </p:sp>
      <p:sp>
        <p:nvSpPr>
          <p:cNvPr id="61" name="Google Shape;61;p14"/>
          <p:cNvSpPr txBox="1"/>
          <p:nvPr>
            <p:ph idx="1" type="body"/>
          </p:nvPr>
        </p:nvSpPr>
        <p:spPr>
          <a:xfrm>
            <a:off x="311700" y="1017725"/>
            <a:ext cx="8440800" cy="376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600">
                <a:solidFill>
                  <a:srgbClr val="000000"/>
                </a:solidFill>
                <a:latin typeface="EB Garamond"/>
                <a:ea typeface="EB Garamond"/>
                <a:cs typeface="EB Garamond"/>
                <a:sym typeface="EB Garamond"/>
              </a:rPr>
              <a:t>The project is based on an idea to grade an OMR sheet. Nowadays most of the competitive exams have multiple choice questions with OMR sheet- Optical mark recognition corresponding to right options for every qu</a:t>
            </a:r>
            <a:r>
              <a:rPr lang="en-GB" sz="1600">
                <a:solidFill>
                  <a:srgbClr val="000000"/>
                </a:solidFill>
                <a:latin typeface="EB Garamond"/>
                <a:ea typeface="EB Garamond"/>
                <a:cs typeface="EB Garamond"/>
                <a:sym typeface="EB Garamond"/>
              </a:rPr>
              <a:t>estion.</a:t>
            </a:r>
            <a:endParaRPr sz="1600">
              <a:solidFill>
                <a:srgbClr val="000000"/>
              </a:solidFill>
              <a:latin typeface="EB Garamond"/>
              <a:ea typeface="EB Garamond"/>
              <a:cs typeface="EB Garamond"/>
              <a:sym typeface="EB Garamond"/>
            </a:endParaRPr>
          </a:p>
          <a:p>
            <a:pPr indent="0" lvl="0" marL="0" rtl="0" algn="l">
              <a:lnSpc>
                <a:spcPct val="100000"/>
              </a:lnSpc>
              <a:spcBef>
                <a:spcPts val="1600"/>
              </a:spcBef>
              <a:spcAft>
                <a:spcPts val="0"/>
              </a:spcAft>
              <a:buNone/>
            </a:pPr>
            <a:r>
              <a:rPr lang="en-GB" sz="1600">
                <a:solidFill>
                  <a:srgbClr val="000000"/>
                </a:solidFill>
                <a:latin typeface="EB Garamond"/>
                <a:ea typeface="EB Garamond"/>
                <a:cs typeface="EB Garamond"/>
                <a:sym typeface="EB Garamond"/>
              </a:rPr>
              <a:t>So our problem is matching the correct response and recorded response of the candidate and provide the final score to the candidate.</a:t>
            </a:r>
            <a:endParaRPr sz="1600">
              <a:solidFill>
                <a:srgbClr val="000000"/>
              </a:solidFill>
              <a:latin typeface="EB Garamond"/>
              <a:ea typeface="EB Garamond"/>
              <a:cs typeface="EB Garamond"/>
              <a:sym typeface="EB Garamond"/>
            </a:endParaRPr>
          </a:p>
          <a:p>
            <a:pPr indent="0" lvl="0" marL="0" rtl="0" algn="l">
              <a:lnSpc>
                <a:spcPct val="115000"/>
              </a:lnSpc>
              <a:spcBef>
                <a:spcPts val="1600"/>
              </a:spcBef>
              <a:spcAft>
                <a:spcPts val="0"/>
              </a:spcAft>
              <a:buNone/>
            </a:pPr>
            <a:r>
              <a:t/>
            </a:r>
            <a:endParaRPr sz="1400">
              <a:solidFill>
                <a:srgbClr val="000000"/>
              </a:solidFill>
              <a:latin typeface="EB Garamond"/>
              <a:ea typeface="EB Garamond"/>
              <a:cs typeface="EB Garamond"/>
              <a:sym typeface="EB Garamond"/>
            </a:endParaRPr>
          </a:p>
          <a:p>
            <a:pPr indent="0" lvl="0" marL="457200" rtl="0" algn="l">
              <a:lnSpc>
                <a:spcPct val="115000"/>
              </a:lnSpc>
              <a:spcBef>
                <a:spcPts val="1600"/>
              </a:spcBef>
              <a:spcAft>
                <a:spcPts val="0"/>
              </a:spcAft>
              <a:buNone/>
            </a:pPr>
            <a:r>
              <a:t/>
            </a:r>
            <a:endParaRPr sz="1400">
              <a:solidFill>
                <a:srgbClr val="000000"/>
              </a:solidFill>
              <a:latin typeface="EB Garamond"/>
              <a:ea typeface="EB Garamond"/>
              <a:cs typeface="EB Garamond"/>
              <a:sym typeface="EB Garamond"/>
            </a:endParaRPr>
          </a:p>
          <a:p>
            <a:pPr indent="0" lvl="0" marL="0" rtl="0" algn="l">
              <a:lnSpc>
                <a:spcPct val="115000"/>
              </a:lnSpc>
              <a:spcBef>
                <a:spcPts val="1600"/>
              </a:spcBef>
              <a:spcAft>
                <a:spcPts val="0"/>
              </a:spcAft>
              <a:buNone/>
            </a:pPr>
            <a:r>
              <a:t/>
            </a:r>
            <a:endParaRPr sz="1400">
              <a:solidFill>
                <a:srgbClr val="000000"/>
              </a:solidFill>
              <a:latin typeface="EB Garamond"/>
              <a:ea typeface="EB Garamond"/>
              <a:cs typeface="EB Garamond"/>
              <a:sym typeface="EB Garamond"/>
            </a:endParaRPr>
          </a:p>
          <a:p>
            <a:pPr indent="0" lvl="0" marL="0" rtl="0" algn="l">
              <a:lnSpc>
                <a:spcPct val="115000"/>
              </a:lnSpc>
              <a:spcBef>
                <a:spcPts val="1600"/>
              </a:spcBef>
              <a:spcAft>
                <a:spcPts val="1600"/>
              </a:spcAft>
              <a:buNone/>
            </a:pPr>
            <a:r>
              <a:rPr lang="en-GB" sz="1600">
                <a:solidFill>
                  <a:srgbClr val="000000"/>
                </a:solidFill>
                <a:latin typeface="EB Garamond"/>
                <a:ea typeface="EB Garamond"/>
                <a:cs typeface="EB Garamond"/>
                <a:sym typeface="EB Garamond"/>
              </a:rPr>
              <a:t>As we can see we that we have marked wrong response by red color and right responses by green color while un-answered responses remain untouched and counted as wrong answer.</a:t>
            </a:r>
            <a:endParaRPr sz="1600">
              <a:solidFill>
                <a:srgbClr val="000000"/>
              </a:solidFill>
              <a:latin typeface="EB Garamond"/>
              <a:ea typeface="EB Garamond"/>
              <a:cs typeface="EB Garamond"/>
              <a:sym typeface="EB Garamond"/>
            </a:endParaRPr>
          </a:p>
        </p:txBody>
      </p:sp>
      <p:pic>
        <p:nvPicPr>
          <p:cNvPr id="62" name="Google Shape;62;p14"/>
          <p:cNvPicPr preferRelativeResize="0"/>
          <p:nvPr/>
        </p:nvPicPr>
        <p:blipFill rotWithShape="1">
          <a:blip r:embed="rId3">
            <a:alphaModFix/>
          </a:blip>
          <a:srcRect b="73824" l="5794" r="64625" t="7652"/>
          <a:stretch/>
        </p:blipFill>
        <p:spPr>
          <a:xfrm>
            <a:off x="2070525" y="2626250"/>
            <a:ext cx="1649125" cy="1354899"/>
          </a:xfrm>
          <a:prstGeom prst="rect">
            <a:avLst/>
          </a:prstGeom>
          <a:noFill/>
          <a:ln>
            <a:noFill/>
          </a:ln>
          <a:effectLst>
            <a:outerShdw blurRad="57150" rotWithShape="0" algn="bl" dir="5400000" dist="19050">
              <a:srgbClr val="000000">
                <a:alpha val="50000"/>
              </a:srgbClr>
            </a:outerShdw>
          </a:effectLst>
        </p:spPr>
      </p:pic>
      <p:pic>
        <p:nvPicPr>
          <p:cNvPr id="63" name="Google Shape;63;p14"/>
          <p:cNvPicPr preferRelativeResize="0"/>
          <p:nvPr/>
        </p:nvPicPr>
        <p:blipFill rotWithShape="1">
          <a:blip r:embed="rId4">
            <a:alphaModFix/>
          </a:blip>
          <a:srcRect b="0" l="4167" r="50379" t="27119"/>
          <a:stretch/>
        </p:blipFill>
        <p:spPr>
          <a:xfrm>
            <a:off x="5724700" y="2571750"/>
            <a:ext cx="1649125" cy="1354900"/>
          </a:xfrm>
          <a:prstGeom prst="rect">
            <a:avLst/>
          </a:prstGeom>
          <a:noFill/>
          <a:ln>
            <a:noFill/>
          </a:ln>
          <a:effectLst>
            <a:outerShdw blurRad="57150" rotWithShape="0" algn="bl" dir="5400000" dist="19050">
              <a:srgbClr val="000000">
                <a:alpha val="50000"/>
              </a:srgbClr>
            </a:outerShdw>
          </a:effectLst>
        </p:spPr>
      </p:pic>
      <p:cxnSp>
        <p:nvCxnSpPr>
          <p:cNvPr id="64" name="Google Shape;64;p14"/>
          <p:cNvCxnSpPr/>
          <p:nvPr/>
        </p:nvCxnSpPr>
        <p:spPr>
          <a:xfrm>
            <a:off x="4140913" y="3383600"/>
            <a:ext cx="1162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Thank You</a:t>
            </a:r>
            <a:endParaRPr>
              <a:latin typeface="EB Garamond"/>
              <a:ea typeface="EB Garamond"/>
              <a:cs typeface="EB Garamond"/>
              <a:sym typeface="EB Garamond"/>
            </a:endParaRPr>
          </a:p>
        </p:txBody>
      </p:sp>
      <p:pic>
        <p:nvPicPr>
          <p:cNvPr id="179" name="Google Shape;179;p32"/>
          <p:cNvPicPr preferRelativeResize="0"/>
          <p:nvPr/>
        </p:nvPicPr>
        <p:blipFill>
          <a:blip r:embed="rId3">
            <a:alphaModFix/>
          </a:blip>
          <a:stretch>
            <a:fillRect/>
          </a:stretch>
        </p:blipFill>
        <p:spPr>
          <a:xfrm>
            <a:off x="3022800" y="1154300"/>
            <a:ext cx="4693950"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Flow of the project :</a:t>
            </a:r>
            <a:endParaRPr>
              <a:latin typeface="EB Garamond"/>
              <a:ea typeface="EB Garamond"/>
              <a:cs typeface="EB Garamond"/>
              <a:sym typeface="EB Garamond"/>
            </a:endParaRPr>
          </a:p>
        </p:txBody>
      </p:sp>
      <p:sp>
        <p:nvSpPr>
          <p:cNvPr id="70" name="Google Shape;70;p15"/>
          <p:cNvSpPr txBox="1"/>
          <p:nvPr>
            <p:ph idx="1" type="body"/>
          </p:nvPr>
        </p:nvSpPr>
        <p:spPr>
          <a:xfrm>
            <a:off x="311700" y="1087075"/>
            <a:ext cx="4432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Feature extraction &amp; detection.</a:t>
            </a:r>
            <a:endParaRPr sz="1600">
              <a:solidFill>
                <a:srgbClr val="000000"/>
              </a:solidFill>
              <a:latin typeface="EB Garamond"/>
              <a:ea typeface="EB Garamond"/>
              <a:cs typeface="EB Garamond"/>
              <a:sym typeface="EB Garamond"/>
            </a:endParaRPr>
          </a:p>
          <a:p>
            <a:pPr indent="-330200" lvl="0" marL="457200" rtl="0" algn="l">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Homography matrix(H) using these feature and FLANN based algorithm.</a:t>
            </a:r>
            <a:endParaRPr sz="1600">
              <a:solidFill>
                <a:srgbClr val="000000"/>
              </a:solidFill>
              <a:latin typeface="EB Garamond"/>
              <a:ea typeface="EB Garamond"/>
              <a:cs typeface="EB Garamond"/>
              <a:sym typeface="EB Garamond"/>
            </a:endParaRPr>
          </a:p>
          <a:p>
            <a:pPr indent="-330200" lvl="0" marL="457200" rtl="0" algn="l">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Corresponding points using H matrix.</a:t>
            </a:r>
            <a:endParaRPr sz="1600">
              <a:solidFill>
                <a:srgbClr val="000000"/>
              </a:solidFill>
              <a:latin typeface="EB Garamond"/>
              <a:ea typeface="EB Garamond"/>
              <a:cs typeface="EB Garamond"/>
              <a:sym typeface="EB Garamond"/>
            </a:endParaRPr>
          </a:p>
          <a:p>
            <a:pPr indent="-330200" lvl="0" marL="457200" rtl="0" algn="l">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Thresholding the response sheet to get binary image.</a:t>
            </a:r>
            <a:endParaRPr sz="1600">
              <a:solidFill>
                <a:srgbClr val="000000"/>
              </a:solidFill>
              <a:latin typeface="EB Garamond"/>
              <a:ea typeface="EB Garamond"/>
              <a:cs typeface="EB Garamond"/>
              <a:sym typeface="EB Garamond"/>
            </a:endParaRPr>
          </a:p>
          <a:p>
            <a:pPr indent="-330200" lvl="0" marL="457200" rtl="0" algn="l">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Using image processing algorithms in binary image for further convenience.</a:t>
            </a:r>
            <a:endParaRPr sz="1600">
              <a:solidFill>
                <a:srgbClr val="000000"/>
              </a:solidFill>
              <a:latin typeface="EB Garamond"/>
              <a:ea typeface="EB Garamond"/>
              <a:cs typeface="EB Garamond"/>
              <a:sym typeface="EB Garamond"/>
            </a:endParaRPr>
          </a:p>
          <a:p>
            <a:pPr indent="-330200" lvl="0" marL="457200" rtl="0" algn="l">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Finding marked responses and matching with ideal answers.</a:t>
            </a:r>
            <a:endParaRPr sz="1600">
              <a:solidFill>
                <a:srgbClr val="000000"/>
              </a:solidFill>
              <a:latin typeface="EB Garamond"/>
              <a:ea typeface="EB Garamond"/>
              <a:cs typeface="EB Garamond"/>
              <a:sym typeface="EB Garamond"/>
            </a:endParaRPr>
          </a:p>
          <a:p>
            <a:pPr indent="-330200" lvl="0" marL="457200" rtl="0" algn="l">
              <a:spcBef>
                <a:spcPts val="0"/>
              </a:spcBef>
              <a:spcAft>
                <a:spcPts val="0"/>
              </a:spcAft>
              <a:buClr>
                <a:srgbClr val="000000"/>
              </a:buClr>
              <a:buSzPts val="1600"/>
              <a:buFont typeface="EB Garamond"/>
              <a:buChar char="●"/>
            </a:pPr>
            <a:r>
              <a:rPr lang="en-GB" sz="1600">
                <a:solidFill>
                  <a:srgbClr val="000000"/>
                </a:solidFill>
                <a:latin typeface="EB Garamond"/>
                <a:ea typeface="EB Garamond"/>
                <a:cs typeface="EB Garamond"/>
                <a:sym typeface="EB Garamond"/>
              </a:rPr>
              <a:t>Return result.</a:t>
            </a:r>
            <a:endParaRPr sz="1600">
              <a:solidFill>
                <a:srgbClr val="000000"/>
              </a:solidFill>
              <a:latin typeface="EB Garamond"/>
              <a:ea typeface="EB Garamond"/>
              <a:cs typeface="EB Garamond"/>
              <a:sym typeface="EB Garamond"/>
            </a:endParaRPr>
          </a:p>
          <a:p>
            <a:pPr indent="0" lvl="0" marL="0" rtl="0" algn="l">
              <a:spcBef>
                <a:spcPts val="1600"/>
              </a:spcBef>
              <a:spcAft>
                <a:spcPts val="1600"/>
              </a:spcAft>
              <a:buNone/>
            </a:pPr>
            <a:r>
              <a:t/>
            </a:r>
            <a:endParaRPr>
              <a:solidFill>
                <a:srgbClr val="000000"/>
              </a:solidFill>
              <a:latin typeface="EB Garamond"/>
              <a:ea typeface="EB Garamond"/>
              <a:cs typeface="EB Garamond"/>
              <a:sym typeface="EB Garamond"/>
            </a:endParaRPr>
          </a:p>
        </p:txBody>
      </p:sp>
      <p:pic>
        <p:nvPicPr>
          <p:cNvPr id="71" name="Google Shape;71;p15"/>
          <p:cNvPicPr preferRelativeResize="0"/>
          <p:nvPr/>
        </p:nvPicPr>
        <p:blipFill>
          <a:blip r:embed="rId3">
            <a:alphaModFix/>
          </a:blip>
          <a:stretch>
            <a:fillRect/>
          </a:stretch>
        </p:blipFill>
        <p:spPr>
          <a:xfrm>
            <a:off x="5043775" y="245363"/>
            <a:ext cx="3439800" cy="4434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Feature Extraction-Detection and FLANN : </a:t>
            </a:r>
            <a:endParaRPr>
              <a:latin typeface="EB Garamond"/>
              <a:ea typeface="EB Garamond"/>
              <a:cs typeface="EB Garamond"/>
              <a:sym typeface="EB Garamond"/>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latin typeface="EB Garamond"/>
                <a:ea typeface="EB Garamond"/>
                <a:cs typeface="EB Garamond"/>
                <a:sym typeface="EB Garamond"/>
              </a:rPr>
              <a:t>We use SURF detector and FLANN to find the matching points from the template image and our response sheet removing the noise/outliers.</a:t>
            </a:r>
            <a:endParaRPr sz="1600">
              <a:solidFill>
                <a:srgbClr val="000000"/>
              </a:solidFill>
              <a:latin typeface="EB Garamond"/>
              <a:ea typeface="EB Garamond"/>
              <a:cs typeface="EB Garamond"/>
              <a:sym typeface="EB Garamond"/>
            </a:endParaRPr>
          </a:p>
          <a:p>
            <a:pPr indent="0" lvl="0" marL="0" rtl="0" algn="l">
              <a:spcBef>
                <a:spcPts val="1600"/>
              </a:spcBef>
              <a:spcAft>
                <a:spcPts val="0"/>
              </a:spcAft>
              <a:buNone/>
            </a:pPr>
            <a:r>
              <a:rPr lang="en-GB" sz="1600">
                <a:solidFill>
                  <a:srgbClr val="000000"/>
                </a:solidFill>
                <a:latin typeface="EB Garamond"/>
                <a:ea typeface="EB Garamond"/>
                <a:cs typeface="EB Garamond"/>
                <a:sym typeface="EB Garamond"/>
              </a:rPr>
              <a:t>Speeded up robust features (SURF) is a patented local feature detector and descriptor. For feature description, SURF uses Wavelet responses in horizontal and vertical direction. For more distinctiveness, SURF feature descriptor has an extended 128 dimension version.</a:t>
            </a:r>
            <a:endParaRPr sz="1600">
              <a:solidFill>
                <a:srgbClr val="000000"/>
              </a:solidFill>
              <a:latin typeface="EB Garamond"/>
              <a:ea typeface="EB Garamond"/>
              <a:cs typeface="EB Garamond"/>
              <a:sym typeface="EB Garamond"/>
            </a:endParaRPr>
          </a:p>
          <a:p>
            <a:pPr indent="0" lvl="0" marL="0" rtl="0" algn="l">
              <a:spcBef>
                <a:spcPts val="1600"/>
              </a:spcBef>
              <a:spcAft>
                <a:spcPts val="0"/>
              </a:spcAft>
              <a:buNone/>
            </a:pPr>
            <a:r>
              <a:rPr lang="en-GB" sz="1600">
                <a:solidFill>
                  <a:srgbClr val="000000"/>
                </a:solidFill>
                <a:latin typeface="EB Garamond"/>
                <a:ea typeface="EB Garamond"/>
                <a:cs typeface="EB Garamond"/>
                <a:sym typeface="EB Garamond"/>
              </a:rPr>
              <a:t>Fast Approximate Nearest Neighbor Search (FLANN) i</a:t>
            </a:r>
            <a:r>
              <a:rPr lang="en-GB" sz="1600">
                <a:solidFill>
                  <a:srgbClr val="000000"/>
                </a:solidFill>
                <a:latin typeface="EB Garamond"/>
                <a:ea typeface="EB Garamond"/>
                <a:cs typeface="EB Garamond"/>
                <a:sym typeface="EB Garamond"/>
              </a:rPr>
              <a:t>s a library for performing fast approximate nearest neighbor searches in high dimensional spaces. It contains a collection of algorithms we found to work best for nearest neighbor search.</a:t>
            </a:r>
            <a:endParaRPr sz="1600">
              <a:solidFill>
                <a:srgbClr val="000000"/>
              </a:solidFill>
              <a:latin typeface="EB Garamond"/>
              <a:ea typeface="EB Garamond"/>
              <a:cs typeface="EB Garamond"/>
              <a:sym typeface="EB Garamond"/>
            </a:endParaRPr>
          </a:p>
          <a:p>
            <a:pPr indent="0" lvl="0" marL="0" rtl="0" algn="l">
              <a:spcBef>
                <a:spcPts val="1600"/>
              </a:spcBef>
              <a:spcAft>
                <a:spcPts val="0"/>
              </a:spcAft>
              <a:buNone/>
            </a:pPr>
            <a:r>
              <a:t/>
            </a:r>
            <a:endParaRPr sz="1600">
              <a:solidFill>
                <a:srgbClr val="000000"/>
              </a:solidFill>
              <a:latin typeface="EB Garamond"/>
              <a:ea typeface="EB Garamond"/>
              <a:cs typeface="EB Garamond"/>
              <a:sym typeface="EB Garamond"/>
            </a:endParaRPr>
          </a:p>
          <a:p>
            <a:pPr indent="0" lvl="0" marL="0" rtl="0" algn="l">
              <a:spcBef>
                <a:spcPts val="1600"/>
              </a:spcBef>
              <a:spcAft>
                <a:spcPts val="0"/>
              </a:spcAft>
              <a:buNone/>
            </a:pPr>
            <a:r>
              <a:t/>
            </a:r>
            <a:endParaRPr sz="1600">
              <a:solidFill>
                <a:srgbClr val="000000"/>
              </a:solidFill>
              <a:latin typeface="EB Garamond"/>
              <a:ea typeface="EB Garamond"/>
              <a:cs typeface="EB Garamond"/>
              <a:sym typeface="EB Garamond"/>
            </a:endParaRPr>
          </a:p>
          <a:p>
            <a:pPr indent="0" lvl="0" marL="0" rtl="0" algn="l">
              <a:spcBef>
                <a:spcPts val="1600"/>
              </a:spcBef>
              <a:spcAft>
                <a:spcPts val="0"/>
              </a:spcAft>
              <a:buNone/>
            </a:pPr>
            <a:r>
              <a:t/>
            </a:r>
            <a:endParaRPr sz="1600">
              <a:solidFill>
                <a:srgbClr val="000000"/>
              </a:solidFill>
              <a:latin typeface="EB Garamond"/>
              <a:ea typeface="EB Garamond"/>
              <a:cs typeface="EB Garamond"/>
              <a:sym typeface="EB Garamond"/>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3570675"/>
            <a:ext cx="8520600" cy="1238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600">
                <a:solidFill>
                  <a:srgbClr val="000000"/>
                </a:solidFill>
                <a:latin typeface="EB Garamond"/>
                <a:ea typeface="EB Garamond"/>
                <a:cs typeface="EB Garamond"/>
                <a:sym typeface="EB Garamond"/>
              </a:rPr>
              <a:t>Here is a example of SURF detector and FLANN to give the corresponding matching points. Now we will use these matching points to find Homography matrix.</a:t>
            </a:r>
            <a:endParaRPr sz="1600">
              <a:solidFill>
                <a:srgbClr val="000000"/>
              </a:solidFill>
              <a:latin typeface="EB Garamond"/>
              <a:ea typeface="EB Garamond"/>
              <a:cs typeface="EB Garamond"/>
              <a:sym typeface="EB Garamond"/>
            </a:endParaRPr>
          </a:p>
        </p:txBody>
      </p:sp>
      <p:pic>
        <p:nvPicPr>
          <p:cNvPr id="83" name="Google Shape;83;p17"/>
          <p:cNvPicPr preferRelativeResize="0"/>
          <p:nvPr/>
        </p:nvPicPr>
        <p:blipFill>
          <a:blip r:embed="rId3">
            <a:alphaModFix/>
          </a:blip>
          <a:stretch>
            <a:fillRect/>
          </a:stretch>
        </p:blipFill>
        <p:spPr>
          <a:xfrm>
            <a:off x="1581150" y="527925"/>
            <a:ext cx="5981700" cy="294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Homography: </a:t>
            </a:r>
            <a:endParaRPr>
              <a:latin typeface="EB Garamond"/>
              <a:ea typeface="EB Garamond"/>
              <a:cs typeface="EB Garamond"/>
              <a:sym typeface="EB Garamond"/>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latin typeface="EB Garamond"/>
                <a:ea typeface="EB Garamond"/>
                <a:cs typeface="EB Garamond"/>
                <a:sym typeface="EB Garamond"/>
              </a:rPr>
              <a:t>With the set of corresponding points we use algorithms like 8 point algorithm to find our homography matrix H. Also we use RANSAC to remove the outliers.</a:t>
            </a:r>
            <a:endParaRPr sz="1600">
              <a:solidFill>
                <a:srgbClr val="000000"/>
              </a:solidFill>
              <a:latin typeface="EB Garamond"/>
              <a:ea typeface="EB Garamond"/>
              <a:cs typeface="EB Garamond"/>
              <a:sym typeface="EB Garamond"/>
            </a:endParaRPr>
          </a:p>
          <a:p>
            <a:pPr indent="0" lvl="0" marL="0" rtl="0" algn="l">
              <a:spcBef>
                <a:spcPts val="1600"/>
              </a:spcBef>
              <a:spcAft>
                <a:spcPts val="0"/>
              </a:spcAft>
              <a:buNone/>
            </a:pPr>
            <a:r>
              <a:rPr lang="en-GB" sz="1600">
                <a:solidFill>
                  <a:srgbClr val="000000"/>
                </a:solidFill>
                <a:latin typeface="EB Garamond"/>
                <a:ea typeface="EB Garamond"/>
                <a:cs typeface="EB Garamond"/>
                <a:sym typeface="EB Garamond"/>
              </a:rPr>
              <a:t>Now we find have our pixels of answer points manually in template and call it X2</a:t>
            </a:r>
            <a:endParaRPr sz="1600">
              <a:solidFill>
                <a:srgbClr val="000000"/>
              </a:solidFill>
              <a:latin typeface="EB Garamond"/>
              <a:ea typeface="EB Garamond"/>
              <a:cs typeface="EB Garamond"/>
              <a:sym typeface="EB Garamond"/>
            </a:endParaRPr>
          </a:p>
          <a:p>
            <a:pPr indent="0" lvl="0" marL="2286000" rtl="0" algn="l">
              <a:spcBef>
                <a:spcPts val="1600"/>
              </a:spcBef>
              <a:spcAft>
                <a:spcPts val="0"/>
              </a:spcAft>
              <a:buNone/>
            </a:pPr>
            <a:r>
              <a:rPr lang="en-GB" sz="1600">
                <a:solidFill>
                  <a:srgbClr val="000000"/>
                </a:solidFill>
                <a:latin typeface="EB Garamond"/>
                <a:ea typeface="EB Garamond"/>
                <a:cs typeface="EB Garamond"/>
                <a:sym typeface="EB Garamond"/>
              </a:rPr>
              <a:t>X1=H*X2, where X2 is (x,y,1) i.e. 1 appended points.</a:t>
            </a:r>
            <a:endParaRPr sz="1600">
              <a:solidFill>
                <a:srgbClr val="000000"/>
              </a:solidFill>
              <a:latin typeface="EB Garamond"/>
              <a:ea typeface="EB Garamond"/>
              <a:cs typeface="EB Garamond"/>
              <a:sym typeface="EB Garamond"/>
            </a:endParaRPr>
          </a:p>
          <a:p>
            <a:pPr indent="0" lvl="0" marL="0" rtl="0" algn="l">
              <a:spcBef>
                <a:spcPts val="1600"/>
              </a:spcBef>
              <a:spcAft>
                <a:spcPts val="0"/>
              </a:spcAft>
              <a:buNone/>
            </a:pPr>
            <a:r>
              <a:rPr lang="en-GB" sz="1600">
                <a:solidFill>
                  <a:srgbClr val="000000"/>
                </a:solidFill>
                <a:latin typeface="EB Garamond"/>
                <a:ea typeface="EB Garamond"/>
                <a:cs typeface="EB Garamond"/>
                <a:sym typeface="EB Garamond"/>
              </a:rPr>
              <a:t>Now we normalize X2 by making z=1 and thus we gets matching points related to our selected answer points.</a:t>
            </a:r>
            <a:endParaRPr sz="1600">
              <a:solidFill>
                <a:srgbClr val="000000"/>
              </a:solidFill>
              <a:latin typeface="EB Garamond"/>
              <a:ea typeface="EB Garamond"/>
              <a:cs typeface="EB Garamond"/>
              <a:sym typeface="EB Garamond"/>
            </a:endParaRPr>
          </a:p>
          <a:p>
            <a:pPr indent="0" lvl="0" marL="0" rtl="0" algn="l">
              <a:spcBef>
                <a:spcPts val="1600"/>
              </a:spcBef>
              <a:spcAft>
                <a:spcPts val="1600"/>
              </a:spcAft>
              <a:buNone/>
            </a:pPr>
            <a:r>
              <a:t/>
            </a:r>
            <a:endParaRPr sz="1600">
              <a:solidFill>
                <a:srgbClr val="000000"/>
              </a:solidFill>
              <a:latin typeface="EB Garamond"/>
              <a:ea typeface="EB Garamond"/>
              <a:cs typeface="EB Garamond"/>
              <a:sym typeface="EB Garamond"/>
            </a:endParaRPr>
          </a:p>
        </p:txBody>
      </p:sp>
      <p:pic>
        <p:nvPicPr>
          <p:cNvPr id="90" name="Google Shape;90;p18"/>
          <p:cNvPicPr preferRelativeResize="0"/>
          <p:nvPr/>
        </p:nvPicPr>
        <p:blipFill>
          <a:blip r:embed="rId3">
            <a:alphaModFix/>
          </a:blip>
          <a:stretch>
            <a:fillRect/>
          </a:stretch>
        </p:blipFill>
        <p:spPr>
          <a:xfrm>
            <a:off x="2319275" y="3282988"/>
            <a:ext cx="3924300" cy="128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3152925"/>
            <a:ext cx="8520600" cy="141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600">
                <a:solidFill>
                  <a:srgbClr val="000000"/>
                </a:solidFill>
                <a:latin typeface="EB Garamond"/>
                <a:ea typeface="EB Garamond"/>
                <a:cs typeface="EB Garamond"/>
                <a:sym typeface="EB Garamond"/>
              </a:rPr>
              <a:t>Here we can see that our first 10 points location in our response sheet we have got for the answer key. Now we proceed with thresholding and pixels counting near these matched points.</a:t>
            </a:r>
            <a:endParaRPr sz="1600">
              <a:solidFill>
                <a:srgbClr val="000000"/>
              </a:solidFill>
              <a:latin typeface="EB Garamond"/>
              <a:ea typeface="EB Garamond"/>
              <a:cs typeface="EB Garamond"/>
              <a:sym typeface="EB Garamond"/>
            </a:endParaRPr>
          </a:p>
        </p:txBody>
      </p:sp>
      <p:pic>
        <p:nvPicPr>
          <p:cNvPr id="96" name="Google Shape;96;p19"/>
          <p:cNvPicPr preferRelativeResize="0"/>
          <p:nvPr/>
        </p:nvPicPr>
        <p:blipFill rotWithShape="1">
          <a:blip r:embed="rId3">
            <a:alphaModFix/>
          </a:blip>
          <a:srcRect b="53812" l="3840" r="3849" t="0"/>
          <a:stretch/>
        </p:blipFill>
        <p:spPr>
          <a:xfrm>
            <a:off x="1266513" y="559375"/>
            <a:ext cx="6610975" cy="223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EB Garamond"/>
                <a:ea typeface="EB Garamond"/>
                <a:cs typeface="EB Garamond"/>
                <a:sym typeface="EB Garamond"/>
              </a:rPr>
              <a:t>Thresholding &amp; opening : </a:t>
            </a:r>
            <a:endParaRPr>
              <a:latin typeface="EB Garamond"/>
              <a:ea typeface="EB Garamond"/>
              <a:cs typeface="EB Garamond"/>
              <a:sym typeface="EB Garamond"/>
            </a:endParaRPr>
          </a:p>
          <a:p>
            <a:pPr indent="0" lvl="0" marL="0" rtl="0" algn="l">
              <a:spcBef>
                <a:spcPts val="0"/>
              </a:spcBef>
              <a:spcAft>
                <a:spcPts val="0"/>
              </a:spcAft>
              <a:buNone/>
            </a:pPr>
            <a:r>
              <a:t/>
            </a:r>
            <a:endParaRPr>
              <a:latin typeface="EB Garamond"/>
              <a:ea typeface="EB Garamond"/>
              <a:cs typeface="EB Garamond"/>
              <a:sym typeface="EB Garamond"/>
            </a:endParaRPr>
          </a:p>
        </p:txBody>
      </p:sp>
      <p:sp>
        <p:nvSpPr>
          <p:cNvPr id="102" name="Google Shape;102;p20"/>
          <p:cNvSpPr txBox="1"/>
          <p:nvPr>
            <p:ph idx="1" type="body"/>
          </p:nvPr>
        </p:nvSpPr>
        <p:spPr>
          <a:xfrm>
            <a:off x="311700" y="1532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00">
                <a:solidFill>
                  <a:schemeClr val="dk1"/>
                </a:solidFill>
                <a:latin typeface="EB Garamond"/>
                <a:ea typeface="EB Garamond"/>
                <a:cs typeface="EB Garamond"/>
                <a:sym typeface="EB Garamond"/>
              </a:rPr>
              <a:t>After getting the key points (or the correspondence),  we convert the input images into binary image with threshold of 200, and latter we have use morphological operations to convert the image according to our requirements. We have use kernel as a disk of diameter  7. </a:t>
            </a:r>
            <a:endParaRPr sz="1600">
              <a:solidFill>
                <a:schemeClr val="dk1"/>
              </a:solidFill>
              <a:latin typeface="EB Garamond"/>
              <a:ea typeface="EB Garamond"/>
              <a:cs typeface="EB Garamond"/>
              <a:sym typeface="EB Garamond"/>
            </a:endParaRPr>
          </a:p>
          <a:p>
            <a:pPr indent="0" lvl="0" marL="0" rtl="0" algn="l">
              <a:spcBef>
                <a:spcPts val="1600"/>
              </a:spcBef>
              <a:spcAft>
                <a:spcPts val="0"/>
              </a:spcAft>
              <a:buNone/>
            </a:pPr>
            <a:r>
              <a:rPr lang="en-GB" sz="1600">
                <a:solidFill>
                  <a:srgbClr val="000000"/>
                </a:solidFill>
                <a:latin typeface="EB Garamond"/>
                <a:ea typeface="EB Garamond"/>
                <a:cs typeface="EB Garamond"/>
                <a:sym typeface="EB Garamond"/>
              </a:rPr>
              <a:t>As we know, working with binary images is easier and efficient  when we need to perform morphological operation and want to know the information about a specific pixel weather it is black or not.</a:t>
            </a:r>
            <a:endParaRPr sz="1600">
              <a:solidFill>
                <a:srgbClr val="000000"/>
              </a:solidFill>
              <a:latin typeface="EB Garamond"/>
              <a:ea typeface="EB Garamond"/>
              <a:cs typeface="EB Garamond"/>
              <a:sym typeface="EB Garamond"/>
            </a:endParaRPr>
          </a:p>
          <a:p>
            <a:pPr indent="0" lvl="0" marL="0" rtl="0" algn="l">
              <a:spcBef>
                <a:spcPts val="1600"/>
              </a:spcBef>
              <a:spcAft>
                <a:spcPts val="1600"/>
              </a:spcAft>
              <a:buNone/>
            </a:pPr>
            <a:r>
              <a:rPr lang="en-GB" sz="1600">
                <a:solidFill>
                  <a:srgbClr val="000000"/>
                </a:solidFill>
                <a:latin typeface="EB Garamond"/>
                <a:ea typeface="EB Garamond"/>
                <a:cs typeface="EB Garamond"/>
                <a:sym typeface="EB Garamond"/>
              </a:rPr>
              <a:t>After binarization, we are performing morphological operations as </a:t>
            </a:r>
            <a:r>
              <a:rPr lang="en-GB" sz="1600">
                <a:solidFill>
                  <a:srgbClr val="000000"/>
                </a:solidFill>
                <a:latin typeface="EB Garamond"/>
                <a:ea typeface="EB Garamond"/>
                <a:cs typeface="EB Garamond"/>
                <a:sym typeface="EB Garamond"/>
              </a:rPr>
              <a:t>opening to remove the unwanted pixels(noise), and because of that the accuracy of our algorithm increases.</a:t>
            </a:r>
            <a:endParaRPr sz="1600">
              <a:solidFill>
                <a:srgbClr val="000000"/>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746175" y="530325"/>
            <a:ext cx="7579000" cy="3073025"/>
          </a:xfrm>
          <a:prstGeom prst="rect">
            <a:avLst/>
          </a:prstGeom>
          <a:noFill/>
          <a:ln>
            <a:noFill/>
          </a:ln>
        </p:spPr>
      </p:pic>
      <p:sp>
        <p:nvSpPr>
          <p:cNvPr id="108" name="Google Shape;108;p21"/>
          <p:cNvSpPr txBox="1"/>
          <p:nvPr>
            <p:ph idx="1" type="body"/>
          </p:nvPr>
        </p:nvSpPr>
        <p:spPr>
          <a:xfrm>
            <a:off x="311700" y="3603350"/>
            <a:ext cx="8520600" cy="965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600">
                <a:solidFill>
                  <a:srgbClr val="000000"/>
                </a:solidFill>
                <a:latin typeface="EB Garamond"/>
                <a:ea typeface="EB Garamond"/>
                <a:cs typeface="EB Garamond"/>
                <a:sym typeface="EB Garamond"/>
              </a:rPr>
              <a:t>We can clearly see that after closing all the salt noises is removed and we get white pixels only in location where it was marked by the candidate.</a:t>
            </a:r>
            <a:endParaRPr sz="1600">
              <a:solidFill>
                <a:srgbClr val="000000"/>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