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7" r:id="rId2"/>
    <p:sldId id="270" r:id="rId3"/>
    <p:sldId id="274" r:id="rId4"/>
    <p:sldId id="257" r:id="rId5"/>
    <p:sldId id="258" r:id="rId6"/>
    <p:sldId id="276" r:id="rId7"/>
    <p:sldId id="260" r:id="rId8"/>
    <p:sldId id="262" r:id="rId9"/>
    <p:sldId id="275" r:id="rId10"/>
    <p:sldId id="263" r:id="rId11"/>
    <p:sldId id="272" r:id="rId12"/>
    <p:sldId id="264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52D147-7B24-90B2-FC86-906F795000F4}" name="Salazar Andrade, Jocelyn" initials="SJ" userId="S::jsalaz18@calstatela.edu::16b97379-f9ec-4745-8db1-eae2a1856900" providerId="AD"/>
  <p188:author id="{838E01B5-8338-A330-2E2A-F9A970C3D6E3}" name="Perez, Nicholas J" initials="PJ" userId="S::nperez125@calstatela.edu::75b50c87-7bd4-476a-b820-992f4d7c3f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5D"/>
    <a:srgbClr val="FF5A5F"/>
    <a:srgbClr val="024C7A"/>
    <a:srgbClr val="EFC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5FA9D-2ED1-4AAD-B3B7-AB84DD39C995}" v="3" dt="2024-03-30T19:13:49.614"/>
    <p1510:client id="{23D3008E-8C87-3D8C-A61F-C67B4397B6B7}" v="4" dt="2024-03-30T18:54:42.212"/>
    <p1510:client id="{3801DE09-A555-D36B-B58A-7F91DB37A053}" v="64" dt="2024-03-30T08:20:35.008"/>
    <p1510:client id="{3B2FC43E-2004-4682-80DB-FEE2A461CC69}" v="1119" dt="2024-03-30T19:10:55.292"/>
    <p1510:client id="{3BB76F41-C073-994E-A063-238FDB4C5D36}" v="79" dt="2024-03-30T19:01:28.576"/>
    <p1510:client id="{66DF519E-7FD9-975E-65E8-B385A305F14A}" v="12" dt="2024-03-30T01:09:13.592"/>
    <p1510:client id="{94E91840-B16A-39D8-90C1-A21227279B60}" v="7" dt="2024-03-30T18:46:04.305"/>
    <p1510:client id="{9FE664C6-9FE7-7BAB-4C62-9C8930C8E664}" v="5" dt="2024-03-30T08:21:59.694"/>
    <p1510:client id="{DC5935CF-55BB-AEC8-5713-F2D998DAE390}" v="75" dt="2024-03-29T23:04:42.614"/>
    <p1510:client id="{E4A26BE3-9207-59BA-4DBC-58D054212A38}" v="6" dt="2024-03-30T02:25:31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0" autoAdjust="0"/>
  </p:normalViewPr>
  <p:slideViewPr>
    <p:cSldViewPr snapToGrid="0">
      <p:cViewPr varScale="1">
        <p:scale>
          <a:sx n="74" d="100"/>
          <a:sy n="74" d="100"/>
        </p:scale>
        <p:origin x="53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elyn Salazar Andrade" userId="97678ab01e917bbb" providerId="LiveId" clId="{1B75FA9D-2ED1-4AAD-B3B7-AB84DD39C995}"/>
    <pc:docChg chg="modSld">
      <pc:chgData name="Jocelyn Salazar Andrade" userId="97678ab01e917bbb" providerId="LiveId" clId="{1B75FA9D-2ED1-4AAD-B3B7-AB84DD39C995}" dt="2024-03-30T19:13:49.614" v="17"/>
      <pc:docMkLst>
        <pc:docMk/>
      </pc:docMkLst>
      <pc:sldChg chg="modNotesTx">
        <pc:chgData name="Jocelyn Salazar Andrade" userId="97678ab01e917bbb" providerId="LiveId" clId="{1B75FA9D-2ED1-4AAD-B3B7-AB84DD39C995}" dt="2024-03-30T19:11:30.354" v="3" actId="20577"/>
        <pc:sldMkLst>
          <pc:docMk/>
          <pc:sldMk cId="2828961025" sldId="257"/>
        </pc:sldMkLst>
      </pc:sldChg>
      <pc:sldChg chg="modNotesTx">
        <pc:chgData name="Jocelyn Salazar Andrade" userId="97678ab01e917bbb" providerId="LiveId" clId="{1B75FA9D-2ED1-4AAD-B3B7-AB84DD39C995}" dt="2024-03-30T19:11:33.543" v="4" actId="20577"/>
        <pc:sldMkLst>
          <pc:docMk/>
          <pc:sldMk cId="304734013" sldId="258"/>
        </pc:sldMkLst>
      </pc:sldChg>
      <pc:sldChg chg="modAnim modNotesTx">
        <pc:chgData name="Jocelyn Salazar Andrade" userId="97678ab01e917bbb" providerId="LiveId" clId="{1B75FA9D-2ED1-4AAD-B3B7-AB84DD39C995}" dt="2024-03-30T19:13:49.614" v="17"/>
        <pc:sldMkLst>
          <pc:docMk/>
          <pc:sldMk cId="112244352" sldId="260"/>
        </pc:sldMkLst>
      </pc:sldChg>
      <pc:sldChg chg="modNotesTx">
        <pc:chgData name="Jocelyn Salazar Andrade" userId="97678ab01e917bbb" providerId="LiveId" clId="{1B75FA9D-2ED1-4AAD-B3B7-AB84DD39C995}" dt="2024-03-30T19:12:08.349" v="7" actId="20577"/>
        <pc:sldMkLst>
          <pc:docMk/>
          <pc:sldMk cId="3114214790" sldId="262"/>
        </pc:sldMkLst>
      </pc:sldChg>
      <pc:sldChg chg="modNotesTx">
        <pc:chgData name="Jocelyn Salazar Andrade" userId="97678ab01e917bbb" providerId="LiveId" clId="{1B75FA9D-2ED1-4AAD-B3B7-AB84DD39C995}" dt="2024-03-30T19:12:12.676" v="9" actId="20577"/>
        <pc:sldMkLst>
          <pc:docMk/>
          <pc:sldMk cId="3328024569" sldId="263"/>
        </pc:sldMkLst>
      </pc:sldChg>
      <pc:sldChg chg="modNotesTx">
        <pc:chgData name="Jocelyn Salazar Andrade" userId="97678ab01e917bbb" providerId="LiveId" clId="{1B75FA9D-2ED1-4AAD-B3B7-AB84DD39C995}" dt="2024-03-30T19:12:18.279" v="11" actId="20577"/>
        <pc:sldMkLst>
          <pc:docMk/>
          <pc:sldMk cId="279073434" sldId="264"/>
        </pc:sldMkLst>
      </pc:sldChg>
      <pc:sldChg chg="modNotesTx">
        <pc:chgData name="Jocelyn Salazar Andrade" userId="97678ab01e917bbb" providerId="LiveId" clId="{1B75FA9D-2ED1-4AAD-B3B7-AB84DD39C995}" dt="2024-03-30T19:12:24.038" v="13" actId="20577"/>
        <pc:sldMkLst>
          <pc:docMk/>
          <pc:sldMk cId="1726305407" sldId="266"/>
        </pc:sldMkLst>
      </pc:sldChg>
      <pc:sldChg chg="modNotesTx">
        <pc:chgData name="Jocelyn Salazar Andrade" userId="97678ab01e917bbb" providerId="LiveId" clId="{1B75FA9D-2ED1-4AAD-B3B7-AB84DD39C995}" dt="2024-03-30T19:11:24.541" v="1" actId="20577"/>
        <pc:sldMkLst>
          <pc:docMk/>
          <pc:sldMk cId="0" sldId="267"/>
        </pc:sldMkLst>
      </pc:sldChg>
      <pc:sldChg chg="modNotesTx">
        <pc:chgData name="Jocelyn Salazar Andrade" userId="97678ab01e917bbb" providerId="LiveId" clId="{1B75FA9D-2ED1-4AAD-B3B7-AB84DD39C995}" dt="2024-03-30T19:11:20.891" v="0" actId="20577"/>
        <pc:sldMkLst>
          <pc:docMk/>
          <pc:sldMk cId="1316426383" sldId="270"/>
        </pc:sldMkLst>
      </pc:sldChg>
      <pc:sldChg chg="modNotesTx">
        <pc:chgData name="Jocelyn Salazar Andrade" userId="97678ab01e917bbb" providerId="LiveId" clId="{1B75FA9D-2ED1-4AAD-B3B7-AB84DD39C995}" dt="2024-03-30T19:12:16.273" v="10" actId="20577"/>
        <pc:sldMkLst>
          <pc:docMk/>
          <pc:sldMk cId="2434478846" sldId="272"/>
        </pc:sldMkLst>
      </pc:sldChg>
      <pc:sldChg chg="delCm modNotesTx">
        <pc:chgData name="Jocelyn Salazar Andrade" userId="97678ab01e917bbb" providerId="LiveId" clId="{1B75FA9D-2ED1-4AAD-B3B7-AB84DD39C995}" dt="2024-03-30T19:12:28.323" v="14"/>
        <pc:sldMkLst>
          <pc:docMk/>
          <pc:sldMk cId="4288473294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celyn Salazar Andrade" userId="97678ab01e917bbb" providerId="LiveId" clId="{1B75FA9D-2ED1-4AAD-B3B7-AB84DD39C995}" dt="2024-03-30T19:12:28.323" v="14"/>
              <pc2:cmMkLst xmlns:pc2="http://schemas.microsoft.com/office/powerpoint/2019/9/main/command">
                <pc:docMk/>
                <pc:sldMk cId="4288473294" sldId="273"/>
                <pc2:cmMk id="{D2CBA3BC-5FB7-4BB1-A685-13E7A6C058F2}"/>
              </pc2:cmMkLst>
            </pc226:cmChg>
          </p:ext>
        </pc:extLst>
      </pc:sldChg>
      <pc:sldChg chg="modNotesTx">
        <pc:chgData name="Jocelyn Salazar Andrade" userId="97678ab01e917bbb" providerId="LiveId" clId="{1B75FA9D-2ED1-4AAD-B3B7-AB84DD39C995}" dt="2024-03-30T19:11:28.046" v="2" actId="20577"/>
        <pc:sldMkLst>
          <pc:docMk/>
          <pc:sldMk cId="146831641" sldId="274"/>
        </pc:sldMkLst>
      </pc:sldChg>
      <pc:sldChg chg="modNotesTx">
        <pc:chgData name="Jocelyn Salazar Andrade" userId="97678ab01e917bbb" providerId="LiveId" clId="{1B75FA9D-2ED1-4AAD-B3B7-AB84DD39C995}" dt="2024-03-30T19:12:10.736" v="8" actId="20577"/>
        <pc:sldMkLst>
          <pc:docMk/>
          <pc:sldMk cId="2138282101" sldId="275"/>
        </pc:sldMkLst>
      </pc:sldChg>
      <pc:sldChg chg="modNotesTx">
        <pc:chgData name="Jocelyn Salazar Andrade" userId="97678ab01e917bbb" providerId="LiveId" clId="{1B75FA9D-2ED1-4AAD-B3B7-AB84DD39C995}" dt="2024-03-30T19:11:36.964" v="5" actId="20577"/>
        <pc:sldMkLst>
          <pc:docMk/>
          <pc:sldMk cId="275698035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19D3F-7E7E-4BDF-9803-770F055C55B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40099-31ED-4B13-980F-3C09F6DE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4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4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40099-31ED-4B13-980F-3C09F6DE25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FE-61B8-9DEB-420D-7879F2B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CB172-2EF8-6B9C-B2C7-1CB079EF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D6F2-2515-9C68-DD25-B6478E1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B276-F7C2-A154-96E7-CD629E7F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A6D5-6EB2-78B3-A2A0-79605F0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4D099D-E01C-CD8D-CB1E-D3310AC6FE7A}"/>
              </a:ext>
            </a:extLst>
          </p:cNvPr>
          <p:cNvSpPr/>
          <p:nvPr userDrawn="1"/>
        </p:nvSpPr>
        <p:spPr>
          <a:xfrm>
            <a:off x="363220" y="283132"/>
            <a:ext cx="758190" cy="8598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04D-60E0-022B-3822-1DAA6189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E189C-AABC-66FC-7D7E-6F3F0C92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8A51-3252-85CC-F2FD-EBFE617F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BEB8-88BE-559C-CCDF-008D52D7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E004-7CFF-E8F7-AF3F-EDE2D7B5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7F43B-C7FA-9125-1B2A-1B0897A9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3B02-6392-CDB0-7756-F25A3AE6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5133-B4DD-8CE7-D0C7-CDAEDBF4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6C86-8FA4-D0BA-B7B2-B9C5C492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D08E-1738-DAB9-183C-87A78697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EBD0-F473-69F0-B9C3-AD80A689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80" y="365125"/>
            <a:ext cx="101295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0B35-2241-F197-0599-D7486092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7017-C4A2-6144-CA4A-5FDA0362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379A-6B5E-5F68-13ED-915E4677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77C0-4571-50DD-395F-00EEF0F6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600A-6AD8-C732-F274-63A3F5B3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F354-0F0C-09AA-BE99-4A99612C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65D8-7B7A-B204-D74D-476505E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285B-3C76-15A4-E563-155F18B7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30C4-A76E-B514-EC46-2188E4A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BC6B-9026-734B-AB01-2A32AB04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AD91-3934-F1B6-141E-2AB06A910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49CC-1321-2CEA-5C5D-6B6B0158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A861-BD6A-B695-A988-B11C865D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9153-E1F4-0745-EFD2-CEB6C6D1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D64F-B24E-5FF0-695F-DF65BA0D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511-36F2-8822-E67C-E558839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788F-5201-2FD0-9D84-13B725A7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307D8-0AEA-4A6D-A3C4-D1E62C63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E490D-73A3-E13E-8847-5A1046DB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A01BA-9CCF-79F1-8EC7-62696772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B5287-18EF-2EDA-0E15-382F22EF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A20EB-E837-8344-D236-7D3E26FF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E77AF-3000-3B6C-C880-A322558E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367C-3246-09C0-2AAA-036D6C77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20" y="309245"/>
            <a:ext cx="9936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E3349-1F5F-4F05-AEEA-C780CCE2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3279-37C3-0997-D932-BF241B0C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8F436-4D96-418C-CEDA-F89F38D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98619-2B60-5163-30F5-3AA6CD56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86F84-71B2-F23A-E16E-167C985D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B3D0-C606-E520-B580-FAC29FF1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F2B9-5D50-6213-A4AC-2D71684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33C-F4FB-D128-1159-DD64B936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666A-479C-8B90-48DE-2AE1F674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25AF-9081-CBC9-A9DC-901827D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635-90B4-6478-EC87-18E66F2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F5BEE-79D7-05B9-AD5D-D8A164FA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785C-D13D-CD89-5190-2C05E8FA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768C8-B440-63F2-CE04-496813E0D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8CB8-CCCD-DA9F-68D0-D6225BD9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7892-036A-D123-7F8D-15D20FD1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789F1-4992-3DDB-C32F-F49E7AA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3E3C3-48AA-D089-8977-30B8C2C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569CD-D04E-5F26-B604-BED70F98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365125"/>
            <a:ext cx="101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50FE6-5407-CB13-2152-C78B92F9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599C-A14C-1B3E-CED3-3A0E04A66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B988-8A35-92D3-22C0-BAD56B7A1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ACD3-5DD5-5E65-2907-DDCE5380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line art of a heart&#10;&#10;Description automatically generated with medium confidence">
            <a:extLst>
              <a:ext uri="{FF2B5EF4-FFF2-40B4-BE49-F238E27FC236}">
                <a16:creationId xmlns:a16="http://schemas.microsoft.com/office/drawing/2014/main" id="{ACD16CAF-279A-6DCC-FA81-81878F4BE50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7" y="282892"/>
            <a:ext cx="593380" cy="64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04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azarjp/airbnbgroup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gher-education.us10.sapanalytics.cloud/sap/fpa/ui/tenants/81639#view_id=contentLib;resourceId=B9988A08D89F7BA8E5A912D5AB36BAA3;resourceType=FOLDER" TargetMode="External"/><Relationship Id="rId4" Type="http://schemas.openxmlformats.org/officeDocument/2006/relationships/hyperlink" Target="http://insideairbnb.com/get-the-data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500302"/>
            <a:ext cx="10820400" cy="54864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F585D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320800" y="-62683"/>
            <a:ext cx="2735319" cy="1496965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1320800" y="4207235"/>
            <a:ext cx="1920240" cy="27432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 rot="-10800000">
            <a:off x="3749040" y="5115404"/>
            <a:ext cx="2281971" cy="1742596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/>
          <p:cNvSpPr/>
          <p:nvPr/>
        </p:nvSpPr>
        <p:spPr>
          <a:xfrm>
            <a:off x="2793327" y="1698619"/>
            <a:ext cx="3302673" cy="1232554"/>
          </a:xfrm>
          <a:custGeom>
            <a:avLst/>
            <a:gdLst/>
            <a:ahLst/>
            <a:cxnLst/>
            <a:rect l="l" t="t" r="r" b="b"/>
            <a:pathLst>
              <a:path w="4954010" h="1848831">
                <a:moveTo>
                  <a:pt x="0" y="0"/>
                </a:moveTo>
                <a:lnTo>
                  <a:pt x="4954010" y="0"/>
                </a:lnTo>
                <a:lnTo>
                  <a:pt x="4954010" y="1848831"/>
                </a:lnTo>
                <a:lnTo>
                  <a:pt x="0" y="18488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TextBox 9"/>
          <p:cNvSpPr txBox="1"/>
          <p:nvPr/>
        </p:nvSpPr>
        <p:spPr>
          <a:xfrm>
            <a:off x="8743950" y="4691108"/>
            <a:ext cx="2667707" cy="117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Albert Delgado</a:t>
            </a:r>
          </a:p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Tremon Everett</a:t>
            </a:r>
          </a:p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Angel Garcia</a:t>
            </a:r>
          </a:p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Nick Perez</a:t>
            </a:r>
          </a:p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Jessica Salazar</a:t>
            </a:r>
          </a:p>
          <a:p>
            <a:pPr algn="r">
              <a:lnSpc>
                <a:spcPts val="1467"/>
              </a:lnSpc>
            </a:pPr>
            <a:r>
              <a:rPr lang="en-US">
                <a:solidFill>
                  <a:srgbClr val="FFFFFF"/>
                </a:solidFill>
              </a:rPr>
              <a:t>Jocelyn Salazar Andrade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56119" y="2143561"/>
            <a:ext cx="6940683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7"/>
              </a:lnSpc>
            </a:pPr>
            <a:r>
              <a:rPr lang="en-US" sz="4267">
                <a:solidFill>
                  <a:srgbClr val="FFFFFF"/>
                </a:solidFill>
                <a:latin typeface="DM Sans Bold"/>
              </a:rPr>
              <a:t>DATA ANALYSIS IN </a:t>
            </a:r>
          </a:p>
          <a:p>
            <a:pPr algn="r">
              <a:lnSpc>
                <a:spcPts val="4267"/>
              </a:lnSpc>
            </a:pPr>
            <a:r>
              <a:rPr lang="en-US" sz="4267">
                <a:solidFill>
                  <a:srgbClr val="FFFFFF"/>
                </a:solidFill>
                <a:latin typeface="DM Sans Bold"/>
              </a:rPr>
              <a:t>LOS ANGELES COUNTY:</a:t>
            </a:r>
          </a:p>
          <a:p>
            <a:pPr algn="r">
              <a:lnSpc>
                <a:spcPts val="4267"/>
              </a:lnSpc>
            </a:pPr>
            <a:r>
              <a:rPr lang="en-US" sz="4267">
                <a:solidFill>
                  <a:srgbClr val="FFFFFF"/>
                </a:solidFill>
                <a:latin typeface="DM Sans Bold"/>
              </a:rPr>
              <a:t>INSIGHTS FOR HOSTS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06A7BDF-E06B-AB70-6ADE-0E38CF6E806C}"/>
              </a:ext>
            </a:extLst>
          </p:cNvPr>
          <p:cNvSpPr txBox="1"/>
          <p:nvPr/>
        </p:nvSpPr>
        <p:spPr>
          <a:xfrm>
            <a:off x="6985217" y="6061238"/>
            <a:ext cx="4520983" cy="592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467"/>
              </a:lnSpc>
            </a:pPr>
            <a:r>
              <a:rPr lang="en-US"/>
              <a:t>California State University, Los Angeles</a:t>
            </a:r>
          </a:p>
          <a:p>
            <a:pPr algn="r">
              <a:lnSpc>
                <a:spcPts val="1467"/>
              </a:lnSpc>
            </a:pPr>
            <a:r>
              <a:rPr lang="en-US"/>
              <a:t>BUS 5100-93: Intro To Business</a:t>
            </a:r>
          </a:p>
          <a:p>
            <a:pPr algn="r">
              <a:lnSpc>
                <a:spcPts val="1467"/>
              </a:lnSpc>
            </a:pPr>
            <a:r>
              <a:rPr lang="en-US"/>
              <a:t>Dr. </a:t>
            </a:r>
            <a:r>
              <a:rPr lang="en-US" err="1"/>
              <a:t>Jongwook</a:t>
            </a:r>
            <a:r>
              <a:rPr lang="en-US"/>
              <a:t> Woo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d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1725-13D4-5085-F9D8-85A0E864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81" y="1422400"/>
            <a:ext cx="8801176" cy="501780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E938E-D7D6-7E13-996E-A868169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Bubble Graph: </a:t>
            </a:r>
            <a:br>
              <a:rPr lang="en-US" sz="2800"/>
            </a:br>
            <a:r>
              <a:rPr lang="en-US" sz="2800"/>
              <a:t>Average Price, Accommodations, and Amenities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33280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D9C-BFB3-F50F-07AD-DE5622A9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Regression Analysis: </a:t>
            </a:r>
            <a:br>
              <a:rPr lang="en-US"/>
            </a:br>
            <a:r>
              <a:rPr lang="en-US"/>
              <a:t>Bookings </a:t>
            </a:r>
            <a:br>
              <a:rPr lang="en-US"/>
            </a:b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D4AB3-DA0F-9B2E-3039-0785DCE5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9" y="1895802"/>
            <a:ext cx="5928449" cy="3620522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8EC3B-C8C4-98A6-D170-974B548C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722" y="2743200"/>
            <a:ext cx="5440759" cy="19257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4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C81D-099F-F420-C45B-052DEDAA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80" y="-304511"/>
            <a:ext cx="10129520" cy="2002895"/>
          </a:xfrm>
        </p:spPr>
        <p:txBody>
          <a:bodyPr/>
          <a:lstStyle/>
          <a:p>
            <a:pPr algn="ctr"/>
            <a:r>
              <a:rPr lang="en-US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0F3E-BFBA-499E-DEFC-E3F6CC14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47"/>
            <a:ext cx="10515600" cy="49132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>
                <a:latin typeface="Times New Roman"/>
                <a:cs typeface="Times New Roman"/>
              </a:rPr>
              <a:t>Hosts with higher response rates and profile pictures tend to receive more reviews, indicating a positive correlation between response rate, profile picture presence, and review count. However, hosts with a high response rate but no profile picture receive fewer reviews. </a:t>
            </a:r>
            <a:endParaRPr lang="en-US" sz="2400"/>
          </a:p>
          <a:p>
            <a:pPr marL="514350" indent="-514350">
              <a:buFont typeface="+mj-lt"/>
              <a:buAutoNum type="romanLcPeriod"/>
            </a:pPr>
            <a:r>
              <a:rPr lang="en-US" sz="2400">
                <a:latin typeface="Times New Roman"/>
                <a:cs typeface="Times New Roman"/>
              </a:rPr>
              <a:t>Through the distribution of listings per room type, we observe that the majority of listings offered on Airbnb in Los Angeles County are entire homes or apartments.</a:t>
            </a:r>
            <a:endParaRPr lang="en-US" sz="2400"/>
          </a:p>
          <a:p>
            <a:pPr marL="514350" indent="-514350">
              <a:buFont typeface="+mj-lt"/>
              <a:buAutoNum type="romanLcPeriod"/>
            </a:pPr>
            <a:r>
              <a:rPr lang="en-US" sz="2400">
                <a:latin typeface="Times New Roman"/>
                <a:cs typeface="Times New Roman"/>
              </a:rPr>
              <a:t>Listings generally increase in price with more guests and amenities, although this trend may vary by location.</a:t>
            </a:r>
            <a:endParaRPr lang="en-US" sz="2400"/>
          </a:p>
          <a:p>
            <a:pPr marL="514350" indent="-514350">
              <a:buFont typeface="+mj-lt"/>
              <a:buAutoNum type="romanLcPeriod"/>
            </a:pPr>
            <a:r>
              <a:rPr lang="en-US" sz="2400">
                <a:latin typeface="Times New Roman"/>
                <a:cs typeface="Times New Roman"/>
              </a:rPr>
              <a:t>Hosts must consider factors like amenities, location proximity, and market trends when setting prices, as different neighborhoods offer varying price points.</a:t>
            </a:r>
            <a:endParaRPr lang="en-US" sz="2400"/>
          </a:p>
          <a:p>
            <a:pPr marL="514350" indent="-514350">
              <a:buFont typeface="+mj-lt"/>
              <a:buAutoNum type="romanLcPeriod"/>
            </a:pPr>
            <a:r>
              <a:rPr lang="en-US" sz="2400">
                <a:latin typeface="Times New Roman"/>
                <a:cs typeface="Times New Roman"/>
              </a:rPr>
              <a:t>The three primary factors influencing bookings are review scores, cleanliness scores, and neighborhood.</a:t>
            </a:r>
            <a:br>
              <a:rPr lang="en-US" sz="24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9E0B-8CFC-4446-84AB-928B553A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11DC-1955-3906-D8A8-0E4B1CB8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014"/>
            <a:ext cx="10515600" cy="3493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GitHub: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https://github.com/salazarjp/airbnbgroup4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Source: </a:t>
            </a:r>
            <a:r>
              <a:rPr lang="en-US" sz="2400" dirty="0">
                <a:hlinkClick r:id="rId4"/>
              </a:rPr>
              <a:t>http://insideairbnb.com/get-the-data/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SAP Analytics Cloud: </a:t>
            </a:r>
            <a:r>
              <a:rPr lang="en-US" sz="2400" dirty="0">
                <a:ea typeface="+mn-lt"/>
                <a:cs typeface="+mn-lt"/>
                <a:hlinkClick r:id="rId5"/>
              </a:rPr>
              <a:t>https://higher-education.us10.sapanalytics.cloud/sap/fpa/ui/tenants/81639#view_id=contentLib;resourceId=B9988A08D89F7BA8E5A912D5AB36BAA3;resourceType=FOLDER</a:t>
            </a:r>
            <a:r>
              <a:rPr lang="en-US" sz="24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84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77A3-2C32-3C66-1A4F-3E3E30E3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8342"/>
          </a:xfrm>
        </p:spPr>
        <p:txBody>
          <a:bodyPr>
            <a:normAutofit/>
          </a:bodyPr>
          <a:lstStyle/>
          <a:p>
            <a:pPr algn="ctr"/>
            <a:r>
              <a:rPr lang="en-US" sz="96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263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C913C-ED98-76FE-D6BD-552938416FD1}"/>
              </a:ext>
            </a:extLst>
          </p:cNvPr>
          <p:cNvSpPr/>
          <p:nvPr/>
        </p:nvSpPr>
        <p:spPr>
          <a:xfrm>
            <a:off x="7125187" y="2887388"/>
            <a:ext cx="4019655" cy="3618490"/>
          </a:xfrm>
          <a:prstGeom prst="roundRect">
            <a:avLst/>
          </a:prstGeom>
          <a:solidFill>
            <a:srgbClr val="FF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A9A45-7379-90B7-5A8C-49D2E441079E}"/>
              </a:ext>
            </a:extLst>
          </p:cNvPr>
          <p:cNvSpPr/>
          <p:nvPr/>
        </p:nvSpPr>
        <p:spPr>
          <a:xfrm>
            <a:off x="4043723" y="1346762"/>
            <a:ext cx="4266408" cy="1325563"/>
          </a:xfrm>
          <a:prstGeom prst="roundRect">
            <a:avLst/>
          </a:prstGeom>
          <a:solidFill>
            <a:srgbClr val="FF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3D1AA2-9661-9C70-84D7-ECD06CA328FF}"/>
              </a:ext>
            </a:extLst>
          </p:cNvPr>
          <p:cNvSpPr/>
          <p:nvPr/>
        </p:nvSpPr>
        <p:spPr>
          <a:xfrm>
            <a:off x="1047158" y="2887388"/>
            <a:ext cx="4263286" cy="3520000"/>
          </a:xfrm>
          <a:prstGeom prst="roundRect">
            <a:avLst/>
          </a:prstGeom>
          <a:solidFill>
            <a:srgbClr val="FF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89A4-0DC9-D9D2-D51E-5730EB3B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CF89-15DA-977A-86DA-B7D0822C3409}"/>
              </a:ext>
            </a:extLst>
          </p:cNvPr>
          <p:cNvSpPr txBox="1"/>
          <p:nvPr/>
        </p:nvSpPr>
        <p:spPr>
          <a:xfrm>
            <a:off x="1430659" y="3173139"/>
            <a:ext cx="349628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 contains: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Property Location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Type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Capacity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Amenities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Pricing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Booking Frequency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Guest Ratings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E1717-DEA6-B486-FABE-09B156822DE9}"/>
              </a:ext>
            </a:extLst>
          </p:cNvPr>
          <p:cNvSpPr txBox="1"/>
          <p:nvPr/>
        </p:nvSpPr>
        <p:spPr>
          <a:xfrm>
            <a:off x="4049942" y="1419404"/>
            <a:ext cx="4273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Retrieved From: </a:t>
            </a:r>
            <a:r>
              <a:rPr lang="en-US" sz="2400" b="1">
                <a:solidFill>
                  <a:schemeClr val="bg1"/>
                </a:solidFill>
              </a:rPr>
              <a:t>Inside Airbnb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Dataset Size: </a:t>
            </a:r>
            <a:r>
              <a:rPr lang="en-US" sz="2400" b="1">
                <a:solidFill>
                  <a:schemeClr val="bg1"/>
                </a:solidFill>
              </a:rPr>
              <a:t>86.4 MB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Focus: </a:t>
            </a:r>
            <a:r>
              <a:rPr lang="en-US" sz="2400" b="1">
                <a:solidFill>
                  <a:schemeClr val="bg1"/>
                </a:solidFill>
              </a:rPr>
              <a:t>Los Angeles County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6FAF4-CB84-B3B5-018B-1C5ED459A789}"/>
              </a:ext>
            </a:extLst>
          </p:cNvPr>
          <p:cNvSpPr txBox="1"/>
          <p:nvPr/>
        </p:nvSpPr>
        <p:spPr>
          <a:xfrm>
            <a:off x="7307251" y="2992221"/>
            <a:ext cx="36555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Objective:</a:t>
            </a:r>
          </a:p>
          <a:p>
            <a:r>
              <a:rPr lang="en-US" sz="2400">
                <a:solidFill>
                  <a:schemeClr val="bg1"/>
                </a:solidFill>
              </a:rPr>
              <a:t>By utilizing charts and comparisons, we aim to provide insight and recommendations for hosts to set competitive prices while enhancing the appeal of their listings to guests.</a:t>
            </a:r>
          </a:p>
        </p:txBody>
      </p:sp>
    </p:spTree>
    <p:extLst>
      <p:ext uri="{BB962C8B-B14F-4D97-AF65-F5344CB8AC3E}">
        <p14:creationId xmlns:p14="http://schemas.microsoft.com/office/powerpoint/2010/main" val="13164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24B4-2118-3A20-0168-4B448C47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Implementation Flowchart</a:t>
            </a:r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28C02F0B-B0BE-D737-E898-4D040F933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8" t="1443" r="16967" b="5773"/>
          <a:stretch/>
        </p:blipFill>
        <p:spPr>
          <a:xfrm>
            <a:off x="4750889" y="1488831"/>
            <a:ext cx="2880169" cy="43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956-9CF1-C136-C6B5-F42E1CF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Bar Graph: </a:t>
            </a:r>
            <a:br>
              <a:rPr lang="en-US"/>
            </a:br>
            <a:r>
              <a:rPr lang="en-US"/>
              <a:t>Average Listing Price per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D6B1E-9AA1-5269-59E9-3C0F6959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92" y="1819712"/>
            <a:ext cx="4346216" cy="4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4EFD-BA23-FEE5-5CA4-EDC4C6E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Pie Chart: </a:t>
            </a:r>
            <a:br>
              <a:rPr lang="en-US"/>
            </a:br>
            <a:r>
              <a:rPr lang="en-US"/>
              <a:t>Airbnb Popular Room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9BE4A-471D-6527-A74D-C054D6ADA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"/>
          <a:stretch/>
        </p:blipFill>
        <p:spPr>
          <a:xfrm>
            <a:off x="1343557" y="1928387"/>
            <a:ext cx="4695574" cy="347711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18B79-C728-F5FC-E0BB-5C6F3DADB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158" y="3204915"/>
            <a:ext cx="2038635" cy="9240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D5F-F1F7-2D0F-9D63-3FBCB071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Linked Analysis</a:t>
            </a:r>
          </a:p>
        </p:txBody>
      </p:sp>
      <p:pic>
        <p:nvPicPr>
          <p:cNvPr id="3" name="Picture 2" descr="A chart with a pie chart and numbers&#10;&#10;Description automatically generated">
            <a:extLst>
              <a:ext uri="{FF2B5EF4-FFF2-40B4-BE49-F238E27FC236}">
                <a16:creationId xmlns:a16="http://schemas.microsoft.com/office/drawing/2014/main" id="{DAACE85E-BAFB-273A-930A-463304F1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20" y="1829481"/>
            <a:ext cx="9210675" cy="44835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9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F462-FEE4-7DE6-381C-309C408B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Geo Map: </a:t>
            </a:r>
            <a:br>
              <a:rPr lang="en-US"/>
            </a:br>
            <a:r>
              <a:rPr lang="en-US"/>
              <a:t>Listings in Los Angeles County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AF722-FBFC-E677-D276-8E3318D82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" t="717" b="349"/>
          <a:stretch/>
        </p:blipFill>
        <p:spPr>
          <a:xfrm>
            <a:off x="6181725" y="1620520"/>
            <a:ext cx="5647009" cy="495808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E3E9DD-B17B-CFAB-2505-2DAD98D4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54" y="1585280"/>
            <a:ext cx="5662013" cy="5011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6B11D-8055-2526-84FF-82B0FD2CA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05" b="344"/>
          <a:stretch/>
        </p:blipFill>
        <p:spPr>
          <a:xfrm>
            <a:off x="2360952" y="1441857"/>
            <a:ext cx="5985672" cy="497907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017D5-991B-B540-B9C8-99542E8C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Scatterplot: </a:t>
            </a:r>
            <a:br>
              <a:rPr lang="en-US"/>
            </a:br>
            <a:r>
              <a:rPr lang="en-US"/>
              <a:t>Host Responses v Number of Reviews v Profile 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A3FCF-67EB-0F52-8026-D6C54BCE5256}"/>
              </a:ext>
            </a:extLst>
          </p:cNvPr>
          <p:cNvSpPr txBox="1"/>
          <p:nvPr/>
        </p:nvSpPr>
        <p:spPr>
          <a:xfrm>
            <a:off x="9481024" y="2978239"/>
            <a:ext cx="2528166" cy="14619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/>
              <a:t>Picture</a:t>
            </a:r>
          </a:p>
          <a:p>
            <a:endParaRPr lang="en-US" sz="2800"/>
          </a:p>
          <a:p>
            <a:endParaRPr lang="en-US" sz="500"/>
          </a:p>
          <a:p>
            <a:r>
              <a:rPr lang="en-US" sz="2800"/>
              <a:t>No Picture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935D2D1-A6F1-6D48-634F-55A0B933CEBD}"/>
              </a:ext>
            </a:extLst>
          </p:cNvPr>
          <p:cNvSpPr/>
          <p:nvPr/>
        </p:nvSpPr>
        <p:spPr>
          <a:xfrm>
            <a:off x="9015869" y="3062204"/>
            <a:ext cx="365760" cy="365760"/>
          </a:xfrm>
          <a:prstGeom prst="flowChartConnector">
            <a:avLst/>
          </a:prstGeom>
          <a:solidFill>
            <a:srgbClr val="EFCC4F"/>
          </a:solidFill>
          <a:ln>
            <a:solidFill>
              <a:srgbClr val="EFCC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C81888A-CFF5-7CCF-1407-C37832E9BCD7}"/>
              </a:ext>
            </a:extLst>
          </p:cNvPr>
          <p:cNvSpPr/>
          <p:nvPr/>
        </p:nvSpPr>
        <p:spPr>
          <a:xfrm>
            <a:off x="9015869" y="4024072"/>
            <a:ext cx="365760" cy="365760"/>
          </a:xfrm>
          <a:prstGeom prst="flowChartConnector">
            <a:avLst/>
          </a:prstGeom>
          <a:solidFill>
            <a:srgbClr val="024C7A"/>
          </a:solidFill>
          <a:ln>
            <a:solidFill>
              <a:srgbClr val="024C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D09A-5EB2-78C1-03D5-510D5EA7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Series:</a:t>
            </a:r>
            <a:br>
              <a:rPr lang="en-US"/>
            </a:br>
            <a:r>
              <a:rPr lang="en-US"/>
              <a:t>New Hosts per Year</a:t>
            </a:r>
          </a:p>
        </p:txBody>
      </p:sp>
      <p:pic>
        <p:nvPicPr>
          <p:cNvPr id="4" name="Picture 3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AAD651E9-42EF-FA1B-A6B3-D53A9503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636259"/>
            <a:ext cx="11239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386</Words>
  <Application>Microsoft Office PowerPoint</Application>
  <PresentationFormat>Widescreen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DM Sans Bold</vt:lpstr>
      <vt:lpstr>Times New Roman</vt:lpstr>
      <vt:lpstr>Office Theme</vt:lpstr>
      <vt:lpstr>PowerPoint Presentation</vt:lpstr>
      <vt:lpstr>Abstract</vt:lpstr>
      <vt:lpstr>Implementation Flowchart</vt:lpstr>
      <vt:lpstr>Bar Graph:  Average Listing Price per Neighborhood</vt:lpstr>
      <vt:lpstr>Pie Chart:  Airbnb Popular Room Types</vt:lpstr>
      <vt:lpstr>Linked Analysis</vt:lpstr>
      <vt:lpstr>Geo Map:  Listings in Los Angeles County</vt:lpstr>
      <vt:lpstr>Scatterplot:  Host Responses v Number of Reviews v Profile Pic</vt:lpstr>
      <vt:lpstr>Time Series: New Hosts per Year</vt:lpstr>
      <vt:lpstr>Bubble Graph:  Average Price, Accommodations, and Amenities per Neighborhood</vt:lpstr>
      <vt:lpstr>Regression Analysis:  Bookings  </vt:lpstr>
      <vt:lpstr>Key Findings </vt:lpstr>
      <vt:lpstr>Links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Salazar Andrade</dc:creator>
  <cp:lastModifiedBy>Jocelyn Salazar Andrade</cp:lastModifiedBy>
  <cp:revision>1</cp:revision>
  <dcterms:created xsi:type="dcterms:W3CDTF">2024-03-27T01:42:41Z</dcterms:created>
  <dcterms:modified xsi:type="dcterms:W3CDTF">2024-03-30T19:13:54Z</dcterms:modified>
</cp:coreProperties>
</file>