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oboto Slab"/>
      <p:regular r:id="rId33"/>
      <p:bold r:id="rId34"/>
    </p:embeddedFont>
    <p:embeddedFont>
      <p:font typeface="Roboto Thin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Nixie One"/>
      <p:regular r:id="rId43"/>
    </p:embeddedFont>
    <p:embeddedFont>
      <p:font typeface="Roboto Light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6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8.xml"/><Relationship Id="rId44" Type="http://schemas.openxmlformats.org/officeDocument/2006/relationships/font" Target="fonts/RobotoLight-regular.fntdata"/><Relationship Id="rId21" Type="http://schemas.openxmlformats.org/officeDocument/2006/relationships/slide" Target="slides/slide17.xml"/><Relationship Id="rId43" Type="http://schemas.openxmlformats.org/officeDocument/2006/relationships/font" Target="fonts/NixieOne-regular.fntdata"/><Relationship Id="rId24" Type="http://schemas.openxmlformats.org/officeDocument/2006/relationships/slide" Target="slides/slide20.xml"/><Relationship Id="rId46" Type="http://schemas.openxmlformats.org/officeDocument/2006/relationships/font" Target="fonts/RobotoLight-italic.fntdata"/><Relationship Id="rId23" Type="http://schemas.openxmlformats.org/officeDocument/2006/relationships/slide" Target="slides/slide19.xml"/><Relationship Id="rId45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RobotoLight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Slab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Thin-regular.fntdata"/><Relationship Id="rId12" Type="http://schemas.openxmlformats.org/officeDocument/2006/relationships/slide" Target="slides/slide8.xml"/><Relationship Id="rId34" Type="http://schemas.openxmlformats.org/officeDocument/2006/relationships/font" Target="fonts/RobotoSlab-bold.fntdata"/><Relationship Id="rId15" Type="http://schemas.openxmlformats.org/officeDocument/2006/relationships/slide" Target="slides/slide11.xml"/><Relationship Id="rId37" Type="http://schemas.openxmlformats.org/officeDocument/2006/relationships/font" Target="fonts/RobotoThin-italic.fntdata"/><Relationship Id="rId14" Type="http://schemas.openxmlformats.org/officeDocument/2006/relationships/slide" Target="slides/slide10.xml"/><Relationship Id="rId36" Type="http://schemas.openxmlformats.org/officeDocument/2006/relationships/font" Target="fonts/RobotoThin-bold.fntdata"/><Relationship Id="rId17" Type="http://schemas.openxmlformats.org/officeDocument/2006/relationships/slide" Target="slides/slide13.xml"/><Relationship Id="rId39" Type="http://schemas.openxmlformats.org/officeDocument/2006/relationships/font" Target="fonts/Roboto-regular.fntdata"/><Relationship Id="rId16" Type="http://schemas.openxmlformats.org/officeDocument/2006/relationships/slide" Target="slides/slide12.xml"/><Relationship Id="rId38" Type="http://schemas.openxmlformats.org/officeDocument/2006/relationships/font" Target="fonts/RobotoThin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-scm.com/book/en/v2/Getting-Started-What-is-Git%3F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it-tower.com/learn/git/faq/difference-between-git-fetch-git-pull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-scm.com/docs/git-reset" TargetMode="External"/><Relationship Id="rId3" Type="http://schemas.openxmlformats.org/officeDocument/2006/relationships/hyperlink" Target="https://www.freecodecamp.org/news/how-to-undo-changes-in-git-e1da7930afdb/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it-tower.com/learn/git/faq/difference-between-git-fetch-git-pull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it-tower.com/learn/git/faq/difference-between-git-fetch-git-pull" TargetMode="External"/><Relationship Id="rId3" Type="http://schemas.openxmlformats.org/officeDocument/2006/relationships/hyperlink" Target="https://www.atlassian.com/git/tutorials/undoing-changes/git-revert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microsoft.com/en-us/azure/devops/repos/git/git-branching-guidance?view=azure-devops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microsoft.com/en-us/azure/devops/repos/git/git-branching-guidance?view=azure-devops" TargetMode="External"/><Relationship Id="rId3" Type="http://schemas.openxmlformats.org/officeDocument/2006/relationships/hyperlink" Target="https://www.atlassian.com/git/tutorials/rewriting-history/git-rebase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MIT_License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github.com/en/desktop/contributing-to-projects/creating-a-pull-request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github.com/en/github/collaborating-with-issues-and-pull-requests/about-pull-requests" TargetMode="External"/><Relationship Id="rId3" Type="http://schemas.openxmlformats.org/officeDocument/2006/relationships/hyperlink" Target="https://www.researchgate.net/figure/Git-with-GitHub-Workflows_fig1_318912754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ons.wikimedia.org/wiki/File:Font_Awesome_5_brands_github.svg" TargetMode="External"/><Relationship Id="rId3" Type="http://schemas.openxmlformats.org/officeDocument/2006/relationships/hyperlink" Target="https://pixabay.com/vectors/search/book%20cover/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-scm.com/book/en/v2/Getting-Started-Installing-Git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pandas-dev/pandas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a692e2220_0_1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a692e222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dea9d900b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dea9d900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https://git-scm.com/book/en/v2/Getting-Started-What-is-Git%3F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directory is just a normal folder on your computer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 area is a file that contains information about the commit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.git directory is the actual repository that tracks all of the files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a692e2220_0_1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a692e222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dfe802bc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dfe802b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https://www.git-tower.com/learn/git/faq/difference-between-git-fetch-git-pull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a692e2220_0_1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a692e222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https://git-scm.com/docs/git-reset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https://www.freecodecamp.org/news/how-to-undo-changes-in-git-e1da7930afdb/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dfe802bc3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dfe802bc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https://www.git-tower.com/learn/git/faq/difference-between-git-fetch-git-pull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 Q to exit git 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see all tracked files,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ls-tree --full-tree -r --name-only HEAD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dfe802bc3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dfe802bc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https://www.git-tower.com/learn/git/faq/difference-between-git-fetch-git-pull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https://www.atlassian.com/git/tutorials/undoing-changes/git-revert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a692e2220_0_2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a692e222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https://docs.microsoft.com/en-us/azure/devops/repos/git/git-branching-guidance?view=azure-devops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a branch: git branch -d &lt;branch&gt;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dea9d900b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dea9d900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e2e31041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e2e3104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https://docs.microsoft.com/en-us/azure/devops/repos/git/git-branching-guidance?view=azure-devops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https://www.atlassian.com/git/tutorials/rewriting-history/git-rebase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a branch: git branch -d &lt;branch&gt;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03f9c7de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c03f9c7d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a692e2220_0_2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a692e222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c03f9c7de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c03f9c7d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https://en.wikipedia.org/wiki/MIT_License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a692e2220_0_2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a692e222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use the python .gitignore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a692e2220_0_2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a692e222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https://help.github.com/en/desktop/contributing-to-projects/creating-a-pull-request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a692e2220_0_2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a692e2220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https://help.github.com/en/github/collaborating-with-issues-and-pull-requests/about-pull-requests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https://www.researchgate.net/figure/Git-with-GitHub-Workflows_fig1_318912754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c03f9c7de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c03f9c7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a692e2220_0_2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a692e222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a692e2220_0_2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a692e222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https://commons.wikimedia.org/wiki/File:Font_Awesome_5_brands_github.svg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https://pixabay.com/vectors/search/book%20cover/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dea9d900b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dea9d900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a692e2220_0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a692e222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https://git-scm.com/book/en/v2/Getting-Started-Installing-Git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a692e2220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a692e222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a692e2220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a692e222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a692e2220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a692e222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codebase: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https://github.com/pandas-dev/pandas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a692e2220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a692e222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a692e2220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a692e222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a692e2220_0_1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a692e222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tyle A">
  <p:cSld name="BLANK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tyle B">
  <p:cSld name="BLANK_1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038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8" name="Google Shape;28;p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▪"/>
              <a:defRPr sz="2000">
                <a:solidFill>
                  <a:srgbClr val="FFFFFF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▫"/>
              <a:defRPr sz="2000">
                <a:solidFill>
                  <a:srgbClr val="FFFFFF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5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Google Shape;51;p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8" name="Google Shape;78;p9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ithub.com/" TargetMode="External"/><Relationship Id="rId4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-scm.com/doc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-scm.com/docs/gitignore" TargetMode="External"/><Relationship Id="rId4" Type="http://schemas.openxmlformats.org/officeDocument/2006/relationships/hyperlink" Target="https://github.com/github/gitignore" TargetMode="External"/><Relationship Id="rId5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hyperlink" Target="https://github.com/UMDBigDataClub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uides.github.com/features/pages/" TargetMode="External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-scm.com/download/linux" TargetMode="External"/><Relationship Id="rId4" Type="http://schemas.openxmlformats.org/officeDocument/2006/relationships/hyperlink" Target="https://gitforwindows.org/" TargetMode="External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numpy/numpy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ctrTitle"/>
          </p:nvPr>
        </p:nvSpPr>
        <p:spPr>
          <a:xfrm>
            <a:off x="685800" y="2601425"/>
            <a:ext cx="6633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Git and GitHub</a:t>
            </a:r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11" name="Google Shape;111;p13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set up my own repository on GitHub?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495375" y="1767275"/>
            <a:ext cx="3325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Navigate to where you want the repository to be stored locally and run the command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git clone “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Can also clone a team’s repository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90" name="Google Shape;190;p2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4923075" y="442350"/>
            <a:ext cx="3969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4454"/>
                </a:solidFill>
                <a:latin typeface="Roboto"/>
                <a:ea typeface="Roboto"/>
                <a:cs typeface="Roboto"/>
                <a:sym typeface="Roboto"/>
              </a:rPr>
              <a:t>Create from GitHub </a:t>
            </a:r>
            <a:endParaRPr b="1" sz="1800">
              <a:solidFill>
                <a:srgbClr val="1144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4454"/>
                </a:solidFill>
                <a:latin typeface="Roboto Thin"/>
                <a:ea typeface="Roboto Thin"/>
                <a:cs typeface="Roboto Thin"/>
                <a:sym typeface="Roboto Thin"/>
              </a:rPr>
              <a:t>Click “clone or download” to obtain URL</a:t>
            </a:r>
            <a:endParaRPr>
              <a:solidFill>
                <a:srgbClr val="114454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675" y="1852275"/>
            <a:ext cx="4853000" cy="28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Git track changes?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730950" y="2067375"/>
            <a:ext cx="33297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Git stores changes to a repository as </a:t>
            </a:r>
            <a:r>
              <a:rPr i="1" lang="en" sz="1800">
                <a:latin typeface="Roboto Thin"/>
                <a:ea typeface="Roboto Thin"/>
                <a:cs typeface="Roboto Thin"/>
                <a:sym typeface="Roboto Thin"/>
              </a:rPr>
              <a:t>snapshots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 Thin"/>
              <a:buChar char="▪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serves as a “mini filesystem”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Thin"/>
              <a:buChar char="▪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entire project stored locally in .git directory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Thin"/>
              <a:buChar char="▪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Adding to repository called “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committing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”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 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99" name="Google Shape;199;p2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650" y="1816512"/>
            <a:ext cx="4890476" cy="26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4907725" y="803775"/>
            <a:ext cx="40434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Thin"/>
                <a:ea typeface="Roboto Thin"/>
                <a:cs typeface="Roboto Thin"/>
                <a:sym typeface="Roboto Thin"/>
              </a:rPr>
              <a:t>Git File Stages (Three Types):</a:t>
            </a:r>
            <a:endParaRPr sz="2400"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Git Workflow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391975" y="1634825"/>
            <a:ext cx="8585400" cy="32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When you make changes to your project locally, you update your remote repository with three commands: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git add “filename”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OR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git add “foldername” → 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tells Git that this is the part of your local work that you want to update (staging)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git commit -m “commit message”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→ 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commits the changes you have staged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→ 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push the local commits to the remote repository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08" name="Google Shape;208;p2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Obtaining remote changes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391975" y="1634825"/>
            <a:ext cx="8585400" cy="32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If others add changes to the remote repository, you will need to update your own. 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git pull → 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commit remote changes after your own (do not use if you have uncommitted changes)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git pull --rebase → 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takes remote changes and commits BEFORE your own; ensures your changes are committed after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git fetch → 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only updates repository, not working files; use to avoid overwriting your changes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15" name="Google Shape;215;p2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Diagnostic Commands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391975" y="1634825"/>
            <a:ext cx="8585400" cy="32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Useful commands for tracking repository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git status → 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provides some information about the changes currently staged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git diff → 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shows difference between remote and your own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git --help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→ 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lists all available git commands in case you forget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Git provides a vast array of tools to manage repositories and track changes; if there is something specific you want to do, search the documentation. 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22" name="Google Shape;222;p2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Past Changes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448450" y="2142150"/>
            <a:ext cx="8509800" cy="32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Using Git, you can examine commits that have been made and work with them.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git log → 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displays commits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git checkout “commit”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→ 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access files from a previous commit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git checkout -- “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file name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” → 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obtain old version of a specific file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git tag “tag name” → 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labels a commit so you can access it more easily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775" y="321575"/>
            <a:ext cx="3905474" cy="16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Resetting Changes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391975" y="1634825"/>
            <a:ext cx="8585400" cy="32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Git provides many options for resetting changes: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git rm “file name” -f → 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remove a file from both working directory and repo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git rm “file name” --cached → 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remove a file from just repo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git reset --hard “commit” → 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roll back repository to the given commit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git revert “commit” -m “message” → 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re-commit a previous commit; use to target a specific commit to reset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Keep in mind resetting repository will not necessarily update working directory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37" name="Google Shape;237;p2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Git: Branching</a:t>
            </a:r>
            <a:endParaRPr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812625" y="1559425"/>
            <a:ext cx="78741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Suppose you want to develop or test a part of code separately and not have to worry about breaking existing code. This requires the use of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branching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. 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git checkout -b “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branch name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” → 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creates a new “branch” where changes will not affect the master branch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git checkout “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branch name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” → 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switch to an existing branch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git branch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→ 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lists current branches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2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Git: Branching</a:t>
            </a:r>
            <a:endParaRPr/>
          </a:p>
        </p:txBody>
      </p:sp>
      <p:sp>
        <p:nvSpPr>
          <p:cNvPr id="250" name="Google Shape;250;p3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525" y="1635625"/>
            <a:ext cx="5995948" cy="3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Git: Branching</a:t>
            </a:r>
            <a:endParaRPr/>
          </a:p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511650" y="1747750"/>
            <a:ext cx="81207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Once you’ve finalized the code you are working on, 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you will want to combine the branch with master.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git merge “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branch name”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→ 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merges the specified branch with the branch you are currently on. 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git rebase “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branch name”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→ 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moves the specified branch to the end of another branch.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3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850" y="-11600"/>
            <a:ext cx="3097374" cy="22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you’ll need</a:t>
            </a:r>
            <a:endParaRPr/>
          </a:p>
        </p:txBody>
      </p:sp>
      <p:sp>
        <p:nvSpPr>
          <p:cNvPr id="123" name="Google Shape;123;p14"/>
          <p:cNvSpPr txBox="1"/>
          <p:nvPr>
            <p:ph idx="1" type="body"/>
          </p:nvPr>
        </p:nvSpPr>
        <p:spPr>
          <a:xfrm>
            <a:off x="932250" y="1938725"/>
            <a:ext cx="77547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This is a </a:t>
            </a:r>
            <a:r>
              <a:rPr i="1" lang="en" sz="1800">
                <a:latin typeface="Roboto Thin"/>
                <a:ea typeface="Roboto Thin"/>
                <a:cs typeface="Roboto Thin"/>
                <a:sym typeface="Roboto Thin"/>
              </a:rPr>
              <a:t>lunchtime computing seminar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! 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As we proceed, you can follow along with the instructions and get some hands-on experience with using Git.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To start - go to </a:t>
            </a:r>
            <a:r>
              <a:rPr lang="en" sz="1800" u="sng"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  <a:hlinkClick r:id="rId3"/>
              </a:rPr>
              <a:t>http://github.com/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 and create an account if you don’t have one already. Fill out the information about yourself in the profile. 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You will also need to download Git.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24" name="Google Shape;124;p1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7873" y="277713"/>
            <a:ext cx="1164350" cy="15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Notes About Git</a:t>
            </a:r>
            <a:endParaRPr/>
          </a:p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1146025" y="1660700"/>
            <a:ext cx="7540800" cy="3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In addition to the commands discussed, Git offers a variety of tools for managing repositories and branches. Please see the documentation: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  <a:hlinkClick r:id="rId3"/>
              </a:rPr>
              <a:t>https://git-scm.com/doc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Most of your work will consist of </a:t>
            </a:r>
            <a:r>
              <a:rPr i="1" lang="en" sz="1800">
                <a:latin typeface="Roboto Thin"/>
                <a:ea typeface="Roboto Thin"/>
                <a:cs typeface="Roboto Thin"/>
                <a:sym typeface="Roboto Thin"/>
              </a:rPr>
              <a:t>add, commit, push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 Thin"/>
              <a:buChar char="▪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branches used for large projects with different features OR collaboration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▪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do not push directly to master! 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(in general)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66" name="Google Shape;266;p3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5725" y="406975"/>
            <a:ext cx="1880601" cy="125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good practices</a:t>
            </a:r>
            <a:endParaRPr/>
          </a:p>
        </p:txBody>
      </p:sp>
      <p:sp>
        <p:nvSpPr>
          <p:cNvPr id="273" name="Google Shape;273;p33"/>
          <p:cNvSpPr txBox="1"/>
          <p:nvPr>
            <p:ph idx="1" type="body"/>
          </p:nvPr>
        </p:nvSpPr>
        <p:spPr>
          <a:xfrm>
            <a:off x="514350" y="1767275"/>
            <a:ext cx="81726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 Thin"/>
              <a:buChar char="▪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Include a README and other text files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 Thin"/>
              <a:buChar char="▫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explain purpose of project, contributors, how to use, etc.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 Thin"/>
              <a:buChar char="▪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Consider including a license (see repo settings)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 Thin"/>
              <a:buChar char="▫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MIT license - allows reuse with citation, but retains your copyright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 Thin"/>
              <a:buChar char="▪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Avoid pushing private data, changing files, or “auxiliary” files to repo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 Thin"/>
              <a:buChar char="▫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Data generally not pushed; excessive storage, may change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 Thin"/>
              <a:buChar char="▫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Do not want files specific to your machine (ex: .pynb checkpoints) 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 Thin"/>
              <a:buChar char="▫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use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.gitignore 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file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74" name="Google Shape;274;p3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700" y="136864"/>
            <a:ext cx="3593300" cy="187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.gitignore File</a:t>
            </a:r>
            <a:endParaRPr/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621500" y="1634825"/>
            <a:ext cx="8355900" cy="32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Defines what will NOT be pushed to the git repository: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Roboto Thin"/>
              <a:buChar char="-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byproduct/auxiliary files; these are specific to your machine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Thin"/>
              <a:buChar char="-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Data files that you do not want to push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Thin"/>
              <a:buChar char="-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LaTeX intermediates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Uses patterns to define what files NOT to add; see how to define: </a:t>
            </a:r>
            <a:r>
              <a:rPr lang="en" sz="1800" u="sng"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  <a:hlinkClick r:id="rId3"/>
              </a:rPr>
              <a:t>https://git-scm.com/docs/gitignore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Or copy one from a compilation: </a:t>
            </a:r>
            <a:r>
              <a:rPr lang="en" sz="1800" u="sng"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  <a:hlinkClick r:id="rId4"/>
              </a:rPr>
              <a:t>https://github.com/github/gitignore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82" name="Google Shape;282;p3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3" name="Google Shape;28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3700" y="31237"/>
            <a:ext cx="2027674" cy="202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type="title"/>
          </p:nvPr>
        </p:nvSpPr>
        <p:spPr>
          <a:xfrm>
            <a:off x="1146025" y="530725"/>
            <a:ext cx="32505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Project Models</a:t>
            </a:r>
            <a:endParaRPr/>
          </a:p>
        </p:txBody>
      </p:sp>
      <p:sp>
        <p:nvSpPr>
          <p:cNvPr id="289" name="Google Shape;289;p35"/>
          <p:cNvSpPr txBox="1"/>
          <p:nvPr>
            <p:ph idx="1" type="body"/>
          </p:nvPr>
        </p:nvSpPr>
        <p:spPr>
          <a:xfrm>
            <a:off x="1146025" y="1660700"/>
            <a:ext cx="7543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Shared Repository: 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Administrators explicitly designate certain individuals or teams as contributors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 Thin"/>
              <a:buChar char="▪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Can give different individuals different access (read, write, admin)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Fork and Pull: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 allows anyone to contribute to a project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 Thin"/>
              <a:buChar char="▪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Individuals “fork” a copy of the project and work in their individual fork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 Thin"/>
              <a:buChar char="▫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Puts the repository on your account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Thin"/>
              <a:buChar char="▪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Suggest additions via pull request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Thin"/>
              <a:buChar char="▪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Allows you to contribute to open-source projects!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90" name="Google Shape;290;p3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1" name="Google Shape;291;p35"/>
          <p:cNvPicPr preferRelativeResize="0"/>
          <p:nvPr/>
        </p:nvPicPr>
        <p:blipFill rotWithShape="1">
          <a:blip r:embed="rId3">
            <a:alphaModFix/>
          </a:blip>
          <a:srcRect b="0" l="4785" r="3005" t="0"/>
          <a:stretch/>
        </p:blipFill>
        <p:spPr>
          <a:xfrm>
            <a:off x="4891900" y="696247"/>
            <a:ext cx="3901200" cy="6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 pull request</a:t>
            </a:r>
            <a:endParaRPr/>
          </a:p>
        </p:txBody>
      </p:sp>
      <p:sp>
        <p:nvSpPr>
          <p:cNvPr id="297" name="Google Shape;297;p36"/>
          <p:cNvSpPr txBox="1"/>
          <p:nvPr>
            <p:ph idx="1" type="body"/>
          </p:nvPr>
        </p:nvSpPr>
        <p:spPr>
          <a:xfrm>
            <a:off x="619225" y="1767275"/>
            <a:ext cx="80676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Pull request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: used to recommend and discuss changes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 Thin"/>
              <a:buChar char="▪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Request merging a side branch with “upstream” branch such as master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 Thin"/>
              <a:buChar char="▫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Shows differences between branches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Thin"/>
              <a:buChar char="▪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Administrators can require pull requests to be reviewed 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GitHub “pull requests” menu provides options for managing pull requests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 Thin"/>
              <a:buChar char="▪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Gives users space to discuss changes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 Thin"/>
              <a:buChar char="▫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Once discussion complete, branches merged by admin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98" name="Google Shape;298;p3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9" name="Google Shape;2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247" y="2"/>
            <a:ext cx="3330753" cy="17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Organizations</a:t>
            </a:r>
            <a:endParaRPr/>
          </a:p>
        </p:txBody>
      </p:sp>
      <p:sp>
        <p:nvSpPr>
          <p:cNvPr id="305" name="Google Shape;305;p37"/>
          <p:cNvSpPr txBox="1"/>
          <p:nvPr>
            <p:ph idx="1" type="body"/>
          </p:nvPr>
        </p:nvSpPr>
        <p:spPr>
          <a:xfrm>
            <a:off x="567925" y="2164350"/>
            <a:ext cx="3429000" cy="24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Organizations facilitate collaboration on GitHub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 Thin"/>
              <a:buChar char="▪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Set up teams and projects to assign tasks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Thin"/>
              <a:buChar char="▪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Can create repos under the organization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306" name="Google Shape;306;p3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7" name="Google Shape;307;p37"/>
          <p:cNvPicPr preferRelativeResize="0"/>
          <p:nvPr/>
        </p:nvPicPr>
        <p:blipFill rotWithShape="1">
          <a:blip r:embed="rId3">
            <a:alphaModFix/>
          </a:blip>
          <a:srcRect b="6393" l="0" r="911" t="0"/>
          <a:stretch/>
        </p:blipFill>
        <p:spPr>
          <a:xfrm>
            <a:off x="3996925" y="1738981"/>
            <a:ext cx="5068001" cy="300213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7"/>
          <p:cNvSpPr txBox="1"/>
          <p:nvPr/>
        </p:nvSpPr>
        <p:spPr>
          <a:xfrm>
            <a:off x="4768450" y="530725"/>
            <a:ext cx="40398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4454"/>
                </a:solidFill>
                <a:latin typeface="Roboto Thin"/>
                <a:ea typeface="Roboto Thin"/>
                <a:cs typeface="Roboto Thin"/>
                <a:sym typeface="Roboto Thin"/>
              </a:rPr>
              <a:t>Example: UMD </a:t>
            </a:r>
            <a:r>
              <a:rPr lang="en" sz="1800">
                <a:solidFill>
                  <a:srgbClr val="114454"/>
                </a:solidFill>
                <a:latin typeface="Roboto Thin"/>
                <a:ea typeface="Roboto Thin"/>
                <a:cs typeface="Roboto Thin"/>
                <a:sym typeface="Roboto Thin"/>
              </a:rPr>
              <a:t>Big Data Club</a:t>
            </a:r>
            <a:endParaRPr sz="1800">
              <a:solidFill>
                <a:srgbClr val="114454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  <a:hlinkClick r:id="rId4"/>
              </a:rPr>
              <a:t>https://github.com/UMDBigDataClub</a:t>
            </a:r>
            <a:endParaRPr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Social Media Aspect</a:t>
            </a:r>
            <a:endParaRPr/>
          </a:p>
        </p:txBody>
      </p:sp>
      <p:sp>
        <p:nvSpPr>
          <p:cNvPr id="314" name="Google Shape;314;p38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GitHub provides a variety of ways to interact with other users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▪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Watch 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repositories to be notified of updates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▪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Star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 repositories you find useful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▪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Follow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 other users to be notified of their activities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Thin"/>
              <a:buChar char="▪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Create static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websites 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using </a:t>
            </a:r>
            <a:r>
              <a:rPr lang="en" sz="1800" u="sng"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  <a:hlinkClick r:id="rId3"/>
              </a:rPr>
              <a:t>GitHub Pages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Your profile tracks where you are contributing, how often, and the statistics for your repositories you have created or forked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6" name="Google Shape;31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375" y="759325"/>
            <a:ext cx="43053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GitHub Features</a:t>
            </a:r>
            <a:endParaRPr/>
          </a:p>
        </p:txBody>
      </p:sp>
      <p:sp>
        <p:nvSpPr>
          <p:cNvPr id="322" name="Google Shape;322;p39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GitHub offers many additional tools to manage repositories, including…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 Thin"/>
              <a:buChar char="▪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Automation 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- set up “Actions” to manage repository and contributors automatically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Thin"/>
              <a:buChar char="▪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Webhooks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 - notify services when events occur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Thin"/>
              <a:buChar char="▪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Issue Tracking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 - allow others to report bugs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Thin"/>
              <a:buChar char="▪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Wikis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 - provide additional documentation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4" name="Google Shape;3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370" y="315425"/>
            <a:ext cx="1295800" cy="13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0876" y="3283675"/>
            <a:ext cx="1698425" cy="12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/>
          <p:cNvSpPr txBox="1"/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Git</a:t>
            </a:r>
            <a:endParaRPr/>
          </a:p>
        </p:txBody>
      </p:sp>
      <p:sp>
        <p:nvSpPr>
          <p:cNvPr id="131" name="Google Shape;131;p15"/>
          <p:cNvSpPr txBox="1"/>
          <p:nvPr>
            <p:ph idx="1" type="body"/>
          </p:nvPr>
        </p:nvSpPr>
        <p:spPr>
          <a:xfrm>
            <a:off x="567925" y="1559425"/>
            <a:ext cx="83247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Roboto Thin"/>
                <a:ea typeface="Roboto Thin"/>
                <a:cs typeface="Roboto Thin"/>
                <a:sym typeface="Roboto Thin"/>
              </a:rPr>
              <a:t>Git is software accessed through the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command line / terminal / console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 / shell</a:t>
            </a:r>
            <a:endParaRPr sz="24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Roboto Thin"/>
              <a:buChar char="▪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For MacOS: open terminal and run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git --version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 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Thin"/>
              <a:buChar char="▪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For Linux: Visit </a:t>
            </a:r>
            <a:r>
              <a:rPr lang="en" sz="1800" u="sng">
                <a:solidFill>
                  <a:srgbClr val="18637B"/>
                </a:solidFill>
                <a:latin typeface="Roboto Thin"/>
                <a:ea typeface="Roboto Thin"/>
                <a:cs typeface="Roboto Thin"/>
                <a:sym typeface="Roboto Thin"/>
                <a:hlinkClick r:id="rId3"/>
              </a:rPr>
              <a:t>https://git-scm.com/download/linux</a:t>
            </a:r>
            <a:endParaRPr sz="1800" u="sng">
              <a:solidFill>
                <a:srgbClr val="18637B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Thin"/>
              <a:buChar char="▪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For Windows: Visit </a:t>
            </a:r>
            <a:r>
              <a:rPr lang="en" sz="1800" u="sng">
                <a:solidFill>
                  <a:srgbClr val="18637B"/>
                </a:solidFill>
                <a:latin typeface="Roboto Thin"/>
                <a:ea typeface="Roboto Thin"/>
                <a:cs typeface="Roboto Thin"/>
                <a:sym typeface="Roboto Thin"/>
                <a:hlinkClick r:id="rId4"/>
              </a:rPr>
              <a:t>https://gitforwindows.org/</a:t>
            </a:r>
            <a:endParaRPr sz="1800">
              <a:solidFill>
                <a:srgbClr val="18637B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Thin"/>
              <a:buChar char="▫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Contains download, as well as </a:t>
            </a:r>
            <a:r>
              <a:rPr i="1" lang="en" sz="1800">
                <a:latin typeface="Roboto Thin"/>
                <a:ea typeface="Roboto Thin"/>
                <a:cs typeface="Roboto Thin"/>
                <a:sym typeface="Roboto Thin"/>
              </a:rPr>
              <a:t>GitBash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, a special terminal making it easier to use Git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7725" y="177938"/>
            <a:ext cx="2547124" cy="152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GitHub?</a:t>
            </a:r>
            <a:endParaRPr/>
          </a:p>
        </p:txBody>
      </p: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Thin"/>
                <a:ea typeface="Roboto Thin"/>
                <a:cs typeface="Roboto Thin"/>
                <a:sym typeface="Roboto Thin"/>
              </a:rPr>
              <a:t>GitHub is a software development platform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Three major aspects of GitHub: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Roboto Thin"/>
              <a:buAutoNum type="arabicPeriod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Project organization and version control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Thin"/>
              <a:buAutoNum type="arabicPeriod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Collaboration between programmers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Thin"/>
              <a:buAutoNum type="arabicPeriod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Self-promotion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650" y="180088"/>
            <a:ext cx="1729975" cy="17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GitHub improve project organization?</a:t>
            </a:r>
            <a:endParaRPr/>
          </a:p>
        </p:txBody>
      </p:sp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651325" y="1928025"/>
            <a:ext cx="8371200" cy="32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Thin"/>
                <a:ea typeface="Roboto Thin"/>
                <a:cs typeface="Roboto Thin"/>
                <a:sym typeface="Roboto Thin"/>
              </a:rPr>
              <a:t>GitHub organizes project files in a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repository</a:t>
            </a:r>
            <a:endParaRPr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Roboto Thin"/>
              <a:buChar char="▪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Stores all files and folders related to project (.py, README.md, etc.)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Thin"/>
              <a:buChar char="▪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Repository is typically stored </a:t>
            </a:r>
            <a:r>
              <a:rPr i="1" lang="en" sz="1800">
                <a:latin typeface="Roboto Thin"/>
                <a:ea typeface="Roboto Thin"/>
                <a:cs typeface="Roboto Thin"/>
                <a:sym typeface="Roboto Thin"/>
              </a:rPr>
              <a:t>remotely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Thin"/>
              <a:buChar char="▪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As you program, you periodically update the repository with your progress (“push” changes)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48" name="Google Shape;148;p1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975" y="101500"/>
            <a:ext cx="2646750" cy="19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repository</a:t>
            </a:r>
            <a:endParaRPr/>
          </a:p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503650" y="1896675"/>
            <a:ext cx="3643200" cy="30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GitHub provides many tools for managing repositories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Repositories are created and managed using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Git</a:t>
            </a: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.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4811325" y="640375"/>
            <a:ext cx="37506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Numpy: </a:t>
            </a:r>
            <a:r>
              <a:rPr lang="en" sz="18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https://github.com/numpy/numpy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8" name="Google Shape;158;p18"/>
          <p:cNvPicPr preferRelativeResize="0"/>
          <p:nvPr/>
        </p:nvPicPr>
        <p:blipFill rotWithShape="1">
          <a:blip r:embed="rId4">
            <a:alphaModFix/>
          </a:blip>
          <a:srcRect b="1638" l="0" r="0" t="2548"/>
          <a:stretch/>
        </p:blipFill>
        <p:spPr>
          <a:xfrm>
            <a:off x="4192875" y="1650200"/>
            <a:ext cx="4798725" cy="327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Git?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717950" y="1767275"/>
            <a:ext cx="83154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Roboto Thin"/>
                <a:ea typeface="Roboto Thin"/>
                <a:cs typeface="Roboto Thin"/>
                <a:sym typeface="Roboto Thin"/>
              </a:rPr>
              <a:t>Git is the most commonly used </a:t>
            </a:r>
            <a:r>
              <a:rPr i="1" lang="en" sz="2400">
                <a:latin typeface="Roboto Thin"/>
                <a:ea typeface="Roboto Thin"/>
                <a:cs typeface="Roboto Thin"/>
                <a:sym typeface="Roboto Thin"/>
              </a:rPr>
              <a:t>Version Control System</a:t>
            </a:r>
            <a:r>
              <a:rPr b="1" i="1" lang="en" sz="2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>
                <a:latin typeface="Roboto Thin"/>
                <a:ea typeface="Roboto Thin"/>
                <a:cs typeface="Roboto Thin"/>
                <a:sym typeface="Roboto Thin"/>
              </a:rPr>
              <a:t>(VCS)</a:t>
            </a:r>
            <a:endParaRPr sz="24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Roboto Thin"/>
              <a:buChar char="▪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Tracks changes made to a repository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Thin"/>
              <a:buChar char="▪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Create branches to work on different features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Thin"/>
              <a:buChar char="▪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Allows collaboration between developers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Thin"/>
              <a:buChar char="▪"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Manage project using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command line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set up my own repository on GitHub?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495375" y="1767275"/>
            <a:ext cx="8397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72" name="Google Shape;172;p2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4923200" y="314700"/>
            <a:ext cx="3668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4454"/>
                </a:solidFill>
                <a:latin typeface="Roboto"/>
                <a:ea typeface="Roboto"/>
                <a:cs typeface="Roboto"/>
                <a:sym typeface="Roboto"/>
              </a:rPr>
              <a:t>Create from GitHub (Recommended Method)</a:t>
            </a:r>
            <a:endParaRPr b="1" sz="1800">
              <a:solidFill>
                <a:srgbClr val="1144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14454"/>
                </a:solidFill>
                <a:latin typeface="Roboto Thin"/>
                <a:ea typeface="Roboto Thin"/>
                <a:cs typeface="Roboto Thin"/>
                <a:sym typeface="Roboto Thin"/>
              </a:rPr>
              <a:t>First, go to your dashboard and select “new”</a:t>
            </a:r>
            <a:endParaRPr>
              <a:solidFill>
                <a:srgbClr val="114454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00" y="1767275"/>
            <a:ext cx="8354252" cy="315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set up my own repository on GitHub?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495375" y="1767275"/>
            <a:ext cx="8397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4923200" y="603425"/>
            <a:ext cx="3969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4454"/>
                </a:solidFill>
                <a:latin typeface="Roboto"/>
                <a:ea typeface="Roboto"/>
                <a:cs typeface="Roboto"/>
                <a:sym typeface="Roboto"/>
              </a:rPr>
              <a:t>Create from GitHub</a:t>
            </a:r>
            <a:endParaRPr b="1" sz="1800">
              <a:solidFill>
                <a:srgbClr val="1144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4454"/>
                </a:solidFill>
                <a:latin typeface="Roboto Thin"/>
                <a:ea typeface="Roboto Thin"/>
                <a:cs typeface="Roboto Thin"/>
                <a:sym typeface="Roboto Thin"/>
              </a:rPr>
              <a:t>Next, fill out the required details</a:t>
            </a:r>
            <a:endParaRPr>
              <a:solidFill>
                <a:srgbClr val="114454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200" y="1628137"/>
            <a:ext cx="7264339" cy="343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