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44"/>
    <p:restoredTop sz="96405"/>
  </p:normalViewPr>
  <p:slideViewPr>
    <p:cSldViewPr snapToGrid="0" snapToObjects="1">
      <p:cViewPr varScale="1">
        <p:scale>
          <a:sx n="69" d="100"/>
          <a:sy n="69" d="100"/>
        </p:scale>
        <p:origin x="99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ABC4E-DAF9-BB47-BF20-D9ED40CAF1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CBA2E7-1F63-E44D-86B1-15EFF312E4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54164-2988-0B44-A891-3EBA676AB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3108-7F6F-B740-92B9-8458A7B84BBC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9271B-09A4-0743-B52B-AB880681C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A2D5A-386B-0244-9108-58E9F5A43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1528-41D0-B546-A590-B3D088CF5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35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CFD6C-0D62-C548-B5D6-9C250DC46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DDB3A3-96B3-B14E-A015-C323EAC31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2F23D-8C98-434F-B04B-CC0CAC379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3108-7F6F-B740-92B9-8458A7B84BBC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3B212-DE24-4E4D-8381-E16AA14A3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751E5-71A6-034B-994F-242845375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1528-41D0-B546-A590-B3D088CF5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02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C014F7-7695-AE4B-AFED-B7AEFE7596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4BBF68-182F-074D-910D-E7F22C777B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8809C-058D-AB43-AA05-87B009AFF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3108-7F6F-B740-92B9-8458A7B84BBC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53625-4001-1347-920C-DABAA20F5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49D99-852F-734F-B085-9458D6B81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1528-41D0-B546-A590-B3D088CF5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145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55450-A119-A340-B420-3CD4012CD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5699A-E7D6-4340-B9E9-BE11BCE5A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D0C73-32CF-FC42-B93E-BD361E8E5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3108-7F6F-B740-92B9-8458A7B84BBC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57A6F-4345-714D-971B-B0F360FAC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C96C1-5598-CB40-A6E6-D6DE41262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1528-41D0-B546-A590-B3D088CF5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55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9A488-4CE6-AD4C-9041-802D07B6D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7CC3E-A2BD-6643-BD0C-9F2FC1569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BC435-978F-A84B-B50A-F050F817F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3108-7F6F-B740-92B9-8458A7B84BBC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9A62A-6509-6B44-8E20-9A77E00F2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408D8-B111-4845-8298-FD50E2A39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1528-41D0-B546-A590-B3D088CF5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81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0BCB4-8FA9-8640-A49B-913206786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923C2-0563-7A4E-AA9D-464319C5D5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9319A0-05BD-D046-A98D-1B5192B3E7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DEBCE-282E-B94A-B29B-6D188DFD4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3108-7F6F-B740-92B9-8458A7B84BBC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B5A6B2-CE87-424F-9EBA-29C7462AE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B9665E-C0D9-C645-B9E9-8C273E63A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1528-41D0-B546-A590-B3D088CF5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336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5F292-EA42-354B-9C2B-B995DA85D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CB075-104A-1F4B-897E-DB8348853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3C859E-178F-1F4F-B9F4-7A8404071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A1A9CA-E228-6B49-B80A-2C740F1E09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D5B6F8-1A1E-2343-98A8-F6F2F269D5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4B800A-21E9-794C-A562-5DD20F426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3108-7F6F-B740-92B9-8458A7B84BBC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FFB83D-BBF8-9448-9467-A31A9A3A9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D71E79-206B-424D-97D2-9FEEDCC0C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1528-41D0-B546-A590-B3D088CF5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990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DC374-A0D1-604E-ACEC-0F6BAA0B3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E5C7A0-B503-F044-A280-D47C96181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3108-7F6F-B740-92B9-8458A7B84BBC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7D6C4A-1E66-3D4A-8FEA-42CE3DBD8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A1FB61-CFC0-3D45-8EE1-5937BEB24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1528-41D0-B546-A590-B3D088CF5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22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193C1E-05B4-F047-8A84-4F396959F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3108-7F6F-B740-92B9-8458A7B84BBC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FF8A6E-B960-C749-A6CC-72B1C4104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71F6F-212B-7D45-B800-5427CAB7B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1528-41D0-B546-A590-B3D088CF5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954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1033C-6762-8E4E-A4FE-121CB6195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8F8A2-D218-2345-9A8C-32ED3B2D4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A3065B-87BF-7A4E-9CAC-29EDE6F8D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0E200E-24F6-4C47-821D-60F8452EB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3108-7F6F-B740-92B9-8458A7B84BBC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ED87A1-DD57-344A-BAB6-F8688EEC7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9DB2DD-92ED-D242-B6AF-E1BD03171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1528-41D0-B546-A590-B3D088CF5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42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7B8E1-16B6-2643-8AAE-2E4532A8D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A77620-DE7B-5C4F-AFF1-5879D153E6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B619DF-4AC0-5047-B58A-166E727562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243404-4903-304C-A202-2CA8301AF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3108-7F6F-B740-92B9-8458A7B84BBC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C35F90-2D9C-8E4C-8B96-384BD3834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FC21B4-7A08-2743-AB74-49B34AA91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1528-41D0-B546-A590-B3D088CF5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32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801186-1015-DB4A-82A0-13F733BD3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9470ED-379F-B548-915A-D98E31B60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FF83F-3C15-3F40-BDF9-C1D919271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B3108-7F6F-B740-92B9-8458A7B84BBC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F57AC-BA2F-164C-8BC9-CF6FFBDE51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01350-7D1C-E64B-8DF2-8643207A10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A1528-41D0-B546-A590-B3D088CF5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5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python-modules-package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igitalocean.com/community/conceptual_articles/s-o-l-i-d-the-first-five-principles-of-object-oriented-desig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3C2D2-9546-9C48-8A7E-9B14AD3F92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Assignment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15F383-E6F8-E844-892E-C034960AAD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Orientation</a:t>
            </a:r>
          </a:p>
          <a:p>
            <a:r>
              <a:rPr lang="en-US" dirty="0"/>
              <a:t>CIDM6330</a:t>
            </a:r>
          </a:p>
        </p:txBody>
      </p:sp>
    </p:spTree>
    <p:extLst>
      <p:ext uri="{BB962C8B-B14F-4D97-AF65-F5344CB8AC3E}">
        <p14:creationId xmlns:p14="http://schemas.microsoft.com/office/powerpoint/2010/main" val="1173949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FAE723-CD33-A34A-BB1F-1EDC8E94F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E7AF1F-3AE5-524D-8FE8-D2C41BBB76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Persistence and the Repository Pattern</a:t>
            </a:r>
          </a:p>
        </p:txBody>
      </p:sp>
    </p:spTree>
    <p:extLst>
      <p:ext uri="{BB962C8B-B14F-4D97-AF65-F5344CB8AC3E}">
        <p14:creationId xmlns:p14="http://schemas.microsoft.com/office/powerpoint/2010/main" val="59971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0283C-8988-9D47-8C02-68854494B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Pattern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453C456-347B-B248-869C-55B7146028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1181" y="1825625"/>
            <a:ext cx="88296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889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FD139-A89F-744A-8878-114BDF76F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Persisting the Domain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75F72-C70F-F74E-9B40-125FD7D9F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Whilst the domain model, and its tests, stand alone</a:t>
            </a:r>
          </a:p>
          <a:p>
            <a:pPr lvl="1"/>
            <a:r>
              <a:rPr lang="en-US" dirty="0"/>
              <a:t>This is not practical without the details of implementation: databases, web frameworks, APIs, etc.</a:t>
            </a:r>
          </a:p>
          <a:p>
            <a:r>
              <a:rPr lang="en-US" dirty="0"/>
              <a:t>Data Persistence almost always means: Write to a database</a:t>
            </a:r>
          </a:p>
          <a:p>
            <a:pPr lvl="1"/>
            <a:r>
              <a:rPr lang="en-US" dirty="0"/>
              <a:t>The flask tutorial shows this in a simple manner</a:t>
            </a:r>
          </a:p>
          <a:p>
            <a:pPr lvl="1"/>
            <a:r>
              <a:rPr lang="en-US" dirty="0"/>
              <a:t>The Barky refactor shows this in an extensive manner (we are headed in this direction)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734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780B5-D487-374A-891D-3E7F12EAF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Dependency Inversion Principle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4E3217B-3BE8-1B4C-8E1B-5E985553AB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7489" y="1622829"/>
            <a:ext cx="5855634" cy="21662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AF95AA-4345-5249-9A08-F0519E814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2495" y="4520670"/>
            <a:ext cx="5855634" cy="2065359"/>
          </a:xfrm>
          <a:prstGeom prst="rect">
            <a:avLst/>
          </a:prstGeom>
        </p:spPr>
      </p:pic>
      <p:sp>
        <p:nvSpPr>
          <p:cNvPr id="6" name="Down Arrow 5">
            <a:extLst>
              <a:ext uri="{FF2B5EF4-FFF2-40B4-BE49-F238E27FC236}">
                <a16:creationId xmlns:a16="http://schemas.microsoft.com/office/drawing/2014/main" id="{B421287D-0409-2746-8289-FF995273E50F}"/>
              </a:ext>
            </a:extLst>
          </p:cNvPr>
          <p:cNvSpPr/>
          <p:nvPr/>
        </p:nvSpPr>
        <p:spPr>
          <a:xfrm>
            <a:off x="5939118" y="3789030"/>
            <a:ext cx="282388" cy="57010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943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7D7CB-0CAB-E44A-8157-16A2984D1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Pattern Steps In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D743F81-F99F-134A-9920-04AE8917DF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9177" y="1825625"/>
            <a:ext cx="861364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746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CED67-7181-5942-8726-DFC682073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EC9DF-8A18-2448-858F-DD42FB5FE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now easily interchange between the “real” repository and a “fake” repository for the purposes of testing.</a:t>
            </a:r>
          </a:p>
        </p:txBody>
      </p:sp>
    </p:spTree>
    <p:extLst>
      <p:ext uri="{BB962C8B-B14F-4D97-AF65-F5344CB8AC3E}">
        <p14:creationId xmlns:p14="http://schemas.microsoft.com/office/powerpoint/2010/main" val="1354209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07AFC-A57D-D44E-8986-B1E48830F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Pattern is an Exemplar Abstraction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9E6A58D-146B-0044-BA48-F7DE8CE132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1100" y="2147094"/>
            <a:ext cx="9829800" cy="3708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FCDA53-F2EF-DA41-A9F1-92445AC81CF8}"/>
              </a:ext>
            </a:extLst>
          </p:cNvPr>
          <p:cNvSpPr txBox="1"/>
          <p:nvPr/>
        </p:nvSpPr>
        <p:spPr>
          <a:xfrm>
            <a:off x="2084294" y="1586753"/>
            <a:ext cx="177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System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C995E0-DAEC-2A4C-A780-1D16EFD55223}"/>
              </a:ext>
            </a:extLst>
          </p:cNvPr>
          <p:cNvSpPr txBox="1"/>
          <p:nvPr/>
        </p:nvSpPr>
        <p:spPr>
          <a:xfrm>
            <a:off x="8332696" y="1727436"/>
            <a:ext cx="177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SQLAlchemy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365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77395-DAEF-9444-9C63-D61DC2211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Pattern is an Exemplar Abstraction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2A137B-CE33-2848-8A39-B0C69F2B3E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1100" y="2953544"/>
            <a:ext cx="9829800" cy="2095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4D6F66-DAF6-F64C-B29A-6D929423EB38}"/>
              </a:ext>
            </a:extLst>
          </p:cNvPr>
          <p:cNvSpPr txBox="1"/>
          <p:nvPr/>
        </p:nvSpPr>
        <p:spPr>
          <a:xfrm>
            <a:off x="1331258" y="2584212"/>
            <a:ext cx="177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Our System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883F87-5ABB-1B44-A377-2E724A3DDD99}"/>
              </a:ext>
            </a:extLst>
          </p:cNvPr>
          <p:cNvSpPr txBox="1"/>
          <p:nvPr/>
        </p:nvSpPr>
        <p:spPr>
          <a:xfrm>
            <a:off x="8940052" y="2603166"/>
            <a:ext cx="177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SQLAlchemy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2800A7-D83F-A54A-B9F3-E40DC35DE8A9}"/>
              </a:ext>
            </a:extLst>
          </p:cNvPr>
          <p:cNvSpPr txBox="1"/>
          <p:nvPr/>
        </p:nvSpPr>
        <p:spPr>
          <a:xfrm>
            <a:off x="5135655" y="2668160"/>
            <a:ext cx="177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Repository</a:t>
            </a:r>
          </a:p>
        </p:txBody>
      </p:sp>
    </p:spTree>
    <p:extLst>
      <p:ext uri="{BB962C8B-B14F-4D97-AF65-F5344CB8AC3E}">
        <p14:creationId xmlns:p14="http://schemas.microsoft.com/office/powerpoint/2010/main" val="108963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FAE723-CD33-A34A-BB1F-1EDC8E94F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E7AF1F-3AE5-524D-8FE8-D2C41BBB76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Service Layer via Flask API</a:t>
            </a:r>
          </a:p>
        </p:txBody>
      </p:sp>
    </p:spTree>
    <p:extLst>
      <p:ext uri="{BB962C8B-B14F-4D97-AF65-F5344CB8AC3E}">
        <p14:creationId xmlns:p14="http://schemas.microsoft.com/office/powerpoint/2010/main" val="4013096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A14FF0-CF87-7245-AFE3-B1E3123CC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have demonstrated testability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C9490AB-7F6E-034C-BD3E-14D3340226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2417" y="1309537"/>
            <a:ext cx="5727165" cy="5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19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FAE723-CD33-A34A-BB1F-1EDC8E94F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E7AF1F-3AE5-524D-8FE8-D2C41BBB76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Domain Model</a:t>
            </a:r>
          </a:p>
        </p:txBody>
      </p:sp>
    </p:spTree>
    <p:extLst>
      <p:ext uri="{BB962C8B-B14F-4D97-AF65-F5344CB8AC3E}">
        <p14:creationId xmlns:p14="http://schemas.microsoft.com/office/powerpoint/2010/main" val="1652577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C7767-AF78-964F-9D07-534B5EA86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utility of a service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C24FA-EE5C-FF44-8F8E-CB0CC0DCF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021106" cy="4351338"/>
          </a:xfrm>
        </p:spPr>
        <p:txBody>
          <a:bodyPr/>
          <a:lstStyle/>
          <a:p>
            <a:r>
              <a:rPr lang="en-US" dirty="0"/>
              <a:t>We will “broker” access to “inner layers” via services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C7189B-A4F0-B84D-BE18-D601E82D4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0088" y="1329974"/>
            <a:ext cx="5679687" cy="545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6539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3D292-CC68-7446-B427-166330AD6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81429-F5E1-7549-83D2-D82A7D2F1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“Asks” that the system/sub-system are triggered by an “outward-facing” API</a:t>
            </a:r>
          </a:p>
          <a:p>
            <a:pPr lvl="1"/>
            <a:r>
              <a:rPr lang="en-US" dirty="0"/>
              <a:t>Implemented via Flask</a:t>
            </a:r>
          </a:p>
          <a:p>
            <a:r>
              <a:rPr lang="en-US" dirty="0"/>
              <a:t>Forward requests to the Repository</a:t>
            </a:r>
          </a:p>
          <a:p>
            <a:r>
              <a:rPr lang="en-US" dirty="0"/>
              <a:t>Test via the API to the Fake Repository</a:t>
            </a:r>
          </a:p>
          <a:p>
            <a:r>
              <a:rPr lang="en-US" dirty="0"/>
              <a:t>Build “end-to-end” tests:</a:t>
            </a:r>
          </a:p>
          <a:p>
            <a:pPr lvl="1"/>
            <a:r>
              <a:rPr lang="en-US" dirty="0"/>
              <a:t>They start at the “top” and ensure that an answer that traverses the system, through its layers, comes back with the expected answer</a:t>
            </a:r>
          </a:p>
          <a:p>
            <a:pPr lvl="1"/>
            <a:r>
              <a:rPr lang="en-US" dirty="0"/>
              <a:t>These are also called integration tests or functional tests</a:t>
            </a:r>
          </a:p>
        </p:txBody>
      </p:sp>
    </p:spTree>
    <p:extLst>
      <p:ext uri="{BB962C8B-B14F-4D97-AF65-F5344CB8AC3E}">
        <p14:creationId xmlns:p14="http://schemas.microsoft.com/office/powerpoint/2010/main" val="36231467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C80FC-9B7B-374A-9616-28387BA2F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709CE-06C6-A74C-A468-EA5B3A099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Service Layer</a:t>
            </a:r>
            <a:r>
              <a:rPr lang="en-US" dirty="0"/>
              <a:t>: Services meant to answer requests from the outside world and conduct the orchestration necessary to develop and deliver the expected reply/answer. Typically:</a:t>
            </a:r>
          </a:p>
          <a:p>
            <a:pPr lvl="1"/>
            <a:r>
              <a:rPr lang="en-US" dirty="0"/>
              <a:t>Get data from the database</a:t>
            </a:r>
          </a:p>
          <a:p>
            <a:pPr lvl="1"/>
            <a:r>
              <a:rPr lang="en-US" dirty="0"/>
              <a:t>Update the domain model</a:t>
            </a:r>
          </a:p>
          <a:p>
            <a:pPr lvl="1"/>
            <a:r>
              <a:rPr lang="en-US" dirty="0"/>
              <a:t>Persist any change</a:t>
            </a:r>
          </a:p>
          <a:p>
            <a:pPr lvl="1"/>
            <a:r>
              <a:rPr lang="en-US" dirty="0"/>
              <a:t>Inform any presentation aspects</a:t>
            </a:r>
          </a:p>
          <a:p>
            <a:r>
              <a:rPr lang="en-US" b="1" dirty="0"/>
              <a:t>Domain Service</a:t>
            </a:r>
            <a:r>
              <a:rPr lang="en-US" dirty="0"/>
              <a:t>: logic that belongs in the domain model but doesn’t sit naturally inside a stateful entity or value object. </a:t>
            </a:r>
          </a:p>
          <a:p>
            <a:pPr lvl="1"/>
            <a:r>
              <a:rPr lang="en-US" dirty="0"/>
              <a:t>Consider the need to locale-specific sales tax on an e-commerce order as an example.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8790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20963-049A-564F-B5E2-4AC9BAF3A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956824" cy="1325563"/>
          </a:xfrm>
        </p:spPr>
        <p:txBody>
          <a:bodyPr/>
          <a:lstStyle/>
          <a:p>
            <a:r>
              <a:rPr lang="en-US" dirty="0"/>
              <a:t>Full circle to “assignment 5”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D1CFF6C-0FEE-7440-ACA5-379452FC88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9284" y="365125"/>
            <a:ext cx="7533241" cy="583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531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AC832-DD98-524C-BF9D-B5D857056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Pyramid</a:t>
            </a:r>
          </a:p>
        </p:txBody>
      </p:sp>
      <p:pic>
        <p:nvPicPr>
          <p:cNvPr id="1026" name="Picture 2" descr="Best 50 Nodejs interview questions from Beginners to ...">
            <a:extLst>
              <a:ext uri="{FF2B5EF4-FFF2-40B4-BE49-F238E27FC236}">
                <a16:creationId xmlns:a16="http://schemas.microsoft.com/office/drawing/2014/main" id="{84904F3E-1F29-F843-9AC0-5384B59B962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846" y="245017"/>
            <a:ext cx="8361842" cy="624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2708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2EF4B-F975-6441-9137-D433A26E4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264959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First, let’s consider an initial target architecture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F6601D9-F30F-BC4F-952E-BD9D445A4A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0170" y="191806"/>
            <a:ext cx="6086930" cy="65009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3BBEBB-6EB1-264B-B2B7-D6C6236BC6AE}"/>
              </a:ext>
            </a:extLst>
          </p:cNvPr>
          <p:cNvSpPr txBox="1"/>
          <p:nvPr/>
        </p:nvSpPr>
        <p:spPr>
          <a:xfrm>
            <a:off x="282389" y="2736502"/>
            <a:ext cx="454398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https://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cosmicpython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code.git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cd code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git checkout chapter_06_uow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or to code along, checkout Chapter 4: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git checkout chapter_04_service_layer </a:t>
            </a:r>
          </a:p>
        </p:txBody>
      </p:sp>
    </p:spTree>
    <p:extLst>
      <p:ext uri="{BB962C8B-B14F-4D97-AF65-F5344CB8AC3E}">
        <p14:creationId xmlns:p14="http://schemas.microsoft.com/office/powerpoint/2010/main" val="437935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0F45-5066-E14A-A875-37DDB0732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C8141-9A73-5940-A2E0-3CF07C8F8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Establish the Domain Modules and Package</a:t>
            </a:r>
          </a:p>
          <a:p>
            <a:pPr lvl="1"/>
            <a:r>
              <a:rPr lang="en-US" dirty="0">
                <a:hlinkClick r:id="rId2"/>
              </a:rPr>
              <a:t>https://realpython.com/python-modules-packages/</a:t>
            </a:r>
            <a:endParaRPr lang="en-US" dirty="0"/>
          </a:p>
          <a:p>
            <a:r>
              <a:rPr lang="en-US" dirty="0"/>
              <a:t>Modules will contain:</a:t>
            </a:r>
          </a:p>
          <a:p>
            <a:pPr lvl="1"/>
            <a:r>
              <a:rPr lang="en-US" dirty="0"/>
              <a:t>The python classes that model your domain entities (focus on this for now)</a:t>
            </a:r>
          </a:p>
          <a:p>
            <a:pPr lvl="1"/>
            <a:r>
              <a:rPr lang="en-US" dirty="0"/>
              <a:t>Any other “helper” routines</a:t>
            </a:r>
          </a:p>
          <a:p>
            <a:r>
              <a:rPr lang="en-US" dirty="0"/>
              <a:t>Your Package will contain</a:t>
            </a:r>
          </a:p>
          <a:p>
            <a:pPr lvl="1"/>
            <a:r>
              <a:rPr lang="en-US" dirty="0"/>
              <a:t>All of the modules</a:t>
            </a:r>
          </a:p>
          <a:p>
            <a:r>
              <a:rPr lang="en-US" dirty="0"/>
              <a:t>You must design this first</a:t>
            </a:r>
          </a:p>
        </p:txBody>
      </p:sp>
    </p:spTree>
    <p:extLst>
      <p:ext uri="{BB962C8B-B14F-4D97-AF65-F5344CB8AC3E}">
        <p14:creationId xmlns:p14="http://schemas.microsoft.com/office/powerpoint/2010/main" val="2814582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CDFB1-F3B1-BA48-A75C-CB92AF6B6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Stepping Back in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D22A8-5EE6-4B48-8DD6-EC6C8653C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thing is the Domain Model and where it “fits”</a:t>
            </a:r>
          </a:p>
          <a:p>
            <a:r>
              <a:rPr lang="en-US" dirty="0"/>
              <a:t>Consider this: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D1908C-DEE7-9944-A8EC-1F12FC9D1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0" y="2773363"/>
            <a:ext cx="10083800" cy="34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83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C943E-37BC-ED41-9699-C3B415D05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the Domain Entities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C18FF-ADDE-364B-8FE0-8AD791020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ensure that our domain entity models (python classes) adhere to the SOLID principles:</a:t>
            </a:r>
          </a:p>
          <a:p>
            <a:pPr lvl="1"/>
            <a:r>
              <a:rPr lang="en-US" dirty="0">
                <a:hlinkClick r:id="rId2"/>
              </a:rPr>
              <a:t>https://www.digitalocean.com/community/conceptual_articles/s-o-l-i-d-the-first-five-principles-of-object-oriented-design</a:t>
            </a:r>
            <a:endParaRPr lang="en-US" dirty="0"/>
          </a:p>
          <a:p>
            <a:r>
              <a:rPr lang="en-US" dirty="0"/>
              <a:t>How do we “derive” these?  </a:t>
            </a:r>
          </a:p>
          <a:p>
            <a:pPr lvl="1"/>
            <a:r>
              <a:rPr lang="en-US" dirty="0"/>
              <a:t>And extend from assignment 3?</a:t>
            </a:r>
          </a:p>
          <a:p>
            <a:r>
              <a:rPr lang="en-US" dirty="0"/>
              <a:t>Let’s explore basic principles (elaborated in detail in the APP book)</a:t>
            </a:r>
          </a:p>
        </p:txBody>
      </p:sp>
    </p:spTree>
    <p:extLst>
      <p:ext uri="{BB962C8B-B14F-4D97-AF65-F5344CB8AC3E}">
        <p14:creationId xmlns:p14="http://schemas.microsoft.com/office/powerpoint/2010/main" val="2311986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92206-1065-5B4D-9233-3FEF3B41C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DFCFB-4746-5244-AC0E-0F2CE10EF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model</a:t>
            </a:r>
            <a:r>
              <a:rPr lang="en-US" dirty="0"/>
              <a:t> is a map of a process or phenomenon that captures a useful property.</a:t>
            </a:r>
          </a:p>
          <a:p>
            <a:r>
              <a:rPr lang="en-US" dirty="0"/>
              <a:t>The </a:t>
            </a:r>
            <a:r>
              <a:rPr lang="en-US" b="1" dirty="0"/>
              <a:t>domain model</a:t>
            </a:r>
            <a:r>
              <a:rPr lang="en-US" dirty="0"/>
              <a:t> is the mental map that business owners have of their businesses.</a:t>
            </a:r>
          </a:p>
          <a:p>
            <a:pPr lvl="1"/>
            <a:r>
              <a:rPr lang="en-US" dirty="0"/>
              <a:t>The natural language (and jargon) of the business is embedded in the model</a:t>
            </a:r>
          </a:p>
          <a:p>
            <a:pPr lvl="1"/>
            <a:r>
              <a:rPr lang="en-US" dirty="0"/>
              <a:t>The terminology used by business stakeholders represents a distilled understanding of the domain model, where complex ideas and processes are boiled down to a single word or phrase. 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329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232E5-E421-FE4C-89D7-1BE3B4800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model domain model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F12E61A-4CDC-3C4F-A483-3A6CD89D26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0240" y="1341530"/>
            <a:ext cx="5711519" cy="52934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6F594B-6D04-4C4C-B7D6-CFF11F435F68}"/>
              </a:ext>
            </a:extLst>
          </p:cNvPr>
          <p:cNvSpPr txBox="1"/>
          <p:nvPr/>
        </p:nvSpPr>
        <p:spPr>
          <a:xfrm>
            <a:off x="4202206" y="4053093"/>
            <a:ext cx="1035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0E909B-451A-9547-8487-0C2D7370D876}"/>
              </a:ext>
            </a:extLst>
          </p:cNvPr>
          <p:cNvSpPr txBox="1"/>
          <p:nvPr/>
        </p:nvSpPr>
        <p:spPr>
          <a:xfrm>
            <a:off x="7104528" y="2748339"/>
            <a:ext cx="1035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Entity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2899EB-2EDF-DE42-A22A-2CA258DA96C1}"/>
              </a:ext>
            </a:extLst>
          </p:cNvPr>
          <p:cNvSpPr txBox="1"/>
          <p:nvPr/>
        </p:nvSpPr>
        <p:spPr>
          <a:xfrm>
            <a:off x="7104528" y="5331804"/>
            <a:ext cx="1035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Value Object</a:t>
            </a:r>
          </a:p>
        </p:txBody>
      </p:sp>
    </p:spTree>
    <p:extLst>
      <p:ext uri="{BB962C8B-B14F-4D97-AF65-F5344CB8AC3E}">
        <p14:creationId xmlns:p14="http://schemas.microsoft.com/office/powerpoint/2010/main" val="308482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E869F-97A0-6C4F-811B-23D9C2766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sub system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980D39-A95B-0843-A7BB-CBCCCEB676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5005" y="1825625"/>
            <a:ext cx="56419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618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610</Words>
  <Application>Microsoft Office PowerPoint</Application>
  <PresentationFormat>Widescreen</PresentationFormat>
  <Paragraphs>82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Office Theme</vt:lpstr>
      <vt:lpstr>Assignment 6</vt:lpstr>
      <vt:lpstr>Step 1</vt:lpstr>
      <vt:lpstr>First, let’s consider an initial target architecture</vt:lpstr>
      <vt:lpstr>Pre-requisites</vt:lpstr>
      <vt:lpstr>Stepping Back in Time</vt:lpstr>
      <vt:lpstr>Designing the Domain Entities</vt:lpstr>
      <vt:lpstr>Terminology</vt:lpstr>
      <vt:lpstr>A model domain model</vt:lpstr>
      <vt:lpstr>A sub system</vt:lpstr>
      <vt:lpstr>Step 2</vt:lpstr>
      <vt:lpstr>Repository Pattern</vt:lpstr>
      <vt:lpstr>Persisting the Domain Model</vt:lpstr>
      <vt:lpstr>Dependency Inversion Principle</vt:lpstr>
      <vt:lpstr>Repository Pattern Steps In</vt:lpstr>
      <vt:lpstr>Testing</vt:lpstr>
      <vt:lpstr>Repository Pattern is an Exemplar Abstraction</vt:lpstr>
      <vt:lpstr>Repository Pattern is an Exemplar Abstraction</vt:lpstr>
      <vt:lpstr>Step 3</vt:lpstr>
      <vt:lpstr>We have demonstrated testability</vt:lpstr>
      <vt:lpstr>The utility of a service layer</vt:lpstr>
      <vt:lpstr>The approach</vt:lpstr>
      <vt:lpstr>Services?</vt:lpstr>
      <vt:lpstr>Full circle to “assignment 5”</vt:lpstr>
      <vt:lpstr>Testing Pyramid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6</dc:title>
  <dc:creator>Microsoft Office User</dc:creator>
  <cp:lastModifiedBy>Sarah González Blanco</cp:lastModifiedBy>
  <cp:revision>8</cp:revision>
  <dcterms:created xsi:type="dcterms:W3CDTF">2022-02-26T15:24:32Z</dcterms:created>
  <dcterms:modified xsi:type="dcterms:W3CDTF">2022-03-07T03:18:24Z</dcterms:modified>
</cp:coreProperties>
</file>