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1E033-17E3-4D07-A245-956C525DFC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D1542D-EB13-42A5-A5AC-284C8F92C2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DE85A-672F-414C-A816-4CD524DFB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AE4E2-4E3A-4F20-BBCE-12AF5FF0FFB9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DC99C-1DC7-44F0-9F04-A3A90B7C1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2FA3E-0093-4E10-BFA9-8B7388A0F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2AB5-8537-4582-984C-EEEFDD1BD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94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C82E0-EFCF-4744-B110-22800ADF2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1AEBA3-7C65-4186-AE6E-A02684456F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A23F7-31D4-4A92-853B-ADE46135C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AE4E2-4E3A-4F20-BBCE-12AF5FF0FFB9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D10A5-46B6-4A97-8CBF-550297911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83463-199C-4FB4-8D4A-F63245C74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2AB5-8537-4582-984C-EEEFDD1BD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04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B716C2-79AF-400D-987D-0DEC27E50C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61F3B6-5CBF-4A96-83CC-140B0EC9D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2F2E3-515D-4D7B-A84C-9F9FD38A2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AE4E2-4E3A-4F20-BBCE-12AF5FF0FFB9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A30A4-31B9-4A83-8CC6-9DB1C5F5A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61E50-EE5F-4959-8E13-9B5987677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2AB5-8537-4582-984C-EEEFDD1BD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36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36DD-D389-4414-A5E3-D343DAAE9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CEEF1-4D5E-45FE-A1CD-56FECD294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C67AE-F633-4C66-B424-8B0023AB4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AE4E2-4E3A-4F20-BBCE-12AF5FF0FFB9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CDDCD-5326-4B4E-A88D-25244BE4A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8BAD2-95B2-4AE2-B3CB-D71CA5949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2AB5-8537-4582-984C-EEEFDD1BD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08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73D1E-DCB8-4E9A-A06F-6E1F382E5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ED532-AD1F-4BED-AD1E-6AF1D9E4D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B6A92-A4DC-4895-99BD-F7A50F84B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AE4E2-4E3A-4F20-BBCE-12AF5FF0FFB9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9A973-3F6F-4636-90CE-CEC569B41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0D18A-5013-47EC-B872-B9CF2F0D3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2AB5-8537-4582-984C-EEEFDD1BD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126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D5039-812C-4DA6-AF32-1750C5ED1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4E19D-826B-4374-A2DD-3A62616916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AE71DF-7ECE-4C80-92A6-3A9406D2F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9790D-F5FE-468E-869C-44E8D77F7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AE4E2-4E3A-4F20-BBCE-12AF5FF0FFB9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990B49-F56F-419C-BEFA-FA1EDCAC7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1C5E51-70BF-4E3B-B731-386254391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2AB5-8537-4582-984C-EEEFDD1BD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49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FFE6F-B37D-4803-8FCB-385CF1777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019E5-6507-4C46-9311-8BEA5A462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D3E6C5-8D82-439A-91C3-BF1C0A272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AD3E04-2DDF-4C50-862C-3C341C7E6F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088E9-9141-473F-89B2-1CEAD86045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D28D94-9A82-43A5-A25C-7C348F5BF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AE4E2-4E3A-4F20-BBCE-12AF5FF0FFB9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B71B5D-B1A4-4B16-B664-DCE45BB31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81143F-67A2-4267-96B2-E978573E2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2AB5-8537-4582-984C-EEEFDD1BD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66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E3712-5B72-4768-AF1E-B6B5375A6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11D362-47D1-4857-9F79-4A24D1576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AE4E2-4E3A-4F20-BBCE-12AF5FF0FFB9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578BF2-F13A-47D5-978F-C78CBA493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1242F2-3E87-4B7D-B2AB-911E0881A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2AB5-8537-4582-984C-EEEFDD1BD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80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DF602E-9CD7-41E5-AEDC-FAB101299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AE4E2-4E3A-4F20-BBCE-12AF5FF0FFB9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310574-48CD-46C0-B8B8-3A0652E69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C40A7-C43F-4044-B378-1C2299FBD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2AB5-8537-4582-984C-EEEFDD1BD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203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B7EC1-FC17-4CB5-8372-0DD972E3D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562BE-FC38-45F4-A4A2-25C3E3F15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E99C1C-2E76-446E-9933-ABC147B50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557C4-2D68-4533-81A5-A6179DB21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AE4E2-4E3A-4F20-BBCE-12AF5FF0FFB9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C1083-1219-4AFF-9C3F-7628C8394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28E27-0F37-47A5-B814-7F980F5A1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2AB5-8537-4582-984C-EEEFDD1BD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50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E03E8-E2D7-480A-92A9-848D83426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1AB683-8059-499E-98E5-881B93F981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E34128-63D4-4348-BB0B-03FB714CD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EA5326-270B-4102-9F35-ABDD222AE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AE4E2-4E3A-4F20-BBCE-12AF5FF0FFB9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1E5408-5E2F-475B-866C-E425ED07E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B3C43-E9E5-4445-AC3F-15EA0BDB3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2AB5-8537-4582-984C-EEEFDD1BD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15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A58086-DC2E-45DF-9054-A9BFBADF9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FA772-2994-44C0-9066-1E1962056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BFF82-BFE5-4C10-B558-D5F021B1E3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AE4E2-4E3A-4F20-BBCE-12AF5FF0FFB9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F7754-A25A-4A72-A979-AFBB8B8E44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09398-DD45-4C46-842C-C93DE7C23F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42AB5-8537-4582-984C-EEEFDD1BD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02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ircleci.com/docs/" TargetMode="External"/><Relationship Id="rId2" Type="http://schemas.openxmlformats.org/officeDocument/2006/relationships/hyperlink" Target="https://docs.travis-ci.com/user/for-beginners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principlesofchaos.org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ucumber.io/resources/ebooks/bdd-101-a-comprehensive-guide-to-behavior-driven-d/" TargetMode="External"/><Relationship Id="rId2" Type="http://schemas.openxmlformats.org/officeDocument/2006/relationships/hyperlink" Target="https://cucumber.io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C397A-EE12-4418-89CD-D0BF2C9F11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C1E2C2-082E-4B24-9575-5571959F71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CIDM 4390 and 6330</a:t>
            </a:r>
          </a:p>
          <a:p>
            <a:r>
              <a:rPr lang="en-US" dirty="0"/>
              <a:t>Spring 2021</a:t>
            </a:r>
          </a:p>
          <a:p>
            <a:r>
              <a:rPr lang="en-US" dirty="0"/>
              <a:t>Credit to Dane Hillard “Practices of the Python Pro”</a:t>
            </a:r>
          </a:p>
        </p:txBody>
      </p:sp>
    </p:spTree>
    <p:extLst>
      <p:ext uri="{BB962C8B-B14F-4D97-AF65-F5344CB8AC3E}">
        <p14:creationId xmlns:p14="http://schemas.microsoft.com/office/powerpoint/2010/main" val="559018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03F29-A8BF-4334-A454-805AFEAC5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70AE3-858C-4148-BA04-85A30B124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the pieces fit together?</a:t>
            </a:r>
          </a:p>
          <a:p>
            <a:r>
              <a:rPr lang="en-US" dirty="0"/>
              <a:t>If so, has the overall behavior regressed?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3985295-C064-4C07-A514-12070747C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683" y="2972215"/>
            <a:ext cx="5772634" cy="3418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8438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3A2E9-4379-48A9-A5AB-C7C28D0EA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Pyramid: Putting it all Together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1A5EDFA-939A-488B-96FD-024B745DC8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405" y="1797878"/>
            <a:ext cx="10290011" cy="4393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F27E9A-B4E3-4157-91A5-D82144FFA31B}"/>
              </a:ext>
            </a:extLst>
          </p:cNvPr>
          <p:cNvSpPr txBox="1"/>
          <p:nvPr/>
        </p:nvSpPr>
        <p:spPr>
          <a:xfrm>
            <a:off x="4582503" y="6308209"/>
            <a:ext cx="703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Mike Cohn, </a:t>
            </a:r>
            <a:r>
              <a:rPr lang="en-US" i="1" dirty="0"/>
              <a:t>Succeeding with Agile</a:t>
            </a:r>
            <a:r>
              <a:rPr lang="en-US" dirty="0"/>
              <a:t> (Addison-Wesley Professional, 2009)</a:t>
            </a:r>
          </a:p>
        </p:txBody>
      </p:sp>
    </p:spTree>
    <p:extLst>
      <p:ext uri="{BB962C8B-B14F-4D97-AF65-F5344CB8AC3E}">
        <p14:creationId xmlns:p14="http://schemas.microsoft.com/office/powerpoint/2010/main" val="2888705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2B708-19E0-4499-B957-C69EFFFDC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 and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0780F-C715-4432-AEEA-034BB973F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the system grows, your tests should forestall entropy</a:t>
            </a:r>
          </a:p>
          <a:p>
            <a:r>
              <a:rPr lang="en-US" dirty="0"/>
              <a:t>Your test suite will grow along with (and perhaps exponentially so) your code base.  </a:t>
            </a:r>
          </a:p>
          <a:p>
            <a:pPr lvl="1"/>
            <a:r>
              <a:rPr lang="en-US" dirty="0"/>
              <a:t>They are intertwined.</a:t>
            </a:r>
          </a:p>
          <a:p>
            <a:pPr lvl="1"/>
            <a:r>
              <a:rPr lang="en-US" dirty="0"/>
              <a:t>Testing grows as your understanding of the problem and solution spaces grows</a:t>
            </a:r>
          </a:p>
          <a:p>
            <a:r>
              <a:rPr lang="en-US" dirty="0"/>
              <a:t>Eventually you work towards Continuous Integration</a:t>
            </a:r>
          </a:p>
          <a:p>
            <a:r>
              <a:rPr lang="en-US" dirty="0"/>
              <a:t>Explore more:</a:t>
            </a:r>
          </a:p>
          <a:p>
            <a:pPr lvl="1"/>
            <a:r>
              <a:rPr lang="en-US" dirty="0" err="1"/>
              <a:t>TravisCI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https://docs.travis-ci.com/user/for-beginners/</a:t>
            </a:r>
            <a:endParaRPr lang="en-US" dirty="0"/>
          </a:p>
          <a:p>
            <a:pPr lvl="1"/>
            <a:r>
              <a:rPr lang="en-US" dirty="0" err="1"/>
              <a:t>CircleCI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https://circleci.com/docs/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397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38AC4-67FB-4F59-A265-4C1DC615D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6D651-7EE1-46D1-A360-E7273CA40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Verify/Validate statements of Fact</a:t>
            </a:r>
          </a:p>
          <a:p>
            <a:pPr lvl="1"/>
            <a:r>
              <a:rPr lang="en-US" dirty="0"/>
              <a:t>The outcome of a test is </a:t>
            </a:r>
            <a:r>
              <a:rPr lang="en-US" b="1" dirty="0"/>
              <a:t>NOT</a:t>
            </a:r>
            <a:r>
              <a:rPr lang="en-US" dirty="0"/>
              <a:t> fuzzy</a:t>
            </a:r>
          </a:p>
          <a:p>
            <a:r>
              <a:rPr lang="en-US" dirty="0"/>
              <a:t>Implementations</a:t>
            </a:r>
          </a:p>
          <a:p>
            <a:pPr lvl="1"/>
            <a:r>
              <a:rPr lang="en-US" dirty="0" err="1"/>
              <a:t>Unittest</a:t>
            </a:r>
            <a:r>
              <a:rPr lang="en-US" dirty="0"/>
              <a:t> – comes with Python</a:t>
            </a:r>
          </a:p>
          <a:p>
            <a:pPr lvl="1"/>
            <a:r>
              <a:rPr lang="en-US" dirty="0" err="1"/>
              <a:t>Pytest</a:t>
            </a:r>
            <a:r>
              <a:rPr lang="en-US" dirty="0"/>
              <a:t> – a popular alternative</a:t>
            </a:r>
          </a:p>
          <a:p>
            <a:pPr lvl="1"/>
            <a:r>
              <a:rPr lang="en-US" dirty="0" err="1"/>
              <a:t>xUnit</a:t>
            </a:r>
            <a:r>
              <a:rPr lang="en-US" dirty="0"/>
              <a:t> –  popular for .NET</a:t>
            </a:r>
          </a:p>
        </p:txBody>
      </p:sp>
    </p:spTree>
    <p:extLst>
      <p:ext uri="{BB962C8B-B14F-4D97-AF65-F5344CB8AC3E}">
        <p14:creationId xmlns:p14="http://schemas.microsoft.com/office/powerpoint/2010/main" val="35125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42CB8-DB14-45BB-BFFD-1F185E768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Unittest</a:t>
            </a:r>
            <a:r>
              <a:rPr lang="en-US" dirty="0"/>
              <a:t> and </a:t>
            </a:r>
            <a:r>
              <a:rPr lang="en-US" dirty="0" err="1"/>
              <a:t>Pytest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330CF-0AF1-4668-80D7-E71ABA86B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Integration Testing</a:t>
            </a:r>
          </a:p>
          <a:p>
            <a:r>
              <a:rPr lang="en-US" dirty="0"/>
              <a:t>Testing Data</a:t>
            </a:r>
          </a:p>
          <a:p>
            <a:pPr lvl="1"/>
            <a:r>
              <a:rPr lang="en-US" dirty="0"/>
              <a:t>Fakes - A system that behaves a lot like the real one, but avoids expensive or destructive actions</a:t>
            </a:r>
          </a:p>
          <a:p>
            <a:pPr lvl="1"/>
            <a:r>
              <a:rPr lang="en-US" dirty="0"/>
              <a:t>Stubs - </a:t>
            </a:r>
            <a:r>
              <a:rPr lang="en-US" b="0" i="0" dirty="0">
                <a:solidFill>
                  <a:srgbClr val="222222"/>
                </a:solidFill>
                <a:effectLst/>
                <a:latin typeface="Merriweather"/>
              </a:rPr>
              <a:t>Using a predetermined value as a response instead of getting one from a live system</a:t>
            </a:r>
            <a:endParaRPr lang="en-US" dirty="0"/>
          </a:p>
          <a:p>
            <a:pPr lvl="1"/>
            <a:r>
              <a:rPr lang="en-US" dirty="0"/>
              <a:t>Mocks - A system with the same interface as the real one, but that also records interactions for later inspection and assertions</a:t>
            </a:r>
          </a:p>
          <a:p>
            <a:r>
              <a:rPr lang="en-US" dirty="0" err="1"/>
              <a:t>Pytest</a:t>
            </a:r>
            <a:r>
              <a:rPr lang="en-US" dirty="0"/>
              <a:t> is an alternative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859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8E6A0-8274-4C6D-B597-D3B8A5191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Functional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8661D-5FB8-4AD0-9C50-E52ACEE99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 testing</a:t>
            </a:r>
          </a:p>
          <a:p>
            <a:pPr lvl="1"/>
            <a:r>
              <a:rPr lang="en-US" dirty="0"/>
              <a:t>Important “downstream” when understanding and learning pathways are clear</a:t>
            </a:r>
          </a:p>
          <a:p>
            <a:pPr lvl="1"/>
            <a:r>
              <a:rPr lang="en-US" dirty="0"/>
              <a:t>Do not prematurely optimize</a:t>
            </a:r>
          </a:p>
          <a:p>
            <a:pPr lvl="1"/>
            <a:r>
              <a:rPr lang="en-US" dirty="0"/>
              <a:t>As the scope and size of the application grows, this will become more important</a:t>
            </a:r>
          </a:p>
          <a:p>
            <a:r>
              <a:rPr lang="en-US" dirty="0"/>
              <a:t>Load testing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35DBB72-38F5-453F-9069-918E74224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246" y="3915919"/>
            <a:ext cx="5175059" cy="2674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9480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46630-7EB0-4635-A666-459905028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Towards TDD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DC4DC-8E5A-48A3-BFB1-14BB159E0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Test-Driven Development is a mindset that holds that you implement a system by writing and fulfilling tests</a:t>
            </a:r>
          </a:p>
          <a:p>
            <a:pPr lvl="1"/>
            <a:r>
              <a:rPr lang="en-US" dirty="0"/>
              <a:t>Rather then the other way around</a:t>
            </a:r>
          </a:p>
          <a:p>
            <a:r>
              <a:rPr lang="en-US" dirty="0"/>
              <a:t>Start from Entropy and Failure</a:t>
            </a:r>
          </a:p>
          <a:p>
            <a:pPr lvl="1"/>
            <a:r>
              <a:rPr lang="en-US" dirty="0"/>
              <a:t>Refute it via proof</a:t>
            </a:r>
          </a:p>
          <a:p>
            <a:r>
              <a:rPr lang="en-US" dirty="0"/>
              <a:t>Coverage</a:t>
            </a:r>
          </a:p>
          <a:p>
            <a:r>
              <a:rPr lang="en-US" dirty="0"/>
              <a:t>Chaos Engineering: </a:t>
            </a:r>
            <a:r>
              <a:rPr lang="en-US" dirty="0">
                <a:hlinkClick r:id="rId2"/>
              </a:rPr>
              <a:t>https://principlesofchaos.org/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832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EF23C-3597-42EE-A00F-7A3EEC78B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 and Practice of Chaos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2C659-0DDA-4997-947E-87FFFCD99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Start by defining ‘steady state’ as some measurable output of a system that indicates normal behavior.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Hypothesize that this steady state will continue in both the control group and the experimental group.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Introduce variables that reflect real world events like servers that crash, hard drives that malfunction, network connections that are severed, etc.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Try to disprove the hypothesis by looking for a difference in steady state between the control group and the experimental group.</a:t>
            </a:r>
          </a:p>
        </p:txBody>
      </p:sp>
    </p:spTree>
    <p:extLst>
      <p:ext uri="{BB962C8B-B14F-4D97-AF65-F5344CB8AC3E}">
        <p14:creationId xmlns:p14="http://schemas.microsoft.com/office/powerpoint/2010/main" val="3612050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D1536-58D0-4B3B-B41C-A3ECAC1E9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Chaos vs. Tradition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2FCBBB-D435-469E-A58D-F3D29593E7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Traditional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19F24F1-587B-4C0B-92B7-38C6104ECA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Innocent until Proven Guilty</a:t>
            </a:r>
          </a:p>
          <a:p>
            <a:r>
              <a:rPr lang="en-US" dirty="0"/>
              <a:t>Engineer and tame chaos</a:t>
            </a:r>
          </a:p>
          <a:p>
            <a:r>
              <a:rPr lang="en-US" dirty="0"/>
              <a:t>A priori assumption on the connection between system function and system goals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4EB3EFD-B54D-4FB4-B19E-3E0A435940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Chaos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1212B57-FEC0-4F5E-97C0-34922DADF75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Guilty until Proven Innocent</a:t>
            </a:r>
          </a:p>
          <a:p>
            <a:r>
              <a:rPr lang="en-US" dirty="0"/>
              <a:t>Assume and embrace change and chaos</a:t>
            </a:r>
          </a:p>
          <a:p>
            <a:r>
              <a:rPr lang="en-US" dirty="0"/>
              <a:t>Empirical discovery of the connection between system function and system goals</a:t>
            </a:r>
          </a:p>
        </p:txBody>
      </p:sp>
    </p:spTree>
    <p:extLst>
      <p:ext uri="{BB962C8B-B14F-4D97-AF65-F5344CB8AC3E}">
        <p14:creationId xmlns:p14="http://schemas.microsoft.com/office/powerpoint/2010/main" val="2888198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E8685-6329-47AF-89B1-7AE54AFD2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509C05E-9024-4DAC-8B85-1F192EC36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Functional tests make sure code produces the expected output from a given input.</a:t>
            </a:r>
          </a:p>
          <a:p>
            <a:r>
              <a:rPr lang="en-US" dirty="0"/>
              <a:t>Testing saves you time in the long run by catching bugs and making refactoring code easier.</a:t>
            </a:r>
          </a:p>
          <a:p>
            <a:r>
              <a:rPr lang="en-US" dirty="0"/>
              <a:t>Manual testing isn’t scalable and should be used to supplement automated testing.</a:t>
            </a:r>
          </a:p>
          <a:p>
            <a:r>
              <a:rPr lang="en-US" dirty="0" err="1"/>
              <a:t>Unittest</a:t>
            </a:r>
            <a:r>
              <a:rPr lang="en-US" dirty="0"/>
              <a:t> and </a:t>
            </a:r>
            <a:r>
              <a:rPr lang="en-US" dirty="0" err="1"/>
              <a:t>pytest</a:t>
            </a:r>
            <a:r>
              <a:rPr lang="en-US" dirty="0"/>
              <a:t> are two popular unit and integration testing frameworks for Python.</a:t>
            </a:r>
          </a:p>
          <a:p>
            <a:r>
              <a:rPr lang="en-US" dirty="0"/>
              <a:t>Test-driven development puts the tests first, guiding you to a working implementation based on the requirements.</a:t>
            </a:r>
          </a:p>
        </p:txBody>
      </p:sp>
    </p:spTree>
    <p:extLst>
      <p:ext uri="{BB962C8B-B14F-4D97-AF65-F5344CB8AC3E}">
        <p14:creationId xmlns:p14="http://schemas.microsoft.com/office/powerpoint/2010/main" val="3605968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70D41-785E-4DAD-9D5D-E8FBF570A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30441-10FD-4397-AA6F-8FEE4C3C1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Anatomy of a Test</a:t>
            </a:r>
          </a:p>
          <a:p>
            <a:r>
              <a:rPr lang="en-US" dirty="0"/>
              <a:t>Various Testing Approaches</a:t>
            </a:r>
          </a:p>
          <a:p>
            <a:r>
              <a:rPr lang="en-US" dirty="0"/>
              <a:t>Writing Tests in Python (CIDM4390 uses C#)</a:t>
            </a:r>
          </a:p>
          <a:p>
            <a:pPr lvl="1"/>
            <a:r>
              <a:rPr lang="en-US" dirty="0" err="1"/>
              <a:t>Unittest</a:t>
            </a:r>
            <a:endParaRPr lang="en-US" dirty="0"/>
          </a:p>
          <a:p>
            <a:pPr lvl="1"/>
            <a:r>
              <a:rPr lang="en-US" dirty="0" err="1"/>
              <a:t>Pytest</a:t>
            </a:r>
            <a:endParaRPr lang="en-US" dirty="0"/>
          </a:p>
          <a:p>
            <a:pPr lvl="1"/>
            <a:r>
              <a:rPr lang="en-US" dirty="0" err="1"/>
              <a:t>xUnit</a:t>
            </a:r>
            <a:endParaRPr lang="en-US" dirty="0"/>
          </a:p>
          <a:p>
            <a:r>
              <a:rPr lang="en-US" dirty="0"/>
              <a:t>TDD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141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35408B00-9439-4543-BEF6-DFD570D19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673" y="435228"/>
            <a:ext cx="6819369" cy="5675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62BB73-B52A-4128-B0E1-854B0A21A437}"/>
              </a:ext>
            </a:extLst>
          </p:cNvPr>
          <p:cNvSpPr txBox="1"/>
          <p:nvPr/>
        </p:nvSpPr>
        <p:spPr>
          <a:xfrm>
            <a:off x="796666" y="718177"/>
            <a:ext cx="4898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Hillard, Practices of the Python Pro – O’Reilly 2019</a:t>
            </a:r>
          </a:p>
        </p:txBody>
      </p:sp>
    </p:spTree>
    <p:extLst>
      <p:ext uri="{BB962C8B-B14F-4D97-AF65-F5344CB8AC3E}">
        <p14:creationId xmlns:p14="http://schemas.microsoft.com/office/powerpoint/2010/main" val="635201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DF53B-4472-49B9-B425-3330B0310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software testing?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A59AF-B9AC-478D-A5BE-9468224E2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Induction, Deduction, and Abduction</a:t>
            </a:r>
          </a:p>
          <a:p>
            <a:pPr lvl="1"/>
            <a:r>
              <a:rPr lang="en-US" dirty="0"/>
              <a:t>Conjecture vs. Proof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24F796E-44C1-4E9E-A1FA-12C15FA0D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43" y="2869878"/>
            <a:ext cx="7191513" cy="3380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duction — induction — abduction | LARS P. SYLL">
            <a:extLst>
              <a:ext uri="{FF2B5EF4-FFF2-40B4-BE49-F238E27FC236}">
                <a16:creationId xmlns:a16="http://schemas.microsoft.com/office/drawing/2014/main" id="{71160DEF-77D5-4886-9AB5-783DDE8D9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687" y="3429000"/>
            <a:ext cx="4233242" cy="253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7668178D-91FA-4706-BAFB-32CA46CDFF6F}"/>
              </a:ext>
            </a:extLst>
          </p:cNvPr>
          <p:cNvSpPr/>
          <p:nvPr/>
        </p:nvSpPr>
        <p:spPr>
          <a:xfrm>
            <a:off x="2276322" y="6182506"/>
            <a:ext cx="7553739" cy="40495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718CAC-C732-432A-8173-4038357D72C8}"/>
              </a:ext>
            </a:extLst>
          </p:cNvPr>
          <p:cNvSpPr txBox="1"/>
          <p:nvPr/>
        </p:nvSpPr>
        <p:spPr>
          <a:xfrm>
            <a:off x="1230461" y="6176963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Validity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FB71A6-CA4B-4578-A98B-3EAC21EFEA55}"/>
              </a:ext>
            </a:extLst>
          </p:cNvPr>
          <p:cNvSpPr txBox="1"/>
          <p:nvPr/>
        </p:nvSpPr>
        <p:spPr>
          <a:xfrm>
            <a:off x="10176282" y="6176963"/>
            <a:ext cx="1089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Discovery</a:t>
            </a:r>
          </a:p>
        </p:txBody>
      </p:sp>
    </p:spTree>
    <p:extLst>
      <p:ext uri="{BB962C8B-B14F-4D97-AF65-F5344CB8AC3E}">
        <p14:creationId xmlns:p14="http://schemas.microsoft.com/office/powerpoint/2010/main" val="2906403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58A22-3147-4221-8510-C20286FB0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7EEA8-986A-416D-B676-C7108CC39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Loosely speaking, software testing is the practice of verifying that software behaves the way you expect. (Hillard)</a:t>
            </a:r>
          </a:p>
          <a:p>
            <a:r>
              <a:rPr lang="en-US" dirty="0"/>
              <a:t>The most evident aspect of a system are its behaviors</a:t>
            </a:r>
          </a:p>
          <a:p>
            <a:r>
              <a:rPr lang="en-US" dirty="0"/>
              <a:t>Functional testing</a:t>
            </a:r>
          </a:p>
          <a:p>
            <a:pPr lvl="1"/>
            <a:r>
              <a:rPr lang="en-US" dirty="0"/>
              <a:t>Does it work the way it says it does?</a:t>
            </a:r>
          </a:p>
          <a:p>
            <a:pPr lvl="1"/>
            <a:r>
              <a:rPr lang="en-US" dirty="0"/>
              <a:t>Do my inputs have the desired/expected effects?</a:t>
            </a:r>
          </a:p>
          <a:p>
            <a:pPr lvl="1"/>
            <a:r>
              <a:rPr lang="en-US" dirty="0"/>
              <a:t>Are the outputs useful and meet expectations?</a:t>
            </a:r>
          </a:p>
        </p:txBody>
      </p:sp>
    </p:spTree>
    <p:extLst>
      <p:ext uri="{BB962C8B-B14F-4D97-AF65-F5344CB8AC3E}">
        <p14:creationId xmlns:p14="http://schemas.microsoft.com/office/powerpoint/2010/main" val="1062444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86BA6-AFA7-4C98-BF0B-08521E1B0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Testing Recipe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D16CB5E-61E7-4FC3-BF3D-C37631B9A47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357" y="1557292"/>
            <a:ext cx="7468906" cy="5060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6422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E1551-20EC-41E5-89C4-F3CC9F477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to Functional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6BBB7-3859-4313-BD96-EDC1C9C39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Manual “does it break?” testing</a:t>
            </a:r>
          </a:p>
          <a:p>
            <a:pPr lvl="1"/>
            <a:r>
              <a:rPr lang="en-US" dirty="0"/>
              <a:t>Frail in nature</a:t>
            </a:r>
          </a:p>
          <a:p>
            <a:pPr lvl="1"/>
            <a:r>
              <a:rPr lang="en-US" dirty="0"/>
              <a:t>Humanly useful and necessary as supplement</a:t>
            </a:r>
          </a:p>
          <a:p>
            <a:r>
              <a:rPr lang="en-US" dirty="0"/>
              <a:t>Automated testing</a:t>
            </a:r>
          </a:p>
          <a:p>
            <a:pPr lvl="1"/>
            <a:r>
              <a:rPr lang="en-US" dirty="0"/>
              <a:t>Reliable</a:t>
            </a:r>
          </a:p>
          <a:p>
            <a:pPr lvl="1"/>
            <a:r>
              <a:rPr lang="en-US" dirty="0"/>
              <a:t>GIGO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18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99A2F-54F4-4513-B18D-588C96B08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Workflows and Pathways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8EA2B-0044-45C4-8307-A7D03E8B9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Acceptance Testing: </a:t>
            </a:r>
          </a:p>
          <a:p>
            <a:r>
              <a:rPr lang="en-US" dirty="0"/>
              <a:t>Verifies the high-level requirements of a system. </a:t>
            </a:r>
          </a:p>
          <a:p>
            <a:r>
              <a:rPr lang="en-US" dirty="0"/>
              <a:t>Deemed acceptable based on the specified requirements: acceptance tests answer questions like, “Can the user successfully go through the purchase workflow and buy the product they want?”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31409E3-0C5F-493B-A622-516B1BD20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209" y="4147737"/>
            <a:ext cx="5367130" cy="2595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061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04095-C412-4A4A-865D-EB96D7AA4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to End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6E775-F851-4E5D-B57A-F8047D09E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 IPO clean?</a:t>
            </a:r>
          </a:p>
          <a:p>
            <a:r>
              <a:rPr lang="en-US" dirty="0"/>
              <a:t>BDD (Behavior Driven Development)</a:t>
            </a:r>
          </a:p>
          <a:p>
            <a:r>
              <a:rPr lang="en-US" dirty="0"/>
              <a:t>Holistic and Abstract and closer to an end-user’s evaluation framework</a:t>
            </a:r>
          </a:p>
          <a:p>
            <a:r>
              <a:rPr lang="en-US" dirty="0"/>
              <a:t>Example: </a:t>
            </a:r>
            <a:r>
              <a:rPr lang="en-US" dirty="0">
                <a:hlinkClick r:id="rId2"/>
              </a:rPr>
              <a:t>https://cucumber.io/</a:t>
            </a:r>
            <a:endParaRPr lang="en-US" dirty="0"/>
          </a:p>
          <a:p>
            <a:r>
              <a:rPr lang="en-US" dirty="0"/>
              <a:t>BDD 101: </a:t>
            </a:r>
            <a:r>
              <a:rPr lang="en-US" dirty="0">
                <a:hlinkClick r:id="rId3"/>
              </a:rPr>
              <a:t>https://cucumber.io/resources/ebooks/bdd-101-a-comprehensive-guide-to-behavior-driven-d/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175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43A2C-8961-4B8A-B179-60FC7DB7E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89AA7-7A96-455D-A754-8F29E90D7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But does every piece work individually?</a:t>
            </a:r>
          </a:p>
          <a:p>
            <a:r>
              <a:rPr lang="en-US" dirty="0"/>
              <a:t>Automated testing of individual work and logic that constitutes the building blocks of your solution</a:t>
            </a:r>
          </a:p>
          <a:p>
            <a:r>
              <a:rPr lang="en-US" dirty="0"/>
              <a:t>Most important take-away and what will be honed in the course</a:t>
            </a:r>
          </a:p>
          <a:p>
            <a:r>
              <a:rPr lang="en-US" u="sng" dirty="0"/>
              <a:t>Unit</a:t>
            </a:r>
            <a:r>
              <a:rPr lang="en-US" dirty="0"/>
              <a:t>: (Hillard)</a:t>
            </a:r>
          </a:p>
          <a:p>
            <a:pPr lvl="1"/>
            <a:r>
              <a:rPr lang="en-US" dirty="0"/>
              <a:t>A unit is a small, fundamental piece of software… It’s a piece of code that can be isolated for testing.</a:t>
            </a:r>
          </a:p>
          <a:p>
            <a:pPr lvl="1"/>
            <a:r>
              <a:rPr lang="en-US" dirty="0"/>
              <a:t>Functions are generally considered units—they can be executed in isolation by calling them with the appropriate inputs. </a:t>
            </a:r>
          </a:p>
          <a:p>
            <a:pPr lvl="1"/>
            <a:r>
              <a:rPr lang="en-US" dirty="0"/>
              <a:t>Lines of code within those functions can’t be isolated, so they’re smaller than a unit.</a:t>
            </a:r>
          </a:p>
          <a:p>
            <a:pPr lvl="1"/>
            <a:r>
              <a:rPr lang="en-US" dirty="0"/>
              <a:t>Classes contain many pieces that can be isolated further, so they’re generally bigger than a unit, but they are occasionally treated as units</a:t>
            </a:r>
          </a:p>
        </p:txBody>
      </p:sp>
    </p:spTree>
    <p:extLst>
      <p:ext uri="{BB962C8B-B14F-4D97-AF65-F5344CB8AC3E}">
        <p14:creationId xmlns:p14="http://schemas.microsoft.com/office/powerpoint/2010/main" val="231732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886</Words>
  <Application>Microsoft Office PowerPoint</Application>
  <PresentationFormat>Widescreen</PresentationFormat>
  <Paragraphs>113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Merriweather</vt:lpstr>
      <vt:lpstr>Office Theme</vt:lpstr>
      <vt:lpstr>Software Testing</vt:lpstr>
      <vt:lpstr>Testing</vt:lpstr>
      <vt:lpstr>What is software testing?</vt:lpstr>
      <vt:lpstr>In practice</vt:lpstr>
      <vt:lpstr>Functional Testing Recipe</vt:lpstr>
      <vt:lpstr>Approaches to Functional Testing</vt:lpstr>
      <vt:lpstr>Workflows and Pathways</vt:lpstr>
      <vt:lpstr>End to End Testing</vt:lpstr>
      <vt:lpstr>Unit Testing</vt:lpstr>
      <vt:lpstr>Integration Testing</vt:lpstr>
      <vt:lpstr>Testing Pyramid: Putting it all Together</vt:lpstr>
      <vt:lpstr>Entropy and Regression</vt:lpstr>
      <vt:lpstr>Assertions</vt:lpstr>
      <vt:lpstr>Unittest and Pytest</vt:lpstr>
      <vt:lpstr>Beyond Functional Testing</vt:lpstr>
      <vt:lpstr>Towards TDD</vt:lpstr>
      <vt:lpstr>Principles and Practice of Chaos</vt:lpstr>
      <vt:lpstr>Chaos vs. Tradition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Architecture</dc:title>
  <dc:creator>Jeffry Babb</dc:creator>
  <cp:lastModifiedBy>Jeffry Babb</cp:lastModifiedBy>
  <cp:revision>26</cp:revision>
  <dcterms:created xsi:type="dcterms:W3CDTF">2021-01-10T18:46:42Z</dcterms:created>
  <dcterms:modified xsi:type="dcterms:W3CDTF">2021-01-23T23:37:03Z</dcterms:modified>
</cp:coreProperties>
</file>