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B2B-9673-4B74-AEC1-F69EDF4E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4A12D-1108-402E-8055-BBE2183F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CFED-0FE0-4CEE-BB39-E502634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4AC0-E09A-4FBA-9A63-B332FEE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E21E-0B17-4E7D-9E18-E2B5E73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EB78-BE87-4161-BEB9-3FD504B8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18B75-2712-4F58-AE10-DD5B115D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3FCE2-F411-458C-B9E3-F7C16172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B0D4-AA9C-4E47-A18E-07DC9D5D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946FD-7956-4AD6-88F4-4A5217DC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421F3-E789-43E3-9D29-BE698622C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48F13-8D82-406D-87BA-E9A71D32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72C0-7A07-492E-B3DB-D47C9119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D7709-1C82-41C6-B2A6-207589A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ABF7-583C-4DCF-A304-5C9AEC25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FFD5-7082-46C7-9BA1-BC3B08E5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D062-1F9E-4620-9E86-97D4CDA3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14E8-E6FC-4464-B5E7-C86A674E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9074-E066-4414-9E74-1E456199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FED7-4625-479C-8DDE-C3B664E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F011-A014-44FD-8489-C4B8C57E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5A15-AFDE-4CE4-AE32-A0C5CF7F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B22D-0914-4E14-8BE0-4278280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0863-5C76-488A-9ECA-FB938651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0D26-8CBA-4A60-822A-BB373120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8EAB-88EF-43D7-A36A-F1557505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2EB0-42EF-43F4-8A27-920ED208B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447A6-7AC2-4AA3-A9CA-3C1729126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BC6F-E17F-4446-B590-F7787BF1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7EF09-4FBB-4151-935E-ED9416E6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78A2-CF47-423A-9CB9-22FB5C47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5BC-6CDE-41EA-91D3-5F0A2175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7A1C-591D-401D-AF51-ECEE2902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97719-59E9-4A82-85D2-92D59447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6C681-F46A-44F0-B4E6-AE24B403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63A0B-8773-4FDB-83A1-D669F73DF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F1EAB-056D-49F8-B6BD-03162F0F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BD1C8-F587-4DF1-A5EE-48863B5A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46583-6760-478D-922A-26142A88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BB84-D948-4270-A439-48DA00B0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501C5-C0DD-4109-ABA8-37BAFAB3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3F418-BD23-49E6-B2B8-913128D7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7427E-A5A1-426B-896B-6C8EF371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5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D3B90-B140-4400-B26A-4986C6D2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CD6F9-E16B-43C8-A421-8802DEE7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0A2A-22A6-4541-829C-85C37920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9205-B9EC-4AC1-9115-EF43A8B8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E078-87EF-4A9C-8506-DE936C5E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D496A-656F-4982-ADD3-E54BE6F2F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6448-C505-4AA0-BB30-16EE9D4C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158F-C233-42DD-9A1B-DDB7BF6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BBB4E-398E-4051-AF16-75BB1359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A2B9-1F1E-4BBA-B2EE-D005F63F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B3D43-054B-4AF5-B31D-E1506EBF5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3763-9442-4070-89E8-97FB848A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2EB3-A0E0-46D6-B9A5-B027E510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5343-2E78-41BD-ADCF-846B3024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D023C-DC25-472C-AE2B-AC075B58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36B5E-8719-4306-A283-C3811D46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3E344-308E-45A8-8871-5AE6F751F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36EB-0164-43AF-87D9-572503F63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3B1C-AD34-41C9-9BCC-48FED841753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256B-0C3D-4700-821E-281FD754A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6A78-1A6D-466F-B771-C56B3894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smicpython/co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odeling.com/essays/umlDiagrams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hmatthes.github.io/pcc/" TargetMode="External"/><Relationship Id="rId4" Type="http://schemas.openxmlformats.org/officeDocument/2006/relationships/hyperlink" Target="https://www.w3schools.com/python/defaul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0F1D-9E1D-4C38-B48B-8D13D1CCD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and Architecture to Support Domain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E7D8A-B230-457B-9ACF-03656561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CIDM 6330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69086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8C8D-932E-4346-A457-A00E4993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APP’s Early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9771-7640-4C49-805B-A5B18377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Authors’ git repository: </a:t>
            </a:r>
            <a:r>
              <a:rPr lang="en-US" dirty="0">
                <a:hlinkClick r:id="rId2"/>
              </a:rPr>
              <a:t>https://github.com/cosmicpython/code</a:t>
            </a:r>
            <a:endParaRPr lang="en-US" dirty="0"/>
          </a:p>
          <a:p>
            <a:r>
              <a:rPr lang="en-US" dirty="0"/>
              <a:t>They presume the use of Docker, I won’t be following that path</a:t>
            </a:r>
          </a:p>
          <a:p>
            <a:r>
              <a:rPr lang="en-US" dirty="0"/>
              <a:t>Let’s explore the rest of the chapter in code…</a:t>
            </a:r>
          </a:p>
        </p:txBody>
      </p:sp>
    </p:spTree>
    <p:extLst>
      <p:ext uri="{BB962C8B-B14F-4D97-AF65-F5344CB8AC3E}">
        <p14:creationId xmlns:p14="http://schemas.microsoft.com/office/powerpoint/2010/main" val="72974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E90D-5AB6-42F1-B5B3-0F560587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CB54F-3CD7-45E6-B7BB-94C7C078F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Chapter 2</a:t>
            </a:r>
          </a:p>
        </p:txBody>
      </p:sp>
    </p:spTree>
    <p:extLst>
      <p:ext uri="{BB962C8B-B14F-4D97-AF65-F5344CB8AC3E}">
        <p14:creationId xmlns:p14="http://schemas.microsoft.com/office/powerpoint/2010/main" val="414524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DA84-34B9-46A7-8AF8-62CD7B84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4C3E0-9C41-4370-AC66-9BA031863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362" y="1825625"/>
            <a:ext cx="883327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E83EBF-434B-410A-8ECA-F1CFBE122E7B}"/>
              </a:ext>
            </a:extLst>
          </p:cNvPr>
          <p:cNvSpPr txBox="1"/>
          <p:nvPr/>
        </p:nvSpPr>
        <p:spPr>
          <a:xfrm>
            <a:off x="219770" y="2625466"/>
            <a:ext cx="151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16185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B8C2-69EC-4B0B-B59D-8FB3E1B1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9A09-7717-40C6-ADF2-3E296DEC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abstraction for persistence to decouple a domain model from the persistence layer</a:t>
            </a:r>
          </a:p>
          <a:p>
            <a:r>
              <a:rPr lang="en-US" dirty="0"/>
              <a:t>Sits between domain model and the database</a:t>
            </a:r>
          </a:p>
        </p:txBody>
      </p:sp>
    </p:spTree>
    <p:extLst>
      <p:ext uri="{BB962C8B-B14F-4D97-AF65-F5344CB8AC3E}">
        <p14:creationId xmlns:p14="http://schemas.microsoft.com/office/powerpoint/2010/main" val="204731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CE82-7CB5-402E-86A7-A540661A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5AF0-5AA1-4503-AD13-5FDFF5A1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that serves data using REST/HTTP</a:t>
            </a:r>
          </a:p>
          <a:p>
            <a:r>
              <a:rPr lang="en-US" dirty="0"/>
              <a:t>Will use Flask</a:t>
            </a:r>
          </a:p>
          <a:p>
            <a:r>
              <a:rPr lang="en-US" dirty="0"/>
              <a:t>The implementation framework is a detail (see the last part of Martin’s book)</a:t>
            </a:r>
          </a:p>
        </p:txBody>
      </p:sp>
    </p:spTree>
    <p:extLst>
      <p:ext uri="{BB962C8B-B14F-4D97-AF65-F5344CB8AC3E}">
        <p14:creationId xmlns:p14="http://schemas.microsoft.com/office/powerpoint/2010/main" val="376179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4FC7-BA88-4DD2-8078-6AE9F875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Architectures as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BD031-8065-4B60-A221-CB09380BA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6836"/>
            <a:ext cx="10515600" cy="3528915"/>
          </a:xfrm>
        </p:spPr>
      </p:pic>
    </p:spTree>
    <p:extLst>
      <p:ext uri="{BB962C8B-B14F-4D97-AF65-F5344CB8AC3E}">
        <p14:creationId xmlns:p14="http://schemas.microsoft.com/office/powerpoint/2010/main" val="6890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4513-3A6E-4506-9983-ADF2EE34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(overextending) the Domain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0F2AF-AF4A-44F4-AE89-E6AA2085E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472"/>
            <a:ext cx="10515600" cy="3641644"/>
          </a:xfrm>
        </p:spPr>
      </p:pic>
    </p:spTree>
    <p:extLst>
      <p:ext uri="{BB962C8B-B14F-4D97-AF65-F5344CB8AC3E}">
        <p14:creationId xmlns:p14="http://schemas.microsoft.com/office/powerpoint/2010/main" val="295816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180-B200-49E4-A927-8EE5C113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D923-8DDE-4E85-838F-5E5FEB4B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Modeling Language Review: </a:t>
            </a:r>
            <a:r>
              <a:rPr lang="en-US" dirty="0">
                <a:hlinkClick r:id="rId2"/>
              </a:rPr>
              <a:t>http://agilemodeling.com/essays/umlDiagrams.htm</a:t>
            </a:r>
            <a:endParaRPr lang="en-US" dirty="0"/>
          </a:p>
          <a:p>
            <a:r>
              <a:rPr lang="en-US" dirty="0"/>
              <a:t>Behavioral</a:t>
            </a:r>
          </a:p>
          <a:p>
            <a:r>
              <a:rPr lang="en-US" dirty="0"/>
              <a:t>Interaction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Let’s Review Them</a:t>
            </a:r>
          </a:p>
          <a:p>
            <a:pPr lvl="1"/>
            <a:r>
              <a:rPr lang="en-US" dirty="0"/>
              <a:t>I will require that you use them at times</a:t>
            </a:r>
          </a:p>
        </p:txBody>
      </p:sp>
    </p:spTree>
    <p:extLst>
      <p:ext uri="{BB962C8B-B14F-4D97-AF65-F5344CB8AC3E}">
        <p14:creationId xmlns:p14="http://schemas.microsoft.com/office/powerpoint/2010/main" val="206280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1C47-880A-40B5-BF86-75AEC71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11C7-E18D-4402-9F23-3B47D00E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 use </a:t>
            </a:r>
            <a:r>
              <a:rPr lang="en-US" dirty="0" err="1"/>
              <a:t>SQLAlchemy</a:t>
            </a:r>
            <a:r>
              <a:rPr lang="en-US" dirty="0"/>
              <a:t> as an Object/Relational Mapper:</a:t>
            </a:r>
          </a:p>
          <a:p>
            <a:pPr lvl="1"/>
            <a:r>
              <a:rPr lang="en-US" dirty="0"/>
              <a:t>In volatile memory, we use objects</a:t>
            </a:r>
          </a:p>
          <a:p>
            <a:pPr lvl="1"/>
            <a:r>
              <a:rPr lang="en-US" dirty="0"/>
              <a:t>In persistence we use an RDBMS</a:t>
            </a:r>
          </a:p>
          <a:p>
            <a:pPr lvl="1"/>
            <a:r>
              <a:rPr lang="en-US" dirty="0"/>
              <a:t>Favors abstracting the mechanics of the RDBMS in favor of the Programming Language Tools to manage objects</a:t>
            </a:r>
          </a:p>
          <a:p>
            <a:r>
              <a:rPr lang="en-US" dirty="0"/>
              <a:t>At issue</a:t>
            </a:r>
          </a:p>
          <a:p>
            <a:pPr lvl="1"/>
            <a:r>
              <a:rPr lang="en-US" dirty="0"/>
              <a:t>An O/RM still causes tight coupling that hinders good design</a:t>
            </a:r>
          </a:p>
        </p:txBody>
      </p:sp>
    </p:spTree>
    <p:extLst>
      <p:ext uri="{BB962C8B-B14F-4D97-AF65-F5344CB8AC3E}">
        <p14:creationId xmlns:p14="http://schemas.microsoft.com/office/powerpoint/2010/main" val="177519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D2E9-4848-4A90-90F8-33E4ECD5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006C-5E0B-464B-9A22-D421A4AD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abstracts persistence</a:t>
            </a:r>
          </a:p>
          <a:p>
            <a:r>
              <a:rPr lang="en-US" dirty="0"/>
              <a:t>It is likely that an O/RM is still involved, but your domain code does not speak to it</a:t>
            </a:r>
          </a:p>
          <a:p>
            <a:r>
              <a:rPr lang="en-US" dirty="0"/>
              <a:t>Persistence is an implementation detail</a:t>
            </a:r>
          </a:p>
        </p:txBody>
      </p:sp>
    </p:spTree>
    <p:extLst>
      <p:ext uri="{BB962C8B-B14F-4D97-AF65-F5344CB8AC3E}">
        <p14:creationId xmlns:p14="http://schemas.microsoft.com/office/powerpoint/2010/main" val="282166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4766-1141-443B-91CD-21A4B460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E949-27E8-41E9-AF46-03591A3D0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Behavior and Architecture</a:t>
            </a:r>
          </a:p>
          <a:p>
            <a:r>
              <a:rPr lang="en-US" dirty="0"/>
              <a:t>A Test-Driven orientation</a:t>
            </a:r>
          </a:p>
          <a:p>
            <a:r>
              <a:rPr lang="en-US" dirty="0"/>
              <a:t>The use of Design Patterns:</a:t>
            </a:r>
          </a:p>
          <a:p>
            <a:pPr lvl="1"/>
            <a:r>
              <a:rPr lang="en-US" dirty="0"/>
              <a:t>Repository – abstracting persistence</a:t>
            </a:r>
          </a:p>
          <a:p>
            <a:pPr lvl="1"/>
            <a:r>
              <a:rPr lang="en-US" dirty="0"/>
              <a:t>Service Layer – abstracting the fulfillment of use cases and transactions</a:t>
            </a:r>
          </a:p>
          <a:p>
            <a:pPr lvl="1"/>
            <a:r>
              <a:rPr lang="en-US" dirty="0"/>
              <a:t>Unit of Work – Atomic and abstracted operations</a:t>
            </a:r>
          </a:p>
          <a:p>
            <a:pPr lvl="1"/>
            <a:r>
              <a:rPr lang="en-US" dirty="0"/>
              <a:t>Aggregate – Ensuring data integrity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4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4AEC-272F-4ACD-88F2-8BEB2002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8DFFA-4355-4A18-BDF9-E81078A13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477" y="1825625"/>
            <a:ext cx="8803046" cy="4351338"/>
          </a:xfrm>
        </p:spPr>
      </p:pic>
    </p:spTree>
    <p:extLst>
      <p:ext uri="{BB962C8B-B14F-4D97-AF65-F5344CB8AC3E}">
        <p14:creationId xmlns:p14="http://schemas.microsoft.com/office/powerpoint/2010/main" val="200476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91F5-04E1-4550-A18F-A86D1031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Assists in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5705-83E0-4928-8681-35BA4EC7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quickly substitute a “fake” database in order to test domain model assumptions</a:t>
            </a:r>
          </a:p>
          <a:p>
            <a:r>
              <a:rPr lang="en-US" dirty="0"/>
              <a:t>Pros and Cons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862FA-2144-4F9C-B40E-CAF742EF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2" y="3429000"/>
            <a:ext cx="10542775" cy="18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8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AC24-3717-45D6-B8CB-5A1C790A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FD1B0-2EAA-4361-BD82-D76740B73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252" y="1825625"/>
            <a:ext cx="8855495" cy="4351338"/>
          </a:xfrm>
        </p:spPr>
      </p:pic>
    </p:spTree>
    <p:extLst>
      <p:ext uri="{BB962C8B-B14F-4D97-AF65-F5344CB8AC3E}">
        <p14:creationId xmlns:p14="http://schemas.microsoft.com/office/powerpoint/2010/main" val="115922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9E63-D26F-4738-BFD3-8AD6386E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5B311-45F5-4FE9-BE4A-36607A659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226" y="146736"/>
            <a:ext cx="5862096" cy="6564527"/>
          </a:xfrm>
        </p:spPr>
      </p:pic>
    </p:spTree>
    <p:extLst>
      <p:ext uri="{BB962C8B-B14F-4D97-AF65-F5344CB8AC3E}">
        <p14:creationId xmlns:p14="http://schemas.microsoft.com/office/powerpoint/2010/main" val="314695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749C-0AFE-4DA0-B5A7-80592966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F094E-B700-48F6-B8A9-FB54ABF0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Chapter 1</a:t>
            </a:r>
          </a:p>
        </p:txBody>
      </p:sp>
    </p:spTree>
    <p:extLst>
      <p:ext uri="{BB962C8B-B14F-4D97-AF65-F5344CB8AC3E}">
        <p14:creationId xmlns:p14="http://schemas.microsoft.com/office/powerpoint/2010/main" val="375475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14812B-049E-40B6-8C96-1C647833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00DD6A-C708-4471-B275-58150EB4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Synonyms:</a:t>
            </a:r>
          </a:p>
          <a:p>
            <a:pPr lvl="1"/>
            <a:r>
              <a:rPr lang="en-US" dirty="0"/>
              <a:t>Business Logic Layer</a:t>
            </a:r>
          </a:p>
          <a:p>
            <a:pPr lvl="1"/>
            <a:r>
              <a:rPr lang="en-US" dirty="0"/>
              <a:t>Domain Model</a:t>
            </a:r>
          </a:p>
          <a:p>
            <a:r>
              <a:rPr lang="en-US" dirty="0"/>
              <a:t>Domain</a:t>
            </a:r>
          </a:p>
          <a:p>
            <a:pPr lvl="1"/>
            <a:r>
              <a:rPr lang="en-US" i="1" dirty="0"/>
              <a:t>“The ontological, epistemological, methodological, and social components that shape the problem you are trying to solve.”</a:t>
            </a:r>
          </a:p>
          <a:p>
            <a:pPr lvl="1"/>
            <a:r>
              <a:rPr lang="en-US" dirty="0"/>
              <a:t>Shaping the set of activities that support business processes that the system must implement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i="1" dirty="0"/>
              <a:t>“A map is not the territory”</a:t>
            </a:r>
          </a:p>
        </p:txBody>
      </p:sp>
    </p:spTree>
    <p:extLst>
      <p:ext uri="{BB962C8B-B14F-4D97-AF65-F5344CB8AC3E}">
        <p14:creationId xmlns:p14="http://schemas.microsoft.com/office/powerpoint/2010/main" val="59236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2B9B-6C90-4F8A-98AC-508A0AFB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48A3-F4E6-42B7-AC34-EF61A8AD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Domain Model</a:t>
            </a:r>
            <a:r>
              <a:rPr lang="en-US" dirty="0"/>
              <a:t> is the mental map that an organization has of its business and its operations</a:t>
            </a:r>
          </a:p>
          <a:p>
            <a:r>
              <a:rPr lang="en-US" dirty="0"/>
              <a:t>All models are abstractions</a:t>
            </a:r>
          </a:p>
          <a:p>
            <a:r>
              <a:rPr lang="en-US" dirty="0"/>
              <a:t>Abstractions are a natural component of human reasoning</a:t>
            </a:r>
          </a:p>
        </p:txBody>
      </p:sp>
    </p:spTree>
    <p:extLst>
      <p:ext uri="{BB962C8B-B14F-4D97-AF65-F5344CB8AC3E}">
        <p14:creationId xmlns:p14="http://schemas.microsoft.com/office/powerpoint/2010/main" val="240454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B0F-2339-454A-A0EB-16C8FE47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409299"/>
            <a:ext cx="3009348" cy="1423918"/>
          </a:xfrm>
        </p:spPr>
        <p:txBody>
          <a:bodyPr/>
          <a:lstStyle/>
          <a:p>
            <a:r>
              <a:rPr lang="en-US" dirty="0"/>
              <a:t>An illustration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18040-10D1-46DA-9AF0-C09C0E4C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966" y="360708"/>
            <a:ext cx="8810812" cy="6311372"/>
          </a:xfrm>
        </p:spPr>
      </p:pic>
    </p:spTree>
    <p:extLst>
      <p:ext uri="{BB962C8B-B14F-4D97-AF65-F5344CB8AC3E}">
        <p14:creationId xmlns:p14="http://schemas.microsoft.com/office/powerpoint/2010/main" val="175679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F0C1-EABA-4560-844F-AB719DB0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BB1E-3AFC-4253-B4FE-D240FA6C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Glossary of Domain Language</a:t>
            </a:r>
          </a:p>
          <a:p>
            <a:pPr lvl="1"/>
            <a:r>
              <a:rPr lang="en-US" dirty="0"/>
              <a:t>Some degree of ethnography is needed here</a:t>
            </a:r>
          </a:p>
          <a:p>
            <a:r>
              <a:rPr lang="en-US" dirty="0"/>
              <a:t>Validation and Verification</a:t>
            </a:r>
          </a:p>
          <a:p>
            <a:pPr lvl="1"/>
            <a:r>
              <a:rPr lang="en-US" dirty="0"/>
              <a:t>At all steps, a means for testing and validating assumptions is necessary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How can you test the assumptions of your models as the system to fulfill the model comes into existence?</a:t>
            </a:r>
          </a:p>
        </p:txBody>
      </p:sp>
    </p:spTree>
    <p:extLst>
      <p:ext uri="{BB962C8B-B14F-4D97-AF65-F5344CB8AC3E}">
        <p14:creationId xmlns:p14="http://schemas.microsoft.com/office/powerpoint/2010/main" val="15613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35AA-8ACF-49FA-80D6-35FBB7F5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Entering into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53ED-CEC3-4F65-ADEB-A150E614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coding…</a:t>
            </a:r>
          </a:p>
          <a:p>
            <a:r>
              <a:rPr lang="en-US" dirty="0"/>
              <a:t>Brushing up:</a:t>
            </a:r>
          </a:p>
          <a:p>
            <a:pPr lvl="1"/>
            <a:r>
              <a:rPr lang="en-US" dirty="0"/>
              <a:t>From the Python Software Foundation: 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 lvl="1"/>
            <a:r>
              <a:rPr lang="en-US" dirty="0"/>
              <a:t>Learn Python: </a:t>
            </a:r>
            <a:r>
              <a:rPr lang="en-US" dirty="0">
                <a:hlinkClick r:id="rId3"/>
              </a:rPr>
              <a:t>https://www.learnpython.org/</a:t>
            </a:r>
            <a:endParaRPr lang="en-US" dirty="0"/>
          </a:p>
          <a:p>
            <a:pPr lvl="1"/>
            <a:r>
              <a:rPr lang="en-US" dirty="0"/>
              <a:t>W3Schools: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Python Crash Course: </a:t>
            </a:r>
            <a:r>
              <a:rPr lang="en-US" dirty="0">
                <a:hlinkClick r:id="rId5"/>
              </a:rPr>
              <a:t>https://ehmatthes.github.io/pcc/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7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538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Building and Architecture to Support Domain Modeling</vt:lpstr>
      <vt:lpstr>Principal Tools</vt:lpstr>
      <vt:lpstr>Roadmap</vt:lpstr>
      <vt:lpstr>Domain Modeling</vt:lpstr>
      <vt:lpstr>Domain Modeling</vt:lpstr>
      <vt:lpstr>Domain Model</vt:lpstr>
      <vt:lpstr>An illustration</vt:lpstr>
      <vt:lpstr>Needs</vt:lpstr>
      <vt:lpstr>Python: Entering into Code</vt:lpstr>
      <vt:lpstr>Examining APP’s Early Example</vt:lpstr>
      <vt:lpstr>The Repository Pattern</vt:lpstr>
      <vt:lpstr>The Repository Pattern</vt:lpstr>
      <vt:lpstr>What is it?</vt:lpstr>
      <vt:lpstr>How are we going to use it?</vt:lpstr>
      <vt:lpstr>Typical Architectures as Layers</vt:lpstr>
      <vt:lpstr>Spanning (overextending) the Domain Model</vt:lpstr>
      <vt:lpstr>Quick Aside</vt:lpstr>
      <vt:lpstr>ORMs</vt:lpstr>
      <vt:lpstr>A Repository</vt:lpstr>
      <vt:lpstr>Repository Pattern</vt:lpstr>
      <vt:lpstr>Assists in Testing</vt:lpstr>
      <vt:lpstr>Scope and Shape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Jeffry Babb</dc:creator>
  <cp:lastModifiedBy>Jeffry Babb</cp:lastModifiedBy>
  <cp:revision>12</cp:revision>
  <dcterms:created xsi:type="dcterms:W3CDTF">2021-01-10T19:55:56Z</dcterms:created>
  <dcterms:modified xsi:type="dcterms:W3CDTF">2021-01-10T23:02:51Z</dcterms:modified>
</cp:coreProperties>
</file>