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65" r:id="rId4"/>
    <p:sldId id="266" r:id="rId5"/>
    <p:sldId id="267" r:id="rId6"/>
    <p:sldId id="268" r:id="rId7"/>
    <p:sldId id="269" r:id="rId8"/>
    <p:sldId id="270" r:id="rId9"/>
    <p:sldId id="273" r:id="rId10"/>
    <p:sldId id="257" r:id="rId11"/>
    <p:sldId id="258" r:id="rId12"/>
    <p:sldId id="259" r:id="rId13"/>
    <p:sldId id="260" r:id="rId14"/>
    <p:sldId id="261" r:id="rId15"/>
    <p:sldId id="262" r:id="rId16"/>
    <p:sldId id="263" r:id="rId17"/>
    <p:sldId id="264" r:id="rId18"/>
    <p:sldId id="271"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6" autoAdjust="0"/>
    <p:restoredTop sz="94660"/>
  </p:normalViewPr>
  <p:slideViewPr>
    <p:cSldViewPr snapToGrid="0">
      <p:cViewPr varScale="1">
        <p:scale>
          <a:sx n="144" d="100"/>
          <a:sy n="144" d="100"/>
        </p:scale>
        <p:origin x="88" y="5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D80B0-C4BF-4530-9935-7EFD906BBD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2667F7-ED4C-4A22-91BF-C94996C4EB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9EEA574-C962-46B8-81F4-04BBACEE4D6C}"/>
              </a:ext>
            </a:extLst>
          </p:cNvPr>
          <p:cNvSpPr>
            <a:spLocks noGrp="1"/>
          </p:cNvSpPr>
          <p:nvPr>
            <p:ph type="dt" sz="half" idx="10"/>
          </p:nvPr>
        </p:nvSpPr>
        <p:spPr/>
        <p:txBody>
          <a:bodyPr/>
          <a:lstStyle/>
          <a:p>
            <a:fld id="{88CEE79D-A762-4F71-90BA-9E90487739FB}" type="datetimeFigureOut">
              <a:rPr lang="en-US" smtClean="0"/>
              <a:t>3/17/2021</a:t>
            </a:fld>
            <a:endParaRPr lang="en-US"/>
          </a:p>
        </p:txBody>
      </p:sp>
      <p:sp>
        <p:nvSpPr>
          <p:cNvPr id="5" name="Footer Placeholder 4">
            <a:extLst>
              <a:ext uri="{FF2B5EF4-FFF2-40B4-BE49-F238E27FC236}">
                <a16:creationId xmlns:a16="http://schemas.microsoft.com/office/drawing/2014/main" id="{749E8D52-47D4-470A-9379-355D38B0BE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DDC4EC-2B2C-48F8-99BC-BED87DB93DF5}"/>
              </a:ext>
            </a:extLst>
          </p:cNvPr>
          <p:cNvSpPr>
            <a:spLocks noGrp="1"/>
          </p:cNvSpPr>
          <p:nvPr>
            <p:ph type="sldNum" sz="quarter" idx="12"/>
          </p:nvPr>
        </p:nvSpPr>
        <p:spPr/>
        <p:txBody>
          <a:bodyPr/>
          <a:lstStyle/>
          <a:p>
            <a:fld id="{39D86F93-5118-459B-92DB-07B4982D4E60}" type="slidenum">
              <a:rPr lang="en-US" smtClean="0"/>
              <a:t>‹#›</a:t>
            </a:fld>
            <a:endParaRPr lang="en-US"/>
          </a:p>
        </p:txBody>
      </p:sp>
    </p:spTree>
    <p:extLst>
      <p:ext uri="{BB962C8B-B14F-4D97-AF65-F5344CB8AC3E}">
        <p14:creationId xmlns:p14="http://schemas.microsoft.com/office/powerpoint/2010/main" val="2335495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2DAAF-961B-44B1-B117-7C56E14F36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F82F3B-F472-44C2-A438-B24A84C672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29C323-C7FA-44AE-B04E-BC59B8FA7ACD}"/>
              </a:ext>
            </a:extLst>
          </p:cNvPr>
          <p:cNvSpPr>
            <a:spLocks noGrp="1"/>
          </p:cNvSpPr>
          <p:nvPr>
            <p:ph type="dt" sz="half" idx="10"/>
          </p:nvPr>
        </p:nvSpPr>
        <p:spPr/>
        <p:txBody>
          <a:bodyPr/>
          <a:lstStyle/>
          <a:p>
            <a:fld id="{88CEE79D-A762-4F71-90BA-9E90487739FB}" type="datetimeFigureOut">
              <a:rPr lang="en-US" smtClean="0"/>
              <a:t>3/17/2021</a:t>
            </a:fld>
            <a:endParaRPr lang="en-US"/>
          </a:p>
        </p:txBody>
      </p:sp>
      <p:sp>
        <p:nvSpPr>
          <p:cNvPr id="5" name="Footer Placeholder 4">
            <a:extLst>
              <a:ext uri="{FF2B5EF4-FFF2-40B4-BE49-F238E27FC236}">
                <a16:creationId xmlns:a16="http://schemas.microsoft.com/office/drawing/2014/main" id="{756B1877-A778-4B87-BFB6-66EEE662B4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8AF5B8-481B-49A5-82FA-2F9FE4FD2566}"/>
              </a:ext>
            </a:extLst>
          </p:cNvPr>
          <p:cNvSpPr>
            <a:spLocks noGrp="1"/>
          </p:cNvSpPr>
          <p:nvPr>
            <p:ph type="sldNum" sz="quarter" idx="12"/>
          </p:nvPr>
        </p:nvSpPr>
        <p:spPr/>
        <p:txBody>
          <a:bodyPr/>
          <a:lstStyle/>
          <a:p>
            <a:fld id="{39D86F93-5118-459B-92DB-07B4982D4E60}" type="slidenum">
              <a:rPr lang="en-US" smtClean="0"/>
              <a:t>‹#›</a:t>
            </a:fld>
            <a:endParaRPr lang="en-US"/>
          </a:p>
        </p:txBody>
      </p:sp>
    </p:spTree>
    <p:extLst>
      <p:ext uri="{BB962C8B-B14F-4D97-AF65-F5344CB8AC3E}">
        <p14:creationId xmlns:p14="http://schemas.microsoft.com/office/powerpoint/2010/main" val="287802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90CEAF-D3C9-48B7-88D9-B66B848119B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C10938F-F13F-4926-ADA3-BCBC8C193F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8F3B05-A647-4D00-A8C7-FA6A0797EF4B}"/>
              </a:ext>
            </a:extLst>
          </p:cNvPr>
          <p:cNvSpPr>
            <a:spLocks noGrp="1"/>
          </p:cNvSpPr>
          <p:nvPr>
            <p:ph type="dt" sz="half" idx="10"/>
          </p:nvPr>
        </p:nvSpPr>
        <p:spPr/>
        <p:txBody>
          <a:bodyPr/>
          <a:lstStyle/>
          <a:p>
            <a:fld id="{88CEE79D-A762-4F71-90BA-9E90487739FB}" type="datetimeFigureOut">
              <a:rPr lang="en-US" smtClean="0"/>
              <a:t>3/17/2021</a:t>
            </a:fld>
            <a:endParaRPr lang="en-US"/>
          </a:p>
        </p:txBody>
      </p:sp>
      <p:sp>
        <p:nvSpPr>
          <p:cNvPr id="5" name="Footer Placeholder 4">
            <a:extLst>
              <a:ext uri="{FF2B5EF4-FFF2-40B4-BE49-F238E27FC236}">
                <a16:creationId xmlns:a16="http://schemas.microsoft.com/office/drawing/2014/main" id="{23523E01-5441-4011-912E-003C26B9BE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EFF463-4AD9-4904-91F8-8D4CE6AE96DB}"/>
              </a:ext>
            </a:extLst>
          </p:cNvPr>
          <p:cNvSpPr>
            <a:spLocks noGrp="1"/>
          </p:cNvSpPr>
          <p:nvPr>
            <p:ph type="sldNum" sz="quarter" idx="12"/>
          </p:nvPr>
        </p:nvSpPr>
        <p:spPr/>
        <p:txBody>
          <a:bodyPr/>
          <a:lstStyle/>
          <a:p>
            <a:fld id="{39D86F93-5118-459B-92DB-07B4982D4E60}" type="slidenum">
              <a:rPr lang="en-US" smtClean="0"/>
              <a:t>‹#›</a:t>
            </a:fld>
            <a:endParaRPr lang="en-US"/>
          </a:p>
        </p:txBody>
      </p:sp>
    </p:spTree>
    <p:extLst>
      <p:ext uri="{BB962C8B-B14F-4D97-AF65-F5344CB8AC3E}">
        <p14:creationId xmlns:p14="http://schemas.microsoft.com/office/powerpoint/2010/main" val="1216148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CD3A5-F9C6-465A-964B-E17D6DF3D7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AFEB83-6D44-4B24-A3B6-2F2FCEC9A2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68EA91-5C58-4BE4-AD7D-C181B0DD3208}"/>
              </a:ext>
            </a:extLst>
          </p:cNvPr>
          <p:cNvSpPr>
            <a:spLocks noGrp="1"/>
          </p:cNvSpPr>
          <p:nvPr>
            <p:ph type="dt" sz="half" idx="10"/>
          </p:nvPr>
        </p:nvSpPr>
        <p:spPr/>
        <p:txBody>
          <a:bodyPr/>
          <a:lstStyle/>
          <a:p>
            <a:fld id="{88CEE79D-A762-4F71-90BA-9E90487739FB}" type="datetimeFigureOut">
              <a:rPr lang="en-US" smtClean="0"/>
              <a:t>3/17/2021</a:t>
            </a:fld>
            <a:endParaRPr lang="en-US"/>
          </a:p>
        </p:txBody>
      </p:sp>
      <p:sp>
        <p:nvSpPr>
          <p:cNvPr id="5" name="Footer Placeholder 4">
            <a:extLst>
              <a:ext uri="{FF2B5EF4-FFF2-40B4-BE49-F238E27FC236}">
                <a16:creationId xmlns:a16="http://schemas.microsoft.com/office/drawing/2014/main" id="{35ABD525-1BB2-49D4-92E4-9BA04E0675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22D327-8DF5-469A-A765-E746B4972804}"/>
              </a:ext>
            </a:extLst>
          </p:cNvPr>
          <p:cNvSpPr>
            <a:spLocks noGrp="1"/>
          </p:cNvSpPr>
          <p:nvPr>
            <p:ph type="sldNum" sz="quarter" idx="12"/>
          </p:nvPr>
        </p:nvSpPr>
        <p:spPr/>
        <p:txBody>
          <a:bodyPr/>
          <a:lstStyle/>
          <a:p>
            <a:fld id="{39D86F93-5118-459B-92DB-07B4982D4E60}" type="slidenum">
              <a:rPr lang="en-US" smtClean="0"/>
              <a:t>‹#›</a:t>
            </a:fld>
            <a:endParaRPr lang="en-US"/>
          </a:p>
        </p:txBody>
      </p:sp>
    </p:spTree>
    <p:extLst>
      <p:ext uri="{BB962C8B-B14F-4D97-AF65-F5344CB8AC3E}">
        <p14:creationId xmlns:p14="http://schemas.microsoft.com/office/powerpoint/2010/main" val="3191915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FD327-D675-49AB-A0D6-B2A23C32BA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30E36FA-68BF-4A64-BC40-C0CA93A996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597D68-3B58-46F8-906A-62A1D6057D60}"/>
              </a:ext>
            </a:extLst>
          </p:cNvPr>
          <p:cNvSpPr>
            <a:spLocks noGrp="1"/>
          </p:cNvSpPr>
          <p:nvPr>
            <p:ph type="dt" sz="half" idx="10"/>
          </p:nvPr>
        </p:nvSpPr>
        <p:spPr/>
        <p:txBody>
          <a:bodyPr/>
          <a:lstStyle/>
          <a:p>
            <a:fld id="{88CEE79D-A762-4F71-90BA-9E90487739FB}" type="datetimeFigureOut">
              <a:rPr lang="en-US" smtClean="0"/>
              <a:t>3/17/2021</a:t>
            </a:fld>
            <a:endParaRPr lang="en-US"/>
          </a:p>
        </p:txBody>
      </p:sp>
      <p:sp>
        <p:nvSpPr>
          <p:cNvPr id="5" name="Footer Placeholder 4">
            <a:extLst>
              <a:ext uri="{FF2B5EF4-FFF2-40B4-BE49-F238E27FC236}">
                <a16:creationId xmlns:a16="http://schemas.microsoft.com/office/drawing/2014/main" id="{5FCE099D-1ED6-46DA-A4FA-C35462475F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3FA15-0042-4C27-B859-E5C9319412BC}"/>
              </a:ext>
            </a:extLst>
          </p:cNvPr>
          <p:cNvSpPr>
            <a:spLocks noGrp="1"/>
          </p:cNvSpPr>
          <p:nvPr>
            <p:ph type="sldNum" sz="quarter" idx="12"/>
          </p:nvPr>
        </p:nvSpPr>
        <p:spPr/>
        <p:txBody>
          <a:bodyPr/>
          <a:lstStyle/>
          <a:p>
            <a:fld id="{39D86F93-5118-459B-92DB-07B4982D4E60}" type="slidenum">
              <a:rPr lang="en-US" smtClean="0"/>
              <a:t>‹#›</a:t>
            </a:fld>
            <a:endParaRPr lang="en-US"/>
          </a:p>
        </p:txBody>
      </p:sp>
    </p:spTree>
    <p:extLst>
      <p:ext uri="{BB962C8B-B14F-4D97-AF65-F5344CB8AC3E}">
        <p14:creationId xmlns:p14="http://schemas.microsoft.com/office/powerpoint/2010/main" val="3583015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FF0F9-DFDB-414E-BD94-F8FBAA50AC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C26CE1-516D-48AF-A4B3-001E5D2D98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5B1C85-48AD-4632-B51C-858F0288F2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175FC4-3948-4556-9B1D-B787D7F0BC97}"/>
              </a:ext>
            </a:extLst>
          </p:cNvPr>
          <p:cNvSpPr>
            <a:spLocks noGrp="1"/>
          </p:cNvSpPr>
          <p:nvPr>
            <p:ph type="dt" sz="half" idx="10"/>
          </p:nvPr>
        </p:nvSpPr>
        <p:spPr/>
        <p:txBody>
          <a:bodyPr/>
          <a:lstStyle/>
          <a:p>
            <a:fld id="{88CEE79D-A762-4F71-90BA-9E90487739FB}" type="datetimeFigureOut">
              <a:rPr lang="en-US" smtClean="0"/>
              <a:t>3/17/2021</a:t>
            </a:fld>
            <a:endParaRPr lang="en-US"/>
          </a:p>
        </p:txBody>
      </p:sp>
      <p:sp>
        <p:nvSpPr>
          <p:cNvPr id="6" name="Footer Placeholder 5">
            <a:extLst>
              <a:ext uri="{FF2B5EF4-FFF2-40B4-BE49-F238E27FC236}">
                <a16:creationId xmlns:a16="http://schemas.microsoft.com/office/drawing/2014/main" id="{4404B17C-76BC-4388-ABD2-408012FA52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240545-E211-4439-BF04-72ED0FD21925}"/>
              </a:ext>
            </a:extLst>
          </p:cNvPr>
          <p:cNvSpPr>
            <a:spLocks noGrp="1"/>
          </p:cNvSpPr>
          <p:nvPr>
            <p:ph type="sldNum" sz="quarter" idx="12"/>
          </p:nvPr>
        </p:nvSpPr>
        <p:spPr/>
        <p:txBody>
          <a:bodyPr/>
          <a:lstStyle/>
          <a:p>
            <a:fld id="{39D86F93-5118-459B-92DB-07B4982D4E60}" type="slidenum">
              <a:rPr lang="en-US" smtClean="0"/>
              <a:t>‹#›</a:t>
            </a:fld>
            <a:endParaRPr lang="en-US"/>
          </a:p>
        </p:txBody>
      </p:sp>
    </p:spTree>
    <p:extLst>
      <p:ext uri="{BB962C8B-B14F-4D97-AF65-F5344CB8AC3E}">
        <p14:creationId xmlns:p14="http://schemas.microsoft.com/office/powerpoint/2010/main" val="3674178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0C01A-D092-4C45-AF72-ED4324A8375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F884B3-A200-424B-871D-B0A2936C65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1DDD2A-B572-4589-8086-D01407CEDD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8A5033-D580-456D-A016-88DB13DA78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6FC395D-E409-4859-B173-2AF0CF77BB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BD7175B-53D7-4FBE-82F3-E7ACB5051F3F}"/>
              </a:ext>
            </a:extLst>
          </p:cNvPr>
          <p:cNvSpPr>
            <a:spLocks noGrp="1"/>
          </p:cNvSpPr>
          <p:nvPr>
            <p:ph type="dt" sz="half" idx="10"/>
          </p:nvPr>
        </p:nvSpPr>
        <p:spPr/>
        <p:txBody>
          <a:bodyPr/>
          <a:lstStyle/>
          <a:p>
            <a:fld id="{88CEE79D-A762-4F71-90BA-9E90487739FB}" type="datetimeFigureOut">
              <a:rPr lang="en-US" smtClean="0"/>
              <a:t>3/17/2021</a:t>
            </a:fld>
            <a:endParaRPr lang="en-US"/>
          </a:p>
        </p:txBody>
      </p:sp>
      <p:sp>
        <p:nvSpPr>
          <p:cNvPr id="8" name="Footer Placeholder 7">
            <a:extLst>
              <a:ext uri="{FF2B5EF4-FFF2-40B4-BE49-F238E27FC236}">
                <a16:creationId xmlns:a16="http://schemas.microsoft.com/office/drawing/2014/main" id="{50E32B49-67CF-42ED-9B0A-0186A192F00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4078453-C344-424D-9272-35FF7164BE46}"/>
              </a:ext>
            </a:extLst>
          </p:cNvPr>
          <p:cNvSpPr>
            <a:spLocks noGrp="1"/>
          </p:cNvSpPr>
          <p:nvPr>
            <p:ph type="sldNum" sz="quarter" idx="12"/>
          </p:nvPr>
        </p:nvSpPr>
        <p:spPr/>
        <p:txBody>
          <a:bodyPr/>
          <a:lstStyle/>
          <a:p>
            <a:fld id="{39D86F93-5118-459B-92DB-07B4982D4E60}" type="slidenum">
              <a:rPr lang="en-US" smtClean="0"/>
              <a:t>‹#›</a:t>
            </a:fld>
            <a:endParaRPr lang="en-US"/>
          </a:p>
        </p:txBody>
      </p:sp>
    </p:spTree>
    <p:extLst>
      <p:ext uri="{BB962C8B-B14F-4D97-AF65-F5344CB8AC3E}">
        <p14:creationId xmlns:p14="http://schemas.microsoft.com/office/powerpoint/2010/main" val="1879398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1CB68-9F41-45B4-855E-DD61AC3D0A4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F769E91-65BF-4771-A4A9-6BD6EB87A46D}"/>
              </a:ext>
            </a:extLst>
          </p:cNvPr>
          <p:cNvSpPr>
            <a:spLocks noGrp="1"/>
          </p:cNvSpPr>
          <p:nvPr>
            <p:ph type="dt" sz="half" idx="10"/>
          </p:nvPr>
        </p:nvSpPr>
        <p:spPr/>
        <p:txBody>
          <a:bodyPr/>
          <a:lstStyle/>
          <a:p>
            <a:fld id="{88CEE79D-A762-4F71-90BA-9E90487739FB}" type="datetimeFigureOut">
              <a:rPr lang="en-US" smtClean="0"/>
              <a:t>3/17/2021</a:t>
            </a:fld>
            <a:endParaRPr lang="en-US"/>
          </a:p>
        </p:txBody>
      </p:sp>
      <p:sp>
        <p:nvSpPr>
          <p:cNvPr id="4" name="Footer Placeholder 3">
            <a:extLst>
              <a:ext uri="{FF2B5EF4-FFF2-40B4-BE49-F238E27FC236}">
                <a16:creationId xmlns:a16="http://schemas.microsoft.com/office/drawing/2014/main" id="{D9830819-AEB2-49FD-8216-5FA796C70A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5414427-82F7-4214-900E-CFB7086D056C}"/>
              </a:ext>
            </a:extLst>
          </p:cNvPr>
          <p:cNvSpPr>
            <a:spLocks noGrp="1"/>
          </p:cNvSpPr>
          <p:nvPr>
            <p:ph type="sldNum" sz="quarter" idx="12"/>
          </p:nvPr>
        </p:nvSpPr>
        <p:spPr/>
        <p:txBody>
          <a:bodyPr/>
          <a:lstStyle/>
          <a:p>
            <a:fld id="{39D86F93-5118-459B-92DB-07B4982D4E60}" type="slidenum">
              <a:rPr lang="en-US" smtClean="0"/>
              <a:t>‹#›</a:t>
            </a:fld>
            <a:endParaRPr lang="en-US"/>
          </a:p>
        </p:txBody>
      </p:sp>
    </p:spTree>
    <p:extLst>
      <p:ext uri="{BB962C8B-B14F-4D97-AF65-F5344CB8AC3E}">
        <p14:creationId xmlns:p14="http://schemas.microsoft.com/office/powerpoint/2010/main" val="3196415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5EE70B-84DF-4A50-BE89-59C62082D513}"/>
              </a:ext>
            </a:extLst>
          </p:cNvPr>
          <p:cNvSpPr>
            <a:spLocks noGrp="1"/>
          </p:cNvSpPr>
          <p:nvPr>
            <p:ph type="dt" sz="half" idx="10"/>
          </p:nvPr>
        </p:nvSpPr>
        <p:spPr/>
        <p:txBody>
          <a:bodyPr/>
          <a:lstStyle/>
          <a:p>
            <a:fld id="{88CEE79D-A762-4F71-90BA-9E90487739FB}" type="datetimeFigureOut">
              <a:rPr lang="en-US" smtClean="0"/>
              <a:t>3/17/2021</a:t>
            </a:fld>
            <a:endParaRPr lang="en-US"/>
          </a:p>
        </p:txBody>
      </p:sp>
      <p:sp>
        <p:nvSpPr>
          <p:cNvPr id="3" name="Footer Placeholder 2">
            <a:extLst>
              <a:ext uri="{FF2B5EF4-FFF2-40B4-BE49-F238E27FC236}">
                <a16:creationId xmlns:a16="http://schemas.microsoft.com/office/drawing/2014/main" id="{F5003F6D-0531-4935-8C13-FF3D283EE7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159E4EC-435E-48E2-A061-D762411478F6}"/>
              </a:ext>
            </a:extLst>
          </p:cNvPr>
          <p:cNvSpPr>
            <a:spLocks noGrp="1"/>
          </p:cNvSpPr>
          <p:nvPr>
            <p:ph type="sldNum" sz="quarter" idx="12"/>
          </p:nvPr>
        </p:nvSpPr>
        <p:spPr/>
        <p:txBody>
          <a:bodyPr/>
          <a:lstStyle/>
          <a:p>
            <a:fld id="{39D86F93-5118-459B-92DB-07B4982D4E60}" type="slidenum">
              <a:rPr lang="en-US" smtClean="0"/>
              <a:t>‹#›</a:t>
            </a:fld>
            <a:endParaRPr lang="en-US"/>
          </a:p>
        </p:txBody>
      </p:sp>
    </p:spTree>
    <p:extLst>
      <p:ext uri="{BB962C8B-B14F-4D97-AF65-F5344CB8AC3E}">
        <p14:creationId xmlns:p14="http://schemas.microsoft.com/office/powerpoint/2010/main" val="4288116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B3162-F955-4D3B-BC3A-20FD119C65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7F77A33-E817-4B9C-A7B5-1B11A66401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FC3F0D1-67F7-4A52-8CB0-5CAAA64C3C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BC85C1-BC09-4DA5-968D-ADD77A3003B2}"/>
              </a:ext>
            </a:extLst>
          </p:cNvPr>
          <p:cNvSpPr>
            <a:spLocks noGrp="1"/>
          </p:cNvSpPr>
          <p:nvPr>
            <p:ph type="dt" sz="half" idx="10"/>
          </p:nvPr>
        </p:nvSpPr>
        <p:spPr/>
        <p:txBody>
          <a:bodyPr/>
          <a:lstStyle/>
          <a:p>
            <a:fld id="{88CEE79D-A762-4F71-90BA-9E90487739FB}" type="datetimeFigureOut">
              <a:rPr lang="en-US" smtClean="0"/>
              <a:t>3/17/2021</a:t>
            </a:fld>
            <a:endParaRPr lang="en-US"/>
          </a:p>
        </p:txBody>
      </p:sp>
      <p:sp>
        <p:nvSpPr>
          <p:cNvPr id="6" name="Footer Placeholder 5">
            <a:extLst>
              <a:ext uri="{FF2B5EF4-FFF2-40B4-BE49-F238E27FC236}">
                <a16:creationId xmlns:a16="http://schemas.microsoft.com/office/drawing/2014/main" id="{7297A90E-C26A-4262-8037-7DC00B3E08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C3995B-D6B4-4747-AB16-757BF3B92C23}"/>
              </a:ext>
            </a:extLst>
          </p:cNvPr>
          <p:cNvSpPr>
            <a:spLocks noGrp="1"/>
          </p:cNvSpPr>
          <p:nvPr>
            <p:ph type="sldNum" sz="quarter" idx="12"/>
          </p:nvPr>
        </p:nvSpPr>
        <p:spPr/>
        <p:txBody>
          <a:bodyPr/>
          <a:lstStyle/>
          <a:p>
            <a:fld id="{39D86F93-5118-459B-92DB-07B4982D4E60}" type="slidenum">
              <a:rPr lang="en-US" smtClean="0"/>
              <a:t>‹#›</a:t>
            </a:fld>
            <a:endParaRPr lang="en-US"/>
          </a:p>
        </p:txBody>
      </p:sp>
    </p:spTree>
    <p:extLst>
      <p:ext uri="{BB962C8B-B14F-4D97-AF65-F5344CB8AC3E}">
        <p14:creationId xmlns:p14="http://schemas.microsoft.com/office/powerpoint/2010/main" val="3831784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58FCE-DCAC-4A40-AE2B-63ED073A9E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D7D3787-3868-433C-84BC-DAD58AA3AC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CF3B6DE-4E0B-4FF4-BAB2-B5A89FB020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878019-E90E-4CB3-B9F7-487FB0AE31A6}"/>
              </a:ext>
            </a:extLst>
          </p:cNvPr>
          <p:cNvSpPr>
            <a:spLocks noGrp="1"/>
          </p:cNvSpPr>
          <p:nvPr>
            <p:ph type="dt" sz="half" idx="10"/>
          </p:nvPr>
        </p:nvSpPr>
        <p:spPr/>
        <p:txBody>
          <a:bodyPr/>
          <a:lstStyle/>
          <a:p>
            <a:fld id="{88CEE79D-A762-4F71-90BA-9E90487739FB}" type="datetimeFigureOut">
              <a:rPr lang="en-US" smtClean="0"/>
              <a:t>3/17/2021</a:t>
            </a:fld>
            <a:endParaRPr lang="en-US"/>
          </a:p>
        </p:txBody>
      </p:sp>
      <p:sp>
        <p:nvSpPr>
          <p:cNvPr id="6" name="Footer Placeholder 5">
            <a:extLst>
              <a:ext uri="{FF2B5EF4-FFF2-40B4-BE49-F238E27FC236}">
                <a16:creationId xmlns:a16="http://schemas.microsoft.com/office/drawing/2014/main" id="{859ECEE4-E113-4FBA-887C-1387E8873E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13F80D-1E16-47A2-9332-DAA2EB6465AD}"/>
              </a:ext>
            </a:extLst>
          </p:cNvPr>
          <p:cNvSpPr>
            <a:spLocks noGrp="1"/>
          </p:cNvSpPr>
          <p:nvPr>
            <p:ph type="sldNum" sz="quarter" idx="12"/>
          </p:nvPr>
        </p:nvSpPr>
        <p:spPr/>
        <p:txBody>
          <a:bodyPr/>
          <a:lstStyle/>
          <a:p>
            <a:fld id="{39D86F93-5118-459B-92DB-07B4982D4E60}" type="slidenum">
              <a:rPr lang="en-US" smtClean="0"/>
              <a:t>‹#›</a:t>
            </a:fld>
            <a:endParaRPr lang="en-US"/>
          </a:p>
        </p:txBody>
      </p:sp>
    </p:spTree>
    <p:extLst>
      <p:ext uri="{BB962C8B-B14F-4D97-AF65-F5344CB8AC3E}">
        <p14:creationId xmlns:p14="http://schemas.microsoft.com/office/powerpoint/2010/main" val="417899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5CD051-7C17-4C14-924C-BA24BEC5C0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574B4D7-CAD5-46B2-BE45-6158619628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99F771-0D04-47C0-B217-12428E7B09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CEE79D-A762-4F71-90BA-9E90487739FB}" type="datetimeFigureOut">
              <a:rPr lang="en-US" smtClean="0"/>
              <a:t>3/17/2021</a:t>
            </a:fld>
            <a:endParaRPr lang="en-US"/>
          </a:p>
        </p:txBody>
      </p:sp>
      <p:sp>
        <p:nvSpPr>
          <p:cNvPr id="5" name="Footer Placeholder 4">
            <a:extLst>
              <a:ext uri="{FF2B5EF4-FFF2-40B4-BE49-F238E27FC236}">
                <a16:creationId xmlns:a16="http://schemas.microsoft.com/office/drawing/2014/main" id="{9B5E6594-F3E3-4D7C-9029-133E94EED3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47208F3-4B3B-4E44-B8B4-5CE6385A2A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D86F93-5118-459B-92DB-07B4982D4E60}" type="slidenum">
              <a:rPr lang="en-US" smtClean="0"/>
              <a:t>‹#›</a:t>
            </a:fld>
            <a:endParaRPr lang="en-US"/>
          </a:p>
        </p:txBody>
      </p:sp>
    </p:spTree>
    <p:extLst>
      <p:ext uri="{BB962C8B-B14F-4D97-AF65-F5344CB8AC3E}">
        <p14:creationId xmlns:p14="http://schemas.microsoft.com/office/powerpoint/2010/main" val="20130794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C56AC-AEEA-40CE-8F7D-1ACEBA4D648E}"/>
              </a:ext>
            </a:extLst>
          </p:cNvPr>
          <p:cNvSpPr>
            <a:spLocks noGrp="1"/>
          </p:cNvSpPr>
          <p:nvPr>
            <p:ph type="ctrTitle"/>
          </p:nvPr>
        </p:nvSpPr>
        <p:spPr/>
        <p:txBody>
          <a:bodyPr/>
          <a:lstStyle/>
          <a:p>
            <a:r>
              <a:rPr lang="en-US" dirty="0"/>
              <a:t>Events and Messages</a:t>
            </a:r>
          </a:p>
        </p:txBody>
      </p:sp>
      <p:sp>
        <p:nvSpPr>
          <p:cNvPr id="3" name="Subtitle 2">
            <a:extLst>
              <a:ext uri="{FF2B5EF4-FFF2-40B4-BE49-F238E27FC236}">
                <a16:creationId xmlns:a16="http://schemas.microsoft.com/office/drawing/2014/main" id="{D1570245-956E-4517-88DE-03016C0D9B73}"/>
              </a:ext>
            </a:extLst>
          </p:cNvPr>
          <p:cNvSpPr>
            <a:spLocks noGrp="1"/>
          </p:cNvSpPr>
          <p:nvPr>
            <p:ph type="subTitle" idx="1"/>
          </p:nvPr>
        </p:nvSpPr>
        <p:spPr/>
        <p:txBody>
          <a:bodyPr/>
          <a:lstStyle/>
          <a:p>
            <a:r>
              <a:rPr lang="en-US" dirty="0"/>
              <a:t>CIDM 6330</a:t>
            </a:r>
          </a:p>
          <a:p>
            <a:r>
              <a:rPr lang="en-US" dirty="0"/>
              <a:t>Spring 2021</a:t>
            </a:r>
          </a:p>
        </p:txBody>
      </p:sp>
    </p:spTree>
    <p:extLst>
      <p:ext uri="{BB962C8B-B14F-4D97-AF65-F5344CB8AC3E}">
        <p14:creationId xmlns:p14="http://schemas.microsoft.com/office/powerpoint/2010/main" val="181126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4E09E-3953-454E-A883-62DF305FE42D}"/>
              </a:ext>
            </a:extLst>
          </p:cNvPr>
          <p:cNvSpPr>
            <a:spLocks noGrp="1"/>
          </p:cNvSpPr>
          <p:nvPr>
            <p:ph type="title"/>
          </p:nvPr>
        </p:nvSpPr>
        <p:spPr/>
        <p:txBody>
          <a:bodyPr/>
          <a:lstStyle/>
          <a:p>
            <a:r>
              <a:rPr lang="en-US" dirty="0"/>
              <a:t>The Meaning of State Changes</a:t>
            </a:r>
          </a:p>
        </p:txBody>
      </p:sp>
      <p:pic>
        <p:nvPicPr>
          <p:cNvPr id="5" name="Content Placeholder 4">
            <a:extLst>
              <a:ext uri="{FF2B5EF4-FFF2-40B4-BE49-F238E27FC236}">
                <a16:creationId xmlns:a16="http://schemas.microsoft.com/office/drawing/2014/main" id="{9D77E050-BE45-4312-B328-81295D9F473E}"/>
              </a:ext>
            </a:extLst>
          </p:cNvPr>
          <p:cNvPicPr>
            <a:picLocks noGrp="1" noChangeAspect="1"/>
          </p:cNvPicPr>
          <p:nvPr>
            <p:ph idx="1"/>
          </p:nvPr>
        </p:nvPicPr>
        <p:blipFill>
          <a:blip r:embed="rId2"/>
          <a:stretch>
            <a:fillRect/>
          </a:stretch>
        </p:blipFill>
        <p:spPr>
          <a:xfrm>
            <a:off x="2988504" y="1825625"/>
            <a:ext cx="6214992" cy="4351338"/>
          </a:xfrm>
        </p:spPr>
      </p:pic>
    </p:spTree>
    <p:extLst>
      <p:ext uri="{BB962C8B-B14F-4D97-AF65-F5344CB8AC3E}">
        <p14:creationId xmlns:p14="http://schemas.microsoft.com/office/powerpoint/2010/main" val="3099353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E7482-6E89-4903-BD33-D6EB49A39A82}"/>
              </a:ext>
            </a:extLst>
          </p:cNvPr>
          <p:cNvSpPr>
            <a:spLocks noGrp="1"/>
          </p:cNvSpPr>
          <p:nvPr>
            <p:ph type="title"/>
          </p:nvPr>
        </p:nvSpPr>
        <p:spPr/>
        <p:txBody>
          <a:bodyPr/>
          <a:lstStyle/>
          <a:p>
            <a:r>
              <a:rPr lang="en-US" dirty="0"/>
              <a:t>Business Process Premise</a:t>
            </a:r>
          </a:p>
        </p:txBody>
      </p:sp>
      <p:sp>
        <p:nvSpPr>
          <p:cNvPr id="3" name="Content Placeholder 2">
            <a:extLst>
              <a:ext uri="{FF2B5EF4-FFF2-40B4-BE49-F238E27FC236}">
                <a16:creationId xmlns:a16="http://schemas.microsoft.com/office/drawing/2014/main" id="{7B3401EF-FBCE-4257-833E-6742AB236037}"/>
              </a:ext>
            </a:extLst>
          </p:cNvPr>
          <p:cNvSpPr>
            <a:spLocks noGrp="1"/>
          </p:cNvSpPr>
          <p:nvPr>
            <p:ph idx="1"/>
          </p:nvPr>
        </p:nvSpPr>
        <p:spPr/>
        <p:txBody>
          <a:bodyPr/>
          <a:lstStyle/>
          <a:p>
            <a:r>
              <a:rPr lang="en-US" dirty="0"/>
              <a:t>“when we can’t allocate an order because we’re out of stock, we should alert the buying team. They’ll go and fix the problem by buying more stock, and all will be well.”</a:t>
            </a:r>
          </a:p>
          <a:p>
            <a:r>
              <a:rPr lang="en-US" dirty="0"/>
              <a:t>Where to place this logic/rule?</a:t>
            </a:r>
          </a:p>
          <a:p>
            <a:pPr lvl="1"/>
            <a:r>
              <a:rPr lang="en-US" dirty="0"/>
              <a:t>In the router/controller?</a:t>
            </a:r>
          </a:p>
          <a:p>
            <a:pPr lvl="2"/>
            <a:r>
              <a:rPr lang="en-US" dirty="0"/>
              <a:t>No, this is a request/response router and shouldn’t do heavy lifting</a:t>
            </a:r>
          </a:p>
          <a:p>
            <a:pPr lvl="1"/>
            <a:r>
              <a:rPr lang="en-US" dirty="0"/>
              <a:t>In the model?</a:t>
            </a:r>
          </a:p>
          <a:p>
            <a:pPr lvl="2"/>
            <a:r>
              <a:rPr lang="en-US" dirty="0"/>
              <a:t>Maybe, but no: sending email is an implementation detail – will we send email in the future? Do we still send telegraphs?</a:t>
            </a:r>
          </a:p>
          <a:p>
            <a:pPr lvl="1"/>
            <a:r>
              <a:rPr lang="en-US" dirty="0"/>
              <a:t>In the Service Layer?</a:t>
            </a:r>
          </a:p>
          <a:p>
            <a:pPr lvl="2"/>
            <a:r>
              <a:rPr lang="en-US" dirty="0"/>
              <a:t>No, this layer obeys the Single Responsibility Principle</a:t>
            </a:r>
          </a:p>
        </p:txBody>
      </p:sp>
    </p:spTree>
    <p:extLst>
      <p:ext uri="{BB962C8B-B14F-4D97-AF65-F5344CB8AC3E}">
        <p14:creationId xmlns:p14="http://schemas.microsoft.com/office/powerpoint/2010/main" val="1219057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F6299-1B39-4E88-B6B0-F641AB9EB0D3}"/>
              </a:ext>
            </a:extLst>
          </p:cNvPr>
          <p:cNvSpPr>
            <a:spLocks noGrp="1"/>
          </p:cNvSpPr>
          <p:nvPr>
            <p:ph type="title"/>
          </p:nvPr>
        </p:nvSpPr>
        <p:spPr/>
        <p:txBody>
          <a:bodyPr/>
          <a:lstStyle/>
          <a:p>
            <a:r>
              <a:rPr lang="en-US" dirty="0"/>
              <a:t>We want to be notified…</a:t>
            </a:r>
          </a:p>
        </p:txBody>
      </p:sp>
      <p:sp>
        <p:nvSpPr>
          <p:cNvPr id="3" name="Content Placeholder 2">
            <a:extLst>
              <a:ext uri="{FF2B5EF4-FFF2-40B4-BE49-F238E27FC236}">
                <a16:creationId xmlns:a16="http://schemas.microsoft.com/office/drawing/2014/main" id="{1FB8503F-40E0-4AB8-B16D-E9787499D94E}"/>
              </a:ext>
            </a:extLst>
          </p:cNvPr>
          <p:cNvSpPr>
            <a:spLocks noGrp="1"/>
          </p:cNvSpPr>
          <p:nvPr>
            <p:ph idx="1"/>
          </p:nvPr>
        </p:nvSpPr>
        <p:spPr/>
        <p:txBody>
          <a:bodyPr/>
          <a:lstStyle/>
          <a:p>
            <a:r>
              <a:rPr lang="en-US" dirty="0"/>
              <a:t>While being out of stock in an important exception, we want to notify a specialist to handle this situation…</a:t>
            </a:r>
          </a:p>
          <a:p>
            <a:r>
              <a:rPr lang="en-US" dirty="0"/>
              <a:t>Patterns to handle this:</a:t>
            </a:r>
          </a:p>
          <a:p>
            <a:pPr lvl="1"/>
            <a:r>
              <a:rPr lang="en-US" dirty="0"/>
              <a:t>Domain Events</a:t>
            </a:r>
          </a:p>
          <a:p>
            <a:pPr lvl="1"/>
            <a:r>
              <a:rPr lang="en-US" dirty="0"/>
              <a:t>Message Bus</a:t>
            </a:r>
          </a:p>
          <a:p>
            <a:r>
              <a:rPr lang="en-US" dirty="0"/>
              <a:t>The model can certainly recognize a condition that impacts goal-seeking functioning</a:t>
            </a:r>
          </a:p>
          <a:p>
            <a:pPr lvl="1"/>
            <a:r>
              <a:rPr lang="en-US" dirty="0"/>
              <a:t>But that model should raise an event and broadcast that so that a specialist can react</a:t>
            </a:r>
          </a:p>
          <a:p>
            <a:r>
              <a:rPr lang="en-US" dirty="0"/>
              <a:t>An event will be developed as a Python Data Class</a:t>
            </a:r>
          </a:p>
        </p:txBody>
      </p:sp>
    </p:spTree>
    <p:extLst>
      <p:ext uri="{BB962C8B-B14F-4D97-AF65-F5344CB8AC3E}">
        <p14:creationId xmlns:p14="http://schemas.microsoft.com/office/powerpoint/2010/main" val="469122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7B3AF-56B6-47C9-85F2-F33AB04DCBD1}"/>
              </a:ext>
            </a:extLst>
          </p:cNvPr>
          <p:cNvSpPr>
            <a:spLocks noGrp="1"/>
          </p:cNvSpPr>
          <p:nvPr>
            <p:ph type="title"/>
          </p:nvPr>
        </p:nvSpPr>
        <p:spPr/>
        <p:txBody>
          <a:bodyPr/>
          <a:lstStyle/>
          <a:p>
            <a:r>
              <a:rPr lang="en-US" dirty="0"/>
              <a:t>Seen…</a:t>
            </a:r>
          </a:p>
        </p:txBody>
      </p:sp>
      <p:pic>
        <p:nvPicPr>
          <p:cNvPr id="5" name="Content Placeholder 4">
            <a:extLst>
              <a:ext uri="{FF2B5EF4-FFF2-40B4-BE49-F238E27FC236}">
                <a16:creationId xmlns:a16="http://schemas.microsoft.com/office/drawing/2014/main" id="{AE479E2D-D98E-45DE-8F24-01E399C94F56}"/>
              </a:ext>
            </a:extLst>
          </p:cNvPr>
          <p:cNvPicPr>
            <a:picLocks noGrp="1" noChangeAspect="1"/>
          </p:cNvPicPr>
          <p:nvPr>
            <p:ph idx="1"/>
          </p:nvPr>
        </p:nvPicPr>
        <p:blipFill>
          <a:blip r:embed="rId2"/>
          <a:stretch>
            <a:fillRect/>
          </a:stretch>
        </p:blipFill>
        <p:spPr>
          <a:xfrm>
            <a:off x="838200" y="1555626"/>
            <a:ext cx="10515600" cy="2726814"/>
          </a:xfrm>
        </p:spPr>
      </p:pic>
      <p:sp>
        <p:nvSpPr>
          <p:cNvPr id="6" name="TextBox 5">
            <a:extLst>
              <a:ext uri="{FF2B5EF4-FFF2-40B4-BE49-F238E27FC236}">
                <a16:creationId xmlns:a16="http://schemas.microsoft.com/office/drawing/2014/main" id="{21D8563D-14A1-4D5F-A154-F490C68C2567}"/>
              </a:ext>
            </a:extLst>
          </p:cNvPr>
          <p:cNvSpPr txBox="1"/>
          <p:nvPr/>
        </p:nvSpPr>
        <p:spPr>
          <a:xfrm>
            <a:off x="838200" y="4585252"/>
            <a:ext cx="10452652" cy="646331"/>
          </a:xfrm>
          <a:prstGeom prst="rect">
            <a:avLst/>
          </a:prstGeom>
          <a:noFill/>
        </p:spPr>
        <p:txBody>
          <a:bodyPr wrap="square" rtlCol="0">
            <a:spAutoFit/>
          </a:bodyPr>
          <a:lstStyle/>
          <a:p>
            <a:pPr marL="342900" indent="-342900">
              <a:buFont typeface="+mj-lt"/>
              <a:buAutoNum type="arabicPeriod"/>
            </a:pPr>
            <a:r>
              <a:rPr lang="en-US" dirty="0"/>
              <a:t>Event base class</a:t>
            </a:r>
          </a:p>
          <a:p>
            <a:pPr marL="342900" indent="-342900">
              <a:buFont typeface="+mj-lt"/>
              <a:buAutoNum type="arabicPeriod"/>
            </a:pPr>
            <a:r>
              <a:rPr lang="en-US" dirty="0"/>
              <a:t>Identifying as a Python </a:t>
            </a:r>
            <a:r>
              <a:rPr lang="en-US" dirty="0" err="1"/>
              <a:t>dataclass</a:t>
            </a:r>
            <a:r>
              <a:rPr lang="en-US" dirty="0"/>
              <a:t> using a decorator</a:t>
            </a:r>
          </a:p>
        </p:txBody>
      </p:sp>
    </p:spTree>
    <p:extLst>
      <p:ext uri="{BB962C8B-B14F-4D97-AF65-F5344CB8AC3E}">
        <p14:creationId xmlns:p14="http://schemas.microsoft.com/office/powerpoint/2010/main" val="15978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6F18F-36D6-4931-B568-19D5064A5297}"/>
              </a:ext>
            </a:extLst>
          </p:cNvPr>
          <p:cNvSpPr>
            <a:spLocks noGrp="1"/>
          </p:cNvSpPr>
          <p:nvPr>
            <p:ph type="title"/>
          </p:nvPr>
        </p:nvSpPr>
        <p:spPr/>
        <p:txBody>
          <a:bodyPr/>
          <a:lstStyle/>
          <a:p>
            <a:r>
              <a:rPr lang="en-US" dirty="0"/>
              <a:t>A Model will Manage its Own Events</a:t>
            </a:r>
          </a:p>
        </p:txBody>
      </p:sp>
      <p:pic>
        <p:nvPicPr>
          <p:cNvPr id="5" name="Content Placeholder 4">
            <a:extLst>
              <a:ext uri="{FF2B5EF4-FFF2-40B4-BE49-F238E27FC236}">
                <a16:creationId xmlns:a16="http://schemas.microsoft.com/office/drawing/2014/main" id="{267E1598-B160-447C-B460-0B73EB5A08A9}"/>
              </a:ext>
            </a:extLst>
          </p:cNvPr>
          <p:cNvPicPr>
            <a:picLocks noGrp="1" noChangeAspect="1"/>
          </p:cNvPicPr>
          <p:nvPr>
            <p:ph idx="1"/>
          </p:nvPr>
        </p:nvPicPr>
        <p:blipFill>
          <a:blip r:embed="rId2"/>
          <a:stretch>
            <a:fillRect/>
          </a:stretch>
        </p:blipFill>
        <p:spPr>
          <a:xfrm>
            <a:off x="838200" y="2106126"/>
            <a:ext cx="10515600" cy="3790335"/>
          </a:xfrm>
        </p:spPr>
      </p:pic>
    </p:spTree>
    <p:extLst>
      <p:ext uri="{BB962C8B-B14F-4D97-AF65-F5344CB8AC3E}">
        <p14:creationId xmlns:p14="http://schemas.microsoft.com/office/powerpoint/2010/main" val="3112023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E23F0-62B5-438F-AB52-33179274EFD9}"/>
              </a:ext>
            </a:extLst>
          </p:cNvPr>
          <p:cNvSpPr>
            <a:spLocks noGrp="1"/>
          </p:cNvSpPr>
          <p:nvPr>
            <p:ph type="title"/>
          </p:nvPr>
        </p:nvSpPr>
        <p:spPr/>
        <p:txBody>
          <a:bodyPr/>
          <a:lstStyle/>
          <a:p>
            <a:r>
              <a:rPr lang="en-US" dirty="0"/>
              <a:t>An Out-Of-Stock Test</a:t>
            </a:r>
          </a:p>
        </p:txBody>
      </p:sp>
      <p:pic>
        <p:nvPicPr>
          <p:cNvPr id="5" name="Content Placeholder 4">
            <a:extLst>
              <a:ext uri="{FF2B5EF4-FFF2-40B4-BE49-F238E27FC236}">
                <a16:creationId xmlns:a16="http://schemas.microsoft.com/office/drawing/2014/main" id="{F2EF1768-DAEB-4D5A-88B6-95925B601A3F}"/>
              </a:ext>
            </a:extLst>
          </p:cNvPr>
          <p:cNvPicPr>
            <a:picLocks noGrp="1" noChangeAspect="1"/>
          </p:cNvPicPr>
          <p:nvPr>
            <p:ph idx="1"/>
          </p:nvPr>
        </p:nvPicPr>
        <p:blipFill>
          <a:blip r:embed="rId2"/>
          <a:stretch>
            <a:fillRect/>
          </a:stretch>
        </p:blipFill>
        <p:spPr>
          <a:xfrm>
            <a:off x="838200" y="2929101"/>
            <a:ext cx="10515600" cy="2144386"/>
          </a:xfrm>
        </p:spPr>
      </p:pic>
    </p:spTree>
    <p:extLst>
      <p:ext uri="{BB962C8B-B14F-4D97-AF65-F5344CB8AC3E}">
        <p14:creationId xmlns:p14="http://schemas.microsoft.com/office/powerpoint/2010/main" val="5768689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4F118-C8B0-49E5-90FC-1D3535F150BD}"/>
              </a:ext>
            </a:extLst>
          </p:cNvPr>
          <p:cNvSpPr>
            <a:spLocks noGrp="1"/>
          </p:cNvSpPr>
          <p:nvPr>
            <p:ph type="title"/>
          </p:nvPr>
        </p:nvSpPr>
        <p:spPr/>
        <p:txBody>
          <a:bodyPr/>
          <a:lstStyle/>
          <a:p>
            <a:r>
              <a:rPr lang="en-US" dirty="0"/>
              <a:t>Event notification via Message Bus</a:t>
            </a:r>
          </a:p>
        </p:txBody>
      </p:sp>
      <p:sp>
        <p:nvSpPr>
          <p:cNvPr id="3" name="Content Placeholder 2">
            <a:extLst>
              <a:ext uri="{FF2B5EF4-FFF2-40B4-BE49-F238E27FC236}">
                <a16:creationId xmlns:a16="http://schemas.microsoft.com/office/drawing/2014/main" id="{4CAD078E-F18C-4583-9616-7673187DDEFA}"/>
              </a:ext>
            </a:extLst>
          </p:cNvPr>
          <p:cNvSpPr>
            <a:spLocks noGrp="1"/>
          </p:cNvSpPr>
          <p:nvPr>
            <p:ph idx="1"/>
          </p:nvPr>
        </p:nvSpPr>
        <p:spPr/>
        <p:txBody>
          <a:bodyPr/>
          <a:lstStyle/>
          <a:p>
            <a:r>
              <a:rPr lang="en-US" dirty="0"/>
              <a:t>A “bus” is a directed transmission path</a:t>
            </a:r>
          </a:p>
          <a:p>
            <a:r>
              <a:rPr lang="en-US" dirty="0"/>
              <a:t>We use this concept to develop a publish-subscribe system for events</a:t>
            </a:r>
          </a:p>
          <a:p>
            <a:r>
              <a:rPr lang="en-US" dirty="0"/>
              <a:t>We develop handlers which subscribe to the events raised by model objects</a:t>
            </a:r>
          </a:p>
        </p:txBody>
      </p:sp>
      <p:pic>
        <p:nvPicPr>
          <p:cNvPr id="5" name="Picture 4">
            <a:extLst>
              <a:ext uri="{FF2B5EF4-FFF2-40B4-BE49-F238E27FC236}">
                <a16:creationId xmlns:a16="http://schemas.microsoft.com/office/drawing/2014/main" id="{0781F731-4681-41F2-900D-835479E9D7E8}"/>
              </a:ext>
            </a:extLst>
          </p:cNvPr>
          <p:cNvPicPr>
            <a:picLocks noChangeAspect="1"/>
          </p:cNvPicPr>
          <p:nvPr/>
        </p:nvPicPr>
        <p:blipFill>
          <a:blip r:embed="rId2"/>
          <a:stretch>
            <a:fillRect/>
          </a:stretch>
        </p:blipFill>
        <p:spPr>
          <a:xfrm>
            <a:off x="5415722" y="3324713"/>
            <a:ext cx="7138504" cy="2852250"/>
          </a:xfrm>
          <a:prstGeom prst="rect">
            <a:avLst/>
          </a:prstGeom>
        </p:spPr>
      </p:pic>
    </p:spTree>
    <p:extLst>
      <p:ext uri="{BB962C8B-B14F-4D97-AF65-F5344CB8AC3E}">
        <p14:creationId xmlns:p14="http://schemas.microsoft.com/office/powerpoint/2010/main" val="39350793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84738-DED3-4DA1-BB0A-9CE233F43F15}"/>
              </a:ext>
            </a:extLst>
          </p:cNvPr>
          <p:cNvSpPr>
            <a:spLocks noGrp="1"/>
          </p:cNvSpPr>
          <p:nvPr>
            <p:ph type="title"/>
          </p:nvPr>
        </p:nvSpPr>
        <p:spPr/>
        <p:txBody>
          <a:bodyPr/>
          <a:lstStyle/>
          <a:p>
            <a:r>
              <a:rPr lang="en-US" dirty="0"/>
              <a:t>Who is responsible?</a:t>
            </a:r>
          </a:p>
        </p:txBody>
      </p:sp>
      <p:sp>
        <p:nvSpPr>
          <p:cNvPr id="3" name="Content Placeholder 2">
            <a:extLst>
              <a:ext uri="{FF2B5EF4-FFF2-40B4-BE49-F238E27FC236}">
                <a16:creationId xmlns:a16="http://schemas.microsoft.com/office/drawing/2014/main" id="{8DF9A1D7-6A49-45BD-ABCB-88C1FD3A204B}"/>
              </a:ext>
            </a:extLst>
          </p:cNvPr>
          <p:cNvSpPr>
            <a:spLocks noGrp="1"/>
          </p:cNvSpPr>
          <p:nvPr>
            <p:ph idx="1"/>
          </p:nvPr>
        </p:nvSpPr>
        <p:spPr/>
        <p:txBody>
          <a:bodyPr/>
          <a:lstStyle/>
          <a:p>
            <a:r>
              <a:rPr lang="en-US" dirty="0"/>
              <a:t>Service Layer?</a:t>
            </a:r>
          </a:p>
          <a:p>
            <a:pPr lvl="1"/>
            <a:r>
              <a:rPr lang="en-US" dirty="0"/>
              <a:t>The service layer could orchestrate the connection between model events and handlers as it handles requests (and thus state changes)</a:t>
            </a:r>
          </a:p>
          <a:p>
            <a:pPr lvl="1"/>
            <a:r>
              <a:rPr lang="en-US" dirty="0"/>
              <a:t>We could take this further by moving responsibility from the model such that the service layer recognizes, raises, and orchestrates the events</a:t>
            </a:r>
          </a:p>
          <a:p>
            <a:r>
              <a:rPr lang="en-US" dirty="0"/>
              <a:t>The Unit of Work?</a:t>
            </a:r>
          </a:p>
          <a:p>
            <a:pPr lvl="1"/>
            <a:r>
              <a:rPr lang="en-US" dirty="0"/>
              <a:t>Also sees all transactions and works when state will actually change</a:t>
            </a:r>
          </a:p>
          <a:p>
            <a:pPr lvl="1"/>
            <a:r>
              <a:rPr lang="en-US" dirty="0"/>
              <a:t>Understands all aggregates</a:t>
            </a:r>
          </a:p>
        </p:txBody>
      </p:sp>
    </p:spTree>
    <p:extLst>
      <p:ext uri="{BB962C8B-B14F-4D97-AF65-F5344CB8AC3E}">
        <p14:creationId xmlns:p14="http://schemas.microsoft.com/office/powerpoint/2010/main" val="15085175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90BB6-37F3-481E-AB9E-691ADC2C74BE}"/>
              </a:ext>
            </a:extLst>
          </p:cNvPr>
          <p:cNvSpPr>
            <a:spLocks noGrp="1"/>
          </p:cNvSpPr>
          <p:nvPr>
            <p:ph type="title"/>
          </p:nvPr>
        </p:nvSpPr>
        <p:spPr/>
        <p:txBody>
          <a:bodyPr/>
          <a:lstStyle/>
          <a:p>
            <a:r>
              <a:rPr lang="en-US" dirty="0"/>
              <a:t>Recap</a:t>
            </a:r>
          </a:p>
        </p:txBody>
      </p:sp>
      <p:sp>
        <p:nvSpPr>
          <p:cNvPr id="3" name="Content Placeholder 2">
            <a:extLst>
              <a:ext uri="{FF2B5EF4-FFF2-40B4-BE49-F238E27FC236}">
                <a16:creationId xmlns:a16="http://schemas.microsoft.com/office/drawing/2014/main" id="{91DE4A42-0931-42BA-9466-9D877CACB5AB}"/>
              </a:ext>
            </a:extLst>
          </p:cNvPr>
          <p:cNvSpPr>
            <a:spLocks noGrp="1"/>
          </p:cNvSpPr>
          <p:nvPr>
            <p:ph idx="1"/>
          </p:nvPr>
        </p:nvSpPr>
        <p:spPr/>
        <p:txBody>
          <a:bodyPr>
            <a:normAutofit/>
          </a:bodyPr>
          <a:lstStyle/>
          <a:p>
            <a:r>
              <a:rPr lang="en-US" b="1" dirty="0"/>
              <a:t>Events</a:t>
            </a:r>
            <a:r>
              <a:rPr lang="en-US" dirty="0"/>
              <a:t> can help with the single responsibility principle</a:t>
            </a:r>
          </a:p>
          <a:p>
            <a:r>
              <a:rPr lang="en-US" dirty="0"/>
              <a:t>A </a:t>
            </a:r>
            <a:r>
              <a:rPr lang="en-US" b="1" dirty="0"/>
              <a:t>Message Bus </a:t>
            </a:r>
            <a:r>
              <a:rPr lang="en-US" dirty="0"/>
              <a:t>routes messages to handlers</a:t>
            </a:r>
          </a:p>
          <a:p>
            <a:r>
              <a:rPr lang="en-US" dirty="0"/>
              <a:t>Implementation Options</a:t>
            </a:r>
          </a:p>
          <a:p>
            <a:pPr lvl="1"/>
            <a:r>
              <a:rPr lang="en-US" dirty="0"/>
              <a:t>Option 1: Service layer raises events and passes them to message bus</a:t>
            </a:r>
          </a:p>
          <a:p>
            <a:pPr lvl="1"/>
            <a:r>
              <a:rPr lang="en-US" dirty="0"/>
              <a:t>Option 2: Domain model raises events, service layer passes them to message bus</a:t>
            </a:r>
          </a:p>
          <a:p>
            <a:pPr lvl="1"/>
            <a:r>
              <a:rPr lang="en-US" dirty="0"/>
              <a:t>Option 3: </a:t>
            </a:r>
            <a:r>
              <a:rPr lang="en-US" dirty="0" err="1"/>
              <a:t>UoW</a:t>
            </a:r>
            <a:r>
              <a:rPr lang="en-US" dirty="0"/>
              <a:t> collects events from aggregates and passes them to message bus</a:t>
            </a:r>
          </a:p>
        </p:txBody>
      </p:sp>
    </p:spTree>
    <p:extLst>
      <p:ext uri="{BB962C8B-B14F-4D97-AF65-F5344CB8AC3E}">
        <p14:creationId xmlns:p14="http://schemas.microsoft.com/office/powerpoint/2010/main" val="17811259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F5AA6-810E-4F53-A3D5-031EAEED46D3}"/>
              </a:ext>
            </a:extLst>
          </p:cNvPr>
          <p:cNvSpPr>
            <a:spLocks noGrp="1"/>
          </p:cNvSpPr>
          <p:nvPr>
            <p:ph type="title"/>
          </p:nvPr>
        </p:nvSpPr>
        <p:spPr/>
        <p:txBody>
          <a:bodyPr/>
          <a:lstStyle/>
          <a:p>
            <a:r>
              <a:rPr lang="en-US"/>
              <a:t>Message Bus Original Implementation</a:t>
            </a:r>
            <a:endParaRPr lang="en-US" dirty="0"/>
          </a:p>
        </p:txBody>
      </p:sp>
      <p:pic>
        <p:nvPicPr>
          <p:cNvPr id="5" name="Content Placeholder 4">
            <a:extLst>
              <a:ext uri="{FF2B5EF4-FFF2-40B4-BE49-F238E27FC236}">
                <a16:creationId xmlns:a16="http://schemas.microsoft.com/office/drawing/2014/main" id="{B353C14A-AB11-4CCA-AE0C-EC086679260C}"/>
              </a:ext>
            </a:extLst>
          </p:cNvPr>
          <p:cNvPicPr>
            <a:picLocks noGrp="1" noChangeAspect="1"/>
          </p:cNvPicPr>
          <p:nvPr>
            <p:ph idx="1"/>
          </p:nvPr>
        </p:nvPicPr>
        <p:blipFill>
          <a:blip r:embed="rId2"/>
          <a:stretch>
            <a:fillRect/>
          </a:stretch>
        </p:blipFill>
        <p:spPr>
          <a:xfrm>
            <a:off x="2924216" y="1825625"/>
            <a:ext cx="6343568" cy="4351338"/>
          </a:xfrm>
        </p:spPr>
      </p:pic>
    </p:spTree>
    <p:extLst>
      <p:ext uri="{BB962C8B-B14F-4D97-AF65-F5344CB8AC3E}">
        <p14:creationId xmlns:p14="http://schemas.microsoft.com/office/powerpoint/2010/main" val="3783873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CFB16-6E4D-4EBB-911A-32824D1E44DD}"/>
              </a:ext>
            </a:extLst>
          </p:cNvPr>
          <p:cNvSpPr>
            <a:spLocks noGrp="1"/>
          </p:cNvSpPr>
          <p:nvPr>
            <p:ph type="title"/>
          </p:nvPr>
        </p:nvSpPr>
        <p:spPr/>
        <p:txBody>
          <a:bodyPr/>
          <a:lstStyle/>
          <a:p>
            <a:r>
              <a:rPr lang="en-US" dirty="0"/>
              <a:t>Aggregates</a:t>
            </a:r>
          </a:p>
        </p:txBody>
      </p:sp>
      <p:sp>
        <p:nvSpPr>
          <p:cNvPr id="3" name="Text Placeholder 2">
            <a:extLst>
              <a:ext uri="{FF2B5EF4-FFF2-40B4-BE49-F238E27FC236}">
                <a16:creationId xmlns:a16="http://schemas.microsoft.com/office/drawing/2014/main" id="{FFF2594A-4A9A-4744-B440-8FBD4F201877}"/>
              </a:ext>
            </a:extLst>
          </p:cNvPr>
          <p:cNvSpPr>
            <a:spLocks noGrp="1"/>
          </p:cNvSpPr>
          <p:nvPr>
            <p:ph type="body" idx="1"/>
          </p:nvPr>
        </p:nvSpPr>
        <p:spPr/>
        <p:txBody>
          <a:bodyPr/>
          <a:lstStyle/>
          <a:p>
            <a:r>
              <a:rPr lang="en-US" dirty="0"/>
              <a:t>APP Chapter 7</a:t>
            </a:r>
          </a:p>
        </p:txBody>
      </p:sp>
    </p:spTree>
    <p:extLst>
      <p:ext uri="{BB962C8B-B14F-4D97-AF65-F5344CB8AC3E}">
        <p14:creationId xmlns:p14="http://schemas.microsoft.com/office/powerpoint/2010/main" val="39866492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FC692-5C93-4EA1-85EC-DCF79CB9403B}"/>
              </a:ext>
            </a:extLst>
          </p:cNvPr>
          <p:cNvSpPr>
            <a:spLocks noGrp="1"/>
          </p:cNvSpPr>
          <p:nvPr>
            <p:ph type="title"/>
          </p:nvPr>
        </p:nvSpPr>
        <p:spPr/>
        <p:txBody>
          <a:bodyPr/>
          <a:lstStyle/>
          <a:p>
            <a:r>
              <a:rPr lang="en-US" dirty="0"/>
              <a:t>Message Bus as Interface</a:t>
            </a:r>
          </a:p>
        </p:txBody>
      </p:sp>
      <p:pic>
        <p:nvPicPr>
          <p:cNvPr id="5" name="Content Placeholder 4">
            <a:extLst>
              <a:ext uri="{FF2B5EF4-FFF2-40B4-BE49-F238E27FC236}">
                <a16:creationId xmlns:a16="http://schemas.microsoft.com/office/drawing/2014/main" id="{4FA8C4B5-AC66-4D8E-B80E-AD41FDB41AA9}"/>
              </a:ext>
            </a:extLst>
          </p:cNvPr>
          <p:cNvPicPr>
            <a:picLocks noGrp="1" noChangeAspect="1"/>
          </p:cNvPicPr>
          <p:nvPr>
            <p:ph idx="1"/>
          </p:nvPr>
        </p:nvPicPr>
        <p:blipFill>
          <a:blip r:embed="rId2"/>
          <a:stretch>
            <a:fillRect/>
          </a:stretch>
        </p:blipFill>
        <p:spPr>
          <a:xfrm>
            <a:off x="3338902" y="1825625"/>
            <a:ext cx="5514195" cy="4351338"/>
          </a:xfrm>
        </p:spPr>
      </p:pic>
    </p:spTree>
    <p:extLst>
      <p:ext uri="{BB962C8B-B14F-4D97-AF65-F5344CB8AC3E}">
        <p14:creationId xmlns:p14="http://schemas.microsoft.com/office/powerpoint/2010/main" val="11033830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0D285-2FD5-4CC1-B9E2-053DAC5BE427}"/>
              </a:ext>
            </a:extLst>
          </p:cNvPr>
          <p:cNvSpPr>
            <a:spLocks noGrp="1"/>
          </p:cNvSpPr>
          <p:nvPr>
            <p:ph type="title"/>
          </p:nvPr>
        </p:nvSpPr>
        <p:spPr/>
        <p:txBody>
          <a:bodyPr/>
          <a:lstStyle/>
          <a:p>
            <a:r>
              <a:rPr lang="en-US" dirty="0"/>
              <a:t>Everything is Call and Response</a:t>
            </a:r>
          </a:p>
        </p:txBody>
      </p:sp>
      <p:pic>
        <p:nvPicPr>
          <p:cNvPr id="5" name="Content Placeholder 4">
            <a:extLst>
              <a:ext uri="{FF2B5EF4-FFF2-40B4-BE49-F238E27FC236}">
                <a16:creationId xmlns:a16="http://schemas.microsoft.com/office/drawing/2014/main" id="{26E39970-2B9C-4BB4-B43B-D194D3D7CD5F}"/>
              </a:ext>
            </a:extLst>
          </p:cNvPr>
          <p:cNvPicPr>
            <a:picLocks noGrp="1" noChangeAspect="1"/>
          </p:cNvPicPr>
          <p:nvPr>
            <p:ph idx="1"/>
          </p:nvPr>
        </p:nvPicPr>
        <p:blipFill>
          <a:blip r:embed="rId2"/>
          <a:stretch>
            <a:fillRect/>
          </a:stretch>
        </p:blipFill>
        <p:spPr>
          <a:xfrm>
            <a:off x="685146" y="1924277"/>
            <a:ext cx="10515600" cy="1312722"/>
          </a:xfrm>
        </p:spPr>
      </p:pic>
    </p:spTree>
    <p:extLst>
      <p:ext uri="{BB962C8B-B14F-4D97-AF65-F5344CB8AC3E}">
        <p14:creationId xmlns:p14="http://schemas.microsoft.com/office/powerpoint/2010/main" val="31884872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E9F97-EAE8-462F-B647-9430305BF2A4}"/>
              </a:ext>
            </a:extLst>
          </p:cNvPr>
          <p:cNvSpPr>
            <a:spLocks noGrp="1"/>
          </p:cNvSpPr>
          <p:nvPr>
            <p:ph type="title"/>
          </p:nvPr>
        </p:nvSpPr>
        <p:spPr/>
        <p:txBody>
          <a:bodyPr/>
          <a:lstStyle/>
          <a:p>
            <a:r>
              <a:rPr lang="en-US" dirty="0"/>
              <a:t>Cascades of Response</a:t>
            </a:r>
          </a:p>
        </p:txBody>
      </p:sp>
      <p:pic>
        <p:nvPicPr>
          <p:cNvPr id="5" name="Content Placeholder 4">
            <a:extLst>
              <a:ext uri="{FF2B5EF4-FFF2-40B4-BE49-F238E27FC236}">
                <a16:creationId xmlns:a16="http://schemas.microsoft.com/office/drawing/2014/main" id="{33EA1B9B-88FF-475D-B1B0-D74B1E8FE651}"/>
              </a:ext>
            </a:extLst>
          </p:cNvPr>
          <p:cNvPicPr>
            <a:picLocks noGrp="1" noChangeAspect="1"/>
          </p:cNvPicPr>
          <p:nvPr>
            <p:ph idx="1"/>
          </p:nvPr>
        </p:nvPicPr>
        <p:blipFill>
          <a:blip r:embed="rId2"/>
          <a:stretch>
            <a:fillRect/>
          </a:stretch>
        </p:blipFill>
        <p:spPr>
          <a:xfrm>
            <a:off x="2459693" y="1825625"/>
            <a:ext cx="7272614" cy="4351338"/>
          </a:xfrm>
        </p:spPr>
      </p:pic>
    </p:spTree>
    <p:extLst>
      <p:ext uri="{BB962C8B-B14F-4D97-AF65-F5344CB8AC3E}">
        <p14:creationId xmlns:p14="http://schemas.microsoft.com/office/powerpoint/2010/main" val="4148334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5DFF4-B6C1-43B1-A8D2-6887101E3BD8}"/>
              </a:ext>
            </a:extLst>
          </p:cNvPr>
          <p:cNvSpPr>
            <a:spLocks noGrp="1"/>
          </p:cNvSpPr>
          <p:nvPr>
            <p:ph type="title"/>
          </p:nvPr>
        </p:nvSpPr>
        <p:spPr/>
        <p:txBody>
          <a:bodyPr/>
          <a:lstStyle/>
          <a:p>
            <a:r>
              <a:rPr lang="en-US" dirty="0"/>
              <a:t>First, some words about aggregates</a:t>
            </a:r>
          </a:p>
        </p:txBody>
      </p:sp>
      <p:pic>
        <p:nvPicPr>
          <p:cNvPr id="5" name="Content Placeholder 4">
            <a:extLst>
              <a:ext uri="{FF2B5EF4-FFF2-40B4-BE49-F238E27FC236}">
                <a16:creationId xmlns:a16="http://schemas.microsoft.com/office/drawing/2014/main" id="{ABD31E83-F893-4957-ACFE-249B9C1E536F}"/>
              </a:ext>
            </a:extLst>
          </p:cNvPr>
          <p:cNvPicPr>
            <a:picLocks noGrp="1" noChangeAspect="1"/>
          </p:cNvPicPr>
          <p:nvPr>
            <p:ph idx="1"/>
          </p:nvPr>
        </p:nvPicPr>
        <p:blipFill>
          <a:blip r:embed="rId2"/>
          <a:stretch>
            <a:fillRect/>
          </a:stretch>
        </p:blipFill>
        <p:spPr>
          <a:xfrm>
            <a:off x="1776403" y="1825625"/>
            <a:ext cx="8639194" cy="4351338"/>
          </a:xfrm>
        </p:spPr>
      </p:pic>
    </p:spTree>
    <p:extLst>
      <p:ext uri="{BB962C8B-B14F-4D97-AF65-F5344CB8AC3E}">
        <p14:creationId xmlns:p14="http://schemas.microsoft.com/office/powerpoint/2010/main" val="4065014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819A0-B965-459D-8577-C6DBE99C1EFA}"/>
              </a:ext>
            </a:extLst>
          </p:cNvPr>
          <p:cNvSpPr>
            <a:spLocks noGrp="1"/>
          </p:cNvSpPr>
          <p:nvPr>
            <p:ph type="title"/>
          </p:nvPr>
        </p:nvSpPr>
        <p:spPr/>
        <p:txBody>
          <a:bodyPr/>
          <a:lstStyle/>
          <a:p>
            <a:r>
              <a:rPr lang="en-US" dirty="0"/>
              <a:t>Why does this matter?</a:t>
            </a:r>
          </a:p>
        </p:txBody>
      </p:sp>
      <p:sp>
        <p:nvSpPr>
          <p:cNvPr id="3" name="Content Placeholder 2">
            <a:extLst>
              <a:ext uri="{FF2B5EF4-FFF2-40B4-BE49-F238E27FC236}">
                <a16:creationId xmlns:a16="http://schemas.microsoft.com/office/drawing/2014/main" id="{7E0DBF91-6459-4654-994A-9370ACC40BD4}"/>
              </a:ext>
            </a:extLst>
          </p:cNvPr>
          <p:cNvSpPr>
            <a:spLocks noGrp="1"/>
          </p:cNvSpPr>
          <p:nvPr>
            <p:ph idx="1"/>
          </p:nvPr>
        </p:nvSpPr>
        <p:spPr/>
        <p:txBody>
          <a:bodyPr/>
          <a:lstStyle/>
          <a:p>
            <a:r>
              <a:rPr lang="en-US" dirty="0"/>
              <a:t>Invariants</a:t>
            </a:r>
          </a:p>
          <a:p>
            <a:pPr lvl="1"/>
            <a:r>
              <a:rPr lang="en-US" dirty="0"/>
              <a:t>The unalterable facts that must be modeled in the domain</a:t>
            </a:r>
          </a:p>
          <a:p>
            <a:r>
              <a:rPr lang="en-US" dirty="0"/>
              <a:t>Constraints</a:t>
            </a:r>
          </a:p>
          <a:p>
            <a:pPr lvl="1"/>
            <a:r>
              <a:rPr lang="en-US" dirty="0"/>
              <a:t>A business rule that restricts the possible states in the domain model</a:t>
            </a:r>
          </a:p>
          <a:p>
            <a:r>
              <a:rPr lang="en-US" dirty="0"/>
              <a:t>Consistency</a:t>
            </a:r>
          </a:p>
          <a:p>
            <a:pPr lvl="1"/>
            <a:r>
              <a:rPr lang="en-US" dirty="0"/>
              <a:t>The imperative to operate given invariants and constraints</a:t>
            </a:r>
          </a:p>
          <a:p>
            <a:r>
              <a:rPr lang="en-US" dirty="0"/>
              <a:t>Examples</a:t>
            </a:r>
          </a:p>
          <a:p>
            <a:pPr lvl="1"/>
            <a:r>
              <a:rPr lang="en-US" i="1" dirty="0"/>
              <a:t>“An order line can be allocated to only one batch at a time.”</a:t>
            </a:r>
          </a:p>
          <a:p>
            <a:pPr lvl="1"/>
            <a:r>
              <a:rPr lang="en-US" dirty="0"/>
              <a:t>“</a:t>
            </a:r>
            <a:r>
              <a:rPr lang="en-US" i="1" dirty="0"/>
              <a:t>We can’t allocate to a batch if the available quantity is less than the quantity of the order line.</a:t>
            </a:r>
            <a:r>
              <a:rPr lang="en-US" dirty="0"/>
              <a:t>”</a:t>
            </a:r>
          </a:p>
        </p:txBody>
      </p:sp>
    </p:spTree>
    <p:extLst>
      <p:ext uri="{BB962C8B-B14F-4D97-AF65-F5344CB8AC3E}">
        <p14:creationId xmlns:p14="http://schemas.microsoft.com/office/powerpoint/2010/main" val="1478250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76BB7-F806-4016-90D8-1179ED440B5F}"/>
              </a:ext>
            </a:extLst>
          </p:cNvPr>
          <p:cNvSpPr>
            <a:spLocks noGrp="1"/>
          </p:cNvSpPr>
          <p:nvPr>
            <p:ph type="title"/>
          </p:nvPr>
        </p:nvSpPr>
        <p:spPr/>
        <p:txBody>
          <a:bodyPr/>
          <a:lstStyle/>
          <a:p>
            <a:r>
              <a:rPr lang="en-US" dirty="0"/>
              <a:t>The impacts on data consistency</a:t>
            </a:r>
          </a:p>
        </p:txBody>
      </p:sp>
      <p:sp>
        <p:nvSpPr>
          <p:cNvPr id="3" name="Content Placeholder 2">
            <a:extLst>
              <a:ext uri="{FF2B5EF4-FFF2-40B4-BE49-F238E27FC236}">
                <a16:creationId xmlns:a16="http://schemas.microsoft.com/office/drawing/2014/main" id="{9D3759E1-911F-4611-9432-1A74EAB5ECA8}"/>
              </a:ext>
            </a:extLst>
          </p:cNvPr>
          <p:cNvSpPr>
            <a:spLocks noGrp="1"/>
          </p:cNvSpPr>
          <p:nvPr>
            <p:ph idx="1"/>
          </p:nvPr>
        </p:nvSpPr>
        <p:spPr/>
        <p:txBody>
          <a:bodyPr/>
          <a:lstStyle/>
          <a:p>
            <a:r>
              <a:rPr lang="en-US" dirty="0"/>
              <a:t>Concurrency</a:t>
            </a:r>
          </a:p>
          <a:p>
            <a:pPr lvl="1"/>
            <a:r>
              <a:rPr lang="en-US" dirty="0"/>
              <a:t>In a multi-user/multi-process system, maintaining consistency is a challenge</a:t>
            </a:r>
          </a:p>
          <a:p>
            <a:r>
              <a:rPr lang="en-US" dirty="0"/>
              <a:t>Common Solution:</a:t>
            </a:r>
          </a:p>
          <a:p>
            <a:pPr lvl="1"/>
            <a:r>
              <a:rPr lang="en-US" dirty="0"/>
              <a:t>Locks: we lock a resource – such as a database – so that only one change is permitted at a time</a:t>
            </a:r>
          </a:p>
          <a:p>
            <a:pPr lvl="1"/>
            <a:r>
              <a:rPr lang="en-US" dirty="0"/>
              <a:t>Problem: With a larger system, locking the entire system per transaction creates a bottleneck</a:t>
            </a:r>
          </a:p>
        </p:txBody>
      </p:sp>
    </p:spTree>
    <p:extLst>
      <p:ext uri="{BB962C8B-B14F-4D97-AF65-F5344CB8AC3E}">
        <p14:creationId xmlns:p14="http://schemas.microsoft.com/office/powerpoint/2010/main" val="201198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B963E-B696-4A43-91AB-767D9AB2FCD0}"/>
              </a:ext>
            </a:extLst>
          </p:cNvPr>
          <p:cNvSpPr>
            <a:spLocks noGrp="1"/>
          </p:cNvSpPr>
          <p:nvPr>
            <p:ph type="title"/>
          </p:nvPr>
        </p:nvSpPr>
        <p:spPr/>
        <p:txBody>
          <a:bodyPr/>
          <a:lstStyle/>
          <a:p>
            <a:r>
              <a:rPr lang="en-US" dirty="0"/>
              <a:t>Aggregates to the Rescue</a:t>
            </a:r>
          </a:p>
        </p:txBody>
      </p:sp>
      <p:sp>
        <p:nvSpPr>
          <p:cNvPr id="3" name="Content Placeholder 2">
            <a:extLst>
              <a:ext uri="{FF2B5EF4-FFF2-40B4-BE49-F238E27FC236}">
                <a16:creationId xmlns:a16="http://schemas.microsoft.com/office/drawing/2014/main" id="{1AB147A3-73CC-434E-A100-6B993BDB8009}"/>
              </a:ext>
            </a:extLst>
          </p:cNvPr>
          <p:cNvSpPr>
            <a:spLocks noGrp="1"/>
          </p:cNvSpPr>
          <p:nvPr>
            <p:ph idx="1"/>
          </p:nvPr>
        </p:nvSpPr>
        <p:spPr/>
        <p:txBody>
          <a:bodyPr>
            <a:normAutofit lnSpcReduction="10000"/>
          </a:bodyPr>
          <a:lstStyle/>
          <a:p>
            <a:r>
              <a:rPr lang="en-US" dirty="0"/>
              <a:t>From the DDD community: An aggregate is a domain model that groups/contains other domain models</a:t>
            </a:r>
          </a:p>
          <a:p>
            <a:pPr lvl="1"/>
            <a:r>
              <a:rPr lang="en-US" dirty="0"/>
              <a:t>“An AGGREGATE is a cluster of associated objects that we treat as a unit for the purpose of data changes.” — Eric Evans</a:t>
            </a:r>
          </a:p>
          <a:p>
            <a:r>
              <a:rPr lang="en-US" dirty="0"/>
              <a:t>Also, aggregates can be designed to be the “public” interfaces to the domain model such that individual classes can be thought of as “private” data/value objects</a:t>
            </a:r>
          </a:p>
          <a:p>
            <a:r>
              <a:rPr lang="en-US" dirty="0"/>
              <a:t>Aggregates create bounded contexts</a:t>
            </a:r>
          </a:p>
          <a:p>
            <a:pPr lvl="1"/>
            <a:r>
              <a:rPr lang="en-US" dirty="0"/>
              <a:t>Lends well to the development of a “microservices” approach that Flask is often associated with</a:t>
            </a:r>
            <a:br>
              <a:rPr lang="en-US" dirty="0"/>
            </a:br>
            <a:endParaRPr lang="en-US" dirty="0"/>
          </a:p>
        </p:txBody>
      </p:sp>
    </p:spTree>
    <p:extLst>
      <p:ext uri="{BB962C8B-B14F-4D97-AF65-F5344CB8AC3E}">
        <p14:creationId xmlns:p14="http://schemas.microsoft.com/office/powerpoint/2010/main" val="1748350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DE31D-B3B9-465D-B22E-B0C66AE3DC29}"/>
              </a:ext>
            </a:extLst>
          </p:cNvPr>
          <p:cNvSpPr>
            <a:spLocks noGrp="1"/>
          </p:cNvSpPr>
          <p:nvPr>
            <p:ph type="title"/>
          </p:nvPr>
        </p:nvSpPr>
        <p:spPr/>
        <p:txBody>
          <a:bodyPr/>
          <a:lstStyle/>
          <a:p>
            <a:r>
              <a:rPr lang="en-US" dirty="0"/>
              <a:t>Aggregates and Repositories</a:t>
            </a:r>
          </a:p>
        </p:txBody>
      </p:sp>
      <p:sp>
        <p:nvSpPr>
          <p:cNvPr id="3" name="Content Placeholder 2">
            <a:extLst>
              <a:ext uri="{FF2B5EF4-FFF2-40B4-BE49-F238E27FC236}">
                <a16:creationId xmlns:a16="http://schemas.microsoft.com/office/drawing/2014/main" id="{E77F1B35-64C6-475F-A37F-FD8BA5A9E3F4}"/>
              </a:ext>
            </a:extLst>
          </p:cNvPr>
          <p:cNvSpPr>
            <a:spLocks noGrp="1"/>
          </p:cNvSpPr>
          <p:nvPr>
            <p:ph idx="1"/>
          </p:nvPr>
        </p:nvSpPr>
        <p:spPr/>
        <p:txBody>
          <a:bodyPr/>
          <a:lstStyle/>
          <a:p>
            <a:r>
              <a:rPr lang="en-US" dirty="0"/>
              <a:t>We evolve our repository approach with the following design guidance:</a:t>
            </a:r>
          </a:p>
          <a:p>
            <a:pPr lvl="1"/>
            <a:r>
              <a:rPr lang="en-US" dirty="0"/>
              <a:t>One Aggregate = One Repository</a:t>
            </a:r>
          </a:p>
          <a:p>
            <a:r>
              <a:rPr lang="en-US" dirty="0"/>
              <a:t>Concurrency and Integrity require a bit more care…</a:t>
            </a:r>
          </a:p>
        </p:txBody>
      </p:sp>
    </p:spTree>
    <p:extLst>
      <p:ext uri="{BB962C8B-B14F-4D97-AF65-F5344CB8AC3E}">
        <p14:creationId xmlns:p14="http://schemas.microsoft.com/office/powerpoint/2010/main" val="3706610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AA2A8-EB91-466B-87E3-643A0EE4EE28}"/>
              </a:ext>
            </a:extLst>
          </p:cNvPr>
          <p:cNvSpPr>
            <a:spLocks noGrp="1"/>
          </p:cNvSpPr>
          <p:nvPr>
            <p:ph type="title"/>
          </p:nvPr>
        </p:nvSpPr>
        <p:spPr/>
        <p:txBody>
          <a:bodyPr/>
          <a:lstStyle/>
          <a:p>
            <a:r>
              <a:rPr lang="en-US" dirty="0"/>
              <a:t>Back to the Big Picture</a:t>
            </a:r>
          </a:p>
        </p:txBody>
      </p:sp>
      <p:pic>
        <p:nvPicPr>
          <p:cNvPr id="5" name="Content Placeholder 4">
            <a:extLst>
              <a:ext uri="{FF2B5EF4-FFF2-40B4-BE49-F238E27FC236}">
                <a16:creationId xmlns:a16="http://schemas.microsoft.com/office/drawing/2014/main" id="{CD1EC0E9-980F-428B-B9D8-59000D9BA8F2}"/>
              </a:ext>
            </a:extLst>
          </p:cNvPr>
          <p:cNvPicPr>
            <a:picLocks noGrp="1" noChangeAspect="1"/>
          </p:cNvPicPr>
          <p:nvPr>
            <p:ph idx="1"/>
          </p:nvPr>
        </p:nvPicPr>
        <p:blipFill>
          <a:blip r:embed="rId2"/>
          <a:stretch>
            <a:fillRect/>
          </a:stretch>
        </p:blipFill>
        <p:spPr>
          <a:xfrm>
            <a:off x="3236435" y="1825625"/>
            <a:ext cx="5719129" cy="4351338"/>
          </a:xfrm>
        </p:spPr>
      </p:pic>
    </p:spTree>
    <p:extLst>
      <p:ext uri="{BB962C8B-B14F-4D97-AF65-F5344CB8AC3E}">
        <p14:creationId xmlns:p14="http://schemas.microsoft.com/office/powerpoint/2010/main" val="3966959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90B6FAD-3F5F-4985-BB42-989895A03114}"/>
              </a:ext>
            </a:extLst>
          </p:cNvPr>
          <p:cNvSpPr>
            <a:spLocks noGrp="1"/>
          </p:cNvSpPr>
          <p:nvPr>
            <p:ph type="title"/>
          </p:nvPr>
        </p:nvSpPr>
        <p:spPr/>
        <p:txBody>
          <a:bodyPr/>
          <a:lstStyle/>
          <a:p>
            <a:r>
              <a:rPr lang="en-US" dirty="0"/>
              <a:t>Events and the Message Bus</a:t>
            </a:r>
          </a:p>
        </p:txBody>
      </p:sp>
      <p:sp>
        <p:nvSpPr>
          <p:cNvPr id="7" name="Text Placeholder 6">
            <a:extLst>
              <a:ext uri="{FF2B5EF4-FFF2-40B4-BE49-F238E27FC236}">
                <a16:creationId xmlns:a16="http://schemas.microsoft.com/office/drawing/2014/main" id="{BE170CC5-09E4-49A2-A298-25F8AE4B82A7}"/>
              </a:ext>
            </a:extLst>
          </p:cNvPr>
          <p:cNvSpPr>
            <a:spLocks noGrp="1"/>
          </p:cNvSpPr>
          <p:nvPr>
            <p:ph type="body" idx="1"/>
          </p:nvPr>
        </p:nvSpPr>
        <p:spPr/>
        <p:txBody>
          <a:bodyPr/>
          <a:lstStyle/>
          <a:p>
            <a:r>
              <a:rPr lang="en-US" dirty="0"/>
              <a:t>Chapter 8</a:t>
            </a:r>
          </a:p>
        </p:txBody>
      </p:sp>
    </p:spTree>
    <p:extLst>
      <p:ext uri="{BB962C8B-B14F-4D97-AF65-F5344CB8AC3E}">
        <p14:creationId xmlns:p14="http://schemas.microsoft.com/office/powerpoint/2010/main" val="2762811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TotalTime>
  <Words>691</Words>
  <Application>Microsoft Office PowerPoint</Application>
  <PresentationFormat>Widescreen</PresentationFormat>
  <Paragraphs>80</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Events and Messages</vt:lpstr>
      <vt:lpstr>Aggregates</vt:lpstr>
      <vt:lpstr>First, some words about aggregates</vt:lpstr>
      <vt:lpstr>Why does this matter?</vt:lpstr>
      <vt:lpstr>The impacts on data consistency</vt:lpstr>
      <vt:lpstr>Aggregates to the Rescue</vt:lpstr>
      <vt:lpstr>Aggregates and Repositories</vt:lpstr>
      <vt:lpstr>Back to the Big Picture</vt:lpstr>
      <vt:lpstr>Events and the Message Bus</vt:lpstr>
      <vt:lpstr>The Meaning of State Changes</vt:lpstr>
      <vt:lpstr>Business Process Premise</vt:lpstr>
      <vt:lpstr>We want to be notified…</vt:lpstr>
      <vt:lpstr>Seen…</vt:lpstr>
      <vt:lpstr>A Model will Manage its Own Events</vt:lpstr>
      <vt:lpstr>An Out-Of-Stock Test</vt:lpstr>
      <vt:lpstr>Event notification via Message Bus</vt:lpstr>
      <vt:lpstr>Who is responsible?</vt:lpstr>
      <vt:lpstr>Recap</vt:lpstr>
      <vt:lpstr>Message Bus Original Implementation</vt:lpstr>
      <vt:lpstr>Message Bus as Interface</vt:lpstr>
      <vt:lpstr>Everything is Call and Response</vt:lpstr>
      <vt:lpstr>Cascades of Response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Jeffry Babb</dc:creator>
  <cp:lastModifiedBy>Jeffry Babb</cp:lastModifiedBy>
  <cp:revision>12</cp:revision>
  <dcterms:created xsi:type="dcterms:W3CDTF">2021-03-17T19:23:17Z</dcterms:created>
  <dcterms:modified xsi:type="dcterms:W3CDTF">2021-03-17T21:07:25Z</dcterms:modified>
</cp:coreProperties>
</file>