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-15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E033-17E3-4D07-A245-956C525D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1542D-EB13-42A5-A5AC-284C8F92C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E85A-672F-414C-A816-4CD524DF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C99C-1DC7-44F0-9F04-A3A90B7C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FA3E-0093-4E10-BFA9-8B7388A0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82E0-EFCF-4744-B110-22800ADF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AEBA3-7C65-4186-AE6E-A02684456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23F7-31D4-4A92-853B-ADE4613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10A5-46B6-4A97-8CBF-55029791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3463-199C-4FB4-8D4A-F63245C7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716C2-79AF-400D-987D-0DEC27E50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1F3B6-5CBF-4A96-83CC-140B0EC9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F2E3-515D-4D7B-A84C-9F9FD38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30A4-31B9-4A83-8CC6-9DB1C5F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1E50-EE5F-4959-8E13-9B598767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36DD-D389-4414-A5E3-D343DAAE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EEF1-4D5E-45FE-A1CD-56FECD29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67AE-F633-4C66-B424-8B0023AB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DDCD-5326-4B4E-A88D-25244BE4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BAD2-95B2-4AE2-B3CB-D71CA594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3D1E-DCB8-4E9A-A06F-6E1F382E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ED532-AD1F-4BED-AD1E-6AF1D9E4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6A92-A4DC-4895-99BD-F7A50F84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A973-3F6F-4636-90CE-CEC569B4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D18A-5013-47EC-B872-B9CF2F0D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2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5039-812C-4DA6-AF32-1750C5ED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E19D-826B-4374-A2DD-3A6261691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E71DF-7ECE-4C80-92A6-3A9406D2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790D-F5FE-468E-869C-44E8D77F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0B49-F56F-419C-BEFA-FA1EDCAC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C5E51-70BF-4E3B-B731-38625439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FE6F-B37D-4803-8FCB-385CF177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019E5-6507-4C46-9311-8BEA5A462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3E6C5-8D82-439A-91C3-BF1C0A272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D3E04-2DDF-4C50-862C-3C341C7E6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88E9-9141-473F-89B2-1CEAD8604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28D94-9A82-43A5-A25C-7C348F5B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71B5D-B1A4-4B16-B664-DCE45BB3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1143F-67A2-4267-96B2-E978573E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3712-5B72-4768-AF1E-B6B5375A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1D362-47D1-4857-9F79-4A24D157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78BF2-F13A-47D5-978F-C78CBA49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242F2-3E87-4B7D-B2AB-911E0881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F602E-9CD7-41E5-AEDC-FAB1012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10574-48CD-46C0-B8B8-3A0652E6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C40A7-C43F-4044-B378-1C2299FB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EC1-FC17-4CB5-8372-0DD972E3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62BE-FC38-45F4-A4A2-25C3E3F1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99C1C-2E76-446E-9933-ABC147B50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557C4-2D68-4533-81A5-A6179DB2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1083-1219-4AFF-9C3F-7628C839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28E27-0F37-47A5-B814-7F980F5A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03E8-E2D7-480A-92A9-848D8342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AB683-8059-499E-98E5-881B93F98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34128-63D4-4348-BB0B-03FB714C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5326-270B-4102-9F35-ABDD222A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E5408-5E2F-475B-866C-E425ED07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B3C43-E9E5-4445-AC3F-15EA0BDB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58086-DC2E-45DF-9054-A9BFBADF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FA772-2994-44C0-9066-1E196205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BFF82-BFE5-4C10-B558-D5F021B1E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E4E2-4E3A-4F20-BBCE-12AF5FF0FFB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F7754-A25A-4A72-A979-AFBB8B8E4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9398-DD45-4C46-842C-C93DE7C23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0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397A-EE12-4418-89CD-D0BF2C9F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Paradigms of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1E2C2-082E-4B24-9575-5571959F7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CIDM 4390 and 6330</a:t>
            </a:r>
          </a:p>
          <a:p>
            <a:pPr algn="l"/>
            <a:r>
              <a:rPr lang="en-US" sz="2000"/>
              <a:t>Spring 2021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1E61B7AF-793A-4B0B-B6AC-6C4456C2F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7" r="1082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9018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BE5A-81AD-42B8-A68B-FB66DE96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Pragmatic Architectural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332B9-94E4-45DE-9F22-09254EC5B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6039"/>
            <a:ext cx="10515600" cy="2090509"/>
          </a:xfrm>
        </p:spPr>
      </p:pic>
    </p:spTree>
    <p:extLst>
      <p:ext uri="{BB962C8B-B14F-4D97-AF65-F5344CB8AC3E}">
        <p14:creationId xmlns:p14="http://schemas.microsoft.com/office/powerpoint/2010/main" val="344206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BE5E-437A-438F-BC3F-EB4CDF92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Elaboration: Mutability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8728D-D057-4CAD-8BA6-511A44205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820" y="1825625"/>
            <a:ext cx="6472359" cy="4351338"/>
          </a:xfr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3FE2223-6402-429D-9224-D0C830D23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92" y="3893609"/>
            <a:ext cx="31813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8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C739-32C2-4E14-A60B-91166416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Pragmatic Example: Event Sourcing</a:t>
            </a:r>
          </a:p>
        </p:txBody>
      </p:sp>
      <p:pic>
        <p:nvPicPr>
          <p:cNvPr id="4098" name="Picture 2" descr="An overview and example of the Event Sourcing pattern">
            <a:extLst>
              <a:ext uri="{FF2B5EF4-FFF2-40B4-BE49-F238E27FC236}">
                <a16:creationId xmlns:a16="http://schemas.microsoft.com/office/drawing/2014/main" id="{A0AEBCA5-1B9F-461C-9E7D-292E80A60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55" y="1825625"/>
            <a:ext cx="68304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B302B1-288D-45A1-AC1F-4C707EBA53C2}"/>
              </a:ext>
            </a:extLst>
          </p:cNvPr>
          <p:cNvSpPr txBox="1"/>
          <p:nvPr/>
        </p:nvSpPr>
        <p:spPr>
          <a:xfrm>
            <a:off x="7916333" y="6308209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Microsoft, 2021</a:t>
            </a:r>
          </a:p>
        </p:txBody>
      </p:sp>
    </p:spTree>
    <p:extLst>
      <p:ext uri="{BB962C8B-B14F-4D97-AF65-F5344CB8AC3E}">
        <p14:creationId xmlns:p14="http://schemas.microsoft.com/office/powerpoint/2010/main" val="292021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26C6-63A8-4657-85AE-291E579F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92436" cy="1325563"/>
          </a:xfrm>
        </p:spPr>
        <p:txBody>
          <a:bodyPr/>
          <a:lstStyle/>
          <a:p>
            <a:r>
              <a:rPr lang="en-US" dirty="0"/>
              <a:t>Event Sourcing and Repudiation</a:t>
            </a:r>
          </a:p>
        </p:txBody>
      </p:sp>
      <p:pic>
        <p:nvPicPr>
          <p:cNvPr id="5122" name="Picture 2" descr="Using event sourcing to capture information about seat reservations in a conference management system">
            <a:extLst>
              <a:ext uri="{FF2B5EF4-FFF2-40B4-BE49-F238E27FC236}">
                <a16:creationId xmlns:a16="http://schemas.microsoft.com/office/drawing/2014/main" id="{0C795EA8-842B-47B1-85D5-EA49D8F36A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42" y="54250"/>
            <a:ext cx="4192436" cy="649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lockchain and cryptocurrency: Everything you need to know ...">
            <a:extLst>
              <a:ext uri="{FF2B5EF4-FFF2-40B4-BE49-F238E27FC236}">
                <a16:creationId xmlns:a16="http://schemas.microsoft.com/office/drawing/2014/main" id="{6BC7BE63-A5AB-4EB4-8AC7-96C35EDA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5" y="2253149"/>
            <a:ext cx="6276099" cy="391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334C4-C6EE-4019-B0E8-234C223CEB66}"/>
              </a:ext>
            </a:extLst>
          </p:cNvPr>
          <p:cNvSpPr txBox="1"/>
          <p:nvPr/>
        </p:nvSpPr>
        <p:spPr>
          <a:xfrm>
            <a:off x="4203700" y="6360219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Microsoft, 2021</a:t>
            </a:r>
          </a:p>
        </p:txBody>
      </p:sp>
    </p:spTree>
    <p:extLst>
      <p:ext uri="{BB962C8B-B14F-4D97-AF65-F5344CB8AC3E}">
        <p14:creationId xmlns:p14="http://schemas.microsoft.com/office/powerpoint/2010/main" val="1125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0062-74AE-4C05-A54A-3DAFC15B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04275-9876-4C1D-9774-9408AC87B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 Chapter 3</a:t>
            </a:r>
          </a:p>
        </p:txBody>
      </p:sp>
    </p:spTree>
    <p:extLst>
      <p:ext uri="{BB962C8B-B14F-4D97-AF65-F5344CB8AC3E}">
        <p14:creationId xmlns:p14="http://schemas.microsoft.com/office/powerpoint/2010/main" val="191827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9AFDF-7D1C-4FCF-92C2-6F4584E7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A45B00-3761-4ED9-861C-2F0B6393F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339" y="1825625"/>
            <a:ext cx="911732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D28252-91E7-4164-81C8-B90CCC703FBA}"/>
              </a:ext>
            </a:extLst>
          </p:cNvPr>
          <p:cNvSpPr txBox="1"/>
          <p:nvPr/>
        </p:nvSpPr>
        <p:spPr>
          <a:xfrm>
            <a:off x="8711096" y="624177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 Roy, 2009</a:t>
            </a:r>
          </a:p>
        </p:txBody>
      </p:sp>
    </p:spTree>
    <p:extLst>
      <p:ext uri="{BB962C8B-B14F-4D97-AF65-F5344CB8AC3E}">
        <p14:creationId xmlns:p14="http://schemas.microsoft.com/office/powerpoint/2010/main" val="190639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81B8-8799-47F6-832B-82384427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ECA9B-28B5-4DAB-9155-EC19C6599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739" y="18774"/>
            <a:ext cx="8904948" cy="6822220"/>
          </a:xfrm>
        </p:spPr>
      </p:pic>
    </p:spTree>
    <p:extLst>
      <p:ext uri="{BB962C8B-B14F-4D97-AF65-F5344CB8AC3E}">
        <p14:creationId xmlns:p14="http://schemas.microsoft.com/office/powerpoint/2010/main" val="132217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8C9220-BF2B-4A0C-8B03-E11EBC5D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7897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6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F77F-05F0-41E3-8CA5-B524A9C1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Complete?</a:t>
            </a:r>
          </a:p>
        </p:txBody>
      </p:sp>
      <p:pic>
        <p:nvPicPr>
          <p:cNvPr id="2050" name="Picture 2" descr="An interactive Turing machine | Download Scientific Diagram">
            <a:extLst>
              <a:ext uri="{FF2B5EF4-FFF2-40B4-BE49-F238E27FC236}">
                <a16:creationId xmlns:a16="http://schemas.microsoft.com/office/drawing/2014/main" id="{5DC5F16E-7B83-4343-BB18-10BFD5D02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4" y="1585354"/>
            <a:ext cx="7048074" cy="242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 can't believe it's a universal computer!">
            <a:extLst>
              <a:ext uri="{FF2B5EF4-FFF2-40B4-BE49-F238E27FC236}">
                <a16:creationId xmlns:a16="http://schemas.microsoft.com/office/drawing/2014/main" id="{3D8559B8-C3F8-4367-B343-3128C1FE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387" y="1855304"/>
            <a:ext cx="3057134" cy="383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94B2EB9-FB1A-4AB5-8194-2EE3E94D2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64" y="4223578"/>
            <a:ext cx="4762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43462-46A7-41C4-8012-F7587C0EF10D}"/>
              </a:ext>
            </a:extLst>
          </p:cNvPr>
          <p:cNvSpPr txBox="1"/>
          <p:nvPr/>
        </p:nvSpPr>
        <p:spPr>
          <a:xfrm>
            <a:off x="9033169" y="1506022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Alan Turing</a:t>
            </a:r>
          </a:p>
        </p:txBody>
      </p:sp>
    </p:spTree>
    <p:extLst>
      <p:ext uri="{BB962C8B-B14F-4D97-AF65-F5344CB8AC3E}">
        <p14:creationId xmlns:p14="http://schemas.microsoft.com/office/powerpoint/2010/main" val="141963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6ABC-7984-4FC2-80BF-8DB646DC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Paradigmen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227F-5C70-4098-9C80-0B9A4F67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– Algorithm and Business Logic</a:t>
            </a:r>
          </a:p>
          <a:p>
            <a:pPr lvl="1"/>
            <a:r>
              <a:rPr lang="en-US" dirty="0"/>
              <a:t>Imposition of discipline on direct transfer of program control</a:t>
            </a:r>
          </a:p>
          <a:p>
            <a:pPr lvl="1"/>
            <a:r>
              <a:rPr lang="en-US" dirty="0"/>
              <a:t>Principal Features: Control Structures</a:t>
            </a:r>
          </a:p>
          <a:p>
            <a:r>
              <a:rPr lang="en-US" dirty="0"/>
              <a:t>Object-Oriented - Architecture</a:t>
            </a:r>
          </a:p>
          <a:p>
            <a:pPr lvl="1"/>
            <a:r>
              <a:rPr lang="en-US" dirty="0"/>
              <a:t>Imposition of discipline on the indirect transfer of program control</a:t>
            </a:r>
          </a:p>
          <a:p>
            <a:pPr lvl="1"/>
            <a:r>
              <a:rPr lang="en-US" dirty="0"/>
              <a:t>Principal Features: Encapsulation, Inheritance, Polymorphism, and Inversion of Control</a:t>
            </a:r>
          </a:p>
          <a:p>
            <a:r>
              <a:rPr lang="en-US" dirty="0"/>
              <a:t>Functional – Data Management</a:t>
            </a:r>
          </a:p>
          <a:p>
            <a:pPr lvl="1"/>
            <a:r>
              <a:rPr lang="en-US" dirty="0"/>
              <a:t>Imposition of discipline upon variable assignment</a:t>
            </a:r>
          </a:p>
          <a:p>
            <a:pPr lvl="1"/>
            <a:r>
              <a:rPr lang="en-US" dirty="0"/>
              <a:t>Principal Features: Immutability</a:t>
            </a:r>
          </a:p>
        </p:txBody>
      </p:sp>
    </p:spTree>
    <p:extLst>
      <p:ext uri="{BB962C8B-B14F-4D97-AF65-F5344CB8AC3E}">
        <p14:creationId xmlns:p14="http://schemas.microsoft.com/office/powerpoint/2010/main" val="389846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CCAC-53FB-4B34-8219-4D7F42F0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Elaborations: Dependency Inversion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0845E-0F08-45A3-9238-3A5079550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272" y="1825625"/>
            <a:ext cx="906945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1F6F9-DC06-492E-B80D-B26D35C06159}"/>
              </a:ext>
            </a:extLst>
          </p:cNvPr>
          <p:cNvSpPr txBox="1"/>
          <p:nvPr/>
        </p:nvSpPr>
        <p:spPr>
          <a:xfrm rot="19634501">
            <a:off x="636939" y="3244334"/>
            <a:ext cx="135037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“Know it all”</a:t>
            </a:r>
          </a:p>
        </p:txBody>
      </p:sp>
    </p:spTree>
    <p:extLst>
      <p:ext uri="{BB962C8B-B14F-4D97-AF65-F5344CB8AC3E}">
        <p14:creationId xmlns:p14="http://schemas.microsoft.com/office/powerpoint/2010/main" val="41181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A4D2-8E38-453E-99F5-EA187F85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02C46-588E-4D67-97DA-F291F8F72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340" y="1825625"/>
            <a:ext cx="81793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C1C9F-6C5B-4F73-8D7D-9C28019CF539}"/>
              </a:ext>
            </a:extLst>
          </p:cNvPr>
          <p:cNvSpPr txBox="1"/>
          <p:nvPr/>
        </p:nvSpPr>
        <p:spPr>
          <a:xfrm rot="19634501">
            <a:off x="106602" y="2714247"/>
            <a:ext cx="17572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“My brain hurts”</a:t>
            </a:r>
          </a:p>
        </p:txBody>
      </p:sp>
      <p:pic>
        <p:nvPicPr>
          <p:cNvPr id="3074" name="Picture 2" descr="Analyzed: Tesla Model Y Comes Out Kicking">
            <a:extLst>
              <a:ext uri="{FF2B5EF4-FFF2-40B4-BE49-F238E27FC236}">
                <a16:creationId xmlns:a16="http://schemas.microsoft.com/office/drawing/2014/main" id="{0A729775-79E6-4D09-A4BE-08A685D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2" y="4538037"/>
            <a:ext cx="3940313" cy="22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4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125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Paradigms of Software</vt:lpstr>
      <vt:lpstr>Paradigm Overview</vt:lpstr>
      <vt:lpstr>Paradigm?</vt:lpstr>
      <vt:lpstr>Example</vt:lpstr>
      <vt:lpstr>PowerPoint Presentation</vt:lpstr>
      <vt:lpstr>Turing Complete?</vt:lpstr>
      <vt:lpstr>Die Paradigmen</vt:lpstr>
      <vt:lpstr>Elaborations: Dependency Inversion</vt:lpstr>
      <vt:lpstr>Dependency Injection</vt:lpstr>
      <vt:lpstr>Pragmatic Architectural Example</vt:lpstr>
      <vt:lpstr>Elaboration: Mutability</vt:lpstr>
      <vt:lpstr>Pragmatic Example: Event Sourcing</vt:lpstr>
      <vt:lpstr>Event Sourcing and Repudiation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Architecture</dc:title>
  <dc:creator>Jeffry Babb</dc:creator>
  <cp:lastModifiedBy>Jeffry Babb</cp:lastModifiedBy>
  <cp:revision>24</cp:revision>
  <dcterms:created xsi:type="dcterms:W3CDTF">2021-01-10T18:46:42Z</dcterms:created>
  <dcterms:modified xsi:type="dcterms:W3CDTF">2021-02-06T22:03:37Z</dcterms:modified>
</cp:coreProperties>
</file>