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ADC8-741D-446A-A590-E801E4657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2A7B5-C459-47F7-8B11-517049F8C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B127-4B13-4AEF-8CF8-E1263C13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1CFEC-321C-4F48-880C-72BC688E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9A44-AD95-4EFB-A040-64780A9A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35A6-6BFB-401A-86B7-7BC2FD93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67249-AA73-4385-BFB2-1CFB91F89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18DE2-A18F-47A7-A2C0-E201F1D1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A375-767E-4F01-B0B8-54EB2EC7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B942-E4A1-4349-902A-E1D20F06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D0A2F-5A0F-4C70-99E2-AE1B9F4A7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7706C-7D97-430E-8FCF-9644468E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CA7B-D557-44F9-A7B7-5E11B8E7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F3CC-8211-4106-A6A6-B11CF266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C7A1-238D-41F3-8D60-57F33E18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D0AE-9E15-4BE4-93CD-E3F12CFC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28AF-0F1A-4268-986A-193341B2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7943-3CD6-4533-9A2A-BB0D40EA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88DA-3481-421E-9526-5E81405D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0196B-2978-4CAF-8C88-04E4074D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69C5-96A7-46AC-8DF1-4AED2C90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1204C-9DAC-4114-BD20-F269BDD6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0A9C-590B-465F-918F-43D9932D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DC39-DC69-4075-BA38-02688CD2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70FA-A6B7-4C5D-83E4-E3A0D155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9845-E0A7-45B4-8570-2B0C0629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DECE-E8B1-41CA-B8CE-BA43B12F8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B2D1-D041-4B80-A3E2-6F6623E0C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F501-5991-4394-B081-34D97C3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96B-7A72-4597-98AF-C3B8C691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9BC1B-2FBE-4221-931B-D4643BC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15D1-12D4-496B-9E63-7A22DA26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1370-769A-4FF6-B100-63F762D8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27CBD-CB03-4175-8656-8DC3FE57F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2156D-0A85-4317-B755-0C235EF23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02694-3E0C-4D6D-8784-C777FB84C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329BE-2705-45D7-AF54-DE458040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B1945-DB62-4C76-8B11-3DF5CC8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F0680-2DA1-4FD5-8AF7-BDEF0710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973A-D788-4C88-B8E9-439303C8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A3C4-9FA1-429B-B387-EE9D9573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BB413-1419-4567-A950-DABD8030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3BF66-B0BE-46F5-933D-C681BC41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56D18-CEB5-464D-A222-6C06C2F7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923BC-0D4A-4AEA-B83A-C294E0F6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A0A2-5032-44AB-BFCD-46F08FD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3D4-65D5-4C4B-B01F-703AD20A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A29D-8AC1-4A68-915C-2CEFE3FC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F6681-49AA-45FB-95E0-4B09CBFC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3716-E740-4D6B-BDE8-9F17AA83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CC838-3B06-4D48-B88F-027D2286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48F65-09CD-4F90-BDBF-B9E04680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202D-9024-4192-85AB-CDAC29CA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79E3B-EC2D-4DD9-99C9-66EA92B14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F6B60-87D4-44E8-9372-7F331CF6D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A5F30-0021-4D5C-BC77-E543D42D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95C1-A4C5-4107-A2B6-6E5BECA0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C9E3D-7DC6-418D-AC64-65F60816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A59E9-FCA5-4BBF-AFAE-86AE87DB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3D06-0149-4AA2-9744-F817FB20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72FC-704F-48C4-9AD3-5B25C8F2C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6FF9C-A180-4E3F-B515-0DC9B4EFD1C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D1A9-EE60-408A-8003-3793B717B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6DA4-7BE1-4AA6-96A5-ED5C3756E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D71-7551-4DC3-A6D8-1AC9D84AC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0818-30FB-4546-9925-B6D811479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2270A-2DA6-4A97-B770-4CBD193CE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CIDM 4390/6330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87659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2253-3CAE-4867-A19F-995A5589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conceptual classes from noun phrases (NP)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109A-8E38-4E39-B155-F91A8F9E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 and Scope, Glossary and Use Cases are good for this type of linguistic analysis</a:t>
            </a:r>
          </a:p>
          <a:p>
            <a:pPr marL="0" indent="0">
              <a:buNone/>
            </a:pPr>
            <a:r>
              <a:rPr lang="en-US" dirty="0"/>
              <a:t>• However: </a:t>
            </a:r>
          </a:p>
          <a:p>
            <a:pPr lvl="1"/>
            <a:r>
              <a:rPr lang="en-US" dirty="0"/>
              <a:t>Words may be ambiguous or synonymous</a:t>
            </a:r>
          </a:p>
          <a:p>
            <a:pPr lvl="1"/>
            <a:r>
              <a:rPr lang="en-US" dirty="0"/>
              <a:t>Noun phrases may also be attributes or parameters rather than classes:</a:t>
            </a:r>
          </a:p>
          <a:p>
            <a:pPr lvl="2"/>
            <a:r>
              <a:rPr lang="en-US" dirty="0"/>
              <a:t>If it stores state information or it has multiple behaviors, then it’s a class</a:t>
            </a:r>
          </a:p>
          <a:p>
            <a:pPr lvl="2"/>
            <a:r>
              <a:rPr lang="en-US" dirty="0"/>
              <a:t>If it’s just a number or a string, then it’s probably an attribute</a:t>
            </a:r>
          </a:p>
        </p:txBody>
      </p:sp>
    </p:spTree>
    <p:extLst>
      <p:ext uri="{BB962C8B-B14F-4D97-AF65-F5344CB8AC3E}">
        <p14:creationId xmlns:p14="http://schemas.microsoft.com/office/powerpoint/2010/main" val="370060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5E84-3552-4014-8FE1-0AF3D89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NPs to classes/attributes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F06547-DEAC-43AF-9BF3-D405CF3F9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1118"/>
            <a:ext cx="10515600" cy="3860352"/>
          </a:xfrm>
        </p:spPr>
      </p:pic>
    </p:spTree>
    <p:extLst>
      <p:ext uri="{BB962C8B-B14F-4D97-AF65-F5344CB8AC3E}">
        <p14:creationId xmlns:p14="http://schemas.microsoft.com/office/powerpoint/2010/main" val="372544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D1B5-90DF-4D4D-9832-ADBBD393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FFFF-CD9D-403A-88BE-715AAF5A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each subject and object as follows: </a:t>
            </a:r>
          </a:p>
          <a:p>
            <a:pPr lvl="1"/>
            <a:r>
              <a:rPr lang="en-US" dirty="0"/>
              <a:t>Does it represent a person performing an action? </a:t>
            </a:r>
          </a:p>
          <a:p>
            <a:pPr lvl="2"/>
            <a:r>
              <a:rPr lang="en-US" dirty="0"/>
              <a:t>Then it’s an actor, ‘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’. </a:t>
            </a:r>
          </a:p>
          <a:p>
            <a:pPr lvl="1"/>
            <a:r>
              <a:rPr lang="en-US" dirty="0"/>
              <a:t>Is it also a verb (such as ‘deposit’)? </a:t>
            </a:r>
          </a:p>
          <a:p>
            <a:pPr lvl="2"/>
            <a:r>
              <a:rPr lang="en-US" dirty="0"/>
              <a:t>Then it may be a method, ‘</a:t>
            </a:r>
            <a:r>
              <a:rPr lang="en-US" b="1" dirty="0">
                <a:solidFill>
                  <a:srgbClr val="00B050"/>
                </a:solidFill>
              </a:rPr>
              <a:t>M</a:t>
            </a:r>
            <a:r>
              <a:rPr lang="en-US" dirty="0"/>
              <a:t>’. </a:t>
            </a:r>
          </a:p>
          <a:p>
            <a:pPr lvl="1"/>
            <a:r>
              <a:rPr lang="en-US" dirty="0"/>
              <a:t>Is it a simple value, such as ‘color’ (string) or ‘money’ (number)? </a:t>
            </a:r>
          </a:p>
          <a:p>
            <a:pPr lvl="2"/>
            <a:r>
              <a:rPr lang="en-US" dirty="0"/>
              <a:t>Then it is probably an attribute, ‘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’. </a:t>
            </a:r>
          </a:p>
          <a:p>
            <a:pPr lvl="1"/>
            <a:r>
              <a:rPr lang="en-US" dirty="0"/>
              <a:t>Which NPs are unmarked? </a:t>
            </a:r>
          </a:p>
          <a:p>
            <a:pPr lvl="2"/>
            <a:r>
              <a:rPr lang="en-US" dirty="0"/>
              <a:t>Make it ‘</a:t>
            </a:r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dirty="0"/>
              <a:t>’ for class. </a:t>
            </a:r>
          </a:p>
          <a:p>
            <a:pPr lvl="1"/>
            <a:r>
              <a:rPr lang="en-US" dirty="0"/>
              <a:t>Verbs can also be classes, for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Deposit</a:t>
            </a:r>
            <a:r>
              <a:rPr lang="en-US" dirty="0"/>
              <a:t> is a class if it retains state information </a:t>
            </a:r>
          </a:p>
        </p:txBody>
      </p:sp>
    </p:spTree>
    <p:extLst>
      <p:ext uri="{BB962C8B-B14F-4D97-AF65-F5344CB8AC3E}">
        <p14:creationId xmlns:p14="http://schemas.microsoft.com/office/powerpoint/2010/main" val="374864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8E3-2CEB-47EB-82E2-0048D0B4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B3F9-EACE-4051-AEE2-6575D571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candidate conceptual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them in a UML domain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associations necessary to record the relationships that must be retained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attributes necessary for information to be preserved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existing names for things using the vocabulary of the domain</a:t>
            </a:r>
          </a:p>
        </p:txBody>
      </p:sp>
    </p:spTree>
    <p:extLst>
      <p:ext uri="{BB962C8B-B14F-4D97-AF65-F5344CB8AC3E}">
        <p14:creationId xmlns:p14="http://schemas.microsoft.com/office/powerpoint/2010/main" val="359653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B52B-952E-4CC0-AA51-42A1A892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Monopoly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3BF24-79D4-480D-9C1F-6201BB70C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110" y="1825625"/>
            <a:ext cx="9369780" cy="4351338"/>
          </a:xfrm>
        </p:spPr>
      </p:pic>
    </p:spTree>
    <p:extLst>
      <p:ext uri="{BB962C8B-B14F-4D97-AF65-F5344CB8AC3E}">
        <p14:creationId xmlns:p14="http://schemas.microsoft.com/office/powerpoint/2010/main" val="102457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5AF-BAC1-48EE-B364-E6D12D38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Monopoly Game Domain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467BD-14B6-4697-82F1-BCA7C512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590" y="1825625"/>
            <a:ext cx="6656820" cy="4351338"/>
          </a:xfrm>
        </p:spPr>
      </p:pic>
    </p:spTree>
    <p:extLst>
      <p:ext uri="{BB962C8B-B14F-4D97-AF65-F5344CB8AC3E}">
        <p14:creationId xmlns:p14="http://schemas.microsoft.com/office/powerpoint/2010/main" val="143526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7D0E-1581-4179-AB56-8B66BDBE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100E-78B5-46ED-A5A6-E35E8814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Class Name</a:t>
            </a:r>
            <a:r>
              <a:rPr lang="en-US" dirty="0"/>
              <a:t> creates the vocabulary of our analysis</a:t>
            </a:r>
          </a:p>
          <a:p>
            <a:pPr lvl="1"/>
            <a:r>
              <a:rPr lang="en-US" dirty="0"/>
              <a:t>Use nouns as class names, think of them as simple agents</a:t>
            </a:r>
          </a:p>
          <a:p>
            <a:pPr lvl="1"/>
            <a:r>
              <a:rPr lang="en-US" dirty="0"/>
              <a:t>Verbs can also be made into nouns, if they maintain state</a:t>
            </a:r>
          </a:p>
          <a:p>
            <a:r>
              <a:rPr lang="en-US" dirty="0"/>
              <a:t>Use pronounceable names:</a:t>
            </a:r>
          </a:p>
          <a:p>
            <a:pPr lvl="1"/>
            <a:r>
              <a:rPr lang="en-US" dirty="0"/>
              <a:t>If you cannot read the name aloud, it is not a good name</a:t>
            </a:r>
          </a:p>
          <a:p>
            <a:pPr lvl="1"/>
            <a:r>
              <a:rPr lang="en-US" dirty="0"/>
              <a:t>Use capitalization to initialize Class names and demarcate multi-word names </a:t>
            </a:r>
          </a:p>
          <a:p>
            <a:pPr lvl="2"/>
            <a:r>
              <a:rPr lang="en-US" dirty="0" err="1"/>
              <a:t>CardReader</a:t>
            </a:r>
            <a:r>
              <a:rPr lang="en-US" dirty="0"/>
              <a:t> rather than CARDREADER or </a:t>
            </a:r>
            <a:r>
              <a:rPr lang="en-US" dirty="0" err="1"/>
              <a:t>card_reader</a:t>
            </a:r>
            <a:endParaRPr lang="en-US" dirty="0"/>
          </a:p>
          <a:p>
            <a:r>
              <a:rPr lang="en-US" dirty="0"/>
              <a:t>Avoid obscure, ambiguous abbreviations</a:t>
            </a:r>
          </a:p>
          <a:p>
            <a:pPr lvl="1"/>
            <a:r>
              <a:rPr lang="en-US" dirty="0"/>
              <a:t>E.g., is </a:t>
            </a:r>
            <a:r>
              <a:rPr lang="en-US" dirty="0" err="1"/>
              <a:t>TermProcess</a:t>
            </a:r>
            <a:r>
              <a:rPr lang="en-US" dirty="0"/>
              <a:t> something that terminates or something that runs on a terminal?</a:t>
            </a:r>
          </a:p>
          <a:p>
            <a:r>
              <a:rPr lang="en-US" dirty="0"/>
              <a:t>Try not to use digits within a name, such as CardReader2</a:t>
            </a:r>
          </a:p>
          <a:p>
            <a:pPr lvl="1"/>
            <a:r>
              <a:rPr lang="en-US" dirty="0"/>
              <a:t>Better for instances than classes of objects</a:t>
            </a:r>
          </a:p>
        </p:txBody>
      </p:sp>
    </p:spTree>
    <p:extLst>
      <p:ext uri="{BB962C8B-B14F-4D97-AF65-F5344CB8AC3E}">
        <p14:creationId xmlns:p14="http://schemas.microsoft.com/office/powerpoint/2010/main" val="169727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C5BA-C45E-4D0F-94D7-60DF6E46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54C4-FB43-4696-8504-D7C2E453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 between two classes (“has a”)</a:t>
            </a:r>
          </a:p>
          <a:p>
            <a:pPr lvl="1"/>
            <a:r>
              <a:rPr lang="en-US" dirty="0"/>
              <a:t>Typically modeled as a member reference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 works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</a:p>
          <a:p>
            <a:r>
              <a:rPr lang="en-US" dirty="0"/>
              <a:t>Role names and multiplicity are placed at association ends </a:t>
            </a:r>
          </a:p>
          <a:p>
            <a:r>
              <a:rPr lang="en-US" dirty="0"/>
              <a:t>Arrows aid reading of association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66E78-95BF-4CF2-87A2-1750EB9E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86" y="4206696"/>
            <a:ext cx="6870427" cy="24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B538-B4F7-4F17-99E5-EEF1AFE7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333A-8330-4CF5-8DE0-DF092817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association is a relationship between classes that indicates some meaningful and interesting connection.</a:t>
            </a:r>
          </a:p>
          <a:p>
            <a:r>
              <a:rPr lang="en-US" dirty="0"/>
              <a:t>In the UML, associations are defined as “the semantic relationship between two or more classifiers that involve connections among their instances.”</a:t>
            </a:r>
          </a:p>
        </p:txBody>
      </p:sp>
    </p:spTree>
    <p:extLst>
      <p:ext uri="{BB962C8B-B14F-4D97-AF65-F5344CB8AC3E}">
        <p14:creationId xmlns:p14="http://schemas.microsoft.com/office/powerpoint/2010/main" val="231521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D402-124E-4207-A9B9-9BA17AD3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5379-47C7-4D07-9ED4-0C7B3CC4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a basic level, these are lines connecting classes</a:t>
            </a:r>
          </a:p>
          <a:p>
            <a:r>
              <a:rPr lang="en-US" dirty="0"/>
              <a:t>In UML, simple line is an association</a:t>
            </a:r>
          </a:p>
          <a:p>
            <a:r>
              <a:rPr lang="en-US" dirty="0"/>
              <a:t>We clarify and specify using decorations for </a:t>
            </a:r>
          </a:p>
          <a:p>
            <a:pPr lvl="1"/>
            <a:r>
              <a:rPr lang="en-US" dirty="0"/>
              <a:t>multiplicity</a:t>
            </a:r>
          </a:p>
          <a:p>
            <a:pPr lvl="1"/>
            <a:r>
              <a:rPr lang="en-US" dirty="0"/>
              <a:t>role names </a:t>
            </a:r>
          </a:p>
          <a:p>
            <a:pPr lvl="1"/>
            <a:r>
              <a:rPr lang="en-US" dirty="0"/>
              <a:t>constraints</a:t>
            </a:r>
          </a:p>
          <a:p>
            <a:r>
              <a:rPr lang="en-US" dirty="0"/>
              <a:t>Aggregations and composition:</a:t>
            </a:r>
          </a:p>
          <a:p>
            <a:pPr lvl="1"/>
            <a:r>
              <a:rPr lang="en-US" dirty="0"/>
              <a:t>Arrow denotes navigability</a:t>
            </a:r>
          </a:p>
          <a:p>
            <a:pPr lvl="1"/>
            <a:r>
              <a:rPr lang="en-US" dirty="0"/>
              <a:t>A black-filled diamond denotes a </a:t>
            </a:r>
            <a:r>
              <a:rPr lang="en-US" u="sng" dirty="0"/>
              <a:t>composition</a:t>
            </a:r>
            <a:r>
              <a:rPr lang="en-US" dirty="0"/>
              <a:t>: a part, unique to this whole</a:t>
            </a:r>
          </a:p>
          <a:p>
            <a:pPr lvl="1"/>
            <a:r>
              <a:rPr lang="en-US" dirty="0"/>
              <a:t>A white-empty diamond denotes an </a:t>
            </a:r>
            <a:r>
              <a:rPr lang="en-US" u="sng" dirty="0"/>
              <a:t>aggregation</a:t>
            </a:r>
            <a:r>
              <a:rPr lang="en-US" dirty="0"/>
              <a:t>: a part, but not unique to this whole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8EA7EB-CC29-4220-A43D-FA03373EB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2"/>
          <a:stretch/>
        </p:blipFill>
        <p:spPr bwMode="auto">
          <a:xfrm>
            <a:off x="6096000" y="3301727"/>
            <a:ext cx="3344422" cy="158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5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2E64-00ED-461A-9F9D-921DE9D0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B24C-8483-47AD-A148-980B08F1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Illustrates meaningful conceptual classes in problem domain </a:t>
            </a:r>
          </a:p>
          <a:p>
            <a:r>
              <a:rPr lang="en-US" dirty="0"/>
              <a:t>Represents real-world concepts, not software components </a:t>
            </a:r>
          </a:p>
          <a:p>
            <a:r>
              <a:rPr lang="en-US" dirty="0"/>
              <a:t>Software-oriented class diagrams will be developed later, during design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DFDB3C-481E-44F9-B909-8727199E88AF}"/>
              </a:ext>
            </a:extLst>
          </p:cNvPr>
          <p:cNvSpPr/>
          <p:nvPr/>
        </p:nvSpPr>
        <p:spPr>
          <a:xfrm>
            <a:off x="1985779" y="4316910"/>
            <a:ext cx="2429242" cy="1295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7B042F-F6D4-441E-8ED5-34196C0D7399}"/>
              </a:ext>
            </a:extLst>
          </p:cNvPr>
          <p:cNvSpPr/>
          <p:nvPr/>
        </p:nvSpPr>
        <p:spPr>
          <a:xfrm>
            <a:off x="6039096" y="4316909"/>
            <a:ext cx="2429242" cy="1295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395329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1E37-008D-4E23-BFC8-7A0472D0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and Composition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20F151-15B7-4E0A-A362-F2F551CAA1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2"/>
          <a:stretch/>
        </p:blipFill>
        <p:spPr bwMode="auto">
          <a:xfrm>
            <a:off x="2049325" y="2291888"/>
            <a:ext cx="7283828" cy="344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2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882D-D80B-4504-A5BC-1277F374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6FA1-BE6C-4C6A-A50F-8E263C7E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end of an association is called a role.</a:t>
            </a:r>
          </a:p>
          <a:p>
            <a:r>
              <a:rPr lang="en-US" dirty="0"/>
              <a:t>Multiplicity defines how many instances of a class A can be associated with one instance of a class B.</a:t>
            </a:r>
          </a:p>
          <a:p>
            <a:pPr lvl="1"/>
            <a:r>
              <a:rPr lang="en-US" dirty="0"/>
              <a:t>e.g.: a single instance of a Store can be associated with “many”(zero or more) Item instances.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9B9FB-45FF-41C4-9170-FCEA1FE4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75" y="3634053"/>
            <a:ext cx="3704249" cy="30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E8E8-0F99-4316-856B-66FA7828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2B59-8643-48D2-944F-67E2182A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a logical data value of an object.</a:t>
            </a:r>
          </a:p>
          <a:p>
            <a:r>
              <a:rPr lang="en-US" dirty="0"/>
              <a:t>Include the following attributes in a domain model: Those for which the requirements suggest a need to remember information.</a:t>
            </a:r>
          </a:p>
          <a:p>
            <a:r>
              <a:rPr lang="en-US" dirty="0"/>
              <a:t>An attribute can be a more complex type whose structure is unimportant to the problem, so we treat it like a simple type</a:t>
            </a:r>
          </a:p>
          <a:p>
            <a:r>
              <a:rPr lang="en-US" dirty="0"/>
              <a:t>UML Attributes Notation: Attributes are shown in the second compartment of the class box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4AF7DD-440E-4583-B9AA-5C9F4955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18" y="5262563"/>
            <a:ext cx="1714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F330BEDA-6349-4273-903E-333DDC063F1D}"/>
              </a:ext>
            </a:extLst>
          </p:cNvPr>
          <p:cNvSpPr/>
          <p:nvPr/>
        </p:nvSpPr>
        <p:spPr>
          <a:xfrm>
            <a:off x="7020866" y="5164594"/>
            <a:ext cx="1377486" cy="412068"/>
          </a:xfrm>
          <a:prstGeom prst="borderCallout1">
            <a:avLst>
              <a:gd name="adj1" fmla="val 46369"/>
              <a:gd name="adj2" fmla="val -2350"/>
              <a:gd name="adj3" fmla="val 124881"/>
              <a:gd name="adj4" fmla="val -52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680149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DAC3-B6A0-4923-A00A-85BD3F7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Point-Of-Sale Domain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CC70D-04AA-4DB9-B861-B27A939B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619" y="1825625"/>
            <a:ext cx="5740762" cy="4351338"/>
          </a:xfrm>
        </p:spPr>
      </p:pic>
    </p:spTree>
    <p:extLst>
      <p:ext uri="{BB962C8B-B14F-4D97-AF65-F5344CB8AC3E}">
        <p14:creationId xmlns:p14="http://schemas.microsoft.com/office/powerpoint/2010/main" val="378826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9C4B-90C9-4BC0-9F95-D5AF1925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Domain Model is Conceptual, not a Software Artifact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FA5AC-0C4E-4242-8587-8D2A4257E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042" y="1825625"/>
            <a:ext cx="7357915" cy="4351338"/>
          </a:xfrm>
        </p:spPr>
      </p:pic>
    </p:spTree>
    <p:extLst>
      <p:ext uri="{BB962C8B-B14F-4D97-AF65-F5344CB8AC3E}">
        <p14:creationId xmlns:p14="http://schemas.microsoft.com/office/powerpoint/2010/main" val="181495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EEBA-089C-4D36-892D-F06E832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B9AAC-8BC5-4016-B510-B61F83503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617" y="1825625"/>
            <a:ext cx="8246766" cy="4351338"/>
          </a:xfrm>
        </p:spPr>
      </p:pic>
    </p:spTree>
    <p:extLst>
      <p:ext uri="{BB962C8B-B14F-4D97-AF65-F5344CB8AC3E}">
        <p14:creationId xmlns:p14="http://schemas.microsoft.com/office/powerpoint/2010/main" val="160008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8536-1958-491C-92CB-A777CCF9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Domain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13F1-0178-46B3-A2CA-7E1E8D75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Gives a conceptual framework of the things in the problem space</a:t>
            </a:r>
          </a:p>
          <a:p>
            <a:r>
              <a:rPr lang="en-US" dirty="0"/>
              <a:t>Helps you think – focus on semantics</a:t>
            </a:r>
          </a:p>
          <a:p>
            <a:r>
              <a:rPr lang="en-US" dirty="0"/>
              <a:t>Provides a glossary of terms – noun based</a:t>
            </a:r>
          </a:p>
          <a:p>
            <a:r>
              <a:rPr lang="en-US" dirty="0"/>
              <a:t>It is a static view - meaning it allows us convey time invariant business rules</a:t>
            </a:r>
          </a:p>
          <a:p>
            <a:r>
              <a:rPr lang="en-US" dirty="0"/>
              <a:t>Foundation for use case/workflow modelling</a:t>
            </a:r>
          </a:p>
          <a:p>
            <a:r>
              <a:rPr lang="en-US" dirty="0"/>
              <a:t>Based on the defined structure, we can describe the state of the problem domain at any time.</a:t>
            </a:r>
          </a:p>
        </p:txBody>
      </p:sp>
    </p:spTree>
    <p:extLst>
      <p:ext uri="{BB962C8B-B14F-4D97-AF65-F5344CB8AC3E}">
        <p14:creationId xmlns:p14="http://schemas.microsoft.com/office/powerpoint/2010/main" val="142146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4AF2-45AC-495A-8ED1-303EBFE5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8BC1-422F-4B81-920B-CC63DED2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Domain classes </a:t>
            </a:r>
            <a:r>
              <a:rPr lang="en-US" dirty="0"/>
              <a:t>– each domain class denotes a type of object.</a:t>
            </a:r>
          </a:p>
          <a:p>
            <a:r>
              <a:rPr lang="en-US" b="1" dirty="0"/>
              <a:t>Attributes</a:t>
            </a:r>
            <a:r>
              <a:rPr lang="en-US" dirty="0"/>
              <a:t> – an attribute is the description of a characteristic or property of a specified type (think datatype) in a domain class; each instance of the class separately holds a value.</a:t>
            </a:r>
          </a:p>
          <a:p>
            <a:r>
              <a:rPr lang="en-US" b="1" dirty="0"/>
              <a:t>Associations</a:t>
            </a:r>
            <a:r>
              <a:rPr lang="en-US" dirty="0"/>
              <a:t> – an association is a relationship between two (or more) domain classes that describes links between their object instances.</a:t>
            </a:r>
          </a:p>
          <a:p>
            <a:pPr lvl="1"/>
            <a:r>
              <a:rPr lang="en-US" dirty="0"/>
              <a:t>Associations can have roles describing the multiplicity and participation of a class in the relationship.</a:t>
            </a:r>
          </a:p>
          <a:p>
            <a:r>
              <a:rPr lang="en-US" b="1" dirty="0"/>
              <a:t>Additional rules </a:t>
            </a:r>
            <a:r>
              <a:rPr lang="en-US" dirty="0"/>
              <a:t>– complex rules that cannot be shown with symbolically can be shown with attached notes.</a:t>
            </a:r>
          </a:p>
        </p:txBody>
      </p:sp>
    </p:spTree>
    <p:extLst>
      <p:ext uri="{BB962C8B-B14F-4D97-AF65-F5344CB8AC3E}">
        <p14:creationId xmlns:p14="http://schemas.microsoft.com/office/powerpoint/2010/main" val="8534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F543-A4B7-4B56-8239-9B4C4FCA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6664-8EAE-49F7-A525-CBCCA92C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domain class denotes a type of object. It is a descriptor for a set of things that share common features. </a:t>
            </a:r>
          </a:p>
          <a:p>
            <a:r>
              <a:rPr lang="en-US" dirty="0"/>
              <a:t>Classes can be:</a:t>
            </a:r>
          </a:p>
          <a:p>
            <a:pPr lvl="1"/>
            <a:r>
              <a:rPr lang="en-US" dirty="0"/>
              <a:t>Business objects - represent things that are manipulated in the business e.g. Order.</a:t>
            </a:r>
          </a:p>
          <a:p>
            <a:pPr lvl="1"/>
            <a:r>
              <a:rPr lang="en-US" dirty="0"/>
              <a:t>Real world objects – things that the business keeps track of e.g. Contact, Site.</a:t>
            </a:r>
          </a:p>
          <a:p>
            <a:pPr lvl="1"/>
            <a:r>
              <a:rPr lang="en-US" dirty="0"/>
              <a:t>Events that transpire - e.g. sale and payment.</a:t>
            </a:r>
          </a:p>
        </p:txBody>
      </p:sp>
    </p:spTree>
    <p:extLst>
      <p:ext uri="{BB962C8B-B14F-4D97-AF65-F5344CB8AC3E}">
        <p14:creationId xmlns:p14="http://schemas.microsoft.com/office/powerpoint/2010/main" val="183353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52FD-ACEA-4C73-8141-E9AF9AE1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Domain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B0A6-0C39-432D-B4E2-C372CE07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 an existing domain model</a:t>
            </a:r>
          </a:p>
          <a:p>
            <a:pPr lvl="1"/>
            <a:r>
              <a:rPr lang="en-US" dirty="0"/>
              <a:t>There are many published, well-crafted domain models.</a:t>
            </a:r>
          </a:p>
          <a:p>
            <a:r>
              <a:rPr lang="en-US" dirty="0"/>
              <a:t>Use a conceptual class category list</a:t>
            </a:r>
          </a:p>
          <a:p>
            <a:pPr lvl="1"/>
            <a:r>
              <a:rPr lang="en-US" dirty="0"/>
              <a:t>Make a list of all candidate conceptual classes</a:t>
            </a:r>
          </a:p>
          <a:p>
            <a:r>
              <a:rPr lang="en-US" dirty="0"/>
              <a:t>Identify noun phrases</a:t>
            </a:r>
          </a:p>
          <a:p>
            <a:pPr lvl="1"/>
            <a:r>
              <a:rPr lang="en-US" dirty="0"/>
              <a:t>Identify nouns and phrases in textual descriptions of a domain (use cases, or other documents)</a:t>
            </a:r>
          </a:p>
        </p:txBody>
      </p:sp>
    </p:spTree>
    <p:extLst>
      <p:ext uri="{BB962C8B-B14F-4D97-AF65-F5344CB8AC3E}">
        <p14:creationId xmlns:p14="http://schemas.microsoft.com/office/powerpoint/2010/main" val="246183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DC2D-F585-4B28-8776-5EAE8C21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Class Category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3E45B-1F79-4CE2-8FC2-260BDD64A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344" y="1825625"/>
            <a:ext cx="7411311" cy="4351338"/>
          </a:xfrm>
        </p:spPr>
      </p:pic>
    </p:spTree>
    <p:extLst>
      <p:ext uri="{BB962C8B-B14F-4D97-AF65-F5344CB8AC3E}">
        <p14:creationId xmlns:p14="http://schemas.microsoft.com/office/powerpoint/2010/main" val="362422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1001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Domain Modeling</vt:lpstr>
      <vt:lpstr>Domain Model?</vt:lpstr>
      <vt:lpstr>A Domain Model is Conceptual, not a Software Artifact</vt:lpstr>
      <vt:lpstr>Common Relationships</vt:lpstr>
      <vt:lpstr>Purpose of Domain Modeling</vt:lpstr>
      <vt:lpstr>Features of a domain model</vt:lpstr>
      <vt:lpstr>Domain Classes</vt:lpstr>
      <vt:lpstr>Identifying Domain Classes</vt:lpstr>
      <vt:lpstr>Conceptual Class Category List</vt:lpstr>
      <vt:lpstr>Identify conceptual classes from noun phrases (NP)</vt:lpstr>
      <vt:lpstr>An Example from NPs to classes/attributes</vt:lpstr>
      <vt:lpstr>Methodology</vt:lpstr>
      <vt:lpstr>Methodology (2)</vt:lpstr>
      <vt:lpstr>Revisiting the Monopoly Example</vt:lpstr>
      <vt:lpstr>Monopoly Game Domain Model</vt:lpstr>
      <vt:lpstr>Class Names</vt:lpstr>
      <vt:lpstr>Associations</vt:lpstr>
      <vt:lpstr>Developing Associations</vt:lpstr>
      <vt:lpstr>Common Associations</vt:lpstr>
      <vt:lpstr>Aggregation and Composition</vt:lpstr>
      <vt:lpstr>Roles and Multiplicity</vt:lpstr>
      <vt:lpstr>Adding Attributes</vt:lpstr>
      <vt:lpstr>A Point-Of-Sale Domain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Modeling</dc:title>
  <dc:creator>Jeffry Babb</dc:creator>
  <cp:lastModifiedBy>Jeffry Babb</cp:lastModifiedBy>
  <cp:revision>8</cp:revision>
  <dcterms:created xsi:type="dcterms:W3CDTF">2021-02-13T17:01:59Z</dcterms:created>
  <dcterms:modified xsi:type="dcterms:W3CDTF">2021-02-13T18:16:20Z</dcterms:modified>
</cp:coreProperties>
</file>