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94660"/>
  </p:normalViewPr>
  <p:slideViewPr>
    <p:cSldViewPr snapToGrid="0">
      <p:cViewPr varScale="1">
        <p:scale>
          <a:sx n="62" d="100"/>
          <a:sy n="62" d="100"/>
        </p:scale>
        <p:origin x="90"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F8FB7-F394-4798-9FF1-EF9E3379321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1DC443A-49D8-4B9C-B964-584906FF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C50246E-701A-4F12-9179-618C80695828}"/>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5" name="Marcador de pie de página 4">
            <a:extLst>
              <a:ext uri="{FF2B5EF4-FFF2-40B4-BE49-F238E27FC236}">
                <a16:creationId xmlns:a16="http://schemas.microsoft.com/office/drawing/2014/main" id="{C6F60233-6FFF-4C91-9A7A-6B982D07836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8350AFE-9303-4318-9172-A0415A0FE390}"/>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127281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9F47D-AC31-43F0-9784-8C4F075ABFD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AB2C750-4329-4E28-8902-7FAA9AB07DB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54DDF54-B67A-4972-9447-1818067E6AB9}"/>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5" name="Marcador de pie de página 4">
            <a:extLst>
              <a:ext uri="{FF2B5EF4-FFF2-40B4-BE49-F238E27FC236}">
                <a16:creationId xmlns:a16="http://schemas.microsoft.com/office/drawing/2014/main" id="{C68FCD00-87FD-4A17-9A7C-B63FBDB2F51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128DA2D-1C7D-423C-A4C8-F52EE75F94E3}"/>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356347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96E0489-3B0F-4988-8551-B68B11E938F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21FB476-ECBF-4CE7-9B70-AAF8133B3D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2A15404-93BF-4B56-9D76-51566977F53D}"/>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5" name="Marcador de pie de página 4">
            <a:extLst>
              <a:ext uri="{FF2B5EF4-FFF2-40B4-BE49-F238E27FC236}">
                <a16:creationId xmlns:a16="http://schemas.microsoft.com/office/drawing/2014/main" id="{5E854B70-ED85-43DC-AC59-FD3EF6411A4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BB35018-46B5-4310-8738-1227F9E53675}"/>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302855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98677-64A9-4B19-94A0-4BE55333F66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05E2714-FC6D-4490-914B-D29FC842AB1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7A976DF-E34C-4D87-AC71-820180056CEA}"/>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5" name="Marcador de pie de página 4">
            <a:extLst>
              <a:ext uri="{FF2B5EF4-FFF2-40B4-BE49-F238E27FC236}">
                <a16:creationId xmlns:a16="http://schemas.microsoft.com/office/drawing/2014/main" id="{0103D61B-8922-44C7-B333-9F618EFBF03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28CCF82-50F7-4FC5-87DD-7E9A09AA0A54}"/>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331365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9B174-B822-462F-B2E8-4A97F2B1B6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7BAEA20-AA41-42AC-84F7-E415F98D7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9D93E9-2CCD-4982-A7B1-29F58E62333D}"/>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5" name="Marcador de pie de página 4">
            <a:extLst>
              <a:ext uri="{FF2B5EF4-FFF2-40B4-BE49-F238E27FC236}">
                <a16:creationId xmlns:a16="http://schemas.microsoft.com/office/drawing/2014/main" id="{53FFB1C6-07F0-4483-B60E-F190C2B195C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4D825A2-DE5F-4D1B-82C7-A5FC0C387AEE}"/>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199431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72E82-8D13-44FB-8C1D-04950E7A980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4D415EE-58D7-4157-A2A5-693EF447D54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6023672-0474-48D9-8517-CF6C1364D40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7C84324-4CE9-469B-889F-336E78CDABAB}"/>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6" name="Marcador de pie de página 5">
            <a:extLst>
              <a:ext uri="{FF2B5EF4-FFF2-40B4-BE49-F238E27FC236}">
                <a16:creationId xmlns:a16="http://schemas.microsoft.com/office/drawing/2014/main" id="{5241C48F-EB95-4B7A-AC70-76044EBF1E2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296B762-9E79-4177-8B45-84E047B710C8}"/>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184152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3A530-1B64-463F-9CC4-DC1A6108B38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A0F8236-F19E-4E5F-9B3E-2E429F95D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21CC4D-5F71-4F22-8743-5D47756B8BD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1EDDF76-2720-4800-B5F7-824295EAC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26094C1-32A1-4832-A4E2-A322C846E91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0130141-54F9-439D-A0D2-22589C7FE915}"/>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8" name="Marcador de pie de página 7">
            <a:extLst>
              <a:ext uri="{FF2B5EF4-FFF2-40B4-BE49-F238E27FC236}">
                <a16:creationId xmlns:a16="http://schemas.microsoft.com/office/drawing/2014/main" id="{05D2B573-4987-43AE-BA02-8833A1E255D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D42FE1C-5053-4C0C-A984-8E3A72349796}"/>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74146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4FB36-0567-45AA-95CC-70120A18128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B27D65D-05E4-440A-B7EF-E3C632E884F4}"/>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4" name="Marcador de pie de página 3">
            <a:extLst>
              <a:ext uri="{FF2B5EF4-FFF2-40B4-BE49-F238E27FC236}">
                <a16:creationId xmlns:a16="http://schemas.microsoft.com/office/drawing/2014/main" id="{A19276E2-695D-4838-B712-F9EDE2BE8D0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A2BB26D-3731-4AC0-A708-5422B5D66E1A}"/>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424921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D84F41-C60A-44AC-B496-0FEA48FEACC0}"/>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3" name="Marcador de pie de página 2">
            <a:extLst>
              <a:ext uri="{FF2B5EF4-FFF2-40B4-BE49-F238E27FC236}">
                <a16:creationId xmlns:a16="http://schemas.microsoft.com/office/drawing/2014/main" id="{1005C4F3-2DB5-4252-AAB6-20D88B6E3ED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6317910-8B37-49ED-A987-218C73A3D253}"/>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118381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7FFED-BEA6-4457-8526-807B9DBDD8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BB8CA91-FCEC-44F5-B56A-DE2B02ED0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5DC610C-8876-42DC-8D76-E2C0B2B47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8200E4C-3A34-40D6-ABA9-57CE5A0E8D15}"/>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6" name="Marcador de pie de página 5">
            <a:extLst>
              <a:ext uri="{FF2B5EF4-FFF2-40B4-BE49-F238E27FC236}">
                <a16:creationId xmlns:a16="http://schemas.microsoft.com/office/drawing/2014/main" id="{5EE775A5-55F0-4FF3-9DED-1DCBE5493CF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DC142C1-EC57-4334-A7FC-95F6EAF4D02A}"/>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393068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A936B-D674-4989-AD7C-96881B5BEA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EBB4C86-2E64-4D53-94D7-B7EAD9C36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108480F-DD24-43E4-92A5-9806B94C4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DE5FC0-1659-4043-B58B-B1ABFC9F7807}"/>
              </a:ext>
            </a:extLst>
          </p:cNvPr>
          <p:cNvSpPr>
            <a:spLocks noGrp="1"/>
          </p:cNvSpPr>
          <p:nvPr>
            <p:ph type="dt" sz="half" idx="10"/>
          </p:nvPr>
        </p:nvSpPr>
        <p:spPr/>
        <p:txBody>
          <a:bodyPr/>
          <a:lstStyle/>
          <a:p>
            <a:fld id="{06167CD3-88D3-4213-B03F-AC8D02FFBA9E}" type="datetimeFigureOut">
              <a:rPr lang="es-CO" smtClean="0"/>
              <a:t>22/03/2022</a:t>
            </a:fld>
            <a:endParaRPr lang="es-CO"/>
          </a:p>
        </p:txBody>
      </p:sp>
      <p:sp>
        <p:nvSpPr>
          <p:cNvPr id="6" name="Marcador de pie de página 5">
            <a:extLst>
              <a:ext uri="{FF2B5EF4-FFF2-40B4-BE49-F238E27FC236}">
                <a16:creationId xmlns:a16="http://schemas.microsoft.com/office/drawing/2014/main" id="{34BFCA1B-5F36-45E9-926F-09DCAF9516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F0DE2A8-96BA-4971-B37B-CF624238E8DD}"/>
              </a:ext>
            </a:extLst>
          </p:cNvPr>
          <p:cNvSpPr>
            <a:spLocks noGrp="1"/>
          </p:cNvSpPr>
          <p:nvPr>
            <p:ph type="sldNum" sz="quarter" idx="12"/>
          </p:nvPr>
        </p:nvSpPr>
        <p:spPr/>
        <p:txBody>
          <a:bodyPr/>
          <a:lstStyle/>
          <a:p>
            <a:fld id="{ACDBB812-058C-4626-8313-49F40A892FA4}" type="slidenum">
              <a:rPr lang="es-CO" smtClean="0"/>
              <a:t>‹Nº›</a:t>
            </a:fld>
            <a:endParaRPr lang="es-CO"/>
          </a:p>
        </p:txBody>
      </p:sp>
    </p:spTree>
    <p:extLst>
      <p:ext uri="{BB962C8B-B14F-4D97-AF65-F5344CB8AC3E}">
        <p14:creationId xmlns:p14="http://schemas.microsoft.com/office/powerpoint/2010/main" val="334031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57BE3EA-D0F1-47EB-9F56-78FFBAAEE7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ADFD73F-C8EA-4DD9-93CB-2C0F0796E9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EB98E18-AF76-4040-AB01-9EA3B5D78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67CD3-88D3-4213-B03F-AC8D02FFBA9E}" type="datetimeFigureOut">
              <a:rPr lang="es-CO" smtClean="0"/>
              <a:t>22/03/2022</a:t>
            </a:fld>
            <a:endParaRPr lang="es-CO"/>
          </a:p>
        </p:txBody>
      </p:sp>
      <p:sp>
        <p:nvSpPr>
          <p:cNvPr id="5" name="Marcador de pie de página 4">
            <a:extLst>
              <a:ext uri="{FF2B5EF4-FFF2-40B4-BE49-F238E27FC236}">
                <a16:creationId xmlns:a16="http://schemas.microsoft.com/office/drawing/2014/main" id="{2027B459-7637-4BC1-8F43-47CB701A3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4223F84-5899-4A7E-92D9-01B839395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BB812-058C-4626-8313-49F40A892FA4}" type="slidenum">
              <a:rPr lang="es-CO" smtClean="0"/>
              <a:t>‹Nº›</a:t>
            </a:fld>
            <a:endParaRPr lang="es-CO"/>
          </a:p>
        </p:txBody>
      </p:sp>
    </p:spTree>
    <p:extLst>
      <p:ext uri="{BB962C8B-B14F-4D97-AF65-F5344CB8AC3E}">
        <p14:creationId xmlns:p14="http://schemas.microsoft.com/office/powerpoint/2010/main" val="12129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4183C-F5AF-42CE-B22A-E9E9369FFE3E}"/>
              </a:ext>
            </a:extLst>
          </p:cNvPr>
          <p:cNvSpPr>
            <a:spLocks noGrp="1"/>
          </p:cNvSpPr>
          <p:nvPr>
            <p:ph type="ctrTitle"/>
          </p:nvPr>
        </p:nvSpPr>
        <p:spPr/>
        <p:txBody>
          <a:bodyPr/>
          <a:lstStyle/>
          <a:p>
            <a:r>
              <a:rPr lang="es-CO" dirty="0"/>
              <a:t>Resumen</a:t>
            </a:r>
          </a:p>
        </p:txBody>
      </p:sp>
      <p:sp>
        <p:nvSpPr>
          <p:cNvPr id="3" name="Subtítulo 2">
            <a:extLst>
              <a:ext uri="{FF2B5EF4-FFF2-40B4-BE49-F238E27FC236}">
                <a16:creationId xmlns:a16="http://schemas.microsoft.com/office/drawing/2014/main" id="{CF984371-1F48-4AA5-A695-FADC8666819B}"/>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38951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942EB-AAF4-497E-99C8-A61B80B25B9E}"/>
              </a:ext>
            </a:extLst>
          </p:cNvPr>
          <p:cNvSpPr>
            <a:spLocks noGrp="1"/>
          </p:cNvSpPr>
          <p:nvPr>
            <p:ph type="title"/>
          </p:nvPr>
        </p:nvSpPr>
        <p:spPr/>
        <p:txBody>
          <a:bodyPr/>
          <a:lstStyle/>
          <a:p>
            <a:br>
              <a:rPr lang="es-CO" dirty="0"/>
            </a:br>
            <a:r>
              <a:rPr lang="es-CO" dirty="0"/>
              <a:t>Principio: Progreso = resultados, no productos</a:t>
            </a:r>
          </a:p>
        </p:txBody>
      </p:sp>
      <p:sp>
        <p:nvSpPr>
          <p:cNvPr id="3" name="Marcador de contenido 2">
            <a:extLst>
              <a:ext uri="{FF2B5EF4-FFF2-40B4-BE49-F238E27FC236}">
                <a16:creationId xmlns:a16="http://schemas.microsoft.com/office/drawing/2014/main" id="{AE3B1B71-ECA5-4B22-A5F8-8306E1086BDD}"/>
              </a:ext>
            </a:extLst>
          </p:cNvPr>
          <p:cNvSpPr>
            <a:spLocks noGrp="1"/>
          </p:cNvSpPr>
          <p:nvPr>
            <p:ph idx="1"/>
          </p:nvPr>
        </p:nvSpPr>
        <p:spPr/>
        <p:txBody>
          <a:bodyPr>
            <a:normAutofit fontScale="92500" lnSpcReduction="10000"/>
          </a:bodyPr>
          <a:lstStyle/>
          <a:p>
            <a:r>
              <a:rPr lang="es-ES" dirty="0"/>
              <a:t>¿Qué es? Las características y los servicios son productos. Los objetivos comerciales que deben lograr son resultados. Lean UX mide el progreso en términos de resultados comerciales definidos explícitamente. ¿Por qué hacerlo? Cuando intentamos predecir qué características lograrán resultados específicos, en su mayoría nos dedicamos a la especulación. Si bien es más fácil administrar el lanzamiento de conjuntos de funciones específicas, no sabemos de manera significativa si una función es efectiva hasta que está en el mercado. Al gestionar los resultados (y el progreso realizado hacia ellos), obtenemos información sobre la eficacia de las funciones que estamos creando. Si una función no funciona bien, podemos tomar una decisión objetiva sobre si se debe mantener, cambiar o reemplazar.</a:t>
            </a:r>
            <a:endParaRPr lang="es-CO" dirty="0"/>
          </a:p>
        </p:txBody>
      </p:sp>
    </p:spTree>
    <p:extLst>
      <p:ext uri="{BB962C8B-B14F-4D97-AF65-F5344CB8AC3E}">
        <p14:creationId xmlns:p14="http://schemas.microsoft.com/office/powerpoint/2010/main" val="313471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0FDA9-5CBE-4A5F-880A-CF09A4016D82}"/>
              </a:ext>
            </a:extLst>
          </p:cNvPr>
          <p:cNvSpPr>
            <a:spLocks noGrp="1"/>
          </p:cNvSpPr>
          <p:nvPr>
            <p:ph idx="1"/>
          </p:nvPr>
        </p:nvSpPr>
        <p:spPr/>
        <p:txBody>
          <a:bodyPr/>
          <a:lstStyle/>
          <a:p>
            <a:r>
              <a:rPr lang="es-ES" dirty="0"/>
              <a:t>¿Qué es? Un equipo centrado en el problema es aquel al que se le ha asignado un problema comercial para resolver, en lugar de un conjunto de funciones para implementar. Esta es la extensión lógica del enfoque en los resultados. ¿Por qué hacerlo? Asignar problemas a los equipos para que los resuelvan muestra confianza en esos equipos. Les permite idear sus propias soluciones y genera un sentido más profundo de orgullo y propiedad en las soluciones que implementa el equipo.</a:t>
            </a:r>
            <a:endParaRPr lang="es-CO" dirty="0"/>
          </a:p>
        </p:txBody>
      </p:sp>
      <p:sp>
        <p:nvSpPr>
          <p:cNvPr id="4" name="Rectangle 1">
            <a:extLst>
              <a:ext uri="{FF2B5EF4-FFF2-40B4-BE49-F238E27FC236}">
                <a16:creationId xmlns:a16="http://schemas.microsoft.com/office/drawing/2014/main" id="{3A1E7D65-ABEC-45B8-98A5-5B01A3AEBB56}"/>
              </a:ext>
            </a:extLst>
          </p:cNvPr>
          <p:cNvSpPr>
            <a:spLocks noChangeArrowheads="1"/>
          </p:cNvSpPr>
          <p:nvPr/>
        </p:nvSpPr>
        <p:spPr bwMode="auto">
          <a:xfrm>
            <a:off x="0" y="79837"/>
            <a:ext cx="134652"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2100" b="0" i="0" u="none" strike="noStrike" cap="none" normalizeH="0" baseline="0" dirty="0">
                <a:ln>
                  <a:noFill/>
                </a:ln>
                <a:solidFill>
                  <a:srgbClr val="202124"/>
                </a:solidFill>
                <a:effectLst/>
                <a:latin typeface="inherit"/>
              </a:rPr>
              <a:t>=</a:t>
            </a:r>
            <a:endParaRPr kumimoji="0" lang="es-ES"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995CBEE-E574-4C18-A9C9-F65C526125B6}"/>
              </a:ext>
            </a:extLst>
          </p:cNvPr>
          <p:cNvSpPr>
            <a:spLocks noGrp="1" noChangeArrowheads="1"/>
          </p:cNvSpPr>
          <p:nvPr>
            <p:ph type="title"/>
          </p:nvPr>
        </p:nvSpPr>
        <p:spPr bwMode="auto">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2100" b="0" i="0" u="none" strike="noStrike" cap="none" normalizeH="0" baseline="0">
                <a:ln>
                  <a:noFill/>
                </a:ln>
                <a:solidFill>
                  <a:srgbClr val="202124"/>
                </a:solidFill>
                <a:effectLst/>
                <a:latin typeface="inherit"/>
              </a:rPr>
              <a:t>Principio: Equipos centrados en el problema</a:t>
            </a:r>
            <a:r>
              <a:rPr kumimoji="0" lang="es-ES" altLang="es-CO" sz="800" b="0" i="0" u="none" strike="noStrike" cap="none" normalizeH="0" baseline="0">
                <a:ln>
                  <a:noFill/>
                </a:ln>
                <a:solidFill>
                  <a:schemeClr val="tx1"/>
                </a:solidFill>
                <a:effectLst/>
              </a:rPr>
              <a:t> </a:t>
            </a:r>
            <a:endParaRPr kumimoji="0" lang="es-ES"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564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9E35BA-2D3B-444A-89AE-17DD235E649C}"/>
              </a:ext>
            </a:extLst>
          </p:cNvPr>
          <p:cNvSpPr>
            <a:spLocks noGrp="1"/>
          </p:cNvSpPr>
          <p:nvPr>
            <p:ph idx="1"/>
          </p:nvPr>
        </p:nvSpPr>
        <p:spPr/>
        <p:txBody>
          <a:bodyPr>
            <a:normAutofit/>
          </a:bodyPr>
          <a:lstStyle/>
          <a:p>
            <a:r>
              <a:rPr lang="es-ES" dirty="0"/>
              <a:t>¿Qué es? Uno de los principios fundamentales de la manufactura esbelta es la eliminación de cualquier cosa que no conduzca al objetivo final. En Lean UX, objetivo es mejorar los resultados; por lo tanto, cualquier cosa que no contribuya a eso se considera desperdicio y debe eliminarse del proceso del equipo. ¿Por qué hacerlo? Los recursos del equipo son limitados. Cuantos más residuos pueda eliminar el equipo, más rápido podrán moverse. Los equipos quieren trabajar en los desafíos correctos. Quieren ser efectivos. Una disciplina de eliminación de desperdicios puede ayudar a los equipos a mantener su enfoque láser donde corresponde.</a:t>
            </a:r>
            <a:endParaRPr lang="es-CO" dirty="0"/>
          </a:p>
        </p:txBody>
      </p:sp>
      <p:sp>
        <p:nvSpPr>
          <p:cNvPr id="5" name="Rectangle 2">
            <a:extLst>
              <a:ext uri="{FF2B5EF4-FFF2-40B4-BE49-F238E27FC236}">
                <a16:creationId xmlns:a16="http://schemas.microsoft.com/office/drawing/2014/main" id="{F938EED4-FF6D-4AB8-B1B4-505D67C8046D}"/>
              </a:ext>
            </a:extLst>
          </p:cNvPr>
          <p:cNvSpPr>
            <a:spLocks noGrp="1" noChangeArrowheads="1"/>
          </p:cNvSpPr>
          <p:nvPr>
            <p:ph type="title"/>
          </p:nvPr>
        </p:nvSpPr>
        <p:spPr bwMode="auto">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2100" b="0" i="0" u="none" strike="noStrike" cap="none" normalizeH="0" baseline="0">
                <a:ln>
                  <a:noFill/>
                </a:ln>
                <a:solidFill>
                  <a:srgbClr val="202124"/>
                </a:solidFill>
                <a:effectLst/>
                <a:latin typeface="inherit"/>
              </a:rPr>
              <a:t>Principio: Eliminación de desperdicios </a:t>
            </a:r>
            <a:endParaRPr kumimoji="0" lang="es-ES"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291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10803-7CA2-40A5-9520-2EC4478DDD06}"/>
              </a:ext>
            </a:extLst>
          </p:cNvPr>
          <p:cNvSpPr>
            <a:spLocks noGrp="1"/>
          </p:cNvSpPr>
          <p:nvPr>
            <p:ph type="title"/>
          </p:nvPr>
        </p:nvSpPr>
        <p:spPr/>
        <p:txBody>
          <a:bodyPr/>
          <a:lstStyle/>
          <a:p>
            <a:br>
              <a:rPr lang="es-ES" dirty="0"/>
            </a:br>
            <a:r>
              <a:rPr lang="es-ES" dirty="0"/>
              <a:t>Principio: Tamaño de lote pequeño</a:t>
            </a:r>
            <a:endParaRPr lang="es-CO" dirty="0"/>
          </a:p>
        </p:txBody>
      </p:sp>
      <p:sp>
        <p:nvSpPr>
          <p:cNvPr id="3" name="Marcador de contenido 2">
            <a:extLst>
              <a:ext uri="{FF2B5EF4-FFF2-40B4-BE49-F238E27FC236}">
                <a16:creationId xmlns:a16="http://schemas.microsoft.com/office/drawing/2014/main" id="{DF9B8982-86D3-422F-BD11-F6C3DEF28B8D}"/>
              </a:ext>
            </a:extLst>
          </p:cNvPr>
          <p:cNvSpPr>
            <a:spLocks noGrp="1"/>
          </p:cNvSpPr>
          <p:nvPr>
            <p:ph idx="1"/>
          </p:nvPr>
        </p:nvSpPr>
        <p:spPr/>
        <p:txBody>
          <a:bodyPr>
            <a:normAutofit lnSpcReduction="10000"/>
          </a:bodyPr>
          <a:lstStyle/>
          <a:p>
            <a:r>
              <a:rPr lang="es-ES" dirty="0"/>
              <a:t>¿Qué es? Otro aspecto fundamental de Lean </a:t>
            </a:r>
            <a:r>
              <a:rPr lang="es-ES" dirty="0" err="1"/>
              <a:t>manufacturing</a:t>
            </a:r>
            <a:r>
              <a:rPr lang="es-ES" dirty="0"/>
              <a:t> es el uso de lotes pequeños. La manufactura esbelta utiliza esta noción para mantener el inventario bajo y la calidad alta. Traducido a Lean UX, este concepto significa crear solo el diseño necesario para hacer avanzar al equipo y evitar un gran "inventario" de ideas de diseño no probadas y no implementadas. ¿Por qué hacerlo? El diseño de lotes grandes hace que el equipo sea menos eficiente. Obliga al equipo a esperar grandes entregas de diseño. Evita que el equipo sepa si sus ideas son válidas. Mantiene a algunos compañeros de equipo inactivos e inevitablemente da como resultado activos de diseño que no se utilizan. Este enfoque es un desperdicio y no maximiza todo el potencial de aprendizaje del equipo.</a:t>
            </a:r>
          </a:p>
          <a:p>
            <a:endParaRPr lang="es-CO" dirty="0"/>
          </a:p>
        </p:txBody>
      </p:sp>
    </p:spTree>
    <p:extLst>
      <p:ext uri="{BB962C8B-B14F-4D97-AF65-F5344CB8AC3E}">
        <p14:creationId xmlns:p14="http://schemas.microsoft.com/office/powerpoint/2010/main" val="3924322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D3906-FB20-46FC-B14F-02D7789A1516}"/>
              </a:ext>
            </a:extLst>
          </p:cNvPr>
          <p:cNvSpPr>
            <a:spLocks noGrp="1"/>
          </p:cNvSpPr>
          <p:nvPr>
            <p:ph type="title"/>
          </p:nvPr>
        </p:nvSpPr>
        <p:spPr/>
        <p:txBody>
          <a:bodyPr/>
          <a:lstStyle/>
          <a:p>
            <a:r>
              <a:rPr lang="en-US" dirty="0"/>
              <a:t>Principle: </a:t>
            </a:r>
            <a:r>
              <a:rPr lang="en-US" dirty="0" err="1"/>
              <a:t>gooB</a:t>
            </a:r>
            <a:r>
              <a:rPr lang="en-US" dirty="0"/>
              <a:t>: the new User-Centricity</a:t>
            </a:r>
            <a:endParaRPr lang="es-CO" dirty="0"/>
          </a:p>
        </p:txBody>
      </p:sp>
      <p:sp>
        <p:nvSpPr>
          <p:cNvPr id="3" name="Marcador de contenido 2">
            <a:extLst>
              <a:ext uri="{FF2B5EF4-FFF2-40B4-BE49-F238E27FC236}">
                <a16:creationId xmlns:a16="http://schemas.microsoft.com/office/drawing/2014/main" id="{C3CD9C74-5C5C-4356-B851-BD5AE505BBA3}"/>
              </a:ext>
            </a:extLst>
          </p:cNvPr>
          <p:cNvSpPr>
            <a:spLocks noGrp="1"/>
          </p:cNvSpPr>
          <p:nvPr>
            <p:ph idx="1"/>
          </p:nvPr>
        </p:nvSpPr>
        <p:spPr/>
        <p:txBody>
          <a:bodyPr>
            <a:normAutofit fontScale="85000" lnSpcReduction="20000"/>
          </a:bodyPr>
          <a:lstStyle/>
          <a:p>
            <a:r>
              <a:rPr lang="es-ES" dirty="0"/>
              <a:t>¿Qué es? Puede sonar como la primera palabra de un bebé, pero GOOB es en realidad un acrónimo de lo que el profesor, empresario y autor de Stanford, Steve </a:t>
            </a:r>
            <a:r>
              <a:rPr lang="es-ES" dirty="0" err="1"/>
              <a:t>Blank</a:t>
            </a:r>
            <a:r>
              <a:rPr lang="es-ES" dirty="0"/>
              <a:t>, llama "salir del edificio". Es darse cuenta de que los debates en la sala de reuniones sobre las necesidades de los usuarios no se resolverán de manera concluyente dentro de su oficina. En cambio, las respuestas se encuentran en el mercado, fuera de su edificio. Después de años de abogar por la investigación de clientes, la comunidad UX tiene un campeón del mundo empresarial en Steve </a:t>
            </a:r>
            <a:r>
              <a:rPr lang="es-ES" dirty="0" err="1"/>
              <a:t>Blank</a:t>
            </a:r>
            <a:r>
              <a:rPr lang="es-ES" dirty="0"/>
              <a:t>. La receta de </a:t>
            </a:r>
            <a:r>
              <a:rPr lang="es-ES" dirty="0" err="1"/>
              <a:t>Blank</a:t>
            </a:r>
            <a:r>
              <a:rPr lang="es-ES" dirty="0"/>
              <a:t>: brinde a los clientes potenciales la oportunidad de proporcionar comentarios sobre sus ideas antes de lo que lo hubiera hecho en el pasado. Mucho antes. Pon a prueba tus ideas con una fuerte dosis de realidad mientras aún son jóvenes. Es mejor descubrir que sus ideas no dan en el blanco antes de dedicar tiempo y recursos a crear un producto que nadie quiere. ¿Por qué hacerlo? En última instancia, el éxito o el fracaso de su producto no es una decisión del equipo, sino de los clientes. '. Tendrán que hacer clic en el botón "Comprar ahora" que diseñaste. Cuanto antes les des una voz, antes sabrás si tienes una idea que está lista para ser construida.</a:t>
            </a:r>
            <a:endParaRPr lang="es-CO" dirty="0"/>
          </a:p>
        </p:txBody>
      </p:sp>
    </p:spTree>
    <p:extLst>
      <p:ext uri="{BB962C8B-B14F-4D97-AF65-F5344CB8AC3E}">
        <p14:creationId xmlns:p14="http://schemas.microsoft.com/office/powerpoint/2010/main" val="210709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F4C692-D70A-4413-A3EE-DEB192491717}"/>
              </a:ext>
            </a:extLst>
          </p:cNvPr>
          <p:cNvSpPr>
            <a:spLocks noGrp="1"/>
          </p:cNvSpPr>
          <p:nvPr>
            <p:ph idx="1"/>
          </p:nvPr>
        </p:nvSpPr>
        <p:spPr/>
        <p:txBody>
          <a:bodyPr/>
          <a:lstStyle/>
          <a:p>
            <a:r>
              <a:rPr lang="es-ES" dirty="0"/>
              <a:t>¿Qué es? La comprensión compartida es el conocimiento colectivo del equipo que se acumula con el tiempo a medida que el equipo trabaja en conjunto. Es una rica comprensión del espacio, el producto y los clientes. ¿Por qué hacerlo? La comprensión compartida es la divisa de Lean UX. Cuanto más comprenda colectivamente un equipo lo que está haciendo y por qué, menos tendrá que depender de informes de segunda mano y documentos detallados para continuar con su trabajo.</a:t>
            </a:r>
          </a:p>
          <a:p>
            <a:endParaRPr lang="es-CO" dirty="0"/>
          </a:p>
        </p:txBody>
      </p:sp>
      <p:sp>
        <p:nvSpPr>
          <p:cNvPr id="4" name="Rectangle 1">
            <a:extLst>
              <a:ext uri="{FF2B5EF4-FFF2-40B4-BE49-F238E27FC236}">
                <a16:creationId xmlns:a16="http://schemas.microsoft.com/office/drawing/2014/main" id="{E7123AF0-4961-4E6F-ACB7-EBAAB023D6A7}"/>
              </a:ext>
            </a:extLst>
          </p:cNvPr>
          <p:cNvSpPr>
            <a:spLocks noGrp="1" noChangeArrowheads="1"/>
          </p:cNvSpPr>
          <p:nvPr>
            <p:ph type="title"/>
          </p:nvPr>
        </p:nvSpPr>
        <p:spPr bwMode="auto">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2100" b="0" i="0" u="none" strike="noStrike" cap="none" normalizeH="0" baseline="0">
                <a:ln>
                  <a:noFill/>
                </a:ln>
                <a:solidFill>
                  <a:srgbClr val="202124"/>
                </a:solidFill>
                <a:effectLst/>
                <a:latin typeface="inherit"/>
              </a:rPr>
              <a:t>Principio: comprensión compartida</a:t>
            </a:r>
            <a:r>
              <a:rPr kumimoji="0" lang="es-ES" altLang="es-CO" sz="800" b="0" i="0" u="none" strike="noStrike" cap="none" normalizeH="0" baseline="0">
                <a:ln>
                  <a:noFill/>
                </a:ln>
                <a:solidFill>
                  <a:schemeClr val="tx1"/>
                </a:solidFill>
                <a:effectLst/>
              </a:rPr>
              <a:t> </a:t>
            </a:r>
            <a:endParaRPr kumimoji="0" lang="es-ES"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9340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A81D3-21EF-485F-AB14-7E7C6B403BDB}"/>
              </a:ext>
            </a:extLst>
          </p:cNvPr>
          <p:cNvSpPr>
            <a:spLocks noGrp="1"/>
          </p:cNvSpPr>
          <p:nvPr>
            <p:ph type="title"/>
          </p:nvPr>
        </p:nvSpPr>
        <p:spPr/>
        <p:txBody>
          <a:bodyPr>
            <a:normAutofit fontScale="90000"/>
          </a:bodyPr>
          <a:lstStyle/>
          <a:p>
            <a:br>
              <a:rPr lang="es-ES" dirty="0"/>
            </a:br>
            <a:r>
              <a:rPr lang="es-ES" dirty="0"/>
              <a:t>Principio: Anti-Patrón: </a:t>
            </a:r>
            <a:r>
              <a:rPr lang="es-ES" dirty="0" err="1"/>
              <a:t>Rockstars</a:t>
            </a:r>
            <a:r>
              <a:rPr lang="es-ES" dirty="0"/>
              <a:t>, gurús y ninjas</a:t>
            </a:r>
            <a:endParaRPr lang="es-CO" dirty="0"/>
          </a:p>
        </p:txBody>
      </p:sp>
      <p:sp>
        <p:nvSpPr>
          <p:cNvPr id="3" name="Marcador de contenido 2">
            <a:extLst>
              <a:ext uri="{FF2B5EF4-FFF2-40B4-BE49-F238E27FC236}">
                <a16:creationId xmlns:a16="http://schemas.microsoft.com/office/drawing/2014/main" id="{D43EEDDB-2A53-4B69-834B-D0D8B69E66E5}"/>
              </a:ext>
            </a:extLst>
          </p:cNvPr>
          <p:cNvSpPr>
            <a:spLocks noGrp="1"/>
          </p:cNvSpPr>
          <p:nvPr>
            <p:ph idx="1"/>
          </p:nvPr>
        </p:nvSpPr>
        <p:spPr/>
        <p:txBody>
          <a:bodyPr/>
          <a:lstStyle/>
          <a:p>
            <a:r>
              <a:rPr lang="es-ES" dirty="0"/>
              <a:t>¿Qué es? Lean UX aboga por una mentalidad de equipo. Las estrellas de rock, los gurús, los ninjas y otros expertos de élite en su oficio rompen la cohesión del equipo y evitan la colaboración. ¿Por qué hacerlo? Las estrellas de rock no comparten, ni sus ideas ni el centro de atención. La cohesión del equipo se rompe cuando se agregan personas con grandes egos que están decididas a sobresalir y ser estrellas. Cuando la colaboración se rompe, pierde el entorno que necesita para crear el entendimiento compartido que le permite [para evitar la repetición] avanzar de manera efectiva.</a:t>
            </a:r>
          </a:p>
          <a:p>
            <a:endParaRPr lang="es-CO" dirty="0"/>
          </a:p>
        </p:txBody>
      </p:sp>
    </p:spTree>
    <p:extLst>
      <p:ext uri="{BB962C8B-B14F-4D97-AF65-F5344CB8AC3E}">
        <p14:creationId xmlns:p14="http://schemas.microsoft.com/office/powerpoint/2010/main" val="320447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B0EAA-3D8A-4E0E-81DE-B7E1CE111B80}"/>
              </a:ext>
            </a:extLst>
          </p:cNvPr>
          <p:cNvSpPr>
            <a:spLocks noGrp="1"/>
          </p:cNvSpPr>
          <p:nvPr>
            <p:ph type="title"/>
          </p:nvPr>
        </p:nvSpPr>
        <p:spPr/>
        <p:txBody>
          <a:bodyPr/>
          <a:lstStyle/>
          <a:p>
            <a:r>
              <a:rPr lang="es-CO" dirty="0"/>
              <a:t>Principio: externalizar su trabajo</a:t>
            </a:r>
          </a:p>
        </p:txBody>
      </p:sp>
      <p:sp>
        <p:nvSpPr>
          <p:cNvPr id="3" name="Marcador de contenido 2">
            <a:extLst>
              <a:ext uri="{FF2B5EF4-FFF2-40B4-BE49-F238E27FC236}">
                <a16:creationId xmlns:a16="http://schemas.microsoft.com/office/drawing/2014/main" id="{D60819F7-AF83-4F14-BEF1-EBAA50356BAB}"/>
              </a:ext>
            </a:extLst>
          </p:cNvPr>
          <p:cNvSpPr>
            <a:spLocks noGrp="1"/>
          </p:cNvSpPr>
          <p:nvPr>
            <p:ph idx="1"/>
          </p:nvPr>
        </p:nvSpPr>
        <p:spPr/>
        <p:txBody>
          <a:bodyPr>
            <a:normAutofit fontScale="92500" lnSpcReduction="10000"/>
          </a:bodyPr>
          <a:lstStyle/>
          <a:p>
            <a:r>
              <a:rPr lang="es-ES" dirty="0"/>
              <a:t>¿Qué </a:t>
            </a:r>
            <a:r>
              <a:rPr lang="es-ES" dirty="0" err="1"/>
              <a:t>es?Externalizar</a:t>
            </a:r>
            <a:r>
              <a:rPr lang="es-ES" dirty="0"/>
              <a:t> significa sacar su trabajo de su cabeza y de su computadora y ponerlo a la vista del público. Los equipos usan pizarras blancas, tableros con núcleo de espuma, paredes de artefactos, impresiones y notas adhesivas para exponer su trabajo en progreso a sus compañeros de equipo, colegas y clientes. ¿Por qué hacerlo? La externalización saca ideas de la cabeza de los compañeros de equipo y las pone en la pared, lo que permite que todos vean dónde se encuentra el equipo. Crea un flujo de información pasivo y ambiental en todo el equipo. Inspira nuevas ideas que se basan en las que ya se han compartido. Permite que todos los miembros del equipo, incluso los más callados, participen en actividades de intercambio de información. Sus notas adhesivas o bocetos en la pizarra son tan ruidosos como los de la persona más destacada del equipo.</a:t>
            </a:r>
          </a:p>
          <a:p>
            <a:endParaRPr lang="es-CO" dirty="0"/>
          </a:p>
        </p:txBody>
      </p:sp>
    </p:spTree>
    <p:extLst>
      <p:ext uri="{BB962C8B-B14F-4D97-AF65-F5344CB8AC3E}">
        <p14:creationId xmlns:p14="http://schemas.microsoft.com/office/powerpoint/2010/main" val="417758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83A66-CF04-4078-A300-E33AC6157999}"/>
              </a:ext>
            </a:extLst>
          </p:cNvPr>
          <p:cNvSpPr>
            <a:spLocks noGrp="1"/>
          </p:cNvSpPr>
          <p:nvPr>
            <p:ph type="title"/>
          </p:nvPr>
        </p:nvSpPr>
        <p:spPr/>
        <p:txBody>
          <a:bodyPr/>
          <a:lstStyle/>
          <a:p>
            <a:br>
              <a:rPr lang="es-CO" dirty="0"/>
            </a:br>
            <a:r>
              <a:rPr lang="es-CO" dirty="0"/>
              <a:t>Principio: Transformación del análisis</a:t>
            </a:r>
          </a:p>
        </p:txBody>
      </p:sp>
      <p:sp>
        <p:nvSpPr>
          <p:cNvPr id="3" name="Marcador de contenido 2">
            <a:extLst>
              <a:ext uri="{FF2B5EF4-FFF2-40B4-BE49-F238E27FC236}">
                <a16:creationId xmlns:a16="http://schemas.microsoft.com/office/drawing/2014/main" id="{7DF1CEAF-CD79-4D5D-B169-73EF5A903DB7}"/>
              </a:ext>
            </a:extLst>
          </p:cNvPr>
          <p:cNvSpPr>
            <a:spLocks noGrp="1"/>
          </p:cNvSpPr>
          <p:nvPr>
            <p:ph idx="1"/>
          </p:nvPr>
        </p:nvSpPr>
        <p:spPr/>
        <p:txBody>
          <a:bodyPr/>
          <a:lstStyle/>
          <a:p>
            <a:r>
              <a:rPr lang="es-ES" dirty="0"/>
              <a:t>¿Qué es? Los valores Lean UX transforman el análisis. Tiene más valor crear la primera versión de una idea que pasar medio día debatiendo sus méritos en una sala de conferencias. ¿Por qué hacerlo? La respuesta a las preguntas más difíciles que enfrentará el equipo no se responderá en una sala de conferencias. En cambio, serán respondidas por los clientes en el campo. Para obtener esas respuestas, debe concretar las ideas: debe crear algo a lo que la gente responda. Debatir ideas es un desperdicio. En lugar de analizar escenarios potenciales, haga algo y salga del edificio con eso.</a:t>
            </a:r>
          </a:p>
          <a:p>
            <a:endParaRPr lang="es-CO" dirty="0"/>
          </a:p>
        </p:txBody>
      </p:sp>
    </p:spTree>
    <p:extLst>
      <p:ext uri="{BB962C8B-B14F-4D97-AF65-F5344CB8AC3E}">
        <p14:creationId xmlns:p14="http://schemas.microsoft.com/office/powerpoint/2010/main" val="2539463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20AD4-FA69-4E3E-B8EA-9DEAC205926B}"/>
              </a:ext>
            </a:extLst>
          </p:cNvPr>
          <p:cNvSpPr>
            <a:spLocks noGrp="1"/>
          </p:cNvSpPr>
          <p:nvPr>
            <p:ph type="title"/>
          </p:nvPr>
        </p:nvSpPr>
        <p:spPr/>
        <p:txBody>
          <a:bodyPr/>
          <a:lstStyle/>
          <a:p>
            <a:br>
              <a:rPr lang="es-CO" dirty="0"/>
            </a:br>
            <a:r>
              <a:rPr lang="es-CO" b="0" i="0" dirty="0">
                <a:solidFill>
                  <a:srgbClr val="202124"/>
                </a:solidFill>
                <a:effectLst/>
                <a:latin typeface="arial" panose="020B0604020202020204" pitchFamily="34" charset="0"/>
              </a:rPr>
              <a:t>Principio: aprendizaje sobre crecimiento </a:t>
            </a:r>
            <a:endParaRPr lang="es-CO" dirty="0"/>
          </a:p>
        </p:txBody>
      </p:sp>
      <p:sp>
        <p:nvSpPr>
          <p:cNvPr id="3" name="Marcador de contenido 2">
            <a:extLst>
              <a:ext uri="{FF2B5EF4-FFF2-40B4-BE49-F238E27FC236}">
                <a16:creationId xmlns:a16="http://schemas.microsoft.com/office/drawing/2014/main" id="{886D8EF3-CD37-45DB-A6CB-789656E4DD75}"/>
              </a:ext>
            </a:extLst>
          </p:cNvPr>
          <p:cNvSpPr>
            <a:spLocks noGrp="1"/>
          </p:cNvSpPr>
          <p:nvPr>
            <p:ph idx="1"/>
          </p:nvPr>
        </p:nvSpPr>
        <p:spPr/>
        <p:txBody>
          <a:bodyPr/>
          <a:lstStyle/>
          <a:p>
            <a:r>
              <a:rPr lang="es-ES" dirty="0"/>
              <a:t>¿Qué es? Es difícil descubrir qué es lo correcto para construir y escalar un negocio en torno a eso al mismo tiempo. Son actividades contradictorias. Lean UX favorece un enfoque en aprender primero y escalar en segundo lugar. ¿Por qué hacerlo? Escalar una idea que no está probada es arriesgado. Podría funcionar. Y puede que no. Si no funciona y lo escalaste a toda tu base de usuarios, tu equipo habrá perdido tiempo y recursos valiosos. Asegurarse de que una idea es correcta antes de escalarla mitiga el riesgo inherente a la implementación de funciones amplias.</a:t>
            </a:r>
          </a:p>
          <a:p>
            <a:endParaRPr lang="es-CO" dirty="0"/>
          </a:p>
        </p:txBody>
      </p:sp>
    </p:spTree>
    <p:extLst>
      <p:ext uri="{BB962C8B-B14F-4D97-AF65-F5344CB8AC3E}">
        <p14:creationId xmlns:p14="http://schemas.microsoft.com/office/powerpoint/2010/main" val="46258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627BE-B62E-4A42-89A2-0820F9028818}"/>
              </a:ext>
            </a:extLst>
          </p:cNvPr>
          <p:cNvSpPr>
            <a:spLocks noGrp="1"/>
          </p:cNvSpPr>
          <p:nvPr>
            <p:ph type="title"/>
          </p:nvPr>
        </p:nvSpPr>
        <p:spPr/>
        <p:txBody>
          <a:bodyPr/>
          <a:lstStyle/>
          <a:p>
            <a:r>
              <a:rPr lang="es-CO" dirty="0" err="1"/>
              <a:t>Why</a:t>
            </a:r>
            <a:r>
              <a:rPr lang="es-CO" dirty="0"/>
              <a:t> lean </a:t>
            </a:r>
            <a:r>
              <a:rPr lang="es-CO" dirty="0" err="1"/>
              <a:t>ux</a:t>
            </a:r>
            <a:r>
              <a:rPr lang="es-CO" dirty="0"/>
              <a:t>?</a:t>
            </a:r>
          </a:p>
        </p:txBody>
      </p:sp>
      <p:sp>
        <p:nvSpPr>
          <p:cNvPr id="3" name="Marcador de contenido 2">
            <a:extLst>
              <a:ext uri="{FF2B5EF4-FFF2-40B4-BE49-F238E27FC236}">
                <a16:creationId xmlns:a16="http://schemas.microsoft.com/office/drawing/2014/main" id="{25DD3F4A-881E-40D5-84F2-E865C021C52D}"/>
              </a:ext>
            </a:extLst>
          </p:cNvPr>
          <p:cNvSpPr>
            <a:spLocks noGrp="1"/>
          </p:cNvSpPr>
          <p:nvPr>
            <p:ph idx="1"/>
          </p:nvPr>
        </p:nvSpPr>
        <p:spPr/>
        <p:txBody>
          <a:bodyPr>
            <a:normAutofit fontScale="77500" lnSpcReduction="20000"/>
          </a:bodyPr>
          <a:lstStyle/>
          <a:p>
            <a:r>
              <a:rPr lang="es-CO" dirty="0"/>
              <a:t>En los inicios de los 80s, de los 90s los diseñadores tenían un acercamiento de la misma manera que se trabajaban de manera temprana los materiales que en las diferentes industrias, diseño, moda, etc. </a:t>
            </a:r>
          </a:p>
          <a:p>
            <a:r>
              <a:rPr lang="es-CO" dirty="0"/>
              <a:t>Al trabajar en software los diseñadores enfrentaron nuevos desafíos, se debía figurar la gramática de este nuevo medio, se encontraron nuevos diseños de </a:t>
            </a:r>
            <a:r>
              <a:rPr lang="es-CO" dirty="0" err="1"/>
              <a:t>interaciones</a:t>
            </a:r>
            <a:r>
              <a:rPr lang="es-CO" dirty="0"/>
              <a:t> y </a:t>
            </a:r>
            <a:r>
              <a:rPr lang="es-CO" dirty="0" err="1"/>
              <a:t>rquitecturas</a:t>
            </a:r>
            <a:r>
              <a:rPr lang="es-CO" dirty="0"/>
              <a:t> de </a:t>
            </a:r>
            <a:r>
              <a:rPr lang="es-CO" dirty="0" err="1"/>
              <a:t>informaci</a:t>
            </a:r>
            <a:r>
              <a:rPr lang="es-CO" dirty="0"/>
              <a:t>{</a:t>
            </a:r>
            <a:r>
              <a:rPr lang="es-CO" dirty="0" err="1"/>
              <a:t>on</a:t>
            </a:r>
            <a:r>
              <a:rPr lang="es-CO" dirty="0"/>
              <a:t> emergieron. Tenían </a:t>
            </a:r>
            <a:r>
              <a:rPr lang="es-CO" dirty="0" err="1"/>
              <a:t>excelenes</a:t>
            </a:r>
            <a:r>
              <a:rPr lang="es-CO" dirty="0"/>
              <a:t> productos de diseño con un gran detalle de avance, pero </a:t>
            </a:r>
            <a:r>
              <a:rPr lang="es-CO" dirty="0" err="1"/>
              <a:t>todaia</a:t>
            </a:r>
            <a:r>
              <a:rPr lang="es-CO" dirty="0"/>
              <a:t> se tenia que </a:t>
            </a:r>
            <a:r>
              <a:rPr lang="es-CO" dirty="0" err="1"/>
              <a:t>lidear</a:t>
            </a:r>
            <a:r>
              <a:rPr lang="es-CO" dirty="0"/>
              <a:t> con el proceso de manufactura. Lo que significaba que el costo de equivocarse seguía siendo muy alto. </a:t>
            </a:r>
          </a:p>
          <a:p>
            <a:r>
              <a:rPr lang="es-CO" dirty="0"/>
              <a:t>Hoy en día, enfrentamos una nueva realidad, El internet cambio la distribución del software en muchas maneras radicales. Ya no nos vemos limitados por un proceso de manufactura físico y somos libres de trabajar en ciclos de despliegue mucho mas cortos.</a:t>
            </a:r>
          </a:p>
          <a:p>
            <a:r>
              <a:rPr lang="es-CO" dirty="0"/>
              <a:t>Pero “gratis” en realidad subestima esta realidad los equipos ahora enfrentan intensa presión de los competidores, los que usan técnicas como desarrollo de software ágil, </a:t>
            </a:r>
            <a:r>
              <a:rPr lang="es-CO" dirty="0" err="1"/>
              <a:t>integraci</a:t>
            </a:r>
            <a:r>
              <a:rPr lang="es-CO" dirty="0"/>
              <a:t>{</a:t>
            </a:r>
            <a:r>
              <a:rPr lang="es-CO" dirty="0" err="1"/>
              <a:t>on</a:t>
            </a:r>
            <a:r>
              <a:rPr lang="es-CO" dirty="0"/>
              <a:t> continua y despliegue continuo para reducir radicalmente el tiempo de los ciclos. </a:t>
            </a:r>
          </a:p>
        </p:txBody>
      </p:sp>
    </p:spTree>
    <p:extLst>
      <p:ext uri="{BB962C8B-B14F-4D97-AF65-F5344CB8AC3E}">
        <p14:creationId xmlns:p14="http://schemas.microsoft.com/office/powerpoint/2010/main" val="398619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B91DEF-0F8B-4017-8C10-D7A57D96E3C6}"/>
              </a:ext>
            </a:extLst>
          </p:cNvPr>
          <p:cNvSpPr>
            <a:spLocks noGrp="1"/>
          </p:cNvSpPr>
          <p:nvPr>
            <p:ph type="title"/>
          </p:nvPr>
        </p:nvSpPr>
        <p:spPr/>
        <p:txBody>
          <a:bodyPr/>
          <a:lstStyle/>
          <a:p>
            <a:r>
              <a:rPr lang="es-CO" dirty="0"/>
              <a:t>Principio permiso a fallar </a:t>
            </a:r>
          </a:p>
        </p:txBody>
      </p:sp>
      <p:sp>
        <p:nvSpPr>
          <p:cNvPr id="3" name="Marcador de contenido 2">
            <a:extLst>
              <a:ext uri="{FF2B5EF4-FFF2-40B4-BE49-F238E27FC236}">
                <a16:creationId xmlns:a16="http://schemas.microsoft.com/office/drawing/2014/main" id="{5A0AA098-EDEE-4F2C-80AD-F7BC4D04D46F}"/>
              </a:ext>
            </a:extLst>
          </p:cNvPr>
          <p:cNvSpPr>
            <a:spLocks noGrp="1"/>
          </p:cNvSpPr>
          <p:nvPr>
            <p:ph idx="1"/>
          </p:nvPr>
        </p:nvSpPr>
        <p:spPr/>
        <p:txBody>
          <a:bodyPr>
            <a:normAutofit fontScale="55000" lnSpcReduction="20000"/>
          </a:bodyPr>
          <a:lstStyle/>
          <a:p>
            <a:r>
              <a:rPr lang="es-ES" dirty="0"/>
              <a:t>¿Qué es? Para encontrar la mejor solución a los problemas de negocio, los equipos de Lean UX necesitan experimentar con ideas. La mayoría de estas ideas fracasarán. El equipo debe estar seguro de fallar si quiere tener éxito. Permiso para fallar significa que el equipo tiene un entorno seguro en el que experimentar. Esa filosofía se aplica tanto al entorno técnico (pueden impulsar ideas de manera segura) como al entorno cultural (no serán penalizados por probar ideas que no tengan éxito). ¿Por qué hacerlo? El permiso para fallar genera una cultura. de experimentación La experimentación genera creatividad. La creatividad, a su vez, produce soluciones innovadoras. Cuando los equipos no temen por su trabajo si se equivocan en algo, son más propensos a correr riesgos. Es a partir de esos riesgos que finalmente surgen las grandes ideas. Finalmente, como ilustra tan bellamente la siguiente anécdota, los fracasos frecuentes conducen a un mayor dominio de las habilidades.</a:t>
            </a:r>
          </a:p>
          <a:p>
            <a:r>
              <a:rPr lang="es-ES" dirty="0"/>
              <a:t>En un video llamado “Por qué necesitas fallar” (http://www.youtube.com/watch?v=HhxcFGuKOys), el fundador de CD Baby, Derek </a:t>
            </a:r>
            <a:r>
              <a:rPr lang="es-ES" dirty="0" err="1"/>
              <a:t>Sivers</a:t>
            </a:r>
            <a:r>
              <a:rPr lang="es-ES" dirty="0"/>
              <a:t>, describe los sorprendentes resultados de una clase de cerámica. El primer día, el instructor anunció a su clase que los estudiantes se dividirían en dos grupos. La mitad de los estudiantes necesitarían hacer solo una vasija de barro cada uno durante el semestre. Sus calificaciones dependerían de la perfección de esa olla solitaria. La otra mitad de la clase sería calificada simplemente por el peso de las ollas que hicieron durante el semestre. Si hicieran 50 libras de ollas o más, obtendrían una A. Cuarenta libras obtendrían una B; 30 libras, una C; y así. Lo que realmente hicieron era irrelevante. El instructor dijo que ni siquiera miraría sus ollas. Traía su báscula de baño al último día de clase y pesaba el trabajo de los estudiantes. Al final del semestre, había ocurrido algo interesante. Los observadores externos de la clase notaron que las ollas de la más alta calidad habían sido hechas por el "grupo de cantidad". Se habían pasado todo el semestre trabajando lo más rápido que podían para hacer vasijas. A veces lo conseguían y otras veces fracasaban. Con cada iteración, cada experimento, aprendieron. A partir de ese aprendizaje, se volvieron más capaces de lograr el objetivo final: hacer vasijas de barro de alta calidad. Por el contrario, el grupo que hizo un objeto no tuvo el beneficio de esas iteraciones fallidas y no aprendió lo suficientemente rápido como para desempeñarse al mismo nivel que el "grupo de cantidad". Habían pasado el semestre teorizando sobre lo que haría una vasija de barro de "grado A", pero no tenían la experiencia para ejecutar esa visión grandiosa.</a:t>
            </a:r>
          </a:p>
          <a:p>
            <a:endParaRPr lang="es-ES" dirty="0"/>
          </a:p>
          <a:p>
            <a:endParaRPr lang="es-CO" dirty="0"/>
          </a:p>
        </p:txBody>
      </p:sp>
    </p:spTree>
    <p:extLst>
      <p:ext uri="{BB962C8B-B14F-4D97-AF65-F5344CB8AC3E}">
        <p14:creationId xmlns:p14="http://schemas.microsoft.com/office/powerpoint/2010/main" val="244843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48359-7E4F-4608-8636-459769AC1463}"/>
              </a:ext>
            </a:extLst>
          </p:cNvPr>
          <p:cNvSpPr>
            <a:spLocks noGrp="1"/>
          </p:cNvSpPr>
          <p:nvPr>
            <p:ph type="title"/>
          </p:nvPr>
        </p:nvSpPr>
        <p:spPr/>
        <p:txBody>
          <a:bodyPr/>
          <a:lstStyle/>
          <a:p>
            <a:r>
              <a:rPr lang="es-ES" dirty="0"/>
              <a:t>Principio: salir del negocio de entregables</a:t>
            </a:r>
            <a:endParaRPr lang="es-CO" dirty="0"/>
          </a:p>
        </p:txBody>
      </p:sp>
      <p:sp>
        <p:nvSpPr>
          <p:cNvPr id="3" name="Marcador de contenido 2">
            <a:extLst>
              <a:ext uri="{FF2B5EF4-FFF2-40B4-BE49-F238E27FC236}">
                <a16:creationId xmlns:a16="http://schemas.microsoft.com/office/drawing/2014/main" id="{3E99C8B1-26F9-4A03-A1D7-7F00ACA096CB}"/>
              </a:ext>
            </a:extLst>
          </p:cNvPr>
          <p:cNvSpPr>
            <a:spLocks noGrp="1"/>
          </p:cNvSpPr>
          <p:nvPr>
            <p:ph idx="1"/>
          </p:nvPr>
        </p:nvSpPr>
        <p:spPr/>
        <p:txBody>
          <a:bodyPr/>
          <a:lstStyle/>
          <a:p>
            <a:r>
              <a:rPr lang="es-ES" dirty="0"/>
              <a:t>¿Qué es? Lean UX reenfoca el proceso de diseño de los documentos que el equipo está creando a los resultados que el equipo está logrando. Con una mayor colaboración entre funciones, la conversación de las partes interesadas se vuelve menos sobre qué artefacto se está creando y más sobre qué resultado se está logrando. ¿Por qué hacerlo? Los documentos no resuelven los problemas de los clientes, los buenos productos sí. El enfoque del equipo debe estar en aprender qué características tienen el mayor impacto en sus clientes. Los artefactos que usa el equipo para obtener ese conocimiento son irrelevantes. </a:t>
            </a:r>
            <a:r>
              <a:rPr lang="es-ES"/>
              <a:t>Lo único que importa es la calidad del producto, medida por la reacción del mercado.</a:t>
            </a:r>
          </a:p>
          <a:p>
            <a:endParaRPr lang="es-CO"/>
          </a:p>
        </p:txBody>
      </p:sp>
    </p:spTree>
    <p:extLst>
      <p:ext uri="{BB962C8B-B14F-4D97-AF65-F5344CB8AC3E}">
        <p14:creationId xmlns:p14="http://schemas.microsoft.com/office/powerpoint/2010/main" val="331939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06060-43DB-46B5-9DBC-D09D571442DA}"/>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2AC8772A-2544-4858-997D-1C9D36232222}"/>
              </a:ext>
            </a:extLst>
          </p:cNvPr>
          <p:cNvSpPr>
            <a:spLocks noGrp="1"/>
          </p:cNvSpPr>
          <p:nvPr>
            <p:ph idx="1"/>
          </p:nvPr>
        </p:nvSpPr>
        <p:spPr/>
        <p:txBody>
          <a:bodyPr>
            <a:normAutofit fontScale="77500" lnSpcReduction="20000"/>
          </a:bodyPr>
          <a:lstStyle/>
          <a:p>
            <a:r>
              <a:rPr lang="es-CO" dirty="0"/>
              <a:t>Es tiempo de un cambio Lean UX (UX ¿ </a:t>
            </a:r>
            <a:r>
              <a:rPr lang="es-CO" dirty="0" err="1"/>
              <a:t>user</a:t>
            </a:r>
            <a:r>
              <a:rPr lang="es-CO" dirty="0"/>
              <a:t> </a:t>
            </a:r>
            <a:r>
              <a:rPr lang="es-CO" dirty="0" err="1"/>
              <a:t>experience</a:t>
            </a:r>
            <a:r>
              <a:rPr lang="es-CO" dirty="0"/>
              <a:t>). Esta es  la evolución del diseño de producto.</a:t>
            </a:r>
          </a:p>
          <a:p>
            <a:r>
              <a:rPr lang="es-CO" dirty="0"/>
              <a:t>Coge las mejores herramientas del diseñador y las re combina en una forma que las hace relevantes en esta nueva realidad.</a:t>
            </a:r>
          </a:p>
          <a:p>
            <a:r>
              <a:rPr lang="es-CO" dirty="0"/>
              <a:t>Lean </a:t>
            </a:r>
            <a:r>
              <a:rPr lang="es-CO" dirty="0" err="1"/>
              <a:t>ux</a:t>
            </a:r>
            <a:r>
              <a:rPr lang="es-CO" dirty="0"/>
              <a:t> es muy colaborativo y multifuncional. Ya no nos podemos dar el lujo de trabajar en aislamiento del resto del equipo de producción. Se necesita un compromiso diario que permita construir un gran entendimiento con los compañeros del equipo.</a:t>
            </a:r>
          </a:p>
          <a:p>
            <a:r>
              <a:rPr lang="es-CO" dirty="0"/>
              <a:t>Además de esto, Lean UX permite cambiar la manera que hablamos de diseño, en vez de pensar en características y documentos. Permite hablar de que funciona en esta nueva realidad, tenemos mas acceso al </a:t>
            </a:r>
            <a:r>
              <a:rPr lang="es-CO" dirty="0" err="1"/>
              <a:t>feedback</a:t>
            </a:r>
            <a:r>
              <a:rPr lang="es-CO" dirty="0"/>
              <a:t> del mercado que antes. Podemos medir que funciona, aprender y ajustar.</a:t>
            </a:r>
          </a:p>
          <a:p>
            <a:r>
              <a:rPr lang="es-CO" dirty="0"/>
              <a:t>Lean UX es 3 cosas: 1. Es mas fácil de entender como un proceso de cambio para los diseñadores, pero es mas que eso, 2: es una mentalidad que permite acercarnos a nuestro trabajo en nuevas maneras. 3: Es una manera de pensar acerca de manejar el software.</a:t>
            </a:r>
          </a:p>
        </p:txBody>
      </p:sp>
    </p:spTree>
    <p:extLst>
      <p:ext uri="{BB962C8B-B14F-4D97-AF65-F5344CB8AC3E}">
        <p14:creationId xmlns:p14="http://schemas.microsoft.com/office/powerpoint/2010/main" val="123266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9ECD8-ACEB-4F6F-97B8-C4362D849904}"/>
              </a:ext>
            </a:extLst>
          </p:cNvPr>
          <p:cNvSpPr>
            <a:spLocks noGrp="1"/>
          </p:cNvSpPr>
          <p:nvPr>
            <p:ph type="title"/>
          </p:nvPr>
        </p:nvSpPr>
        <p:spPr/>
        <p:txBody>
          <a:bodyPr/>
          <a:lstStyle/>
          <a:p>
            <a:r>
              <a:rPr lang="es-CO" dirty="0"/>
              <a:t>Los 3 fundamentos de lean UX </a:t>
            </a:r>
          </a:p>
        </p:txBody>
      </p:sp>
      <p:sp>
        <p:nvSpPr>
          <p:cNvPr id="3" name="Marcador de contenido 2">
            <a:extLst>
              <a:ext uri="{FF2B5EF4-FFF2-40B4-BE49-F238E27FC236}">
                <a16:creationId xmlns:a16="http://schemas.microsoft.com/office/drawing/2014/main" id="{69A73EE1-DF90-4035-B055-811F67FE6205}"/>
              </a:ext>
            </a:extLst>
          </p:cNvPr>
          <p:cNvSpPr>
            <a:spLocks noGrp="1"/>
          </p:cNvSpPr>
          <p:nvPr>
            <p:ph idx="1"/>
          </p:nvPr>
        </p:nvSpPr>
        <p:spPr/>
        <p:txBody>
          <a:bodyPr>
            <a:normAutofit fontScale="77500" lnSpcReduction="20000"/>
          </a:bodyPr>
          <a:lstStyle/>
          <a:p>
            <a:r>
              <a:rPr lang="es-CO" dirty="0"/>
              <a:t>1. </a:t>
            </a:r>
            <a:r>
              <a:rPr lang="es-CO" dirty="0" err="1"/>
              <a:t>Design</a:t>
            </a:r>
            <a:r>
              <a:rPr lang="es-CO" dirty="0"/>
              <a:t> </a:t>
            </a:r>
            <a:r>
              <a:rPr lang="es-CO" dirty="0" err="1"/>
              <a:t>thinking</a:t>
            </a:r>
            <a:r>
              <a:rPr lang="es-CO" dirty="0"/>
              <a:t>: Tim Brown, CEO y </a:t>
            </a:r>
            <a:r>
              <a:rPr lang="es-CO" dirty="0" err="1"/>
              <a:t>president</a:t>
            </a:r>
            <a:r>
              <a:rPr lang="es-CO" dirty="0"/>
              <a:t> de la legendaria </a:t>
            </a:r>
            <a:r>
              <a:rPr lang="es-CO" dirty="0" err="1"/>
              <a:t>fir</a:t>
            </a:r>
            <a:r>
              <a:rPr lang="es-CO" dirty="0"/>
              <a:t> </a:t>
            </a:r>
            <a:r>
              <a:rPr lang="es-CO" dirty="0" err="1"/>
              <a:t>ma</a:t>
            </a:r>
            <a:r>
              <a:rPr lang="es-CO" dirty="0"/>
              <a:t> de diseño IDEO, describió </a:t>
            </a:r>
            <a:r>
              <a:rPr lang="es-CO" dirty="0" err="1"/>
              <a:t>desing</a:t>
            </a:r>
            <a:r>
              <a:rPr lang="es-CO" dirty="0"/>
              <a:t> </a:t>
            </a:r>
            <a:r>
              <a:rPr lang="es-CO" dirty="0" err="1"/>
              <a:t>thinking</a:t>
            </a:r>
            <a:r>
              <a:rPr lang="es-CO" dirty="0"/>
              <a:t> como: “innovación impulsada por la observación directa de lo que las personas quieren y necesitan en sus vidas y lo que les gusta o disgusta sobre la forma en que se fabrican, empaquetan, comercializan, venden y respaldan productos particulares. Es una disciplina que usa la sensibilidad y los métodos del diseñador para hacer coincidir las necesidades de las personas con lo que es accesible tecnológicamente y lo que la estrategia comercial viable puede convertir en valor para el cliente y oportunidad del mercado. </a:t>
            </a:r>
          </a:p>
          <a:p>
            <a:r>
              <a:rPr lang="es-CO" dirty="0"/>
              <a:t>* Es importante para Lean UX porque toma la posición explicita de todos los aspectos de un negocio y puede ser abordada con métodos de diseño. Le da permiso a los diseñadores y un precedente para </a:t>
            </a:r>
            <a:r>
              <a:rPr lang="es-CO" dirty="0" err="1"/>
              <a:t>trabajarw</a:t>
            </a:r>
            <a:r>
              <a:rPr lang="es-CO" dirty="0"/>
              <a:t> mas allá de sus limites </a:t>
            </a:r>
            <a:r>
              <a:rPr lang="es-CO" dirty="0" err="1"/>
              <a:t>tipicos</a:t>
            </a:r>
            <a:r>
              <a:rPr lang="es-CO" dirty="0"/>
              <a:t>,. </a:t>
            </a:r>
            <a:r>
              <a:rPr lang="es-CO" dirty="0" err="1"/>
              <a:t>Tamien</a:t>
            </a:r>
            <a:r>
              <a:rPr lang="es-CO" dirty="0"/>
              <a:t> alienta a los no diseñadores a usar métodos para resolver los </a:t>
            </a:r>
            <a:r>
              <a:rPr lang="es-CO" dirty="0" err="1"/>
              <a:t>proble</a:t>
            </a:r>
            <a:r>
              <a:rPr lang="es-CO" dirty="0"/>
              <a:t> mas que enfrentan en sus funciones. El pensamiento de diseño es una base fundamental que alienta a los equipos a colaborar </a:t>
            </a:r>
            <a:r>
              <a:rPr lang="es-CO" dirty="0" err="1"/>
              <a:t>enrte</a:t>
            </a:r>
            <a:r>
              <a:rPr lang="es-CO" dirty="0"/>
              <a:t> roles y considerar diseño de productos desde una perspectiva holística. (</a:t>
            </a:r>
            <a:r>
              <a:rPr lang="es-ES" dirty="0"/>
              <a:t>La perspectiva holística implica una superación de los paradigmas para propiciar la figura del sintagma, entendida como una integración de paradigmas.)</a:t>
            </a:r>
            <a:endParaRPr lang="es-CO" dirty="0"/>
          </a:p>
        </p:txBody>
      </p:sp>
    </p:spTree>
    <p:extLst>
      <p:ext uri="{BB962C8B-B14F-4D97-AF65-F5344CB8AC3E}">
        <p14:creationId xmlns:p14="http://schemas.microsoft.com/office/powerpoint/2010/main" val="390469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602FD-F059-40FD-A528-385F6C9809DB}"/>
              </a:ext>
            </a:extLst>
          </p:cNvPr>
          <p:cNvSpPr>
            <a:spLocks noGrp="1"/>
          </p:cNvSpPr>
          <p:nvPr>
            <p:ph type="title"/>
          </p:nvPr>
        </p:nvSpPr>
        <p:spPr/>
        <p:txBody>
          <a:bodyPr/>
          <a:lstStyle/>
          <a:p>
            <a:r>
              <a:rPr lang="es-CO" dirty="0"/>
              <a:t>Fundamento dos. Desarrollo de software ágil.</a:t>
            </a:r>
          </a:p>
        </p:txBody>
      </p:sp>
      <p:sp>
        <p:nvSpPr>
          <p:cNvPr id="3" name="Marcador de contenido 2">
            <a:extLst>
              <a:ext uri="{FF2B5EF4-FFF2-40B4-BE49-F238E27FC236}">
                <a16:creationId xmlns:a16="http://schemas.microsoft.com/office/drawing/2014/main" id="{051B6D4F-1052-4ADF-B174-C22D0652D190}"/>
              </a:ext>
            </a:extLst>
          </p:cNvPr>
          <p:cNvSpPr>
            <a:spLocks noGrp="1"/>
          </p:cNvSpPr>
          <p:nvPr>
            <p:ph idx="1"/>
          </p:nvPr>
        </p:nvSpPr>
        <p:spPr>
          <a:xfrm>
            <a:off x="838200" y="1270861"/>
            <a:ext cx="11033502" cy="4906102"/>
          </a:xfrm>
        </p:spPr>
        <p:txBody>
          <a:bodyPr>
            <a:normAutofit fontScale="62500" lnSpcReduction="20000"/>
          </a:bodyPr>
          <a:lstStyle/>
          <a:p>
            <a:r>
              <a:rPr lang="es-CO" dirty="0"/>
              <a:t>Los desarrolladores de software han usado metodologías agiles por años para reducir los ciclos de entrega y entregarle al cliente valor en una manera continua. </a:t>
            </a:r>
          </a:p>
          <a:p>
            <a:r>
              <a:rPr lang="es-CO" dirty="0"/>
              <a:t>Lean UX aplica cuatro principios básicos del desarrollo agile al diseño de productos</a:t>
            </a:r>
          </a:p>
          <a:p>
            <a:r>
              <a:rPr lang="es-CO" dirty="0"/>
              <a:t>1. Individuos y interacciones por encima de los procesos y las herramientas. Para generar las mejores soluciones rápido, se debe involucrar a todo el equipo. Las ideas deben ser intercambiadas frecuentemente y libremente. </a:t>
            </a:r>
          </a:p>
          <a:p>
            <a:r>
              <a:rPr lang="es-CO" dirty="0"/>
              <a:t>2. Software funcional por encima de documentación comprensiva. Todos los problemas empresariales tienen infinitas soluciones y cada miembro de un equipo tendrá una opinión sobre cual es la mejor. El </a:t>
            </a:r>
            <a:r>
              <a:rPr lang="es-CO" dirty="0" err="1"/>
              <a:t>desafio</a:t>
            </a:r>
            <a:r>
              <a:rPr lang="es-CO" dirty="0"/>
              <a:t> es averiguar que solución es la mas </a:t>
            </a:r>
            <a:r>
              <a:rPr lang="es-CO" dirty="0" err="1"/>
              <a:t>viale</a:t>
            </a:r>
            <a:r>
              <a:rPr lang="es-CO" dirty="0"/>
              <a:t> al crear software que funcione antes, se puede evaluar la viabilidad y el ajuste del mercado de las soluciones.</a:t>
            </a:r>
          </a:p>
          <a:p>
            <a:r>
              <a:rPr lang="es-CO" dirty="0"/>
              <a:t>3 Colaboración con el cliente por encima de negociación del contrato. </a:t>
            </a:r>
            <a:r>
              <a:rPr lang="es-ES" dirty="0"/>
              <a:t>La colaboración con sus compañeros de equipo y clientes genera una comprensión compartida del espacio del problema y las soluciones propuestas. Crea consenso detrás de las decisiones. ¿El resultado? Iteraciones más rápidas, participación real en la fabricación de productos e inversión en equipo en aprendizaje validado. También reduce la dependencia de una documentación pesada, ya que todos los miembros del equipo ya han participado en la toma de decisiones que solían requerir comunicación y defensa por escrito</a:t>
            </a:r>
          </a:p>
          <a:p>
            <a:r>
              <a:rPr lang="es-ES" dirty="0"/>
              <a:t>4 Responde al cambio por encima de seguir un plan. La suposición en Lean UX es que los diseños iniciales del producto serán incorrectos, por lo que el objetivo debe ser descubrir qué es lo que está mal con ellos lo antes posible. Una vez que descubrimos qué funciona y qué no, ajustamos nuestras propuestas y volvemos a probar. Esta información del mercado nos mantiene ágiles y nos empuja constantemente en una dirección "más correcta".</a:t>
            </a:r>
            <a:endParaRPr lang="es-CO" dirty="0"/>
          </a:p>
        </p:txBody>
      </p:sp>
    </p:spTree>
    <p:extLst>
      <p:ext uri="{BB962C8B-B14F-4D97-AF65-F5344CB8AC3E}">
        <p14:creationId xmlns:p14="http://schemas.microsoft.com/office/powerpoint/2010/main" val="75023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5437E-8AB9-469C-BF1E-DDECE48588CA}"/>
              </a:ext>
            </a:extLst>
          </p:cNvPr>
          <p:cNvSpPr>
            <a:spLocks noGrp="1"/>
          </p:cNvSpPr>
          <p:nvPr>
            <p:ph type="title"/>
          </p:nvPr>
        </p:nvSpPr>
        <p:spPr/>
        <p:txBody>
          <a:bodyPr/>
          <a:lstStyle/>
          <a:p>
            <a:r>
              <a:rPr lang="es-CO" dirty="0"/>
              <a:t>3 fundamento: </a:t>
            </a:r>
          </a:p>
        </p:txBody>
      </p:sp>
      <p:sp>
        <p:nvSpPr>
          <p:cNvPr id="3" name="Marcador de contenido 2">
            <a:extLst>
              <a:ext uri="{FF2B5EF4-FFF2-40B4-BE49-F238E27FC236}">
                <a16:creationId xmlns:a16="http://schemas.microsoft.com/office/drawing/2014/main" id="{F2C03045-7792-42F5-9903-BB539D903A94}"/>
              </a:ext>
            </a:extLst>
          </p:cNvPr>
          <p:cNvSpPr>
            <a:spLocks noGrp="1"/>
          </p:cNvSpPr>
          <p:nvPr>
            <p:ph idx="1"/>
          </p:nvPr>
        </p:nvSpPr>
        <p:spPr/>
        <p:txBody>
          <a:bodyPr>
            <a:normAutofit fontScale="77500" lnSpcReduction="20000"/>
          </a:bodyPr>
          <a:lstStyle/>
          <a:p>
            <a:r>
              <a:rPr lang="es-CO" dirty="0"/>
              <a:t>Método fundado por Eric Ries, lean startup usa un circuito de retroalimentación llamado “construir-medir-aprender” para minimizar el riesgo del proyecto y hacer que los equipos construyan y aprendan rápidamente. </a:t>
            </a:r>
            <a:r>
              <a:rPr lang="es-ES" dirty="0"/>
              <a:t>Los equipos crean productos mínimos viables (MVP) y los envían rápidamente para comenzar el proceso de aprendizaje lo antes posible.</a:t>
            </a:r>
            <a:br>
              <a:rPr lang="es-ES" dirty="0"/>
            </a:br>
            <a:r>
              <a:rPr lang="es-ES" dirty="0"/>
              <a:t>Cada prototipo esta </a:t>
            </a:r>
            <a:r>
              <a:rPr lang="es-ES" dirty="0" err="1"/>
              <a:t>dise;ado</a:t>
            </a:r>
            <a:r>
              <a:rPr lang="es-ES" dirty="0"/>
              <a:t> para testear suposiciones del mercado y utiliza la retroalimentación del usuario para evolucionarlas mucho mas rápido que las practicas de software tradicional.</a:t>
            </a:r>
          </a:p>
          <a:p>
            <a:r>
              <a:rPr lang="es-ES" dirty="0"/>
              <a:t>Cada </a:t>
            </a:r>
            <a:r>
              <a:rPr lang="es-ES" dirty="0" err="1"/>
              <a:t>dise;o</a:t>
            </a:r>
            <a:r>
              <a:rPr lang="es-ES" dirty="0"/>
              <a:t> es una hipótesis, el objetivo es validarla lo mas eficiente posible utilizando la retroalimentación del usuario. Lo mas </a:t>
            </a:r>
            <a:r>
              <a:rPr lang="es-ES" dirty="0" err="1"/>
              <a:t>peque;o</a:t>
            </a:r>
            <a:r>
              <a:rPr lang="es-ES" dirty="0"/>
              <a:t> que podamos </a:t>
            </a:r>
            <a:r>
              <a:rPr lang="es-ES" dirty="0" err="1"/>
              <a:t>construi</a:t>
            </a:r>
            <a:r>
              <a:rPr lang="es-ES" dirty="0"/>
              <a:t> para testear cada hipótesis es nuestro MVP.</a:t>
            </a:r>
          </a:p>
          <a:p>
            <a:r>
              <a:rPr lang="es-ES" dirty="0"/>
              <a:t>La practica de lean </a:t>
            </a:r>
            <a:r>
              <a:rPr lang="es-ES" dirty="0" err="1"/>
              <a:t>Ux</a:t>
            </a:r>
            <a:r>
              <a:rPr lang="es-ES" dirty="0"/>
              <a:t> es la practica de traer la verdadera naturaleza de un producto a la luz, mucho mas rápido en una forma colaborativa y multifuncional, que reduce el énfasis en la documentación mientras incrementa el foco en construir un entendimiento compartido de la experiencia actual del producto que se esta </a:t>
            </a:r>
            <a:r>
              <a:rPr lang="es-ES" dirty="0" err="1"/>
              <a:t>dise;ando</a:t>
            </a:r>
            <a:r>
              <a:rPr lang="es-ES" dirty="0"/>
              <a:t>.</a:t>
            </a:r>
          </a:p>
          <a:p>
            <a:endParaRPr lang="es-CO" dirty="0"/>
          </a:p>
        </p:txBody>
      </p:sp>
    </p:spTree>
    <p:extLst>
      <p:ext uri="{BB962C8B-B14F-4D97-AF65-F5344CB8AC3E}">
        <p14:creationId xmlns:p14="http://schemas.microsoft.com/office/powerpoint/2010/main" val="373934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58572-DE7C-498D-9606-357F22720871}"/>
              </a:ext>
            </a:extLst>
          </p:cNvPr>
          <p:cNvSpPr>
            <a:spLocks noGrp="1"/>
          </p:cNvSpPr>
          <p:nvPr>
            <p:ph type="title"/>
          </p:nvPr>
        </p:nvSpPr>
        <p:spPr/>
        <p:txBody>
          <a:bodyPr/>
          <a:lstStyle/>
          <a:p>
            <a:r>
              <a:rPr lang="es-CO" dirty="0"/>
              <a:t>Principios	</a:t>
            </a:r>
          </a:p>
        </p:txBody>
      </p:sp>
      <p:sp>
        <p:nvSpPr>
          <p:cNvPr id="3" name="Marcador de contenido 2">
            <a:extLst>
              <a:ext uri="{FF2B5EF4-FFF2-40B4-BE49-F238E27FC236}">
                <a16:creationId xmlns:a16="http://schemas.microsoft.com/office/drawing/2014/main" id="{15A0F290-1DE6-4459-9079-A8402FBE3049}"/>
              </a:ext>
            </a:extLst>
          </p:cNvPr>
          <p:cNvSpPr>
            <a:spLocks noGrp="1"/>
          </p:cNvSpPr>
          <p:nvPr>
            <p:ph idx="1"/>
          </p:nvPr>
        </p:nvSpPr>
        <p:spPr/>
        <p:txBody>
          <a:bodyPr/>
          <a:lstStyle/>
          <a:p>
            <a:r>
              <a:rPr lang="es-CO" dirty="0"/>
              <a:t>El resto de este capitulo, </a:t>
            </a:r>
            <a:r>
              <a:rPr lang="es-CO" dirty="0" err="1"/>
              <a:t>dire</a:t>
            </a:r>
            <a:r>
              <a:rPr lang="es-CO" dirty="0"/>
              <a:t> los principios detrás de Lean UX, mientras seguimos explorando Lean UX. Tengan estos principios en mente.</a:t>
            </a:r>
          </a:p>
        </p:txBody>
      </p:sp>
    </p:spTree>
    <p:extLst>
      <p:ext uri="{BB962C8B-B14F-4D97-AF65-F5344CB8AC3E}">
        <p14:creationId xmlns:p14="http://schemas.microsoft.com/office/powerpoint/2010/main" val="37617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8F931-F653-40E1-9C6D-E9FD7481545D}"/>
              </a:ext>
            </a:extLst>
          </p:cNvPr>
          <p:cNvSpPr>
            <a:spLocks noGrp="1"/>
          </p:cNvSpPr>
          <p:nvPr>
            <p:ph type="title"/>
          </p:nvPr>
        </p:nvSpPr>
        <p:spPr/>
        <p:txBody>
          <a:bodyPr/>
          <a:lstStyle/>
          <a:p>
            <a:r>
              <a:rPr lang="es-CO" dirty="0"/>
              <a:t>Principio equipos multifuncionales:</a:t>
            </a:r>
          </a:p>
        </p:txBody>
      </p:sp>
      <p:sp>
        <p:nvSpPr>
          <p:cNvPr id="3" name="Marcador de contenido 2">
            <a:extLst>
              <a:ext uri="{FF2B5EF4-FFF2-40B4-BE49-F238E27FC236}">
                <a16:creationId xmlns:a16="http://schemas.microsoft.com/office/drawing/2014/main" id="{F29152FC-D865-4E26-80CA-E3B550379422}"/>
              </a:ext>
            </a:extLst>
          </p:cNvPr>
          <p:cNvSpPr>
            <a:spLocks noGrp="1"/>
          </p:cNvSpPr>
          <p:nvPr>
            <p:ph idx="1"/>
          </p:nvPr>
        </p:nvSpPr>
        <p:spPr/>
        <p:txBody>
          <a:bodyPr>
            <a:normAutofit fontScale="92500" lnSpcReduction="10000"/>
          </a:bodyPr>
          <a:lstStyle/>
          <a:p>
            <a:r>
              <a:rPr lang="es-ES" dirty="0"/>
              <a:t>¿Qué es? Los equipos multifuncionales están formados por las diversas disciplinas involucradas en la creación de su producto. La ingeniería de software, la gestión de productos, el diseño de interacción, el diseño visual, la estrategia de contenido, el marketing y el control de calidad (QA) deben incluirse en un equipo Lean UX. Lean UX exige un alto nivel de colaboración entre estas disciplinas. Su participación debe ser continua, desde el primer día del proyecto hasta el final del compromiso. </a:t>
            </a:r>
          </a:p>
          <a:p>
            <a:r>
              <a:rPr lang="es-ES" dirty="0"/>
              <a:t>¿Por qué hacerlo? La creación de estos equipos diversos colapsa el proceso de traspaso controlado conocido como cascada. Se aporta información sobre cada idea de todas las disciplinas relevantes al principio del proceso. Se fomenta la conversación entre silos funcionales, lo que impulsa una mayor eficiencia del equipo.</a:t>
            </a:r>
            <a:endParaRPr lang="es-CO" dirty="0"/>
          </a:p>
        </p:txBody>
      </p:sp>
    </p:spTree>
    <p:extLst>
      <p:ext uri="{BB962C8B-B14F-4D97-AF65-F5344CB8AC3E}">
        <p14:creationId xmlns:p14="http://schemas.microsoft.com/office/powerpoint/2010/main" val="132786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36C02-7E42-4186-A6D9-0B8ACDD9298D}"/>
              </a:ext>
            </a:extLst>
          </p:cNvPr>
          <p:cNvSpPr>
            <a:spLocks noGrp="1"/>
          </p:cNvSpPr>
          <p:nvPr>
            <p:ph type="title"/>
          </p:nvPr>
        </p:nvSpPr>
        <p:spPr/>
        <p:txBody>
          <a:bodyPr/>
          <a:lstStyle/>
          <a:p>
            <a:r>
              <a:rPr lang="es-CO" dirty="0"/>
              <a:t>Principio: Pequeño, Dedicado, Colocado</a:t>
            </a:r>
          </a:p>
        </p:txBody>
      </p:sp>
      <p:sp>
        <p:nvSpPr>
          <p:cNvPr id="3" name="Marcador de contenido 2">
            <a:extLst>
              <a:ext uri="{FF2B5EF4-FFF2-40B4-BE49-F238E27FC236}">
                <a16:creationId xmlns:a16="http://schemas.microsoft.com/office/drawing/2014/main" id="{173FAB6F-686B-486E-881D-798289091EED}"/>
              </a:ext>
            </a:extLst>
          </p:cNvPr>
          <p:cNvSpPr>
            <a:spLocks noGrp="1"/>
          </p:cNvSpPr>
          <p:nvPr>
            <p:ph idx="1"/>
          </p:nvPr>
        </p:nvSpPr>
        <p:spPr/>
        <p:txBody>
          <a:bodyPr/>
          <a:lstStyle/>
          <a:p>
            <a:r>
              <a:rPr lang="es-ES" dirty="0"/>
              <a:t>¿Qué es? Mantenga sus equipos pequeños, no más de 10 personas en total. Dedíquelos a un proyecto y dote de personal para todo desde la misma ubicación. ¿Por qué hacerlo? El beneficio de los equipos pequeños se reduce a tres palabras: comunicación, enfoque y camaradería. Los equipos más pequeños son más fáciles de mantener actualizados sobre el estado del proyecto, los cambios y el nuevo aprendizaje. Dedicar a su equipo a un proyecto mantiene a todos en el equipo enfocados en las mismas prioridades todo el tiempo. Tener todo el equipo en un solo lugar permite que crezcan las relaciones entre colegas.</a:t>
            </a:r>
            <a:endParaRPr lang="es-CO" dirty="0"/>
          </a:p>
        </p:txBody>
      </p:sp>
    </p:spTree>
    <p:extLst>
      <p:ext uri="{BB962C8B-B14F-4D97-AF65-F5344CB8AC3E}">
        <p14:creationId xmlns:p14="http://schemas.microsoft.com/office/powerpoint/2010/main" val="332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3488</Words>
  <Application>Microsoft Office PowerPoint</Application>
  <PresentationFormat>Panorámica</PresentationFormat>
  <Paragraphs>58</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Arial</vt:lpstr>
      <vt:lpstr>Calibri</vt:lpstr>
      <vt:lpstr>Calibri Light</vt:lpstr>
      <vt:lpstr>inherit</vt:lpstr>
      <vt:lpstr>Tema de Office</vt:lpstr>
      <vt:lpstr>Resumen</vt:lpstr>
      <vt:lpstr>Why lean ux?</vt:lpstr>
      <vt:lpstr>Presentación de PowerPoint</vt:lpstr>
      <vt:lpstr>Los 3 fundamentos de lean UX </vt:lpstr>
      <vt:lpstr>Fundamento dos. Desarrollo de software ágil.</vt:lpstr>
      <vt:lpstr>3 fundamento: </vt:lpstr>
      <vt:lpstr>Principios </vt:lpstr>
      <vt:lpstr>Principio equipos multifuncionales:</vt:lpstr>
      <vt:lpstr>Principio: Pequeño, Dedicado, Colocado</vt:lpstr>
      <vt:lpstr> Principio: Progreso = resultados, no productos</vt:lpstr>
      <vt:lpstr>Principio: Equipos centrados en el problema </vt:lpstr>
      <vt:lpstr>Principio: Eliminación de desperdicios </vt:lpstr>
      <vt:lpstr> Principio: Tamaño de lote pequeño</vt:lpstr>
      <vt:lpstr>Principle: gooB: the new User-Centricity</vt:lpstr>
      <vt:lpstr>Principio: comprensión compartida </vt:lpstr>
      <vt:lpstr> Principio: Anti-Patrón: Rockstars, gurús y ninjas</vt:lpstr>
      <vt:lpstr>Principio: externalizar su trabajo</vt:lpstr>
      <vt:lpstr> Principio: Transformación del análisis</vt:lpstr>
      <vt:lpstr> Principio: aprendizaje sobre crecimiento </vt:lpstr>
      <vt:lpstr>Principio permiso a fallar </vt:lpstr>
      <vt:lpstr>Principio: salir del negocio de entregables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Resumen</dc:title>
  <dc:creator>Santiago Albisser Cifuentes</dc:creator>
  <cp:lastModifiedBy>Santiago Albisser Cifuentes</cp:lastModifiedBy>
  <cp:revision>2</cp:revision>
  <dcterms:created xsi:type="dcterms:W3CDTF">2022-03-22T20:06:38Z</dcterms:created>
  <dcterms:modified xsi:type="dcterms:W3CDTF">2022-03-23T05:37:06Z</dcterms:modified>
</cp:coreProperties>
</file>