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93B9F-8C9A-9C4E-AAFF-D79AA6595AB6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7A96-6A04-494F-97FC-09AC300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C7A96-6A04-494F-97FC-09AC300A69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Airports by Operational Efficiency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8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6293"/>
            <a:ext cx="7408333" cy="3449870"/>
          </a:xfrm>
        </p:spPr>
        <p:txBody>
          <a:bodyPr/>
          <a:lstStyle/>
          <a:p>
            <a:r>
              <a:rPr lang="en-US" dirty="0" smtClean="0"/>
              <a:t>Objective: Cluster airports together using operations, cancellation, </a:t>
            </a:r>
            <a:r>
              <a:rPr lang="en-US" dirty="0"/>
              <a:t>and airport identification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Purpose: Find out which airports are least efficient</a:t>
            </a:r>
          </a:p>
          <a:p>
            <a:endParaRPr lang="en-US" dirty="0"/>
          </a:p>
          <a:p>
            <a:r>
              <a:rPr lang="en-US" dirty="0" smtClean="0"/>
              <a:t>No additional data used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9668"/>
            <a:ext cx="8229600" cy="1252728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1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6293"/>
            <a:ext cx="7408333" cy="3449869"/>
          </a:xfrm>
        </p:spPr>
        <p:txBody>
          <a:bodyPr>
            <a:normAutofit/>
          </a:bodyPr>
          <a:lstStyle/>
          <a:p>
            <a:r>
              <a:rPr lang="en-US" dirty="0" smtClean="0"/>
              <a:t>Average Gate Departure Delay</a:t>
            </a:r>
          </a:p>
          <a:p>
            <a:r>
              <a:rPr lang="en-US" dirty="0" smtClean="0"/>
              <a:t>Average Taxi-out Delay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Average Airborne Delay</a:t>
            </a:r>
          </a:p>
          <a:p>
            <a:r>
              <a:rPr lang="en-US" dirty="0" smtClean="0"/>
              <a:t>Average Taxi-in Delay</a:t>
            </a:r>
            <a:endParaRPr lang="en-US" dirty="0"/>
          </a:p>
          <a:p>
            <a:r>
              <a:rPr lang="en-US" dirty="0" smtClean="0"/>
              <a:t>Average Block Delay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dirty="0" smtClean="0"/>
              <a:t>Percent On-time Airport Departures</a:t>
            </a:r>
          </a:p>
          <a:p>
            <a:r>
              <a:rPr lang="en-US" dirty="0" smtClean="0"/>
              <a:t>Percent On-time Gate Arrivals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 for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1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6293"/>
            <a:ext cx="5488133" cy="3572170"/>
          </a:xfrm>
        </p:spPr>
        <p:txBody>
          <a:bodyPr>
            <a:normAutofit/>
          </a:bodyPr>
          <a:lstStyle/>
          <a:p>
            <a:r>
              <a:rPr lang="en-US" dirty="0" smtClean="0"/>
              <a:t>Created 4 unique standardizations of the data:</a:t>
            </a:r>
          </a:p>
          <a:p>
            <a:pPr lvl="1"/>
            <a:r>
              <a:rPr lang="en-US" dirty="0" smtClean="0"/>
              <a:t>No transform, Normalizer transform, Robust Scaler transform, Min Max Scaler transform</a:t>
            </a:r>
          </a:p>
          <a:p>
            <a:r>
              <a:rPr lang="en-US" dirty="0"/>
              <a:t>Not concerned about </a:t>
            </a:r>
            <a:r>
              <a:rPr lang="en-US" dirty="0" smtClean="0"/>
              <a:t>any </a:t>
            </a:r>
            <a:r>
              <a:rPr lang="en-US" dirty="0" err="1" smtClean="0"/>
              <a:t>colinearity</a:t>
            </a:r>
            <a:r>
              <a:rPr lang="en-US" dirty="0" smtClean="0"/>
              <a:t>; it </a:t>
            </a:r>
            <a:r>
              <a:rPr lang="en-US" dirty="0"/>
              <a:t>will be ignored in the </a:t>
            </a:r>
            <a:r>
              <a:rPr lang="en-US" dirty="0" err="1"/>
              <a:t>eigenspace</a:t>
            </a:r>
            <a:r>
              <a:rPr lang="en-US" dirty="0"/>
              <a:t> </a:t>
            </a:r>
            <a:r>
              <a:rPr lang="en-US" dirty="0" smtClean="0"/>
              <a:t>reduction </a:t>
            </a:r>
          </a:p>
          <a:p>
            <a:r>
              <a:rPr lang="en-US" dirty="0" smtClean="0"/>
              <a:t>Also</a:t>
            </a:r>
            <a:r>
              <a:rPr lang="en-US" dirty="0"/>
              <a:t>, no columns </a:t>
            </a:r>
            <a:r>
              <a:rPr lang="en-US" dirty="0" smtClean="0"/>
              <a:t>were </a:t>
            </a:r>
            <a:r>
              <a:rPr lang="en-US" dirty="0" err="1" smtClean="0"/>
              <a:t>multicolinear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cont’d.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200" y="3368046"/>
            <a:ext cx="2514512" cy="22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5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56704"/>
            <a:ext cx="7408333" cy="3869459"/>
          </a:xfrm>
        </p:spPr>
        <p:txBody>
          <a:bodyPr/>
          <a:lstStyle/>
          <a:p>
            <a:r>
              <a:rPr lang="en-US" dirty="0" smtClean="0"/>
              <a:t>Used K-Means to generate clusters</a:t>
            </a:r>
          </a:p>
          <a:p>
            <a:r>
              <a:rPr lang="en-US" dirty="0" smtClean="0"/>
              <a:t>Used silhouette scores and explained variance ratio</a:t>
            </a:r>
          </a:p>
          <a:p>
            <a:r>
              <a:rPr lang="en-US" dirty="0" smtClean="0"/>
              <a:t>Used 4 Principal Components</a:t>
            </a:r>
          </a:p>
          <a:p>
            <a:r>
              <a:rPr lang="en-US" dirty="0" smtClean="0"/>
              <a:t>Focused on 3 to 4 clusters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Pre-PCA Cluster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52" y="4076847"/>
            <a:ext cx="3786048" cy="2781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28091"/>
            <a:ext cx="3819234" cy="28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14643"/>
            <a:ext cx="7408333" cy="3450696"/>
          </a:xfrm>
        </p:spPr>
        <p:txBody>
          <a:bodyPr/>
          <a:lstStyle/>
          <a:p>
            <a:r>
              <a:rPr lang="en-US" sz="2000" dirty="0" smtClean="0"/>
              <a:t>Ran RF, GB, and ET over 4 unique datasets for 3, 4, 5, 6 and 7 clusters</a:t>
            </a:r>
          </a:p>
          <a:p>
            <a:pPr lvl="1"/>
            <a:r>
              <a:rPr lang="en-US" sz="2000" dirty="0" smtClean="0"/>
              <a:t>3 and 4 clusters were the best</a:t>
            </a:r>
          </a:p>
          <a:p>
            <a:r>
              <a:rPr lang="en-US" sz="2000" dirty="0" smtClean="0"/>
              <a:t>Features Used: Total Flights, Departure Cancellations, Departure Diversions</a:t>
            </a:r>
          </a:p>
          <a:p>
            <a:r>
              <a:rPr lang="en-US" sz="2000" dirty="0" smtClean="0"/>
              <a:t>Averaged accuracy scores over 25 random states to find realistic score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Discovering Identification Trends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371985"/>
              </p:ext>
            </p:extLst>
          </p:nvPr>
        </p:nvGraphicFramePr>
        <p:xfrm>
          <a:off x="1756569" y="4881777"/>
          <a:ext cx="5638800" cy="1828800"/>
        </p:xfrm>
        <a:graphic>
          <a:graphicData uri="http://schemas.openxmlformats.org/drawingml/2006/table">
            <a:tbl>
              <a:tblPr/>
              <a:tblGrid>
                <a:gridCol w="1320800"/>
                <a:gridCol w="1079500"/>
                <a:gridCol w="1079500"/>
                <a:gridCol w="1079500"/>
                <a:gridCol w="1079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 Scores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Clusters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0.483684211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0.719286492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0.671819172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0.558278867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0.498947368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0.670713508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0.64209695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0.545517429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0.495570175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0.695827887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0.654422658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0.591416122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Clusters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0.490263158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0.521873638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0.653037037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0.544716776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0.464429825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0.472489107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0.624740741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0.503028322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0.531052632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0.525571895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0.507124183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74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Scores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31759"/>
          </a:xfrm>
        </p:spPr>
        <p:txBody>
          <a:bodyPr/>
          <a:lstStyle/>
          <a:p>
            <a:r>
              <a:rPr lang="en-US" dirty="0" smtClean="0"/>
              <a:t>Looked at RFC X1 and RFC X2 for 3 clusters</a:t>
            </a:r>
          </a:p>
          <a:p>
            <a:r>
              <a:rPr lang="en-US" dirty="0" smtClean="0"/>
              <a:t>Looked at RFC X2 for 4 clusters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Settled on RFC X1 for 3 Clusters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08497"/>
              </p:ext>
            </p:extLst>
          </p:nvPr>
        </p:nvGraphicFramePr>
        <p:xfrm>
          <a:off x="1131485" y="3747585"/>
          <a:ext cx="2806700" cy="1422400"/>
        </p:xfrm>
        <a:graphic>
          <a:graphicData uri="http://schemas.openxmlformats.org/drawingml/2006/table">
            <a:tbl>
              <a:tblPr/>
              <a:tblGrid>
                <a:gridCol w="977688"/>
                <a:gridCol w="724112"/>
                <a:gridCol w="368300"/>
                <a:gridCol w="368300"/>
                <a:gridCol w="3683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Clusters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RFC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RFC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9864"/>
              </p:ext>
            </p:extLst>
          </p:nvPr>
        </p:nvGraphicFramePr>
        <p:xfrm>
          <a:off x="4485301" y="3747585"/>
          <a:ext cx="3175000" cy="850900"/>
        </p:xfrm>
        <a:graphic>
          <a:graphicData uri="http://schemas.openxmlformats.org/drawingml/2006/table">
            <a:tbl>
              <a:tblPr/>
              <a:tblGrid>
                <a:gridCol w="946385"/>
                <a:gridCol w="755415"/>
                <a:gridCol w="368300"/>
                <a:gridCol w="368300"/>
                <a:gridCol w="368300"/>
                <a:gridCol w="368300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RFC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7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RFC X1 at 3 Clusters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54075"/>
              </p:ext>
            </p:extLst>
          </p:nvPr>
        </p:nvGraphicFramePr>
        <p:xfrm>
          <a:off x="5765800" y="2630194"/>
          <a:ext cx="2921000" cy="1930400"/>
        </p:xfrm>
        <a:graphic>
          <a:graphicData uri="http://schemas.openxmlformats.org/drawingml/2006/table">
            <a:tbl>
              <a:tblPr/>
              <a:tblGrid>
                <a:gridCol w="1841500"/>
                <a:gridCol w="10795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Importance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Flighs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0.264310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 Diversions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0.240770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 Cancellations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0.232677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 NY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0.041929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 CA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0.030772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 FL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0.025091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 DC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0.022938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 KY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0.021834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6982" y="2585571"/>
            <a:ext cx="5198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Ran the RFC X1 model for feature importance’s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 matched target labels with corresponding airports to check cluster results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The clusters represented </a:t>
            </a:r>
            <a:r>
              <a:rPr lang="en-US" dirty="0" smtClean="0"/>
              <a:t>the operations efficiency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77" y="4741379"/>
            <a:ext cx="7805923" cy="16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6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74435"/>
            <a:ext cx="7408333" cy="3450696"/>
          </a:xfrm>
        </p:spPr>
        <p:txBody>
          <a:bodyPr/>
          <a:lstStyle/>
          <a:p>
            <a:r>
              <a:rPr lang="en-US" dirty="0" smtClean="0"/>
              <a:t>Target cluster with worst operational efficiency seems well chosen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Labels Associated Airports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36053"/>
            <a:ext cx="8081547" cy="37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4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528</TotalTime>
  <Words>381</Words>
  <Application>Microsoft Macintosh PowerPoint</Application>
  <PresentationFormat>On-screen Show (4:3)</PresentationFormat>
  <Paragraphs>158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Clustering Airports by Operational Efficiency</vt:lpstr>
      <vt:lpstr>Objective</vt:lpstr>
      <vt:lpstr>Features Used for Clustering</vt:lpstr>
      <vt:lpstr>Features cont’d.</vt:lpstr>
      <vt:lpstr>Pre-PCA Cluster Analysis</vt:lpstr>
      <vt:lpstr>Discovering Identification Trends</vt:lpstr>
      <vt:lpstr>Accuracy Scores</vt:lpstr>
      <vt:lpstr>Checking RFC X1 at 3 Clusters</vt:lpstr>
      <vt:lpstr>Target Labels Associated Airports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Airports by Operational Efficiency</dc:title>
  <dc:creator>Thomas Voreyer</dc:creator>
  <cp:lastModifiedBy>Thomas Voreyer</cp:lastModifiedBy>
  <cp:revision>80</cp:revision>
  <dcterms:created xsi:type="dcterms:W3CDTF">2016-11-14T12:34:50Z</dcterms:created>
  <dcterms:modified xsi:type="dcterms:W3CDTF">2016-11-14T21:22:51Z</dcterms:modified>
</cp:coreProperties>
</file>