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70" r:id="rId15"/>
    <p:sldId id="269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83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z8JrpHQxB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NdrrFH1uMQ" TargetMode="External"/><Relationship Id="rId2" Type="http://schemas.openxmlformats.org/officeDocument/2006/relationships/hyperlink" Target="https://www.youtube.com/watch?v=vrSICNrNED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Fondamenti di Informatica</a:t>
            </a:r>
            <a:br>
              <a:rPr lang="it-IT" dirty="0"/>
            </a:br>
            <a:r>
              <a:rPr lang="it-IT" dirty="0"/>
              <a:t>Architettura del Calcolatore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6388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Corso introduttivo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D8F4E6-3E36-1E54-7B93-4FE7D83AFE25}"/>
              </a:ext>
            </a:extLst>
          </p:cNvPr>
          <p:cNvSpPr txBox="1"/>
          <p:nvPr/>
        </p:nvSpPr>
        <p:spPr>
          <a:xfrm>
            <a:off x="0" y="4822875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hlinkClick r:id="rId2"/>
              </a:rPr>
              <a:t>https://www.youtube.com/watch?v=2z8JrpHQxB0</a:t>
            </a:r>
            <a:endParaRPr lang="it-IT" dirty="0"/>
          </a:p>
          <a:p>
            <a:pPr algn="ctr"/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122160" cy="1143000"/>
          </a:xfrm>
        </p:spPr>
        <p:txBody>
          <a:bodyPr/>
          <a:lstStyle/>
          <a:p>
            <a:pPr algn="l"/>
            <a:r>
              <a:rPr dirty="0"/>
              <a:t>7. </a:t>
            </a:r>
            <a:r>
              <a:rPr lang="it-IT" dirty="0"/>
              <a:t>Periferiche di 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Input: tastiera, mouse, scanner…</a:t>
            </a:r>
          </a:p>
          <a:p>
            <a:r>
              <a:rPr lang="it-IT" dirty="0"/>
              <a:t>Output: monitor, stampante, altoparlanti…</a:t>
            </a:r>
          </a:p>
          <a:p>
            <a:r>
              <a:rPr lang="it-IT" dirty="0"/>
              <a:t>I/O speciali: dischi, rete.</a:t>
            </a:r>
          </a:p>
          <a:p>
            <a:r>
              <a:rPr lang="it-IT" dirty="0"/>
              <a:t>Comunicazione con la CPU mediata da controller e bus.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F333BA7-3789-89B8-0390-75093777E0FA}"/>
              </a:ext>
            </a:extLst>
          </p:cNvPr>
          <p:cNvSpPr txBox="1"/>
          <p:nvPr/>
        </p:nvSpPr>
        <p:spPr>
          <a:xfrm>
            <a:off x="7741920" y="10041"/>
            <a:ext cx="140208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6600" dirty="0"/>
              <a:t>⌨️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558"/>
            <a:ext cx="5486400" cy="1143000"/>
          </a:xfrm>
        </p:spPr>
        <p:txBody>
          <a:bodyPr/>
          <a:lstStyle/>
          <a:p>
            <a:pPr algn="l"/>
            <a:r>
              <a:rPr lang="it-IT" dirty="0"/>
              <a:t>8. Il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Insieme di linee fisiche (fili) che collegano i componenti.</a:t>
            </a:r>
          </a:p>
          <a:p>
            <a:r>
              <a:rPr lang="it-IT" dirty="0"/>
              <a:t>Tipi principali:</a:t>
            </a:r>
          </a:p>
          <a:p>
            <a:pPr lvl="1"/>
            <a:r>
              <a:rPr lang="it-IT" dirty="0"/>
              <a:t>Bus dati: trasporta i dati.</a:t>
            </a:r>
          </a:p>
          <a:p>
            <a:pPr lvl="1"/>
            <a:r>
              <a:rPr lang="it-IT" dirty="0"/>
              <a:t>Bus indirizzi: indica da/dove leggere/scrivere.</a:t>
            </a:r>
          </a:p>
          <a:p>
            <a:pPr lvl="1"/>
            <a:r>
              <a:rPr lang="it-IT" dirty="0"/>
              <a:t>Bus di controllo: segnali per coordinare operazioni.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15C2136-D67A-871F-7D73-7CDCCF91CE7F}"/>
              </a:ext>
            </a:extLst>
          </p:cNvPr>
          <p:cNvSpPr txBox="1"/>
          <p:nvPr/>
        </p:nvSpPr>
        <p:spPr>
          <a:xfrm>
            <a:off x="7335520" y="0"/>
            <a:ext cx="17983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6600" dirty="0"/>
              <a:t>🧵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50"/>
            <a:ext cx="7477760" cy="1143000"/>
          </a:xfrm>
        </p:spPr>
        <p:txBody>
          <a:bodyPr/>
          <a:lstStyle/>
          <a:p>
            <a:r>
              <a:rPr lang="it-IT" dirty="0"/>
              <a:t>9. Il ciclo di vita di un’istruzione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22640" cy="2646680"/>
          </a:xfrm>
        </p:spPr>
        <p:txBody>
          <a:bodyPr>
            <a:normAutofit/>
          </a:bodyPr>
          <a:lstStyle/>
          <a:p>
            <a:r>
              <a:rPr lang="it-IT" sz="2400" dirty="0"/>
              <a:t>Fetch: la CPU prende l’istruzione dalla RAM (usando il PC).</a:t>
            </a:r>
          </a:p>
          <a:p>
            <a:r>
              <a:rPr lang="en-US" sz="2400" dirty="0"/>
              <a:t>Decode</a:t>
            </a:r>
            <a:r>
              <a:rPr lang="it-IT" sz="2400" dirty="0"/>
              <a:t>: la Unità di Controllo interpreta l’istruzione.</a:t>
            </a:r>
          </a:p>
          <a:p>
            <a:r>
              <a:rPr lang="en-US" sz="2400" dirty="0"/>
              <a:t>Execute</a:t>
            </a:r>
            <a:r>
              <a:rPr lang="it-IT" sz="2400" dirty="0"/>
              <a:t>: la CPU esegue l’istruzione (ALU o altre unità).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Il ciclo si ripete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21FC3F-8494-B0D9-3E26-E4C8963DCF36}"/>
              </a:ext>
            </a:extLst>
          </p:cNvPr>
          <p:cNvSpPr txBox="1"/>
          <p:nvPr/>
        </p:nvSpPr>
        <p:spPr>
          <a:xfrm>
            <a:off x="7172960" y="13454"/>
            <a:ext cx="197104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6600" dirty="0"/>
              <a:t>🔄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EAE99C0-BD06-AC70-97AB-A1C4A20C837D}"/>
              </a:ext>
            </a:extLst>
          </p:cNvPr>
          <p:cNvSpPr txBox="1"/>
          <p:nvPr/>
        </p:nvSpPr>
        <p:spPr>
          <a:xfrm>
            <a:off x="1952625" y="5219327"/>
            <a:ext cx="533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hlinkClick r:id="rId2"/>
              </a:rPr>
              <a:t>https://www.youtube.com/watch?v=vrSICNrNEDo</a:t>
            </a:r>
            <a:endParaRPr lang="it-IT" dirty="0"/>
          </a:p>
          <a:p>
            <a:pPr algn="ctr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D703C7E-5E4D-9C2F-6EC6-CD57C4B97AAF}"/>
              </a:ext>
            </a:extLst>
          </p:cNvPr>
          <p:cNvSpPr txBox="1"/>
          <p:nvPr/>
        </p:nvSpPr>
        <p:spPr>
          <a:xfrm>
            <a:off x="1629966" y="5864974"/>
            <a:ext cx="5884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hlinkClick r:id="rId3"/>
              </a:rPr>
              <a:t>https://www.youtube.com/watch?v=ANdrrFH1uMQ</a:t>
            </a:r>
            <a:endParaRPr lang="it-IT" dirty="0"/>
          </a:p>
          <a:p>
            <a:endParaRPr lang="it-I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50"/>
            <a:ext cx="7477760" cy="1143000"/>
          </a:xfrm>
        </p:spPr>
        <p:txBody>
          <a:bodyPr/>
          <a:lstStyle/>
          <a:p>
            <a:r>
              <a:rPr lang="it-IT" dirty="0"/>
              <a:t>9. Il ciclo di vita di un’istruzione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493761" cy="475297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b="1" dirty="0"/>
              <a:t>1. Fetch (prelievo): </a:t>
            </a:r>
            <a:r>
              <a:rPr lang="it-IT" dirty="0"/>
              <a:t>La CPU </a:t>
            </a:r>
            <a:r>
              <a:rPr lang="it-IT" b="1" dirty="0"/>
              <a:t>preleva</a:t>
            </a:r>
            <a:r>
              <a:rPr lang="it-IT" dirty="0"/>
              <a:t> (fetch) l’istruzione dalla memoria.</a:t>
            </a:r>
          </a:p>
          <a:p>
            <a:pPr lvl="1"/>
            <a:r>
              <a:rPr lang="it-IT" dirty="0"/>
              <a:t>Il </a:t>
            </a:r>
            <a:r>
              <a:rPr lang="it-IT" b="1" dirty="0"/>
              <a:t>Program Counter (PC)</a:t>
            </a:r>
            <a:r>
              <a:rPr lang="it-IT" dirty="0"/>
              <a:t> contiene l’indirizzo della prossima istruzione.</a:t>
            </a:r>
          </a:p>
          <a:p>
            <a:pPr lvl="1"/>
            <a:r>
              <a:rPr lang="it-IT" dirty="0"/>
              <a:t>L’indirizzo viene inviato alla memoria.</a:t>
            </a:r>
          </a:p>
          <a:p>
            <a:pPr lvl="1"/>
            <a:r>
              <a:rPr lang="it-IT" dirty="0"/>
              <a:t>Il contenuto di quell’indirizzo (cioè l’istruzione) viene letto e caricato nel </a:t>
            </a:r>
            <a:r>
              <a:rPr lang="it-IT" b="1" dirty="0"/>
              <a:t>registro IR</a:t>
            </a:r>
            <a:r>
              <a:rPr lang="it-IT" dirty="0"/>
              <a:t> (</a:t>
            </a:r>
            <a:r>
              <a:rPr lang="en-US" dirty="0"/>
              <a:t>Instruction Register</a:t>
            </a:r>
            <a:r>
              <a:rPr lang="it-IT" dirty="0"/>
              <a:t>).</a:t>
            </a:r>
          </a:p>
          <a:p>
            <a:pPr lvl="1"/>
            <a:r>
              <a:rPr lang="it-IT" dirty="0"/>
              <a:t>Il PC viene aggiornato per puntare all’istruzione successiva (tipicamente si incrementa di 1 o più, dipende dall’architettura).</a:t>
            </a:r>
          </a:p>
          <a:p>
            <a:pPr marL="0" indent="0">
              <a:buNone/>
            </a:pPr>
            <a:r>
              <a:rPr lang="it-IT" b="1" dirty="0"/>
              <a:t>2. </a:t>
            </a:r>
            <a:r>
              <a:rPr lang="en-US" b="1" dirty="0"/>
              <a:t>Decode</a:t>
            </a:r>
            <a:r>
              <a:rPr lang="it-IT" b="1" dirty="0"/>
              <a:t> (decodifica): </a:t>
            </a:r>
            <a:r>
              <a:rPr lang="it-IT" dirty="0"/>
              <a:t>La CPU </a:t>
            </a:r>
            <a:r>
              <a:rPr lang="it-IT" b="1" dirty="0"/>
              <a:t>decodifica</a:t>
            </a:r>
            <a:r>
              <a:rPr lang="it-IT" dirty="0"/>
              <a:t> l’istruzione.</a:t>
            </a:r>
          </a:p>
          <a:p>
            <a:pPr lvl="1"/>
            <a:r>
              <a:rPr lang="it-IT" dirty="0"/>
              <a:t>Il </a:t>
            </a:r>
            <a:r>
              <a:rPr lang="it-IT" b="1" dirty="0"/>
              <a:t>decodificatore</a:t>
            </a:r>
            <a:r>
              <a:rPr lang="it-IT" dirty="0"/>
              <a:t> analizza l’istruzione nel registro IR.</a:t>
            </a:r>
          </a:p>
          <a:p>
            <a:pPr lvl="1"/>
            <a:r>
              <a:rPr lang="it-IT" dirty="0"/>
              <a:t>Viene determinato </a:t>
            </a:r>
            <a:r>
              <a:rPr lang="it-IT" b="1" dirty="0"/>
              <a:t>che operazione eseguire</a:t>
            </a:r>
            <a:r>
              <a:rPr lang="it-IT" dirty="0"/>
              <a:t> e </a:t>
            </a:r>
            <a:r>
              <a:rPr lang="it-IT" b="1" dirty="0"/>
              <a:t>quali registri o dati sono coinvolti</a:t>
            </a:r>
            <a:r>
              <a:rPr lang="it-IT" dirty="0"/>
              <a:t>.</a:t>
            </a:r>
          </a:p>
          <a:p>
            <a:pPr lvl="1"/>
            <a:r>
              <a:rPr lang="it-IT" dirty="0"/>
              <a:t>Se servono operandi dalla memoria o da registri, vengono identificati.</a:t>
            </a:r>
          </a:p>
          <a:p>
            <a:pPr marL="0" indent="0">
              <a:buNone/>
            </a:pPr>
            <a:r>
              <a:rPr lang="it-IT" b="1" dirty="0"/>
              <a:t>3. </a:t>
            </a:r>
            <a:r>
              <a:rPr lang="en-US" b="1" dirty="0"/>
              <a:t>Execute</a:t>
            </a:r>
            <a:r>
              <a:rPr lang="it-IT" b="1" dirty="0"/>
              <a:t> (esecuzione): </a:t>
            </a:r>
            <a:r>
              <a:rPr lang="it-IT" dirty="0"/>
              <a:t>La CPU </a:t>
            </a:r>
            <a:r>
              <a:rPr lang="it-IT" b="1" dirty="0"/>
              <a:t>esegue</a:t>
            </a:r>
            <a:r>
              <a:rPr lang="it-IT" dirty="0"/>
              <a:t> l’istruzione.</a:t>
            </a:r>
          </a:p>
          <a:p>
            <a:pPr lvl="1"/>
            <a:r>
              <a:rPr lang="it-IT" dirty="0"/>
              <a:t>Se è un’operazione aritmetica o logica, viene eseguita dall’</a:t>
            </a:r>
            <a:r>
              <a:rPr lang="it-IT" b="1" dirty="0"/>
              <a:t>ALU</a:t>
            </a:r>
            <a:r>
              <a:rPr lang="it-IT" dirty="0"/>
              <a:t> (</a:t>
            </a:r>
            <a:r>
              <a:rPr lang="en-US" dirty="0"/>
              <a:t>Arithmetic Logic Unit</a:t>
            </a:r>
            <a:r>
              <a:rPr lang="it-IT" dirty="0"/>
              <a:t>).</a:t>
            </a:r>
          </a:p>
          <a:p>
            <a:pPr lvl="1"/>
            <a:r>
              <a:rPr lang="it-IT" dirty="0"/>
              <a:t>Se è un accesso alla memoria, si legge o scrive dalla memoria.</a:t>
            </a:r>
          </a:p>
          <a:p>
            <a:pPr lvl="1"/>
            <a:r>
              <a:rPr lang="it-IT" dirty="0"/>
              <a:t>Se è un salto (</a:t>
            </a:r>
            <a:r>
              <a:rPr lang="en-US" dirty="0"/>
              <a:t>branch/jump</a:t>
            </a:r>
            <a:r>
              <a:rPr lang="it-IT" dirty="0"/>
              <a:t>), il PC viene aggiornato in modo speciale.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21FC3F-8494-B0D9-3E26-E4C8963DCF36}"/>
              </a:ext>
            </a:extLst>
          </p:cNvPr>
          <p:cNvSpPr txBox="1"/>
          <p:nvPr/>
        </p:nvSpPr>
        <p:spPr>
          <a:xfrm>
            <a:off x="7172960" y="13454"/>
            <a:ext cx="197104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6600" dirty="0"/>
              <a:t>🔄</a:t>
            </a:r>
          </a:p>
        </p:txBody>
      </p:sp>
    </p:spTree>
    <p:extLst>
      <p:ext uri="{BB962C8B-B14F-4D97-AF65-F5344CB8AC3E}">
        <p14:creationId xmlns:p14="http://schemas.microsoft.com/office/powerpoint/2010/main" val="1407200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50"/>
            <a:ext cx="7477760" cy="1143000"/>
          </a:xfrm>
        </p:spPr>
        <p:txBody>
          <a:bodyPr/>
          <a:lstStyle/>
          <a:p>
            <a:r>
              <a:rPr lang="it-IT" dirty="0"/>
              <a:t>9. Il ciclo di vita di un’istruzione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21FC3F-8494-B0D9-3E26-E4C8963DCF36}"/>
              </a:ext>
            </a:extLst>
          </p:cNvPr>
          <p:cNvSpPr txBox="1"/>
          <p:nvPr/>
        </p:nvSpPr>
        <p:spPr>
          <a:xfrm>
            <a:off x="7172960" y="13454"/>
            <a:ext cx="197104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6600" dirty="0"/>
              <a:t>🔄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46F27EBF-011D-04DB-D69C-646A469B8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528" y="1600200"/>
            <a:ext cx="6788944" cy="4525963"/>
          </a:xfrm>
        </p:spPr>
      </p:pic>
    </p:spTree>
    <p:extLst>
      <p:ext uri="{BB962C8B-B14F-4D97-AF65-F5344CB8AC3E}">
        <p14:creationId xmlns:p14="http://schemas.microsoft.com/office/powerpoint/2010/main" val="114521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50"/>
            <a:ext cx="7477760" cy="1143000"/>
          </a:xfrm>
        </p:spPr>
        <p:txBody>
          <a:bodyPr/>
          <a:lstStyle/>
          <a:p>
            <a:r>
              <a:rPr lang="it-IT" dirty="0"/>
              <a:t>9. Il ciclo di vita di un’istruzione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334375" cy="47529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Esempio concreto in Assembly (x86)</a:t>
            </a:r>
            <a:r>
              <a:rPr lang="it-IT" b="1" dirty="0"/>
              <a:t>:</a:t>
            </a:r>
          </a:p>
          <a:p>
            <a:pPr marL="0" indent="0">
              <a:buNone/>
            </a:pPr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ADD</a:t>
            </a:r>
            <a:r>
              <a:rPr lang="it-IT" dirty="0"/>
              <a:t> AX, BX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Ecco cosa succede:</a:t>
            </a:r>
          </a:p>
          <a:p>
            <a:pPr marL="0" indent="0">
              <a:buNone/>
            </a:pPr>
            <a:r>
              <a:rPr lang="it-IT" b="1" dirty="0"/>
              <a:t>Fetch</a:t>
            </a:r>
            <a:r>
              <a:rPr lang="it-IT" dirty="0"/>
              <a:t>:  Il processore va all’indirizzo puntato dal PC e carica l’istruzione ADD AX, BX.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b="1" dirty="0"/>
              <a:t>Decode</a:t>
            </a:r>
            <a:r>
              <a:rPr lang="it-IT" dirty="0"/>
              <a:t>: Capisce che si tratta di un’addizione tra i registri AX e BX.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b="1" dirty="0"/>
              <a:t>Execute</a:t>
            </a:r>
            <a:r>
              <a:rPr lang="it-IT" dirty="0"/>
              <a:t>: L’ALU somma il contenuto di AX e BX, e mette il risultato in AX.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21FC3F-8494-B0D9-3E26-E4C8963DCF36}"/>
              </a:ext>
            </a:extLst>
          </p:cNvPr>
          <p:cNvSpPr txBox="1"/>
          <p:nvPr/>
        </p:nvSpPr>
        <p:spPr>
          <a:xfrm>
            <a:off x="7172960" y="13454"/>
            <a:ext cx="197104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6600" dirty="0"/>
              <a:t>🔄</a:t>
            </a:r>
          </a:p>
        </p:txBody>
      </p:sp>
    </p:spTree>
    <p:extLst>
      <p:ext uri="{BB962C8B-B14F-4D97-AF65-F5344CB8AC3E}">
        <p14:creationId xmlns:p14="http://schemas.microsoft.com/office/powerpoint/2010/main" val="10258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50"/>
            <a:ext cx="7477760" cy="1143000"/>
          </a:xfrm>
        </p:spPr>
        <p:txBody>
          <a:bodyPr/>
          <a:lstStyle/>
          <a:p>
            <a:r>
              <a:rPr lang="it-IT" dirty="0"/>
              <a:t>9. Il ciclo di vita di un’istruzione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572501" cy="47529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Esempio somma di 2 variabili in Assembly (x86)</a:t>
            </a:r>
            <a:r>
              <a:rPr lang="it-IT" b="1" dirty="0"/>
              <a:t>:</a:t>
            </a:r>
          </a:p>
          <a:p>
            <a:pPr marL="400050" lvl="1" indent="0">
              <a:buNone/>
            </a:pPr>
            <a:r>
              <a:rPr lang="it-IT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MOV</a:t>
            </a:r>
            <a:r>
              <a:rPr lang="it-IT" sz="2700" dirty="0"/>
              <a:t> AX, 3</a:t>
            </a:r>
          </a:p>
          <a:p>
            <a:pPr marL="400050" lvl="1" indent="0">
              <a:buNone/>
            </a:pPr>
            <a:r>
              <a:rPr lang="it-IT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MOV</a:t>
            </a:r>
            <a:r>
              <a:rPr lang="it-IT" sz="2700" dirty="0"/>
              <a:t> BX, 2</a:t>
            </a:r>
          </a:p>
          <a:p>
            <a:pPr marL="400050" lvl="1" indent="0">
              <a:buNone/>
            </a:pPr>
            <a:r>
              <a:rPr lang="it-IT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ADD</a:t>
            </a:r>
            <a:r>
              <a:rPr lang="it-IT" sz="2700" dirty="0"/>
              <a:t> AX, BX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Istruzione 1: </a:t>
            </a:r>
            <a:r>
              <a:rPr lang="it-IT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MOV</a:t>
            </a:r>
            <a:r>
              <a:rPr lang="it-IT" dirty="0"/>
              <a:t> AX, 3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🔸 FETCH: Il PC punta all’indirizzo dell’istruzione MOV AX, 3 e l’istruzione viene caricata nel registro IR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🔸 DECODE: Il decodificatore capisce: “Carica 3 nel registro AX”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🔸 EXECUTE: Viene scritto il valore 3 nel registro AX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21FC3F-8494-B0D9-3E26-E4C8963DCF36}"/>
              </a:ext>
            </a:extLst>
          </p:cNvPr>
          <p:cNvSpPr txBox="1"/>
          <p:nvPr/>
        </p:nvSpPr>
        <p:spPr>
          <a:xfrm>
            <a:off x="7172960" y="13454"/>
            <a:ext cx="197104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6600" dirty="0"/>
              <a:t>🔄</a:t>
            </a:r>
          </a:p>
        </p:txBody>
      </p:sp>
    </p:spTree>
    <p:extLst>
      <p:ext uri="{BB962C8B-B14F-4D97-AF65-F5344CB8AC3E}">
        <p14:creationId xmlns:p14="http://schemas.microsoft.com/office/powerpoint/2010/main" val="3791326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50"/>
            <a:ext cx="7477760" cy="1143000"/>
          </a:xfrm>
        </p:spPr>
        <p:txBody>
          <a:bodyPr/>
          <a:lstStyle/>
          <a:p>
            <a:r>
              <a:rPr lang="it-IT" dirty="0"/>
              <a:t>9. Il ciclo di vita di un’istruzione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572501" cy="47529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Esempio somma di 2 variabili in Assembly (x86)</a:t>
            </a:r>
            <a:r>
              <a:rPr lang="it-IT" b="1" dirty="0"/>
              <a:t>:</a:t>
            </a:r>
          </a:p>
          <a:p>
            <a:pPr marL="400050" lvl="1" indent="0">
              <a:buNone/>
            </a:pPr>
            <a:r>
              <a:rPr lang="it-IT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MOV</a:t>
            </a:r>
            <a:r>
              <a:rPr lang="it-IT" sz="2700" dirty="0"/>
              <a:t> AX, 3</a:t>
            </a:r>
          </a:p>
          <a:p>
            <a:pPr marL="400050" lvl="1" indent="0">
              <a:buNone/>
            </a:pPr>
            <a:r>
              <a:rPr lang="it-IT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MOV</a:t>
            </a:r>
            <a:r>
              <a:rPr lang="it-IT" sz="2700" dirty="0"/>
              <a:t> BX, 2</a:t>
            </a:r>
          </a:p>
          <a:p>
            <a:pPr marL="400050" lvl="1" indent="0">
              <a:buNone/>
            </a:pPr>
            <a:r>
              <a:rPr lang="it-IT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ADD</a:t>
            </a:r>
            <a:r>
              <a:rPr lang="it-IT" sz="2700" dirty="0"/>
              <a:t> AX, BX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Istruzione 2: </a:t>
            </a:r>
            <a:r>
              <a:rPr lang="it-IT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MOV</a:t>
            </a:r>
            <a:r>
              <a:rPr lang="it-IT" dirty="0"/>
              <a:t> BX, 2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FETCH → Decodifica l’istruzione da memoria</a:t>
            </a:r>
          </a:p>
          <a:p>
            <a:pPr marL="0" indent="0">
              <a:buNone/>
            </a:pPr>
            <a:r>
              <a:rPr lang="it-IT" dirty="0"/>
              <a:t>DECODE → Capisce: “Carica 2 in BX”</a:t>
            </a:r>
          </a:p>
          <a:p>
            <a:pPr marL="0" indent="0">
              <a:buNone/>
            </a:pPr>
            <a:r>
              <a:rPr lang="it-IT" dirty="0"/>
              <a:t>EXECUTE → Scrive 2 in BX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21FC3F-8494-B0D9-3E26-E4C8963DCF36}"/>
              </a:ext>
            </a:extLst>
          </p:cNvPr>
          <p:cNvSpPr txBox="1"/>
          <p:nvPr/>
        </p:nvSpPr>
        <p:spPr>
          <a:xfrm>
            <a:off x="7172960" y="13454"/>
            <a:ext cx="197104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6600" dirty="0"/>
              <a:t>🔄</a:t>
            </a:r>
          </a:p>
        </p:txBody>
      </p:sp>
    </p:spTree>
    <p:extLst>
      <p:ext uri="{BB962C8B-B14F-4D97-AF65-F5344CB8AC3E}">
        <p14:creationId xmlns:p14="http://schemas.microsoft.com/office/powerpoint/2010/main" val="3496108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50"/>
            <a:ext cx="7477760" cy="1143000"/>
          </a:xfrm>
        </p:spPr>
        <p:txBody>
          <a:bodyPr/>
          <a:lstStyle/>
          <a:p>
            <a:r>
              <a:rPr lang="it-IT" dirty="0"/>
              <a:t>9. Il ciclo di vita di un’istruzione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572501" cy="47529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Esempio somma di 2 variabili in Assembly (x86)</a:t>
            </a:r>
            <a:r>
              <a:rPr lang="it-IT" b="1" dirty="0"/>
              <a:t>:</a:t>
            </a:r>
          </a:p>
          <a:p>
            <a:pPr marL="400050" lvl="1" indent="0">
              <a:buNone/>
            </a:pPr>
            <a:r>
              <a:rPr lang="it-IT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MOV</a:t>
            </a:r>
            <a:r>
              <a:rPr lang="it-IT" sz="2700" dirty="0"/>
              <a:t> AX, 3</a:t>
            </a:r>
          </a:p>
          <a:p>
            <a:pPr marL="400050" lvl="1" indent="0">
              <a:buNone/>
            </a:pPr>
            <a:r>
              <a:rPr lang="it-IT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MOV</a:t>
            </a:r>
            <a:r>
              <a:rPr lang="it-IT" sz="2700" dirty="0"/>
              <a:t> BX, 2</a:t>
            </a:r>
          </a:p>
          <a:p>
            <a:pPr marL="400050" lvl="1" indent="0">
              <a:buNone/>
            </a:pPr>
            <a:r>
              <a:rPr lang="it-IT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ADD</a:t>
            </a:r>
            <a:r>
              <a:rPr lang="it-IT" sz="2700" dirty="0"/>
              <a:t> AX, BX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Istruzione 3: </a:t>
            </a:r>
            <a:r>
              <a:rPr lang="it-IT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ADD</a:t>
            </a:r>
            <a:r>
              <a:rPr lang="it-IT" dirty="0"/>
              <a:t> AX, BX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FETCH → Legge l’istruzione da memoria</a:t>
            </a:r>
          </a:p>
          <a:p>
            <a:pPr marL="0" indent="0">
              <a:buNone/>
            </a:pPr>
            <a:r>
              <a:rPr lang="it-IT" dirty="0"/>
              <a:t>DECODE → Riconosce: “Somma il contenuto di AX e BX” e mette il risultato in AX</a:t>
            </a:r>
          </a:p>
          <a:p>
            <a:pPr marL="0" indent="0">
              <a:buNone/>
            </a:pPr>
            <a:r>
              <a:rPr lang="it-IT" dirty="0"/>
              <a:t>EXECUTE → AX = AX + BX = 3 + 2 = 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21FC3F-8494-B0D9-3E26-E4C8963DCF36}"/>
              </a:ext>
            </a:extLst>
          </p:cNvPr>
          <p:cNvSpPr txBox="1"/>
          <p:nvPr/>
        </p:nvSpPr>
        <p:spPr>
          <a:xfrm>
            <a:off x="7172960" y="13454"/>
            <a:ext cx="197104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6600" dirty="0"/>
              <a:t>🔄</a:t>
            </a:r>
          </a:p>
        </p:txBody>
      </p:sp>
    </p:spTree>
    <p:extLst>
      <p:ext uri="{BB962C8B-B14F-4D97-AF65-F5344CB8AC3E}">
        <p14:creationId xmlns:p14="http://schemas.microsoft.com/office/powerpoint/2010/main" val="262397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718"/>
            <a:ext cx="7650480" cy="1143000"/>
          </a:xfrm>
        </p:spPr>
        <p:txBody>
          <a:bodyPr/>
          <a:lstStyle/>
          <a:p>
            <a:pPr algn="l"/>
            <a:r>
              <a:rPr lang="it-IT" dirty="0"/>
              <a:t>1. Il modello di Von Neumann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Memoria unica per dati e istruzioni</a:t>
            </a:r>
          </a:p>
          <a:p>
            <a:r>
              <a:rPr lang="it-IT" dirty="0"/>
              <a:t>Esecuzione sequenziale</a:t>
            </a:r>
          </a:p>
          <a:p>
            <a:r>
              <a:rPr lang="it-IT" dirty="0"/>
              <a:t>Uso del bus per il trasferimento di dati e comandi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9ECA28F-8206-B7AB-52E7-9F85C2AD56E7}"/>
              </a:ext>
            </a:extLst>
          </p:cNvPr>
          <p:cNvSpPr txBox="1"/>
          <p:nvPr/>
        </p:nvSpPr>
        <p:spPr>
          <a:xfrm>
            <a:off x="7782560" y="-4485"/>
            <a:ext cx="136144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6600" dirty="0"/>
              <a:t>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201375-B23E-0982-98D5-32E80F989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3724275"/>
            <a:ext cx="2381250" cy="310515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3B0CB50-06EB-7E7E-BCAA-2641EB41D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8575"/>
            <a:ext cx="9144000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08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17"/>
            <a:ext cx="6360160" cy="1143000"/>
          </a:xfrm>
        </p:spPr>
        <p:txBody>
          <a:bodyPr/>
          <a:lstStyle/>
          <a:p>
            <a:pPr algn="l"/>
            <a:r>
              <a:rPr dirty="0"/>
              <a:t>2. La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1401"/>
            <a:ext cx="8229600" cy="3622040"/>
          </a:xfrm>
        </p:spPr>
        <p:txBody>
          <a:bodyPr/>
          <a:lstStyle/>
          <a:p>
            <a:r>
              <a:rPr lang="it-IT" dirty="0"/>
              <a:t>Central Processing Unit</a:t>
            </a:r>
          </a:p>
          <a:p>
            <a:r>
              <a:rPr lang="it-IT" dirty="0"/>
              <a:t>È il cervello del computer</a:t>
            </a:r>
          </a:p>
          <a:p>
            <a:r>
              <a:rPr dirty="0"/>
              <a:t>Centro di </a:t>
            </a:r>
            <a:r>
              <a:rPr lang="it-IT" dirty="0"/>
              <a:t>controllo</a:t>
            </a:r>
            <a:r>
              <a:rPr dirty="0"/>
              <a:t> del computer</a:t>
            </a:r>
          </a:p>
          <a:p>
            <a:r>
              <a:rPr lang="it-IT" dirty="0"/>
              <a:t>Contiene ALU e Unità di Controllo</a:t>
            </a:r>
          </a:p>
          <a:p>
            <a:r>
              <a:rPr lang="it-IT" dirty="0"/>
              <a:t>Coordina tutto: prende istruzioni dalla memoria, le interpreta e le esegue.</a:t>
            </a:r>
            <a:endParaRPr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39DD6A1-C564-5E61-4D11-234A615F3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546016"/>
            <a:ext cx="4521732" cy="226086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486D2E6-1E90-4B48-D5DF-FFA8638107DF}"/>
              </a:ext>
            </a:extLst>
          </p:cNvPr>
          <p:cNvSpPr txBox="1"/>
          <p:nvPr/>
        </p:nvSpPr>
        <p:spPr>
          <a:xfrm>
            <a:off x="7650480" y="14685"/>
            <a:ext cx="14935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6600" dirty="0"/>
              <a:t>🧮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03EA59E-709E-1D9A-CC9C-23E503450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" y="558800"/>
            <a:ext cx="9052624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3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22720" cy="1143000"/>
          </a:xfrm>
        </p:spPr>
        <p:txBody>
          <a:bodyPr/>
          <a:lstStyle/>
          <a:p>
            <a:pPr algn="l"/>
            <a:r>
              <a:rPr lang="it-IT" dirty="0"/>
              <a:t>3. I registri della CPU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D59251B-F155-9A01-6211-763D75BDE32A}"/>
              </a:ext>
            </a:extLst>
          </p:cNvPr>
          <p:cNvSpPr txBox="1"/>
          <p:nvPr/>
        </p:nvSpPr>
        <p:spPr>
          <a:xfrm>
            <a:off x="7874000" y="0"/>
            <a:ext cx="1270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6600" dirty="0"/>
              <a:t>🗂️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EF3E468-F3A5-8295-C9DB-74908F483C41}"/>
              </a:ext>
            </a:extLst>
          </p:cNvPr>
          <p:cNvSpPr txBox="1"/>
          <p:nvPr/>
        </p:nvSpPr>
        <p:spPr>
          <a:xfrm>
            <a:off x="469900" y="1252340"/>
            <a:ext cx="85725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/>
              <a:t>Memorie interne </a:t>
            </a:r>
            <a:r>
              <a:rPr lang="it-IT" sz="3200" b="1" dirty="0"/>
              <a:t>ultraveloci</a:t>
            </a:r>
            <a:r>
              <a:rPr lang="it-IT" sz="3200" dirty="0"/>
              <a:t>, usate per operazioni immediate.</a:t>
            </a:r>
          </a:p>
          <a:p>
            <a:r>
              <a:rPr lang="it-IT" sz="3200" dirty="0"/>
              <a:t>Alcuni tipi: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b="1" dirty="0"/>
              <a:t>Program Counter (PC)</a:t>
            </a:r>
            <a:r>
              <a:rPr lang="it-IT" sz="3200" dirty="0"/>
              <a:t>: tiene traccia dell’indirizzo dell’istruzione successiva.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Instruction Register </a:t>
            </a:r>
            <a:r>
              <a:rPr lang="it-IT" sz="3200" b="1" dirty="0"/>
              <a:t>(IR)</a:t>
            </a:r>
            <a:r>
              <a:rPr lang="it-IT" sz="3200" dirty="0"/>
              <a:t>: contiene l’istruzione in corso di esecuzione.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b="1" dirty="0"/>
              <a:t>Accumulator</a:t>
            </a:r>
            <a:r>
              <a:rPr lang="it-IT" sz="3200" dirty="0"/>
              <a:t>: usato per operazioni aritmetiche.</a:t>
            </a:r>
          </a:p>
          <a:p>
            <a:r>
              <a:rPr lang="it-IT" sz="3200" dirty="0"/>
              <a:t>Differenziali dalla RAM: pochissimi e molto più rapidi.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79"/>
            <a:ext cx="6746240" cy="1143000"/>
          </a:xfrm>
        </p:spPr>
        <p:txBody>
          <a:bodyPr/>
          <a:lstStyle/>
          <a:p>
            <a:pPr algn="l"/>
            <a:r>
              <a:rPr dirty="0"/>
              <a:t>4. ALU e </a:t>
            </a:r>
            <a:r>
              <a:rPr dirty="0" err="1"/>
              <a:t>Unità</a:t>
            </a:r>
            <a:r>
              <a:rPr dirty="0"/>
              <a:t> di </a:t>
            </a:r>
            <a:r>
              <a:rPr dirty="0" err="1"/>
              <a:t>Controllo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ALU (</a:t>
            </a:r>
            <a:r>
              <a:rPr lang="en-US" dirty="0"/>
              <a:t>Arithmetic Logic Unit</a:t>
            </a:r>
            <a:r>
              <a:rPr lang="it-IT" dirty="0"/>
              <a:t>):</a:t>
            </a:r>
          </a:p>
          <a:p>
            <a:pPr lvl="1"/>
            <a:r>
              <a:rPr lang="it-IT" dirty="0"/>
              <a:t>Fa calcoli e operazioni logiche.</a:t>
            </a:r>
          </a:p>
          <a:p>
            <a:pPr lvl="1"/>
            <a:r>
              <a:rPr lang="it-IT" dirty="0"/>
              <a:t>Somme, sottrazioni, confronti, </a:t>
            </a:r>
            <a:r>
              <a:rPr lang="en-US" dirty="0"/>
              <a:t>bitwise</a:t>
            </a:r>
            <a:r>
              <a:rPr lang="it-IT" dirty="0"/>
              <a:t>…</a:t>
            </a:r>
          </a:p>
          <a:p>
            <a:pPr marL="0" indent="0">
              <a:buNone/>
            </a:pPr>
            <a:r>
              <a:rPr lang="it-IT" dirty="0"/>
              <a:t>Unità di Controllo:</a:t>
            </a:r>
          </a:p>
          <a:p>
            <a:pPr lvl="1"/>
            <a:r>
              <a:rPr lang="it-IT" dirty="0"/>
              <a:t>Interpreta le istruzioni e comanda cosa deve fare il resto della CPU.</a:t>
            </a:r>
          </a:p>
          <a:p>
            <a:pPr lvl="1"/>
            <a:r>
              <a:rPr lang="it-IT" dirty="0"/>
              <a:t>Coordina i segnali di controllo per RAM, registri, ALU.</a:t>
            </a:r>
            <a:endParaRPr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F0E9869-E423-5233-EFF2-ABA32087EB7E}"/>
              </a:ext>
            </a:extLst>
          </p:cNvPr>
          <p:cNvSpPr txBox="1"/>
          <p:nvPr/>
        </p:nvSpPr>
        <p:spPr>
          <a:xfrm>
            <a:off x="7721600" y="15279"/>
            <a:ext cx="14224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6600" dirty="0"/>
              <a:t>⚙️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329680" cy="1143000"/>
          </a:xfrm>
        </p:spPr>
        <p:txBody>
          <a:bodyPr/>
          <a:lstStyle/>
          <a:p>
            <a:pPr algn="l"/>
            <a:r>
              <a:rPr dirty="0"/>
              <a:t>5. </a:t>
            </a:r>
            <a:r>
              <a:rPr lang="it-IT" dirty="0"/>
              <a:t>La memoria 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109719"/>
          </a:xfrm>
        </p:spPr>
        <p:txBody>
          <a:bodyPr>
            <a:normAutofit/>
          </a:bodyPr>
          <a:lstStyle/>
          <a:p>
            <a:r>
              <a:rPr lang="it-IT" dirty="0"/>
              <a:t>Memoria volatile: si cancella quando spegni il PC.</a:t>
            </a:r>
          </a:p>
          <a:p>
            <a:r>
              <a:rPr lang="it-IT" dirty="0"/>
              <a:t>Usata per contenere dati e istruzioni durante l’esecuzione.</a:t>
            </a:r>
          </a:p>
          <a:p>
            <a:r>
              <a:rPr lang="it-IT" dirty="0"/>
              <a:t>Accesso casuale (Random Access): si può leggere/scrivere in qualsiasi posizione con lo stesso tempo.</a:t>
            </a:r>
            <a:endParaRPr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F490D58-0944-C981-9378-2B25743DE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02" y="0"/>
            <a:ext cx="1403698" cy="14168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96560" cy="1143000"/>
          </a:xfrm>
        </p:spPr>
        <p:txBody>
          <a:bodyPr/>
          <a:lstStyle/>
          <a:p>
            <a:pPr algn="l"/>
            <a:r>
              <a:rPr dirty="0"/>
              <a:t>6. </a:t>
            </a:r>
            <a:r>
              <a:rPr lang="it-IT" dirty="0"/>
              <a:t>La memoria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Memoria ultraveloce, ma molto costosa → poca.</a:t>
            </a:r>
          </a:p>
          <a:p>
            <a:r>
              <a:rPr lang="it-IT" dirty="0"/>
              <a:t>Sta tra la CPU e la RAM.</a:t>
            </a:r>
          </a:p>
          <a:p>
            <a:r>
              <a:rPr lang="it-IT" dirty="0"/>
              <a:t>Serve a ridurre il tempo di accesso ai dati usati più spesso.</a:t>
            </a:r>
          </a:p>
          <a:p>
            <a:r>
              <a:rPr dirty="0"/>
              <a:t>L1, L2, L3: </a:t>
            </a:r>
            <a:r>
              <a:rPr lang="it-IT" dirty="0"/>
              <a:t>livelli di cache</a:t>
            </a:r>
          </a:p>
          <a:p>
            <a:pPr lvl="1"/>
            <a:r>
              <a:rPr lang="it-IT" dirty="0"/>
              <a:t>L1: La cache di primo livello è integrata nel microprocessore ed è la più veloce.</a:t>
            </a:r>
          </a:p>
          <a:p>
            <a:pPr lvl="1"/>
            <a:r>
              <a:rPr lang="it-IT" dirty="0"/>
              <a:t>L2: La cache di secondo livello è collocata nel package che include il chip.</a:t>
            </a:r>
          </a:p>
          <a:p>
            <a:pPr lvl="1"/>
            <a:r>
              <a:rPr lang="it-IT" dirty="0"/>
              <a:t>L3: La cache di terzo livello è collocata nella stessa scheda della CPU.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883FAC-6494-DD0A-8C7C-F632ABE98F94}"/>
              </a:ext>
            </a:extLst>
          </p:cNvPr>
          <p:cNvSpPr txBox="1"/>
          <p:nvPr/>
        </p:nvSpPr>
        <p:spPr>
          <a:xfrm>
            <a:off x="7528560" y="-14645"/>
            <a:ext cx="161544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6600" dirty="0"/>
              <a:t>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986</Words>
  <Application>Microsoft Office PowerPoint</Application>
  <PresentationFormat>Presentazione su schermo (4:3)</PresentationFormat>
  <Paragraphs>132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Fondamenti di Informatica Architettura del Calcolatore</vt:lpstr>
      <vt:lpstr>1. Il modello di Von Neumann</vt:lpstr>
      <vt:lpstr>Presentazione standard di PowerPoint</vt:lpstr>
      <vt:lpstr>2. La CPU</vt:lpstr>
      <vt:lpstr>Presentazione standard di PowerPoint</vt:lpstr>
      <vt:lpstr>3. I registri della CPU</vt:lpstr>
      <vt:lpstr>4. ALU e Unità di Controllo</vt:lpstr>
      <vt:lpstr>5. La memoria RAM</vt:lpstr>
      <vt:lpstr>6. La memoria Cache</vt:lpstr>
      <vt:lpstr>7. Periferiche di Input/Output</vt:lpstr>
      <vt:lpstr>8. Il bus</vt:lpstr>
      <vt:lpstr>9. Il ciclo di vita di un’istruzione</vt:lpstr>
      <vt:lpstr>9. Il ciclo di vita di un’istruzione</vt:lpstr>
      <vt:lpstr>9. Il ciclo di vita di un’istruzione</vt:lpstr>
      <vt:lpstr>9. Il ciclo di vita di un’istruzione</vt:lpstr>
      <vt:lpstr>9. Il ciclo di vita di un’istruzione</vt:lpstr>
      <vt:lpstr>9. Il ciclo di vita di un’istruzione</vt:lpstr>
      <vt:lpstr>9. Il ciclo di vita di un’istruzione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Stefano Landini Salcino</dc:creator>
  <cp:keywords/>
  <dc:description>generated using python-pptx</dc:description>
  <cp:lastModifiedBy>Stefano Landini Salcino</cp:lastModifiedBy>
  <cp:revision>19</cp:revision>
  <dcterms:created xsi:type="dcterms:W3CDTF">2013-01-27T09:14:16Z</dcterms:created>
  <dcterms:modified xsi:type="dcterms:W3CDTF">2025-04-22T15:21:01Z</dcterms:modified>
  <cp:category/>
</cp:coreProperties>
</file>