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Light-bold.fntdata"/><Relationship Id="rId27"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Montserrat-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0c482b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0c482b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0c482b10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0c482b10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0c482b10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0c482b10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c482b10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c482b10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0c482b10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0c482b10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0c482b10d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0c482b10d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c482b10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0c482b10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c482b10d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c482b10d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0c482b10d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0c482b10d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_1">
    <p:spTree>
      <p:nvGrpSpPr>
        <p:cNvPr id="55" name="Shape 55"/>
        <p:cNvGrpSpPr/>
        <p:nvPr/>
      </p:nvGrpSpPr>
      <p:grpSpPr>
        <a:xfrm>
          <a:off x="0" y="0"/>
          <a:ext cx="0" cy="0"/>
          <a:chOff x="0" y="0"/>
          <a:chExt cx="0" cy="0"/>
        </a:xfrm>
      </p:grpSpPr>
      <p:sp>
        <p:nvSpPr>
          <p:cNvPr id="56" name="Google Shape;56;p13"/>
          <p:cNvSpPr txBox="1"/>
          <p:nvPr>
            <p:ph type="title"/>
          </p:nvPr>
        </p:nvSpPr>
        <p:spPr>
          <a:xfrm>
            <a:off x="4707375" y="862375"/>
            <a:ext cx="3957000" cy="112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3500"/>
              <a:buFont typeface="Montserrat"/>
              <a:buNone/>
              <a:defRPr b="1" sz="3500">
                <a:solidFill>
                  <a:srgbClr val="00274C"/>
                </a:solidFill>
                <a:latin typeface="Montserrat"/>
                <a:ea typeface="Montserrat"/>
                <a:cs typeface="Montserrat"/>
                <a:sym typeface="Montserrat"/>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7" name="Google Shape;57;p13"/>
          <p:cNvSpPr txBox="1"/>
          <p:nvPr>
            <p:ph idx="1" type="subTitle"/>
          </p:nvPr>
        </p:nvSpPr>
        <p:spPr>
          <a:xfrm>
            <a:off x="5172075" y="2529075"/>
            <a:ext cx="3027600" cy="694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1600"/>
              <a:buFont typeface="Montserrat"/>
              <a:buNone/>
              <a:defRPr b="1" sz="1600">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58" name="Google Shape;58;p13"/>
          <p:cNvCxnSpPr/>
          <p:nvPr/>
        </p:nvCxnSpPr>
        <p:spPr>
          <a:xfrm>
            <a:off x="2962275" y="3290575"/>
            <a:ext cx="3027600" cy="22200"/>
          </a:xfrm>
          <a:prstGeom prst="straightConnector1">
            <a:avLst/>
          </a:prstGeom>
          <a:noFill/>
          <a:ln cap="flat" cmpd="sng" w="28575">
            <a:solidFill>
              <a:srgbClr val="FFCB05"/>
            </a:solidFill>
            <a:prstDash val="solid"/>
            <a:round/>
            <a:headEnd len="med" w="med" type="none"/>
            <a:tailEnd len="med" w="med" type="none"/>
          </a:ln>
        </p:spPr>
      </p:cxnSp>
      <p:sp>
        <p:nvSpPr>
          <p:cNvPr id="59" name="Google Shape;59;p13"/>
          <p:cNvSpPr txBox="1"/>
          <p:nvPr>
            <p:ph idx="2" type="subTitle"/>
          </p:nvPr>
        </p:nvSpPr>
        <p:spPr>
          <a:xfrm>
            <a:off x="5172075" y="3379775"/>
            <a:ext cx="3027600" cy="694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1200"/>
              <a:buFont typeface="Montserrat"/>
              <a:buNone/>
              <a:defRPr b="1" sz="1200">
                <a:solidFill>
                  <a:srgbClr val="00274C"/>
                </a:solidFill>
                <a:latin typeface="Montserrat"/>
                <a:ea typeface="Montserrat"/>
                <a:cs typeface="Montserrat"/>
                <a:sym typeface="Montserrat"/>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4"/>
          <p:cNvSpPr/>
          <p:nvPr/>
        </p:nvSpPr>
        <p:spPr>
          <a:xfrm>
            <a:off x="0" y="0"/>
            <a:ext cx="9144000" cy="393600"/>
          </a:xfrm>
          <a:prstGeom prst="rect">
            <a:avLst/>
          </a:prstGeom>
          <a:solidFill>
            <a:srgbClr val="587AB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66700" y="0"/>
            <a:ext cx="1353623" cy="756231"/>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pic>
        <p:nvPicPr>
          <p:cNvPr id="63" name="Google Shape;63;p14"/>
          <p:cNvPicPr preferRelativeResize="0"/>
          <p:nvPr/>
        </p:nvPicPr>
        <p:blipFill rotWithShape="1">
          <a:blip r:embed="rId2">
            <a:alphaModFix/>
          </a:blip>
          <a:srcRect b="0" l="0" r="0" t="0"/>
          <a:stretch/>
        </p:blipFill>
        <p:spPr>
          <a:xfrm>
            <a:off x="714375" y="2211176"/>
            <a:ext cx="2466384" cy="2384568"/>
          </a:xfrm>
          <a:prstGeom prst="rect">
            <a:avLst/>
          </a:prstGeom>
          <a:noFill/>
          <a:ln>
            <a:noFill/>
          </a:ln>
        </p:spPr>
      </p:pic>
      <p:pic>
        <p:nvPicPr>
          <p:cNvPr id="64" name="Google Shape;64;p14"/>
          <p:cNvPicPr preferRelativeResize="0"/>
          <p:nvPr/>
        </p:nvPicPr>
        <p:blipFill rotWithShape="1">
          <a:blip r:embed="rId2">
            <a:alphaModFix/>
          </a:blip>
          <a:srcRect b="0" l="0" r="0" t="0"/>
          <a:stretch/>
        </p:blipFill>
        <p:spPr>
          <a:xfrm>
            <a:off x="3559353" y="2211176"/>
            <a:ext cx="2466384" cy="2384568"/>
          </a:xfrm>
          <a:prstGeom prst="rect">
            <a:avLst/>
          </a:prstGeom>
          <a:noFill/>
          <a:ln>
            <a:noFill/>
          </a:ln>
        </p:spPr>
      </p:pic>
      <p:pic>
        <p:nvPicPr>
          <p:cNvPr id="65" name="Google Shape;65;p14"/>
          <p:cNvPicPr preferRelativeResize="0"/>
          <p:nvPr/>
        </p:nvPicPr>
        <p:blipFill rotWithShape="1">
          <a:blip r:embed="rId2">
            <a:alphaModFix/>
          </a:blip>
          <a:srcRect b="0" l="0" r="0" t="0"/>
          <a:stretch/>
        </p:blipFill>
        <p:spPr>
          <a:xfrm>
            <a:off x="6277206" y="2211176"/>
            <a:ext cx="2466384" cy="2384568"/>
          </a:xfrm>
          <a:prstGeom prst="rect">
            <a:avLst/>
          </a:prstGeom>
          <a:noFill/>
          <a:ln>
            <a:noFill/>
          </a:ln>
        </p:spPr>
      </p:pic>
      <p:sp>
        <p:nvSpPr>
          <p:cNvPr id="66" name="Google Shape;66;p14"/>
          <p:cNvSpPr/>
          <p:nvPr/>
        </p:nvSpPr>
        <p:spPr>
          <a:xfrm>
            <a:off x="0" y="4891825"/>
            <a:ext cx="1549800" cy="1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80200" y="4826903"/>
            <a:ext cx="1549800" cy="136372"/>
          </a:xfrm>
          <a:prstGeom prst="rect">
            <a:avLst/>
          </a:prstGeom>
          <a:noFill/>
          <a:ln>
            <a:noFill/>
          </a:ln>
        </p:spPr>
      </p:pic>
      <p:sp>
        <p:nvSpPr>
          <p:cNvPr id="68" name="Google Shape;68;p14"/>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69" name="Google Shape;69;p14"/>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382350" y="675800"/>
            <a:ext cx="8424600" cy="993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4200"/>
              <a:buFont typeface="Montserrat"/>
              <a:buNone/>
              <a:defRPr b="1" sz="4200">
                <a:solidFill>
                  <a:srgbClr val="00274C"/>
                </a:solidFill>
                <a:latin typeface="Montserrat"/>
                <a:ea typeface="Montserrat"/>
                <a:cs typeface="Montserrat"/>
                <a:sym typeface="Montserrat"/>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 name="Google Shape;71;p14"/>
          <p:cNvSpPr txBox="1"/>
          <p:nvPr>
            <p:ph idx="1" type="subTitle"/>
          </p:nvPr>
        </p:nvSpPr>
        <p:spPr>
          <a:xfrm>
            <a:off x="988350"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4"/>
          <p:cNvSpPr txBox="1"/>
          <p:nvPr>
            <p:ph idx="2" type="subTitle"/>
          </p:nvPr>
        </p:nvSpPr>
        <p:spPr>
          <a:xfrm>
            <a:off x="1061775"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73" name="Google Shape;73;p14"/>
          <p:cNvSpPr txBox="1"/>
          <p:nvPr>
            <p:ph idx="3" type="subTitle"/>
          </p:nvPr>
        </p:nvSpPr>
        <p:spPr>
          <a:xfrm>
            <a:off x="3559338"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4"/>
          <p:cNvSpPr txBox="1"/>
          <p:nvPr>
            <p:ph idx="4" type="subTitle"/>
          </p:nvPr>
        </p:nvSpPr>
        <p:spPr>
          <a:xfrm>
            <a:off x="3632763"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75" name="Google Shape;75;p14"/>
          <p:cNvSpPr txBox="1"/>
          <p:nvPr>
            <p:ph idx="5" type="subTitle"/>
          </p:nvPr>
        </p:nvSpPr>
        <p:spPr>
          <a:xfrm>
            <a:off x="6203775"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4"/>
          <p:cNvSpPr txBox="1"/>
          <p:nvPr>
            <p:ph idx="6" type="subTitle"/>
          </p:nvPr>
        </p:nvSpPr>
        <p:spPr>
          <a:xfrm>
            <a:off x="6277200"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rot="5400000">
            <a:off x="-1517724" y="1714849"/>
            <a:ext cx="4953173" cy="1971024"/>
          </a:xfrm>
          <a:prstGeom prst="rect">
            <a:avLst/>
          </a:prstGeom>
          <a:noFill/>
          <a:ln>
            <a:noFill/>
          </a:ln>
        </p:spPr>
      </p:pic>
      <p:sp>
        <p:nvSpPr>
          <p:cNvPr id="79" name="Google Shape;79;p15"/>
          <p:cNvSpPr txBox="1"/>
          <p:nvPr/>
        </p:nvSpPr>
        <p:spPr>
          <a:xfrm>
            <a:off x="88025" y="871825"/>
            <a:ext cx="1785600" cy="667800"/>
          </a:xfrm>
          <a:prstGeom prst="rect">
            <a:avLst/>
          </a:prstGeom>
          <a:noFill/>
          <a:ln>
            <a:noFill/>
          </a:ln>
        </p:spPr>
        <p:txBody>
          <a:bodyPr anchorCtr="0" anchor="t" bIns="0" lIns="0" spcFirstLastPara="1" rIns="0" wrap="square" tIns="0">
            <a:noAutofit/>
          </a:bodyPr>
          <a:lstStyle/>
          <a:p>
            <a:pPr indent="0" lvl="0" marL="0" marR="0" rtl="0" algn="ctr">
              <a:lnSpc>
                <a:spcPct val="97004"/>
              </a:lnSpc>
              <a:spcBef>
                <a:spcPts val="0"/>
              </a:spcBef>
              <a:spcAft>
                <a:spcPts val="0"/>
              </a:spcAft>
              <a:buNone/>
            </a:pPr>
            <a:r>
              <a:rPr b="1" lang="en" sz="2100">
                <a:solidFill>
                  <a:srgbClr val="FFFFFF"/>
                </a:solidFill>
              </a:rPr>
              <a:t>PROBLEM</a:t>
            </a:r>
            <a:endParaRPr b="1" sz="2100">
              <a:solidFill>
                <a:srgbClr val="FFFFFF"/>
              </a:solidFill>
            </a:endParaRPr>
          </a:p>
          <a:p>
            <a:pPr indent="0" lvl="0" marL="0" marR="0" rtl="0" algn="ctr">
              <a:lnSpc>
                <a:spcPct val="97004"/>
              </a:lnSpc>
              <a:spcBef>
                <a:spcPts val="0"/>
              </a:spcBef>
              <a:spcAft>
                <a:spcPts val="0"/>
              </a:spcAft>
              <a:buNone/>
            </a:pPr>
            <a:r>
              <a:rPr b="1" lang="en" sz="2100">
                <a:solidFill>
                  <a:srgbClr val="FFFFFF"/>
                </a:solidFill>
              </a:rPr>
              <a:t>STATEMENT </a:t>
            </a:r>
            <a:endParaRPr b="1" sz="2900">
              <a:solidFill>
                <a:srgbClr val="FFFFFF"/>
              </a:solidFill>
            </a:endParaRPr>
          </a:p>
        </p:txBody>
      </p:sp>
      <p:sp>
        <p:nvSpPr>
          <p:cNvPr id="80" name="Google Shape;80;p15"/>
          <p:cNvSpPr txBox="1"/>
          <p:nvPr/>
        </p:nvSpPr>
        <p:spPr>
          <a:xfrm>
            <a:off x="383977" y="3704585"/>
            <a:ext cx="1089900" cy="667800"/>
          </a:xfrm>
          <a:prstGeom prst="rect">
            <a:avLst/>
          </a:prstGeom>
          <a:noFill/>
          <a:ln>
            <a:noFill/>
          </a:ln>
        </p:spPr>
        <p:txBody>
          <a:bodyPr anchorCtr="0" anchor="t" bIns="0" lIns="0" spcFirstLastPara="1" rIns="0" wrap="square" tIns="0">
            <a:noAutofit/>
          </a:bodyPr>
          <a:lstStyle/>
          <a:p>
            <a:pPr indent="0" lvl="0" marL="0" marR="0" rtl="0" algn="l">
              <a:lnSpc>
                <a:spcPct val="97004"/>
              </a:lnSpc>
              <a:spcBef>
                <a:spcPts val="0"/>
              </a:spcBef>
              <a:spcAft>
                <a:spcPts val="0"/>
              </a:spcAft>
              <a:buNone/>
            </a:pPr>
            <a:r>
              <a:t/>
            </a:r>
            <a:endParaRPr sz="1200">
              <a:solidFill>
                <a:srgbClr val="FFFFFF"/>
              </a:solidFill>
            </a:endParaRPr>
          </a:p>
        </p:txBody>
      </p:sp>
      <p:sp>
        <p:nvSpPr>
          <p:cNvPr id="81" name="Google Shape;81;p15"/>
          <p:cNvSpPr txBox="1"/>
          <p:nvPr/>
        </p:nvSpPr>
        <p:spPr>
          <a:xfrm>
            <a:off x="2169914" y="900071"/>
            <a:ext cx="5733000" cy="189600"/>
          </a:xfrm>
          <a:prstGeom prst="rect">
            <a:avLst/>
          </a:prstGeom>
          <a:noFill/>
          <a:ln>
            <a:noFill/>
          </a:ln>
        </p:spPr>
        <p:txBody>
          <a:bodyPr anchorCtr="0" anchor="t" bIns="0" lIns="0" spcFirstLastPara="1" rIns="0" wrap="square" tIns="0">
            <a:noAutofit/>
          </a:bodyPr>
          <a:lstStyle/>
          <a:p>
            <a:pPr indent="0" lvl="0" marL="0" marR="0" rtl="0" algn="l">
              <a:lnSpc>
                <a:spcPct val="150093"/>
              </a:lnSpc>
              <a:spcBef>
                <a:spcPts val="0"/>
              </a:spcBef>
              <a:spcAft>
                <a:spcPts val="0"/>
              </a:spcAft>
              <a:buNone/>
            </a:pPr>
            <a:r>
              <a:rPr lang="en" sz="1400">
                <a:solidFill>
                  <a:srgbClr val="FFFFFF"/>
                </a:solidFill>
                <a:latin typeface="Montserrat Light"/>
                <a:ea typeface="Montserrat Light"/>
                <a:cs typeface="Montserrat Light"/>
                <a:sym typeface="Montserrat Light"/>
              </a:rPr>
              <a:t>Icebreaker to surface ideas about Lean</a:t>
            </a:r>
            <a:endParaRPr sz="1200"/>
          </a:p>
        </p:txBody>
      </p:sp>
      <p:sp>
        <p:nvSpPr>
          <p:cNvPr id="82" name="Google Shape;82;p15"/>
          <p:cNvSpPr/>
          <p:nvPr/>
        </p:nvSpPr>
        <p:spPr>
          <a:xfrm>
            <a:off x="0" y="-55200"/>
            <a:ext cx="9178500" cy="448800"/>
          </a:xfrm>
          <a:prstGeom prst="rect">
            <a:avLst/>
          </a:prstGeom>
          <a:solidFill>
            <a:srgbClr val="58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582725" y="-55200"/>
            <a:ext cx="1273998" cy="820318"/>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84" name="Google Shape;84;p15"/>
          <p:cNvSpPr/>
          <p:nvPr/>
        </p:nvSpPr>
        <p:spPr>
          <a:xfrm>
            <a:off x="2934580" y="997445"/>
            <a:ext cx="4566294" cy="3332543"/>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alpha val="19100"/>
            </a:srgbClr>
          </a:solidFill>
          <a:ln>
            <a:noFill/>
          </a:ln>
        </p:spPr>
      </p:sp>
      <p:sp>
        <p:nvSpPr>
          <p:cNvPr id="85" name="Google Shape;85;p15"/>
          <p:cNvSpPr/>
          <p:nvPr/>
        </p:nvSpPr>
        <p:spPr>
          <a:xfrm>
            <a:off x="7500878" y="2682400"/>
            <a:ext cx="844024" cy="730596"/>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00274C">
              <a:alpha val="18540"/>
            </a:srgbClr>
          </a:solidFill>
          <a:ln>
            <a:noFill/>
          </a:ln>
        </p:spPr>
      </p:sp>
      <p:sp>
        <p:nvSpPr>
          <p:cNvPr id="86" name="Google Shape;86;p15"/>
          <p:cNvSpPr txBox="1"/>
          <p:nvPr>
            <p:ph idx="1" type="body"/>
          </p:nvPr>
        </p:nvSpPr>
        <p:spPr>
          <a:xfrm>
            <a:off x="2018150" y="828150"/>
            <a:ext cx="6873300" cy="3182400"/>
          </a:xfrm>
          <a:prstGeom prst="rect">
            <a:avLst/>
          </a:prstGeom>
          <a:noFill/>
          <a:ln>
            <a:noFill/>
          </a:ln>
        </p:spPr>
        <p:txBody>
          <a:bodyPr anchorCtr="0" anchor="t" bIns="40475" lIns="80950" spcFirstLastPara="1" rIns="80950" wrap="square" tIns="40475">
            <a:normAutofit/>
          </a:bodyPr>
          <a:lstStyle>
            <a:lvl1pPr indent="-368300" lvl="0" marL="457200" rtl="0" algn="l">
              <a:spcBef>
                <a:spcPts val="500"/>
              </a:spcBef>
              <a:spcAft>
                <a:spcPts val="0"/>
              </a:spcAft>
              <a:buClr>
                <a:srgbClr val="00274C"/>
              </a:buClr>
              <a:buSzPts val="2200"/>
              <a:buFont typeface="Lato"/>
              <a:buChar char="●"/>
              <a:defRPr sz="2200">
                <a:solidFill>
                  <a:srgbClr val="00274C"/>
                </a:solidFill>
                <a:latin typeface="Lato"/>
                <a:ea typeface="Lato"/>
                <a:cs typeface="Lato"/>
                <a:sym typeface="Lato"/>
              </a:defRPr>
            </a:lvl1pPr>
            <a:lvl2pPr indent="-342900" lvl="1" marL="914400" rtl="0" algn="l">
              <a:spcBef>
                <a:spcPts val="1200"/>
              </a:spcBef>
              <a:spcAft>
                <a:spcPts val="0"/>
              </a:spcAft>
              <a:buClr>
                <a:srgbClr val="00274C"/>
              </a:buClr>
              <a:buSzPts val="1800"/>
              <a:buFont typeface="Lato"/>
              <a:buChar char="○"/>
              <a:defRPr sz="1800">
                <a:solidFill>
                  <a:srgbClr val="00274C"/>
                </a:solidFill>
                <a:latin typeface="Lato"/>
                <a:ea typeface="Lato"/>
                <a:cs typeface="Lato"/>
                <a:sym typeface="Lato"/>
              </a:defRPr>
            </a:lvl2pPr>
            <a:lvl3pPr indent="-323850" lvl="2" marL="1371600" rtl="0" algn="l">
              <a:spcBef>
                <a:spcPts val="1200"/>
              </a:spcBef>
              <a:spcAft>
                <a:spcPts val="0"/>
              </a:spcAft>
              <a:buClr>
                <a:srgbClr val="00274C"/>
              </a:buClr>
              <a:buSzPts val="1500"/>
              <a:buFont typeface="Lato"/>
              <a:buChar char="■"/>
              <a:defRPr sz="1500">
                <a:solidFill>
                  <a:srgbClr val="00274C"/>
                </a:solidFill>
                <a:latin typeface="Lato"/>
                <a:ea typeface="Lato"/>
                <a:cs typeface="Lato"/>
                <a:sym typeface="Lato"/>
              </a:defRPr>
            </a:lvl3pPr>
            <a:lvl4pPr indent="-311150" lvl="3" marL="18288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4pPr>
            <a:lvl5pPr indent="-311150" lvl="4" marL="22860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5pPr>
            <a:lvl6pPr indent="-311150" lvl="5" marL="27432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6pPr>
            <a:lvl7pPr indent="-311150" lvl="6" marL="32004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7pPr>
            <a:lvl8pPr indent="-311150" lvl="7" marL="36576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8pPr>
            <a:lvl9pPr indent="-311150" lvl="8" marL="4114800" rtl="0" algn="l">
              <a:spcBef>
                <a:spcPts val="1200"/>
              </a:spcBef>
              <a:spcAft>
                <a:spcPts val="1200"/>
              </a:spcAft>
              <a:buClr>
                <a:srgbClr val="00274C"/>
              </a:buClr>
              <a:buSzPts val="1300"/>
              <a:buFont typeface="Lato"/>
              <a:buChar char="■"/>
              <a:defRPr sz="1300">
                <a:solidFill>
                  <a:srgbClr val="00274C"/>
                </a:solidFill>
                <a:latin typeface="Lato"/>
                <a:ea typeface="Lato"/>
                <a:cs typeface="Lato"/>
                <a:sym typeface="La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vertTx">
  <p:cSld name="VERTICAL_TEXT">
    <p:bg>
      <p:bgPr>
        <a:solidFill>
          <a:srgbClr val="00274C"/>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2">
            <a:alphaModFix/>
          </a:blip>
          <a:srcRect b="0" l="0" r="0" t="0"/>
          <a:stretch/>
        </p:blipFill>
        <p:spPr>
          <a:xfrm rot="5400000">
            <a:off x="2294138" y="2544056"/>
            <a:ext cx="4555723" cy="55373"/>
          </a:xfrm>
          <a:prstGeom prst="rect">
            <a:avLst/>
          </a:prstGeom>
          <a:noFill/>
          <a:ln>
            <a:noFill/>
          </a:ln>
        </p:spPr>
      </p:pic>
      <p:sp>
        <p:nvSpPr>
          <p:cNvPr id="89" name="Google Shape;89;p16"/>
          <p:cNvSpPr/>
          <p:nvPr/>
        </p:nvSpPr>
        <p:spPr>
          <a:xfrm>
            <a:off x="5022606" y="1038592"/>
            <a:ext cx="672927" cy="410159"/>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90" name="Google Shape;90;p16"/>
          <p:cNvSpPr/>
          <p:nvPr/>
        </p:nvSpPr>
        <p:spPr>
          <a:xfrm>
            <a:off x="4692894" y="840765"/>
            <a:ext cx="333876" cy="192262"/>
          </a:xfrm>
          <a:custGeom>
            <a:rect b="b" l="l" r="r" t="t"/>
            <a:pathLst>
              <a:path extrusionOk="0" h="5126990" w="6359534">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sp>
        <p:nvSpPr>
          <p:cNvPr id="91" name="Google Shape;91;p16"/>
          <p:cNvSpPr/>
          <p:nvPr/>
        </p:nvSpPr>
        <p:spPr>
          <a:xfrm>
            <a:off x="-785050" y="-526756"/>
            <a:ext cx="1787149" cy="1076668"/>
          </a:xfrm>
          <a:custGeom>
            <a:rect b="b" l="l" r="r" t="t"/>
            <a:pathLst>
              <a:path extrusionOk="0" h="5126990" w="6382674">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92" name="Google Shape;92;p16"/>
          <p:cNvSpPr/>
          <p:nvPr/>
        </p:nvSpPr>
        <p:spPr>
          <a:xfrm>
            <a:off x="7891096" y="4286250"/>
            <a:ext cx="541449" cy="320437"/>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2F2F2"/>
          </a:solidFill>
          <a:ln>
            <a:noFill/>
          </a:ln>
        </p:spPr>
      </p:sp>
      <p:sp>
        <p:nvSpPr>
          <p:cNvPr id="93" name="Google Shape;93;p16"/>
          <p:cNvSpPr txBox="1"/>
          <p:nvPr>
            <p:ph type="title"/>
          </p:nvPr>
        </p:nvSpPr>
        <p:spPr>
          <a:xfrm>
            <a:off x="294775" y="1124400"/>
            <a:ext cx="3522000" cy="2970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600"/>
              <a:buFont typeface="Montserrat"/>
              <a:buNone/>
              <a:defRPr b="1" sz="4600">
                <a:solidFill>
                  <a:schemeClr val="l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subTitle"/>
          </p:nvPr>
        </p:nvSpPr>
        <p:spPr>
          <a:xfrm>
            <a:off x="4787300" y="1835525"/>
            <a:ext cx="3645300" cy="2175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type="vertTitleAndTx">
  <p:cSld name="VERTICAL_TITLE_AND_VERTICAL_TEXT">
    <p:bg>
      <p:bgPr>
        <a:solidFill>
          <a:srgbClr val="FFCB05"/>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2">
            <a:alphaModFix/>
          </a:blip>
          <a:srcRect b="0" l="0" r="0" t="0"/>
          <a:stretch/>
        </p:blipFill>
        <p:spPr>
          <a:xfrm rot="5400000">
            <a:off x="2394793" y="2548344"/>
            <a:ext cx="4555723" cy="55373"/>
          </a:xfrm>
          <a:prstGeom prst="rect">
            <a:avLst/>
          </a:prstGeom>
          <a:noFill/>
          <a:ln>
            <a:noFill/>
          </a:ln>
        </p:spPr>
      </p:pic>
      <p:sp>
        <p:nvSpPr>
          <p:cNvPr id="97" name="Google Shape;97;p17"/>
          <p:cNvSpPr/>
          <p:nvPr/>
        </p:nvSpPr>
        <p:spPr>
          <a:xfrm>
            <a:off x="1035387" y="-715019"/>
            <a:ext cx="2092293" cy="1409922"/>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98" name="Google Shape;98;p17"/>
          <p:cNvSpPr/>
          <p:nvPr/>
        </p:nvSpPr>
        <p:spPr>
          <a:xfrm>
            <a:off x="439419" y="693010"/>
            <a:ext cx="816854" cy="551151"/>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00274C"/>
          </a:solidFill>
          <a:ln>
            <a:noFill/>
          </a:ln>
        </p:spPr>
      </p:sp>
      <p:sp>
        <p:nvSpPr>
          <p:cNvPr id="99" name="Google Shape;99;p17"/>
          <p:cNvSpPr/>
          <p:nvPr/>
        </p:nvSpPr>
        <p:spPr>
          <a:xfrm>
            <a:off x="2969536" y="276829"/>
            <a:ext cx="558900" cy="384524"/>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587ABC"/>
          </a:solidFill>
          <a:ln>
            <a:noFill/>
          </a:ln>
        </p:spPr>
      </p:sp>
      <p:sp>
        <p:nvSpPr>
          <p:cNvPr id="100" name="Google Shape;100;p17"/>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01" name="Google Shape;101;p17"/>
          <p:cNvSpPr txBox="1"/>
          <p:nvPr>
            <p:ph type="title"/>
          </p:nvPr>
        </p:nvSpPr>
        <p:spPr>
          <a:xfrm>
            <a:off x="5147025" y="1091038"/>
            <a:ext cx="3522000" cy="2970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4600"/>
              <a:buFont typeface="Montserrat"/>
              <a:buNone/>
              <a:defRPr b="1" sz="4600">
                <a:solidFill>
                  <a:srgbClr val="00274C"/>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7"/>
          <p:cNvSpPr txBox="1"/>
          <p:nvPr>
            <p:ph idx="1" type="subTitle"/>
          </p:nvPr>
        </p:nvSpPr>
        <p:spPr>
          <a:xfrm>
            <a:off x="439425" y="1705888"/>
            <a:ext cx="3645300" cy="2175000"/>
          </a:xfrm>
          <a:prstGeom prst="rect">
            <a:avLst/>
          </a:prstGeom>
        </p:spPr>
        <p:txBody>
          <a:bodyPr anchorCtr="0" anchor="t" bIns="91425" lIns="91425" spcFirstLastPara="1" rIns="91425" wrap="square" tIns="91425">
            <a:normAutofit/>
          </a:bodyPr>
          <a:lstStyle>
            <a:lvl1pPr lvl="0" rtl="0" algn="r">
              <a:spcBef>
                <a:spcPts val="0"/>
              </a:spcBef>
              <a:spcAft>
                <a:spcPts val="0"/>
              </a:spcAft>
              <a:buClr>
                <a:srgbClr val="00274C"/>
              </a:buClr>
              <a:buSzPts val="1800"/>
              <a:buFont typeface="Montserrat"/>
              <a:buNone/>
              <a:defRPr sz="1800">
                <a:solidFill>
                  <a:srgbClr val="00274C"/>
                </a:solidFill>
                <a:latin typeface="Montserrat"/>
                <a:ea typeface="Montserrat"/>
                <a:cs typeface="Montserrat"/>
                <a:sym typeface="Montserrat"/>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3" name="Shape 103"/>
        <p:cNvGrpSpPr/>
        <p:nvPr/>
      </p:nvGrpSpPr>
      <p:grpSpPr>
        <a:xfrm>
          <a:off x="0" y="0"/>
          <a:ext cx="0" cy="0"/>
          <a:chOff x="0" y="0"/>
          <a:chExt cx="0" cy="0"/>
        </a:xfrm>
      </p:grpSpPr>
      <p:sp>
        <p:nvSpPr>
          <p:cNvPr id="104" name="Google Shape;104;p18"/>
          <p:cNvSpPr/>
          <p:nvPr/>
        </p:nvSpPr>
        <p:spPr>
          <a:xfrm>
            <a:off x="0" y="0"/>
            <a:ext cx="9144000" cy="393600"/>
          </a:xfrm>
          <a:prstGeom prst="rect">
            <a:avLst/>
          </a:prstGeom>
          <a:solidFill>
            <a:srgbClr val="587AB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741827" y="4287749"/>
            <a:ext cx="320442" cy="307619"/>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106" name="Google Shape;106;p18"/>
          <p:cNvSpPr/>
          <p:nvPr/>
        </p:nvSpPr>
        <p:spPr>
          <a:xfrm>
            <a:off x="4649500" y="4031402"/>
            <a:ext cx="845704" cy="820318"/>
          </a:xfrm>
          <a:custGeom>
            <a:rect b="b" l="l" r="r" t="t"/>
            <a:pathLst>
              <a:path extrusionOk="0" h="5126990" w="6382674">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107" name="Google Shape;107;p18"/>
          <p:cNvSpPr/>
          <p:nvPr/>
        </p:nvSpPr>
        <p:spPr>
          <a:xfrm>
            <a:off x="3829569" y="4280750"/>
            <a:ext cx="573299" cy="461429"/>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00274C"/>
          </a:solidFill>
          <a:ln>
            <a:noFill/>
          </a:ln>
        </p:spPr>
      </p:sp>
      <p:sp>
        <p:nvSpPr>
          <p:cNvPr id="108" name="Google Shape;108;p18"/>
          <p:cNvSpPr/>
          <p:nvPr/>
        </p:nvSpPr>
        <p:spPr>
          <a:xfrm>
            <a:off x="-778500" y="0"/>
            <a:ext cx="1369548" cy="756231"/>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109" name="Google Shape;109;p18"/>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10" name="Google Shape;110;p18"/>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1" type="subTitle"/>
          </p:nvPr>
        </p:nvSpPr>
        <p:spPr>
          <a:xfrm>
            <a:off x="4862600" y="438425"/>
            <a:ext cx="4233300" cy="393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1800"/>
              <a:buFont typeface="Montserrat"/>
              <a:buNone/>
              <a:defRPr b="1" sz="1800">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18"/>
          <p:cNvSpPr txBox="1"/>
          <p:nvPr>
            <p:ph idx="2" type="body"/>
          </p:nvPr>
        </p:nvSpPr>
        <p:spPr>
          <a:xfrm>
            <a:off x="679575" y="1157775"/>
            <a:ext cx="6873300" cy="3182400"/>
          </a:xfrm>
          <a:prstGeom prst="rect">
            <a:avLst/>
          </a:prstGeom>
          <a:noFill/>
          <a:ln>
            <a:noFill/>
          </a:ln>
        </p:spPr>
        <p:txBody>
          <a:bodyPr anchorCtr="0" anchor="t" bIns="40475" lIns="80950" spcFirstLastPara="1" rIns="80950" wrap="square" tIns="40475">
            <a:normAutofit/>
          </a:bodyPr>
          <a:lstStyle>
            <a:lvl1pPr indent="-342900" lvl="0" marL="457200" rtl="0" algn="l">
              <a:spcBef>
                <a:spcPts val="500"/>
              </a:spcBef>
              <a:spcAft>
                <a:spcPts val="0"/>
              </a:spcAft>
              <a:buClr>
                <a:srgbClr val="00274C"/>
              </a:buClr>
              <a:buSzPts val="1800"/>
              <a:buFont typeface="Lato"/>
              <a:buChar char="●"/>
              <a:defRPr sz="1800">
                <a:solidFill>
                  <a:srgbClr val="00274C"/>
                </a:solidFill>
                <a:latin typeface="Lato"/>
                <a:ea typeface="Lato"/>
                <a:cs typeface="Lato"/>
                <a:sym typeface="Lato"/>
              </a:defRPr>
            </a:lvl1pPr>
            <a:lvl2pPr indent="-317500" lvl="1" marL="914400" rtl="0" algn="l">
              <a:spcBef>
                <a:spcPts val="1200"/>
              </a:spcBef>
              <a:spcAft>
                <a:spcPts val="0"/>
              </a:spcAft>
              <a:buClr>
                <a:srgbClr val="00274C"/>
              </a:buClr>
              <a:buSzPts val="1400"/>
              <a:buFont typeface="Lato"/>
              <a:buChar char="○"/>
              <a:defRPr>
                <a:solidFill>
                  <a:srgbClr val="00274C"/>
                </a:solidFill>
                <a:latin typeface="Lato"/>
                <a:ea typeface="Lato"/>
                <a:cs typeface="Lato"/>
                <a:sym typeface="Lato"/>
              </a:defRPr>
            </a:lvl2pPr>
            <a:lvl3pPr indent="-298450" lvl="2" marL="1371600" rtl="0" algn="l">
              <a:spcBef>
                <a:spcPts val="1200"/>
              </a:spcBef>
              <a:spcAft>
                <a:spcPts val="0"/>
              </a:spcAft>
              <a:buClr>
                <a:srgbClr val="00274C"/>
              </a:buClr>
              <a:buSzPts val="1100"/>
              <a:buFont typeface="Lato"/>
              <a:buChar char="■"/>
              <a:defRPr sz="1100">
                <a:solidFill>
                  <a:srgbClr val="00274C"/>
                </a:solidFill>
                <a:latin typeface="Lato"/>
                <a:ea typeface="Lato"/>
                <a:cs typeface="Lato"/>
                <a:sym typeface="Lato"/>
              </a:defRPr>
            </a:lvl3pPr>
            <a:lvl4pPr indent="-285750" lvl="3" marL="18288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4pPr>
            <a:lvl5pPr indent="-285750" lvl="4" marL="22860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5pPr>
            <a:lvl6pPr indent="-285750" lvl="5" marL="27432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6pPr>
            <a:lvl7pPr indent="-285750" lvl="6" marL="32004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7pPr>
            <a:lvl8pPr indent="-285750" lvl="7" marL="36576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8pPr>
            <a:lvl9pPr indent="-285750" lvl="8" marL="4114800" rtl="0" algn="l">
              <a:spcBef>
                <a:spcPts val="1200"/>
              </a:spcBef>
              <a:spcAft>
                <a:spcPts val="1200"/>
              </a:spcAft>
              <a:buClr>
                <a:srgbClr val="00274C"/>
              </a:buClr>
              <a:buSzPts val="900"/>
              <a:buFont typeface="Lato"/>
              <a:buChar char="■"/>
              <a:defRPr sz="900">
                <a:solidFill>
                  <a:srgbClr val="00274C"/>
                </a:solidFill>
                <a:latin typeface="Lato"/>
                <a:ea typeface="Lato"/>
                <a:cs typeface="Lato"/>
                <a:sym typeface="La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p:cSld name="CUSTOM_2">
    <p:spTree>
      <p:nvGrpSpPr>
        <p:cNvPr id="113" name="Shape 113"/>
        <p:cNvGrpSpPr/>
        <p:nvPr/>
      </p:nvGrpSpPr>
      <p:grpSpPr>
        <a:xfrm>
          <a:off x="0" y="0"/>
          <a:ext cx="0" cy="0"/>
          <a:chOff x="0" y="0"/>
          <a:chExt cx="0" cy="0"/>
        </a:xfrm>
      </p:grpSpPr>
      <p:sp>
        <p:nvSpPr>
          <p:cNvPr id="114" name="Google Shape;114;p19"/>
          <p:cNvSpPr/>
          <p:nvPr/>
        </p:nvSpPr>
        <p:spPr>
          <a:xfrm>
            <a:off x="0" y="0"/>
            <a:ext cx="9144000" cy="5143500"/>
          </a:xfrm>
          <a:prstGeom prst="rect">
            <a:avLst/>
          </a:prstGeom>
          <a:solidFill>
            <a:srgbClr val="F2F2F2"/>
          </a:solidFill>
          <a:ln>
            <a:noFill/>
          </a:ln>
        </p:spPr>
        <p:txBody>
          <a:bodyPr anchorCtr="0" anchor="ctr" bIns="78575" lIns="78575" spcFirstLastPara="1" rIns="78575" wrap="square" tIns="78575">
            <a:noAutofit/>
          </a:bodyPr>
          <a:lstStyle/>
          <a:p>
            <a:pPr indent="0" lvl="0" marL="0" rtl="0" algn="l">
              <a:spcBef>
                <a:spcPts val="0"/>
              </a:spcBef>
              <a:spcAft>
                <a:spcPts val="0"/>
              </a:spcAft>
              <a:buNone/>
            </a:pPr>
            <a:r>
              <a:t/>
            </a:r>
            <a:endParaRPr/>
          </a:p>
        </p:txBody>
      </p:sp>
      <p:sp>
        <p:nvSpPr>
          <p:cNvPr id="115" name="Google Shape;115;p19"/>
          <p:cNvSpPr txBox="1"/>
          <p:nvPr/>
        </p:nvSpPr>
        <p:spPr>
          <a:xfrm>
            <a:off x="4616837" y="1429177"/>
            <a:ext cx="3753600" cy="1339800"/>
          </a:xfrm>
          <a:prstGeom prst="rect">
            <a:avLst/>
          </a:prstGeom>
          <a:noFill/>
          <a:ln>
            <a:noFill/>
          </a:ln>
        </p:spPr>
        <p:txBody>
          <a:bodyPr anchorCtr="0" anchor="t" bIns="0" lIns="0" spcFirstLastPara="1" rIns="0" wrap="square" tIns="0">
            <a:noAutofit/>
          </a:bodyPr>
          <a:lstStyle/>
          <a:p>
            <a:pPr indent="0" lvl="0" marL="0" marR="0" rtl="0" algn="ctr">
              <a:lnSpc>
                <a:spcPct val="97002"/>
              </a:lnSpc>
              <a:spcBef>
                <a:spcPts val="0"/>
              </a:spcBef>
              <a:spcAft>
                <a:spcPts val="0"/>
              </a:spcAft>
              <a:buNone/>
            </a:pPr>
            <a:r>
              <a:rPr b="1" lang="en" sz="7700">
                <a:solidFill>
                  <a:srgbClr val="00274C"/>
                </a:solidFill>
                <a:latin typeface="Montserrat"/>
                <a:ea typeface="Montserrat"/>
                <a:cs typeface="Montserrat"/>
                <a:sym typeface="Montserrat"/>
              </a:rPr>
              <a:t>T</a:t>
            </a:r>
            <a:r>
              <a:rPr b="1" i="0" lang="en" sz="7700" u="none" cap="none" strike="noStrike">
                <a:solidFill>
                  <a:srgbClr val="00274C"/>
                </a:solidFill>
                <a:latin typeface="Montserrat"/>
                <a:ea typeface="Montserrat"/>
                <a:cs typeface="Montserrat"/>
                <a:sym typeface="Montserrat"/>
              </a:rPr>
              <a:t>hank </a:t>
            </a:r>
            <a:r>
              <a:rPr b="1" lang="en" sz="7700">
                <a:solidFill>
                  <a:srgbClr val="00274C"/>
                </a:solidFill>
                <a:latin typeface="Montserrat"/>
                <a:ea typeface="Montserrat"/>
                <a:cs typeface="Montserrat"/>
                <a:sym typeface="Montserrat"/>
              </a:rPr>
              <a:t>Y</a:t>
            </a:r>
            <a:r>
              <a:rPr b="1" i="0" lang="en" sz="7700" u="none" cap="none" strike="noStrike">
                <a:solidFill>
                  <a:srgbClr val="00274C"/>
                </a:solidFill>
                <a:latin typeface="Montserrat"/>
                <a:ea typeface="Montserrat"/>
                <a:cs typeface="Montserrat"/>
                <a:sym typeface="Montserrat"/>
              </a:rPr>
              <a:t>ou!</a:t>
            </a:r>
            <a:endParaRPr sz="1200">
              <a:solidFill>
                <a:srgbClr val="00274C"/>
              </a:solidFill>
            </a:endParaRPr>
          </a:p>
        </p:txBody>
      </p:sp>
      <p:sp>
        <p:nvSpPr>
          <p:cNvPr id="116" name="Google Shape;116;p19"/>
          <p:cNvSpPr/>
          <p:nvPr/>
        </p:nvSpPr>
        <p:spPr>
          <a:xfrm rot="-5400000">
            <a:off x="2235306" y="2899995"/>
            <a:ext cx="1228862" cy="1320200"/>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587ABC"/>
          </a:solidFill>
          <a:ln>
            <a:noFill/>
          </a:ln>
        </p:spPr>
      </p:sp>
      <p:sp>
        <p:nvSpPr>
          <p:cNvPr id="117" name="Google Shape;117;p19"/>
          <p:cNvSpPr/>
          <p:nvPr/>
        </p:nvSpPr>
        <p:spPr>
          <a:xfrm rot="-5400000">
            <a:off x="1082344" y="2114772"/>
            <a:ext cx="1065528" cy="1140755"/>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18" name="Google Shape;118;p19"/>
          <p:cNvSpPr/>
          <p:nvPr/>
        </p:nvSpPr>
        <p:spPr>
          <a:xfrm rot="-5400000">
            <a:off x="60111" y="597266"/>
            <a:ext cx="1497709" cy="1602184"/>
          </a:xfrm>
          <a:custGeom>
            <a:rect b="b" l="l" r="r" t="t"/>
            <a:pathLst>
              <a:path extrusionOk="0" h="5126990" w="6373228">
                <a:moveTo>
                  <a:pt x="3551288" y="0"/>
                </a:moveTo>
                <a:lnTo>
                  <a:pt x="0" y="0"/>
                </a:lnTo>
                <a:lnTo>
                  <a:pt x="2821940" y="2564130"/>
                </a:lnTo>
                <a:lnTo>
                  <a:pt x="0" y="5126990"/>
                </a:lnTo>
                <a:lnTo>
                  <a:pt x="3551288" y="5126990"/>
                </a:lnTo>
                <a:lnTo>
                  <a:pt x="6373228" y="2564130"/>
                </a:lnTo>
                <a:close/>
              </a:path>
            </a:pathLst>
          </a:custGeom>
          <a:solidFill>
            <a:srgbClr val="587ABC"/>
          </a:solidFill>
          <a:ln>
            <a:noFill/>
          </a:ln>
        </p:spPr>
      </p:sp>
      <p:sp>
        <p:nvSpPr>
          <p:cNvPr id="119" name="Google Shape;119;p19"/>
          <p:cNvSpPr/>
          <p:nvPr/>
        </p:nvSpPr>
        <p:spPr>
          <a:xfrm rot="-5400000">
            <a:off x="1667603" y="161903"/>
            <a:ext cx="1065528" cy="1140755"/>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20" name="Google Shape;120;p19"/>
          <p:cNvSpPr/>
          <p:nvPr/>
        </p:nvSpPr>
        <p:spPr>
          <a:xfrm>
            <a:off x="0" y="4891825"/>
            <a:ext cx="1549800" cy="1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2">
            <a:alphaModFix/>
          </a:blip>
          <a:stretch>
            <a:fillRect/>
          </a:stretch>
        </p:blipFill>
        <p:spPr>
          <a:xfrm>
            <a:off x="80200" y="4826903"/>
            <a:ext cx="1549800" cy="136372"/>
          </a:xfrm>
          <a:prstGeom prst="rect">
            <a:avLst/>
          </a:prstGeom>
          <a:noFill/>
          <a:ln>
            <a:noFill/>
          </a:ln>
        </p:spPr>
      </p:pic>
      <p:sp>
        <p:nvSpPr>
          <p:cNvPr id="122" name="Google Shape;122;p19"/>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23" name="Google Shape;123;p19"/>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jpg"/><Relationship Id="rId6"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309693" y="1628700"/>
            <a:ext cx="45246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50"/>
              <a:t>Bizi Fruit </a:t>
            </a:r>
            <a:endParaRPr sz="2850"/>
          </a:p>
        </p:txBody>
      </p:sp>
      <p:sp>
        <p:nvSpPr>
          <p:cNvPr id="129" name="Google Shape;129;p20"/>
          <p:cNvSpPr txBox="1"/>
          <p:nvPr>
            <p:ph idx="1" type="subTitle"/>
          </p:nvPr>
        </p:nvSpPr>
        <p:spPr>
          <a:xfrm>
            <a:off x="2919311" y="2529075"/>
            <a:ext cx="3027600" cy="694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By - Amanda Binu</a:t>
            </a:r>
            <a:endParaRPr/>
          </a:p>
          <a:p>
            <a:pPr indent="0" lvl="0" marL="0" rtl="0" algn="ctr">
              <a:spcBef>
                <a:spcPts val="1200"/>
              </a:spcBef>
              <a:spcAft>
                <a:spcPts val="1200"/>
              </a:spcAft>
              <a:buNone/>
            </a:pPr>
            <a:r>
              <a:rPr lang="en"/>
              <a:t>Salvatore DiMaggio</a:t>
            </a:r>
            <a:endParaRPr/>
          </a:p>
        </p:txBody>
      </p:sp>
      <p:sp>
        <p:nvSpPr>
          <p:cNvPr id="130" name="Google Shape;130;p20"/>
          <p:cNvSpPr txBox="1"/>
          <p:nvPr>
            <p:ph idx="2" type="subTitle"/>
          </p:nvPr>
        </p:nvSpPr>
        <p:spPr>
          <a:xfrm>
            <a:off x="2690711" y="3379775"/>
            <a:ext cx="3466800" cy="189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ITI 200 -Intro to Cloud Computing </a:t>
            </a:r>
            <a:endParaRPr/>
          </a:p>
          <a:p>
            <a:pPr indent="0" lvl="0" marL="0" rtl="0" algn="ctr">
              <a:spcBef>
                <a:spcPts val="1200"/>
              </a:spcBef>
              <a:spcAft>
                <a:spcPts val="0"/>
              </a:spcAft>
              <a:buNone/>
            </a:pPr>
            <a:r>
              <a:rPr lang="en"/>
              <a:t>Professor: Thiago Ferreira </a:t>
            </a:r>
            <a:endParaRPr/>
          </a:p>
          <a:p>
            <a:pPr indent="0" lvl="0" marL="0" rtl="0" algn="ctr">
              <a:spcBef>
                <a:spcPts val="1200"/>
              </a:spcBef>
              <a:spcAft>
                <a:spcPts val="1200"/>
              </a:spcAft>
              <a:buNone/>
            </a:pPr>
            <a:r>
              <a:t/>
            </a:r>
            <a:endParaRPr/>
          </a:p>
        </p:txBody>
      </p:sp>
      <p:pic>
        <p:nvPicPr>
          <p:cNvPr id="131" name="Google Shape;131;p20"/>
          <p:cNvPicPr preferRelativeResize="0"/>
          <p:nvPr/>
        </p:nvPicPr>
        <p:blipFill rotWithShape="1">
          <a:blip r:embed="rId3">
            <a:alphaModFix/>
          </a:blip>
          <a:srcRect b="17247" l="0" r="0" t="22908"/>
          <a:stretch/>
        </p:blipFill>
        <p:spPr>
          <a:xfrm>
            <a:off x="3554350" y="258475"/>
            <a:ext cx="2210400" cy="13228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 y="0"/>
            <a:ext cx="2919300" cy="3568057"/>
          </a:xfrm>
          <a:prstGeom prst="rect">
            <a:avLst/>
          </a:prstGeom>
          <a:noFill/>
          <a:ln>
            <a:noFill/>
          </a:ln>
        </p:spPr>
      </p:pic>
      <p:pic>
        <p:nvPicPr>
          <p:cNvPr id="133" name="Google Shape;133;p20"/>
          <p:cNvPicPr preferRelativeResize="0"/>
          <p:nvPr/>
        </p:nvPicPr>
        <p:blipFill rotWithShape="1">
          <a:blip r:embed="rId4">
            <a:alphaModFix/>
          </a:blip>
          <a:srcRect b="3074" l="0" r="8667" t="2896"/>
          <a:stretch/>
        </p:blipFill>
        <p:spPr>
          <a:xfrm>
            <a:off x="6462300" y="158625"/>
            <a:ext cx="2666250" cy="3355100"/>
          </a:xfrm>
          <a:prstGeom prst="rect">
            <a:avLst/>
          </a:prstGeom>
          <a:noFill/>
          <a:ln>
            <a:noFill/>
          </a:ln>
        </p:spPr>
      </p:pic>
      <p:pic>
        <p:nvPicPr>
          <p:cNvPr id="134" name="Google Shape;134;p20"/>
          <p:cNvPicPr preferRelativeResize="0"/>
          <p:nvPr/>
        </p:nvPicPr>
        <p:blipFill rotWithShape="1">
          <a:blip r:embed="rId4">
            <a:alphaModFix/>
          </a:blip>
          <a:srcRect b="40813" l="0" r="0" t="6407"/>
          <a:stretch/>
        </p:blipFill>
        <p:spPr>
          <a:xfrm>
            <a:off x="0" y="3223575"/>
            <a:ext cx="2919300" cy="1883200"/>
          </a:xfrm>
          <a:prstGeom prst="rect">
            <a:avLst/>
          </a:prstGeom>
          <a:noFill/>
          <a:ln>
            <a:noFill/>
          </a:ln>
        </p:spPr>
      </p:pic>
      <p:pic>
        <p:nvPicPr>
          <p:cNvPr id="135" name="Google Shape;135;p20"/>
          <p:cNvPicPr preferRelativeResize="0"/>
          <p:nvPr/>
        </p:nvPicPr>
        <p:blipFill rotWithShape="1">
          <a:blip r:embed="rId4">
            <a:alphaModFix/>
          </a:blip>
          <a:srcRect b="40813" l="0" r="8214" t="6407"/>
          <a:stretch/>
        </p:blipFill>
        <p:spPr>
          <a:xfrm>
            <a:off x="6588550" y="3310825"/>
            <a:ext cx="2555450" cy="1795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1086575" y="2667425"/>
            <a:ext cx="1698300" cy="33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sz="1390"/>
              <a:t>AMANDA BINU</a:t>
            </a:r>
            <a:endParaRPr sz="1390"/>
          </a:p>
        </p:txBody>
      </p:sp>
      <p:sp>
        <p:nvSpPr>
          <p:cNvPr id="141" name="Google Shape;141;p21"/>
          <p:cNvSpPr txBox="1"/>
          <p:nvPr>
            <p:ph type="title"/>
          </p:nvPr>
        </p:nvSpPr>
        <p:spPr>
          <a:xfrm>
            <a:off x="455175" y="677288"/>
            <a:ext cx="8424600" cy="103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MEET THE TEAM</a:t>
            </a:r>
            <a:endParaRPr sz="2300"/>
          </a:p>
        </p:txBody>
      </p:sp>
      <p:sp>
        <p:nvSpPr>
          <p:cNvPr id="142" name="Google Shape;142;p21"/>
          <p:cNvSpPr txBox="1"/>
          <p:nvPr>
            <p:ph idx="2" type="subTitle"/>
          </p:nvPr>
        </p:nvSpPr>
        <p:spPr>
          <a:xfrm>
            <a:off x="936725" y="3097275"/>
            <a:ext cx="2255100" cy="715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1030"/>
              <a:t>Information Technology and Informatics major </a:t>
            </a:r>
            <a:endParaRPr sz="1030"/>
          </a:p>
        </p:txBody>
      </p:sp>
      <p:sp>
        <p:nvSpPr>
          <p:cNvPr id="143" name="Google Shape;143;p21"/>
          <p:cNvSpPr txBox="1"/>
          <p:nvPr>
            <p:ph idx="5" type="subTitle"/>
          </p:nvPr>
        </p:nvSpPr>
        <p:spPr>
          <a:xfrm>
            <a:off x="6606825" y="2571750"/>
            <a:ext cx="2027100" cy="33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sz="1390"/>
              <a:t>JUSTIN WAREHAM</a:t>
            </a:r>
            <a:endParaRPr sz="1390"/>
          </a:p>
        </p:txBody>
      </p:sp>
      <p:sp>
        <p:nvSpPr>
          <p:cNvPr id="144" name="Google Shape;144;p21"/>
          <p:cNvSpPr txBox="1"/>
          <p:nvPr>
            <p:ph idx="6" type="subTitle"/>
          </p:nvPr>
        </p:nvSpPr>
        <p:spPr>
          <a:xfrm>
            <a:off x="6490600" y="3097275"/>
            <a:ext cx="2027100" cy="39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lang="en" sz="1085"/>
              <a:t>Information Technology and Informatics major </a:t>
            </a:r>
            <a:endParaRPr sz="1085"/>
          </a:p>
        </p:txBody>
      </p:sp>
      <p:pic>
        <p:nvPicPr>
          <p:cNvPr id="145" name="Google Shape;145;p21"/>
          <p:cNvPicPr preferRelativeResize="0"/>
          <p:nvPr/>
        </p:nvPicPr>
        <p:blipFill>
          <a:blip r:embed="rId3">
            <a:alphaModFix/>
          </a:blip>
          <a:stretch>
            <a:fillRect/>
          </a:stretch>
        </p:blipFill>
        <p:spPr>
          <a:xfrm>
            <a:off x="559275" y="552750"/>
            <a:ext cx="650825" cy="650825"/>
          </a:xfrm>
          <a:prstGeom prst="rect">
            <a:avLst/>
          </a:prstGeom>
          <a:noFill/>
          <a:ln>
            <a:noFill/>
          </a:ln>
        </p:spPr>
      </p:pic>
      <p:sp>
        <p:nvSpPr>
          <p:cNvPr id="146" name="Google Shape;146;p21"/>
          <p:cNvSpPr/>
          <p:nvPr/>
        </p:nvSpPr>
        <p:spPr>
          <a:xfrm>
            <a:off x="3440000" y="1856175"/>
            <a:ext cx="2849700" cy="287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504500" y="1866825"/>
            <a:ext cx="3339300" cy="285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1"/>
          <p:cNvPicPr preferRelativeResize="0"/>
          <p:nvPr/>
        </p:nvPicPr>
        <p:blipFill rotWithShape="1">
          <a:blip r:embed="rId4">
            <a:alphaModFix/>
          </a:blip>
          <a:srcRect b="34704" l="0" r="0" t="0"/>
          <a:stretch/>
        </p:blipFill>
        <p:spPr>
          <a:xfrm>
            <a:off x="1331225" y="3329875"/>
            <a:ext cx="2560150" cy="1471156"/>
          </a:xfrm>
          <a:prstGeom prst="rect">
            <a:avLst/>
          </a:prstGeom>
          <a:noFill/>
          <a:ln>
            <a:noFill/>
          </a:ln>
        </p:spPr>
      </p:pic>
      <p:sp>
        <p:nvSpPr>
          <p:cNvPr id="149" name="Google Shape;149;p21"/>
          <p:cNvSpPr/>
          <p:nvPr/>
        </p:nvSpPr>
        <p:spPr>
          <a:xfrm>
            <a:off x="6169375" y="2094200"/>
            <a:ext cx="2688600" cy="266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1"/>
          <p:cNvPicPr preferRelativeResize="0"/>
          <p:nvPr/>
        </p:nvPicPr>
        <p:blipFill rotWithShape="1">
          <a:blip r:embed="rId5">
            <a:alphaModFix/>
          </a:blip>
          <a:srcRect b="12699" l="0" r="0" t="-12700"/>
          <a:stretch/>
        </p:blipFill>
        <p:spPr>
          <a:xfrm>
            <a:off x="1394450" y="806012"/>
            <a:ext cx="2377850" cy="2874064"/>
          </a:xfrm>
          <a:prstGeom prst="rect">
            <a:avLst/>
          </a:prstGeom>
          <a:noFill/>
          <a:ln>
            <a:noFill/>
          </a:ln>
        </p:spPr>
      </p:pic>
      <p:pic>
        <p:nvPicPr>
          <p:cNvPr id="151" name="Google Shape;151;p21"/>
          <p:cNvPicPr preferRelativeResize="0"/>
          <p:nvPr/>
        </p:nvPicPr>
        <p:blipFill rotWithShape="1">
          <a:blip r:embed="rId4">
            <a:alphaModFix/>
          </a:blip>
          <a:srcRect b="1151" l="-630" r="629" t="54201"/>
          <a:stretch/>
        </p:blipFill>
        <p:spPr>
          <a:xfrm>
            <a:off x="5412375" y="3646425"/>
            <a:ext cx="2560150" cy="943900"/>
          </a:xfrm>
          <a:prstGeom prst="rect">
            <a:avLst/>
          </a:prstGeom>
          <a:noFill/>
          <a:ln>
            <a:noFill/>
          </a:ln>
        </p:spPr>
      </p:pic>
      <p:pic>
        <p:nvPicPr>
          <p:cNvPr id="152" name="Google Shape;152;p21"/>
          <p:cNvPicPr preferRelativeResize="0"/>
          <p:nvPr/>
        </p:nvPicPr>
        <p:blipFill rotWithShape="1">
          <a:blip r:embed="rId4">
            <a:alphaModFix/>
          </a:blip>
          <a:srcRect b="1151" l="-630" r="629" t="54201"/>
          <a:stretch/>
        </p:blipFill>
        <p:spPr>
          <a:xfrm>
            <a:off x="5412375" y="3812475"/>
            <a:ext cx="2560150" cy="943900"/>
          </a:xfrm>
          <a:prstGeom prst="rect">
            <a:avLst/>
          </a:prstGeom>
          <a:noFill/>
          <a:ln>
            <a:noFill/>
          </a:ln>
        </p:spPr>
      </p:pic>
      <p:sp>
        <p:nvSpPr>
          <p:cNvPr id="153" name="Google Shape;153;p21"/>
          <p:cNvSpPr txBox="1"/>
          <p:nvPr/>
        </p:nvSpPr>
        <p:spPr>
          <a:xfrm>
            <a:off x="5869150" y="3679200"/>
            <a:ext cx="19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SAL DIMAGGIO</a:t>
            </a:r>
            <a:endParaRPr b="1" sz="1300">
              <a:solidFill>
                <a:schemeClr val="lt1"/>
              </a:solidFill>
              <a:latin typeface="Proxima Nova"/>
              <a:ea typeface="Proxima Nova"/>
              <a:cs typeface="Proxima Nova"/>
              <a:sym typeface="Proxima Nova"/>
            </a:endParaRPr>
          </a:p>
        </p:txBody>
      </p:sp>
      <p:sp>
        <p:nvSpPr>
          <p:cNvPr id="154" name="Google Shape;154;p21"/>
          <p:cNvSpPr txBox="1"/>
          <p:nvPr/>
        </p:nvSpPr>
        <p:spPr>
          <a:xfrm>
            <a:off x="5599963" y="4017375"/>
            <a:ext cx="202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Information </a:t>
            </a:r>
            <a:r>
              <a:rPr lang="en" sz="1000">
                <a:solidFill>
                  <a:schemeClr val="lt1"/>
                </a:solidFill>
                <a:latin typeface="Proxima Nova"/>
                <a:ea typeface="Proxima Nova"/>
                <a:cs typeface="Proxima Nova"/>
                <a:sym typeface="Proxima Nova"/>
              </a:rPr>
              <a:t>Technology</a:t>
            </a:r>
            <a:r>
              <a:rPr lang="en" sz="1000">
                <a:solidFill>
                  <a:schemeClr val="lt1"/>
                </a:solidFill>
                <a:latin typeface="Proxima Nova"/>
                <a:ea typeface="Proxima Nova"/>
                <a:cs typeface="Proxima Nova"/>
                <a:sym typeface="Proxima Nova"/>
              </a:rPr>
              <a:t> &amp; Informatics Major, Cybersecurity</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Minor: Data Analytics</a:t>
            </a:r>
            <a:endParaRPr sz="1000">
              <a:solidFill>
                <a:schemeClr val="lt1"/>
              </a:solidFill>
              <a:latin typeface="Proxima Nova"/>
              <a:ea typeface="Proxima Nova"/>
              <a:cs typeface="Proxima Nova"/>
              <a:sym typeface="Proxima Nova"/>
            </a:endParaRPr>
          </a:p>
        </p:txBody>
      </p:sp>
      <p:pic>
        <p:nvPicPr>
          <p:cNvPr id="155" name="Google Shape;155;p21"/>
          <p:cNvPicPr preferRelativeResize="0"/>
          <p:nvPr/>
        </p:nvPicPr>
        <p:blipFill rotWithShape="1">
          <a:blip r:embed="rId6">
            <a:alphaModFix/>
          </a:blip>
          <a:srcRect b="42276" l="20429" r="19055" t="10786"/>
          <a:stretch/>
        </p:blipFill>
        <p:spPr>
          <a:xfrm>
            <a:off x="5512995" y="1221425"/>
            <a:ext cx="2377854" cy="25148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2339050" y="1948825"/>
            <a:ext cx="6571500" cy="1834200"/>
          </a:xfrm>
          <a:prstGeom prst="rect">
            <a:avLst/>
          </a:prstGeom>
        </p:spPr>
        <p:txBody>
          <a:bodyPr anchorCtr="0" anchor="t" bIns="40475" lIns="80950" spcFirstLastPara="1" rIns="80950" wrap="square" tIns="40475">
            <a:normAutofit lnSpcReduction="20000"/>
          </a:bodyPr>
          <a:lstStyle/>
          <a:p>
            <a:pPr indent="0" lvl="0" marL="0" rtl="0" algn="l">
              <a:spcBef>
                <a:spcPts val="500"/>
              </a:spcBef>
              <a:spcAft>
                <a:spcPts val="0"/>
              </a:spcAft>
              <a:buNone/>
            </a:pPr>
            <a:r>
              <a:rPr lang="en" sz="1717"/>
              <a:t>A lot of people in the United States, do not have the time or money to explore the </a:t>
            </a:r>
            <a:r>
              <a:rPr lang="en" sz="1717"/>
              <a:t>world</a:t>
            </a:r>
            <a:r>
              <a:rPr lang="en" sz="1717"/>
              <a:t> and try fruits from </a:t>
            </a:r>
            <a:r>
              <a:rPr lang="en" sz="1717"/>
              <a:t>different</a:t>
            </a:r>
            <a:r>
              <a:rPr lang="en" sz="1717"/>
              <a:t> regions of the world. </a:t>
            </a:r>
            <a:endParaRPr sz="1717"/>
          </a:p>
          <a:p>
            <a:pPr indent="0" lvl="0" marL="0" rtl="0" algn="l">
              <a:spcBef>
                <a:spcPts val="1200"/>
              </a:spcBef>
              <a:spcAft>
                <a:spcPts val="0"/>
              </a:spcAft>
              <a:buNone/>
            </a:pPr>
            <a:r>
              <a:t/>
            </a:r>
            <a:endParaRPr sz="2117"/>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2705650" y="1834700"/>
            <a:ext cx="508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Bizi Fruit ships unique fruit all over the world to the </a:t>
            </a:r>
            <a:r>
              <a:rPr lang="en">
                <a:latin typeface="Proxima Nova"/>
                <a:ea typeface="Proxima Nova"/>
                <a:cs typeface="Proxima Nova"/>
                <a:sym typeface="Proxima Nova"/>
              </a:rPr>
              <a:t>United</a:t>
            </a:r>
            <a:r>
              <a:rPr lang="en">
                <a:latin typeface="Proxima Nova"/>
                <a:ea typeface="Proxima Nova"/>
                <a:cs typeface="Proxima Nova"/>
                <a:sym typeface="Proxima Nova"/>
              </a:rPr>
              <a:t> States making it more </a:t>
            </a:r>
            <a:r>
              <a:rPr lang="en">
                <a:latin typeface="Proxima Nova"/>
                <a:ea typeface="Proxima Nova"/>
                <a:cs typeface="Proxima Nova"/>
                <a:sym typeface="Proxima Nova"/>
              </a:rPr>
              <a:t>accessible</a:t>
            </a:r>
            <a:r>
              <a:rPr lang="en">
                <a:latin typeface="Proxima Nova"/>
                <a:ea typeface="Proxima Nova"/>
                <a:cs typeface="Proxima Nova"/>
                <a:sym typeface="Proxima Nova"/>
              </a:rPr>
              <a:t> to enjoy good quality fruits of all varieties. Many of our fruits come from small organic farms to </a:t>
            </a:r>
            <a:r>
              <a:rPr lang="en">
                <a:latin typeface="Proxima Nova"/>
                <a:ea typeface="Proxima Nova"/>
                <a:cs typeface="Proxima Nova"/>
                <a:sym typeface="Proxima Nova"/>
              </a:rPr>
              <a:t>maintain</a:t>
            </a:r>
            <a:r>
              <a:rPr lang="en">
                <a:latin typeface="Proxima Nova"/>
                <a:ea typeface="Proxima Nova"/>
                <a:cs typeface="Proxima Nova"/>
                <a:sym typeface="Proxima Nova"/>
              </a:rPr>
              <a:t> the authenticity of the regions fruit. Other fruits are imported from countries or states with the best climates suitable for growing the fruit. We specialize in offering fruits that are not common in grocery stores and ship them directly to your door!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6" name="Google Shape;166;p23"/>
          <p:cNvSpPr/>
          <p:nvPr/>
        </p:nvSpPr>
        <p:spPr>
          <a:xfrm>
            <a:off x="181350" y="828775"/>
            <a:ext cx="1679700" cy="806700"/>
          </a:xfrm>
          <a:prstGeom prst="rect">
            <a:avLst/>
          </a:prstGeom>
          <a:solidFill>
            <a:srgbClr val="20124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266775" y="990100"/>
            <a:ext cx="1509000" cy="50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roxima Nova"/>
                <a:ea typeface="Proxima Nova"/>
                <a:cs typeface="Proxima Nova"/>
                <a:sym typeface="Proxima Nova"/>
              </a:rPr>
              <a:t>SOLUTION</a:t>
            </a:r>
            <a:endParaRPr b="1" sz="2100">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DEMO</a:t>
            </a:r>
            <a:endParaRPr b="1"/>
          </a:p>
        </p:txBody>
      </p:sp>
      <p:pic>
        <p:nvPicPr>
          <p:cNvPr id="173" name="Google Shape;173;p24"/>
          <p:cNvPicPr preferRelativeResize="0"/>
          <p:nvPr/>
        </p:nvPicPr>
        <p:blipFill>
          <a:blip r:embed="rId3">
            <a:alphaModFix/>
          </a:blip>
          <a:stretch>
            <a:fillRect/>
          </a:stretch>
        </p:blipFill>
        <p:spPr>
          <a:xfrm>
            <a:off x="813600" y="687675"/>
            <a:ext cx="7255027" cy="430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 type="subTitle"/>
          </p:nvPr>
        </p:nvSpPr>
        <p:spPr>
          <a:xfrm>
            <a:off x="4787300" y="1835525"/>
            <a:ext cx="3988800" cy="2660400"/>
          </a:xfrm>
          <a:prstGeom prst="rect">
            <a:avLst/>
          </a:prstGeom>
        </p:spPr>
        <p:txBody>
          <a:bodyPr anchorCtr="0" anchor="t" bIns="91425" lIns="91425" spcFirstLastPara="1" rIns="91425" wrap="square" tIns="91425">
            <a:normAutofit fontScale="70000" lnSpcReduction="10000"/>
          </a:bodyPr>
          <a:lstStyle/>
          <a:p>
            <a:pPr indent="0" lvl="0" marL="457200" rtl="0" algn="l">
              <a:spcBef>
                <a:spcPts val="0"/>
              </a:spcBef>
              <a:spcAft>
                <a:spcPts val="0"/>
              </a:spcAft>
              <a:buNone/>
            </a:pPr>
            <a:r>
              <a:t/>
            </a:r>
            <a:endParaRPr b="1"/>
          </a:p>
          <a:p>
            <a:pPr indent="-308610" lvl="0" marL="457200" rtl="0" algn="l">
              <a:spcBef>
                <a:spcPts val="1200"/>
              </a:spcBef>
              <a:spcAft>
                <a:spcPts val="0"/>
              </a:spcAft>
              <a:buSzPct val="100000"/>
              <a:buAutoNum type="arabicPeriod"/>
            </a:pPr>
            <a:r>
              <a:rPr b="1" lang="en"/>
              <a:t>&lt;Divs&gt; are very important for structuring </a:t>
            </a:r>
            <a:endParaRPr b="1"/>
          </a:p>
          <a:p>
            <a:pPr indent="-308610" lvl="0" marL="457200" rtl="0" algn="l">
              <a:spcBef>
                <a:spcPts val="0"/>
              </a:spcBef>
              <a:spcAft>
                <a:spcPts val="0"/>
              </a:spcAft>
              <a:buSzPct val="100000"/>
              <a:buAutoNum type="arabicPeriod"/>
            </a:pPr>
            <a:r>
              <a:rPr b="1" lang="en"/>
              <a:t>How to incorporate a back end with a front of a website </a:t>
            </a:r>
            <a:endParaRPr b="1"/>
          </a:p>
          <a:p>
            <a:pPr indent="-308610" lvl="0" marL="457200" rtl="0" algn="l">
              <a:spcBef>
                <a:spcPts val="0"/>
              </a:spcBef>
              <a:spcAft>
                <a:spcPts val="0"/>
              </a:spcAft>
              <a:buSzPct val="100000"/>
              <a:buAutoNum type="arabicPeriod"/>
            </a:pPr>
            <a:r>
              <a:rPr b="1" lang="en"/>
              <a:t>How to use </a:t>
            </a:r>
            <a:r>
              <a:rPr b="1" lang="en"/>
              <a:t>bootstrap</a:t>
            </a:r>
            <a:r>
              <a:rPr b="1" lang="en"/>
              <a:t> to create a friendly front end UI for the user</a:t>
            </a:r>
            <a:endParaRPr b="1"/>
          </a:p>
          <a:p>
            <a:pPr indent="-308610" lvl="0" marL="457200" rtl="0" algn="l">
              <a:spcBef>
                <a:spcPts val="0"/>
              </a:spcBef>
              <a:spcAft>
                <a:spcPts val="0"/>
              </a:spcAft>
              <a:buSzPct val="100000"/>
              <a:buAutoNum type="arabicPeriod"/>
            </a:pPr>
            <a:r>
              <a:rPr b="1" lang="en"/>
              <a:t>How to use a server to hold data and send it to user by using get requests</a:t>
            </a:r>
            <a:endParaRPr b="1"/>
          </a:p>
          <a:p>
            <a:pPr indent="0" lvl="0" marL="457200" rtl="0" algn="l">
              <a:spcBef>
                <a:spcPts val="1200"/>
              </a:spcBef>
              <a:spcAft>
                <a:spcPts val="1200"/>
              </a:spcAft>
              <a:buNone/>
            </a:pPr>
            <a:r>
              <a:t/>
            </a:r>
            <a:endParaRPr/>
          </a:p>
        </p:txBody>
      </p:sp>
      <p:sp>
        <p:nvSpPr>
          <p:cNvPr id="179" name="Google Shape;179;p25"/>
          <p:cNvSpPr txBox="1"/>
          <p:nvPr>
            <p:ph type="title"/>
          </p:nvPr>
        </p:nvSpPr>
        <p:spPr>
          <a:xfrm>
            <a:off x="607800" y="633750"/>
            <a:ext cx="3522000" cy="29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LESSONS WE LEARNED</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 type="subTitle"/>
          </p:nvPr>
        </p:nvSpPr>
        <p:spPr>
          <a:xfrm>
            <a:off x="439425" y="1705888"/>
            <a:ext cx="3645300" cy="2175000"/>
          </a:xfrm>
          <a:prstGeom prst="rect">
            <a:avLst/>
          </a:prstGeom>
        </p:spPr>
        <p:txBody>
          <a:bodyPr anchorCtr="0" anchor="t" bIns="91425" lIns="91425" spcFirstLastPara="1" rIns="91425" wrap="square" tIns="91425">
            <a:noAutofit/>
          </a:bodyPr>
          <a:lstStyle/>
          <a:p>
            <a:pPr indent="-299720" lvl="0" marL="457200" rtl="0" algn="l">
              <a:lnSpc>
                <a:spcPct val="105000"/>
              </a:lnSpc>
              <a:spcBef>
                <a:spcPts val="0"/>
              </a:spcBef>
              <a:spcAft>
                <a:spcPts val="0"/>
              </a:spcAft>
              <a:buSzPts val="1120"/>
              <a:buAutoNum type="arabicPeriod"/>
            </a:pPr>
            <a:r>
              <a:rPr b="1" lang="en" sz="1120"/>
              <a:t>Connecting the front end to backend </a:t>
            </a:r>
            <a:endParaRPr b="1" sz="1120"/>
          </a:p>
          <a:p>
            <a:pPr indent="0" lvl="0" marL="457200" rtl="0" algn="l">
              <a:lnSpc>
                <a:spcPct val="105000"/>
              </a:lnSpc>
              <a:spcBef>
                <a:spcPts val="1200"/>
              </a:spcBef>
              <a:spcAft>
                <a:spcPts val="0"/>
              </a:spcAft>
              <a:buSzPts val="440"/>
              <a:buNone/>
            </a:pPr>
            <a:r>
              <a:t/>
            </a:r>
            <a:endParaRPr b="1" sz="1120"/>
          </a:p>
          <a:p>
            <a:pPr indent="-299720" lvl="0" marL="457200" rtl="0" algn="l">
              <a:lnSpc>
                <a:spcPct val="105000"/>
              </a:lnSpc>
              <a:spcBef>
                <a:spcPts val="1200"/>
              </a:spcBef>
              <a:spcAft>
                <a:spcPts val="0"/>
              </a:spcAft>
              <a:buSzPts val="1120"/>
              <a:buAutoNum type="arabicPeriod"/>
            </a:pPr>
            <a:r>
              <a:rPr b="1" lang="en" sz="1120"/>
              <a:t>We had to add cors because the priced would not </a:t>
            </a:r>
            <a:r>
              <a:rPr b="1" lang="en" sz="1120"/>
              <a:t>display</a:t>
            </a:r>
            <a:r>
              <a:rPr b="1" lang="en" sz="1120"/>
              <a:t> on the website from the back end </a:t>
            </a:r>
            <a:endParaRPr b="1" sz="1120"/>
          </a:p>
          <a:p>
            <a:pPr indent="0" lvl="0" marL="0" rtl="0" algn="l">
              <a:lnSpc>
                <a:spcPct val="105000"/>
              </a:lnSpc>
              <a:spcBef>
                <a:spcPts val="1200"/>
              </a:spcBef>
              <a:spcAft>
                <a:spcPts val="0"/>
              </a:spcAft>
              <a:buSzPts val="440"/>
              <a:buNone/>
            </a:pPr>
            <a:r>
              <a:t/>
            </a:r>
            <a:endParaRPr b="1" sz="1120"/>
          </a:p>
          <a:p>
            <a:pPr indent="-299720" lvl="0" marL="457200" rtl="0" algn="l">
              <a:lnSpc>
                <a:spcPct val="105000"/>
              </a:lnSpc>
              <a:spcBef>
                <a:spcPts val="1200"/>
              </a:spcBef>
              <a:spcAft>
                <a:spcPts val="0"/>
              </a:spcAft>
              <a:buSzPts val="1120"/>
              <a:buAutoNum type="arabicPeriod"/>
            </a:pPr>
            <a:r>
              <a:rPr b="1" lang="en" sz="1120"/>
              <a:t> Accidentally blended express js and vanilla node js together </a:t>
            </a:r>
            <a:endParaRPr sz="720"/>
          </a:p>
        </p:txBody>
      </p:sp>
      <p:sp>
        <p:nvSpPr>
          <p:cNvPr id="185" name="Google Shape;185;p26"/>
          <p:cNvSpPr txBox="1"/>
          <p:nvPr>
            <p:ph type="title"/>
          </p:nvPr>
        </p:nvSpPr>
        <p:spPr>
          <a:xfrm>
            <a:off x="5147025" y="1091038"/>
            <a:ext cx="3522000" cy="29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ISSUES AND CHALLENGES ENCOUNTERED </a:t>
            </a:r>
            <a:r>
              <a:rPr lang="en" sz="3800"/>
              <a:t> </a:t>
            </a:r>
            <a:r>
              <a:rPr lang="en" sz="4400"/>
              <a:t> </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subTitle"/>
          </p:nvPr>
        </p:nvSpPr>
        <p:spPr>
          <a:xfrm>
            <a:off x="729100" y="811425"/>
            <a:ext cx="7577100" cy="39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895"/>
              <a:t>FUTURE VERSIONS </a:t>
            </a:r>
            <a:endParaRPr sz="1895"/>
          </a:p>
        </p:txBody>
      </p:sp>
      <p:sp>
        <p:nvSpPr>
          <p:cNvPr id="191" name="Google Shape;191;p27"/>
          <p:cNvSpPr txBox="1"/>
          <p:nvPr>
            <p:ph idx="2" type="body"/>
          </p:nvPr>
        </p:nvSpPr>
        <p:spPr>
          <a:xfrm>
            <a:off x="1174100" y="1748250"/>
            <a:ext cx="5646000" cy="1647000"/>
          </a:xfrm>
          <a:prstGeom prst="rect">
            <a:avLst/>
          </a:prstGeom>
        </p:spPr>
        <p:txBody>
          <a:bodyPr anchorCtr="0" anchor="t" bIns="40475" lIns="80950" spcFirstLastPara="1" rIns="80950" wrap="square" tIns="40475">
            <a:noAutofit/>
          </a:bodyPr>
          <a:lstStyle/>
          <a:p>
            <a:pPr indent="-342582" lvl="0" marL="457200" rtl="0" algn="l">
              <a:lnSpc>
                <a:spcPct val="105000"/>
              </a:lnSpc>
              <a:spcBef>
                <a:spcPts val="500"/>
              </a:spcBef>
              <a:spcAft>
                <a:spcPts val="0"/>
              </a:spcAft>
              <a:buSzPts val="1795"/>
              <a:buChar char="●"/>
            </a:pPr>
            <a:r>
              <a:rPr lang="en" sz="1795"/>
              <a:t>Bizi Fruit ships worldwide!</a:t>
            </a:r>
            <a:endParaRPr sz="1795"/>
          </a:p>
          <a:p>
            <a:pPr indent="-342582" lvl="0" marL="457200" rtl="0" algn="l">
              <a:lnSpc>
                <a:spcPct val="105000"/>
              </a:lnSpc>
              <a:spcBef>
                <a:spcPts val="0"/>
              </a:spcBef>
              <a:spcAft>
                <a:spcPts val="0"/>
              </a:spcAft>
              <a:buSzPts val="1795"/>
              <a:buChar char="●"/>
            </a:pPr>
            <a:r>
              <a:rPr lang="en" sz="1795"/>
              <a:t>Remove the show prices button and just have the prices change when things are added to the order</a:t>
            </a:r>
            <a:endParaRPr sz="1795"/>
          </a:p>
          <a:p>
            <a:pPr indent="-329882" lvl="0" marL="457200" rtl="0" algn="l">
              <a:lnSpc>
                <a:spcPct val="105000"/>
              </a:lnSpc>
              <a:spcBef>
                <a:spcPts val="0"/>
              </a:spcBef>
              <a:spcAft>
                <a:spcPts val="0"/>
              </a:spcAft>
              <a:buSzPts val="1595"/>
              <a:buChar char="●"/>
            </a:pPr>
            <a:r>
              <a:rPr lang="en" sz="1595"/>
              <a:t>Future version will have a page to order fruit online and not just a nonfunctional website</a:t>
            </a:r>
            <a:endParaRPr sz="1595"/>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