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256" r:id="rId5"/>
    <p:sldId id="257" r:id="rId6"/>
    <p:sldId id="327" r:id="rId7"/>
    <p:sldId id="258" r:id="rId8"/>
    <p:sldId id="259" r:id="rId9"/>
    <p:sldId id="314" r:id="rId10"/>
    <p:sldId id="260" r:id="rId11"/>
    <p:sldId id="261" r:id="rId12"/>
    <p:sldId id="335" r:id="rId13"/>
    <p:sldId id="336" r:id="rId14"/>
    <p:sldId id="320" r:id="rId15"/>
    <p:sldId id="262" r:id="rId16"/>
    <p:sldId id="338" r:id="rId17"/>
    <p:sldId id="263" r:id="rId18"/>
    <p:sldId id="331" r:id="rId19"/>
    <p:sldId id="330" r:id="rId20"/>
    <p:sldId id="332" r:id="rId21"/>
    <p:sldId id="334" r:id="rId22"/>
    <p:sldId id="272" r:id="rId23"/>
    <p:sldId id="273" r:id="rId24"/>
    <p:sldId id="274" r:id="rId25"/>
    <p:sldId id="275" r:id="rId26"/>
    <p:sldId id="321" r:id="rId27"/>
    <p:sldId id="276" r:id="rId28"/>
    <p:sldId id="281" r:id="rId29"/>
    <p:sldId id="282" r:id="rId30"/>
    <p:sldId id="283" r:id="rId31"/>
    <p:sldId id="319" r:id="rId32"/>
    <p:sldId id="288" r:id="rId33"/>
    <p:sldId id="289" r:id="rId34"/>
    <p:sldId id="290" r:id="rId35"/>
    <p:sldId id="291" r:id="rId36"/>
    <p:sldId id="292" r:id="rId37"/>
    <p:sldId id="313" r:id="rId38"/>
    <p:sldId id="295" r:id="rId39"/>
    <p:sldId id="315" r:id="rId40"/>
    <p:sldId id="316" r:id="rId41"/>
    <p:sldId id="317" r:id="rId42"/>
    <p:sldId id="318" r:id="rId43"/>
    <p:sldId id="322" r:id="rId44"/>
    <p:sldId id="301" r:id="rId45"/>
    <p:sldId id="302" r:id="rId46"/>
    <p:sldId id="303" r:id="rId47"/>
    <p:sldId id="304" r:id="rId48"/>
    <p:sldId id="305" r:id="rId49"/>
    <p:sldId id="306" r:id="rId50"/>
    <p:sldId id="324" r:id="rId51"/>
    <p:sldId id="325" r:id="rId52"/>
    <p:sldId id="326" r:id="rId53"/>
    <p:sldId id="307" r:id="rId54"/>
    <p:sldId id="308" r:id="rId55"/>
    <p:sldId id="309" r:id="rId56"/>
    <p:sldId id="329" r:id="rId5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FF11"/>
    <a:srgbClr val="88D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7731" autoAdjust="0"/>
  </p:normalViewPr>
  <p:slideViewPr>
    <p:cSldViewPr>
      <p:cViewPr varScale="1">
        <p:scale>
          <a:sx n="135" d="100"/>
          <a:sy n="135" d="100"/>
        </p:scale>
        <p:origin x="144" y="33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kapoor\AppData\Local\Microsoft\Windows\Temporary%20Internet%20Files\Content.Outlook\01J0OT4V\2014-Q1-FakeAV-Koobface-Autorun-PWS-etc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title>
      <c:layout/>
      <c:overlay val="0"/>
      <c:spPr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  <c:txPr>
        <a:bodyPr/>
        <a:lstStyle/>
        <a:p>
          <a:pPr>
            <a:defRPr sz="120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Rootkit!$G$52</c:f>
              <c:strCache>
                <c:ptCount val="1"/>
                <c:pt idx="0">
                  <c:v>Unique Rootkit Malware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Rootkit!$F$57:$F$81</c:f>
              <c:strCache>
                <c:ptCount val="25"/>
                <c:pt idx="0">
                  <c:v>Q1-08</c:v>
                </c:pt>
                <c:pt idx="1">
                  <c:v>Q2-08</c:v>
                </c:pt>
                <c:pt idx="2">
                  <c:v>Q3-08</c:v>
                </c:pt>
                <c:pt idx="3">
                  <c:v>Q4-08</c:v>
                </c:pt>
                <c:pt idx="4">
                  <c:v>Q1-09</c:v>
                </c:pt>
                <c:pt idx="5">
                  <c:v>Q2-09</c:v>
                </c:pt>
                <c:pt idx="6">
                  <c:v>Q3-09</c:v>
                </c:pt>
                <c:pt idx="7">
                  <c:v>Q4-09</c:v>
                </c:pt>
                <c:pt idx="8">
                  <c:v>Q1-10</c:v>
                </c:pt>
                <c:pt idx="9">
                  <c:v>Q2-10</c:v>
                </c:pt>
                <c:pt idx="10">
                  <c:v>Q3-10</c:v>
                </c:pt>
                <c:pt idx="11">
                  <c:v>Q4-10</c:v>
                </c:pt>
                <c:pt idx="12">
                  <c:v>Q1-11</c:v>
                </c:pt>
                <c:pt idx="13">
                  <c:v>Q2-11</c:v>
                </c:pt>
                <c:pt idx="14">
                  <c:v>Q3-11</c:v>
                </c:pt>
                <c:pt idx="15">
                  <c:v>Q4-11</c:v>
                </c:pt>
                <c:pt idx="16">
                  <c:v>Q1-12</c:v>
                </c:pt>
                <c:pt idx="17">
                  <c:v>Q2-12</c:v>
                </c:pt>
                <c:pt idx="18">
                  <c:v>Q3-12</c:v>
                </c:pt>
                <c:pt idx="19">
                  <c:v>Q4-12</c:v>
                </c:pt>
                <c:pt idx="20">
                  <c:v>Q1-13</c:v>
                </c:pt>
                <c:pt idx="21">
                  <c:v>Q2-13</c:v>
                </c:pt>
                <c:pt idx="22">
                  <c:v>Q3-13</c:v>
                </c:pt>
                <c:pt idx="23">
                  <c:v>Q4-13</c:v>
                </c:pt>
                <c:pt idx="24">
                  <c:v>Q1-14</c:v>
                </c:pt>
              </c:strCache>
            </c:strRef>
          </c:cat>
          <c:val>
            <c:numRef>
              <c:f>Rootkit!$G$57:$G$81</c:f>
              <c:numCache>
                <c:formatCode>#,##0</c:formatCode>
                <c:ptCount val="25"/>
                <c:pt idx="0">
                  <c:v>20957</c:v>
                </c:pt>
                <c:pt idx="1">
                  <c:v>25721</c:v>
                </c:pt>
                <c:pt idx="2">
                  <c:v>19760</c:v>
                </c:pt>
                <c:pt idx="3">
                  <c:v>23375</c:v>
                </c:pt>
                <c:pt idx="4">
                  <c:v>31143</c:v>
                </c:pt>
                <c:pt idx="5">
                  <c:v>27891</c:v>
                </c:pt>
                <c:pt idx="6">
                  <c:v>55645</c:v>
                </c:pt>
                <c:pt idx="7">
                  <c:v>125162</c:v>
                </c:pt>
                <c:pt idx="8">
                  <c:v>126404</c:v>
                </c:pt>
                <c:pt idx="9">
                  <c:v>52118</c:v>
                </c:pt>
                <c:pt idx="10">
                  <c:v>47314</c:v>
                </c:pt>
                <c:pt idx="11">
                  <c:v>91574</c:v>
                </c:pt>
                <c:pt idx="12">
                  <c:v>163201</c:v>
                </c:pt>
                <c:pt idx="13">
                  <c:v>191876</c:v>
                </c:pt>
                <c:pt idx="14" formatCode="General">
                  <c:v>107512</c:v>
                </c:pt>
                <c:pt idx="15">
                  <c:v>55594</c:v>
                </c:pt>
                <c:pt idx="16">
                  <c:v>82140</c:v>
                </c:pt>
                <c:pt idx="17" formatCode="General">
                  <c:v>81619</c:v>
                </c:pt>
                <c:pt idx="18" formatCode="General">
                  <c:v>50789</c:v>
                </c:pt>
                <c:pt idx="19">
                  <c:v>67472</c:v>
                </c:pt>
                <c:pt idx="20" formatCode="General">
                  <c:v>54875</c:v>
                </c:pt>
                <c:pt idx="21" formatCode="General">
                  <c:v>35394</c:v>
                </c:pt>
                <c:pt idx="22" formatCode="General">
                  <c:v>74265</c:v>
                </c:pt>
                <c:pt idx="23" formatCode="General">
                  <c:v>21030</c:v>
                </c:pt>
                <c:pt idx="24" formatCode="General">
                  <c:v>93110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814912"/>
        <c:axId val="216815472"/>
      </c:barChart>
      <c:catAx>
        <c:axId val="21681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6815472"/>
        <c:crosses val="autoZero"/>
        <c:auto val="1"/>
        <c:lblAlgn val="ctr"/>
        <c:lblOffset val="100"/>
        <c:noMultiLvlLbl val="0"/>
      </c:catAx>
      <c:valAx>
        <c:axId val="21681547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6814912"/>
        <c:crosses val="autoZero"/>
        <c:crossBetween val="between"/>
      </c:valAx>
    </c:plotArea>
    <c:plotVisOnly val="1"/>
    <c:dispBlanksAs val="gap"/>
    <c:showDLblsOverMax val="0"/>
  </c:chart>
  <c:spPr>
    <a:solidFill>
      <a:schemeClr val="tx2"/>
    </a:solidFill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DB422-A256-4549-986E-5F4001163303}" type="doc">
      <dgm:prSet loTypeId="urn:microsoft.com/office/officeart/2005/8/layout/default#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BA7818-9B76-44DF-8979-F3A7409750C4}">
      <dgm:prSet custT="1"/>
      <dgm:spPr/>
      <dgm:t>
        <a:bodyPr/>
        <a:lstStyle/>
        <a:p>
          <a:pPr rtl="0"/>
          <a:r>
            <a:rPr lang="en-US" sz="1800" dirty="0" smtClean="0"/>
            <a:t>File forging</a:t>
          </a:r>
          <a:endParaRPr lang="en-US" sz="1800" dirty="0"/>
        </a:p>
      </dgm:t>
    </dgm:pt>
    <dgm:pt modelId="{04F7FAEF-8F8D-4321-B9D0-928CA01B4210}" type="parTrans" cxnId="{B1E2342D-2758-4A1B-940B-B39423454853}">
      <dgm:prSet/>
      <dgm:spPr/>
      <dgm:t>
        <a:bodyPr/>
        <a:lstStyle/>
        <a:p>
          <a:endParaRPr lang="en-US" sz="2400"/>
        </a:p>
      </dgm:t>
    </dgm:pt>
    <dgm:pt modelId="{67E71B2F-BF0E-46BE-9547-085110349F9A}" type="sibTrans" cxnId="{B1E2342D-2758-4A1B-940B-B39423454853}">
      <dgm:prSet/>
      <dgm:spPr/>
      <dgm:t>
        <a:bodyPr/>
        <a:lstStyle/>
        <a:p>
          <a:endParaRPr lang="en-US" sz="2400"/>
        </a:p>
      </dgm:t>
    </dgm:pt>
    <dgm:pt modelId="{008243C1-559A-4BDD-88E2-A79BEA541F5A}">
      <dgm:prSet custT="1"/>
      <dgm:spPr/>
      <dgm:t>
        <a:bodyPr/>
        <a:lstStyle/>
        <a:p>
          <a:pPr rtl="0"/>
          <a:r>
            <a:rPr lang="en-US" sz="1800" dirty="0" smtClean="0"/>
            <a:t>Memory forging</a:t>
          </a:r>
          <a:endParaRPr lang="en-US" sz="1800" dirty="0"/>
        </a:p>
      </dgm:t>
    </dgm:pt>
    <dgm:pt modelId="{C1FFAD27-96DB-4DEA-B159-21407ADA160F}" type="parTrans" cxnId="{D88E0EF5-DA4F-455D-A27E-5D068288CCC9}">
      <dgm:prSet/>
      <dgm:spPr/>
      <dgm:t>
        <a:bodyPr/>
        <a:lstStyle/>
        <a:p>
          <a:endParaRPr lang="en-US" sz="2400"/>
        </a:p>
      </dgm:t>
    </dgm:pt>
    <dgm:pt modelId="{5FC757AE-F6E7-4856-881C-61198861534C}" type="sibTrans" cxnId="{D88E0EF5-DA4F-455D-A27E-5D068288CCC9}">
      <dgm:prSet/>
      <dgm:spPr/>
      <dgm:t>
        <a:bodyPr/>
        <a:lstStyle/>
        <a:p>
          <a:endParaRPr lang="en-US" sz="2400"/>
        </a:p>
      </dgm:t>
    </dgm:pt>
    <dgm:pt modelId="{194FFCCF-8708-439D-A0A5-94C308B53B21}">
      <dgm:prSet custT="1"/>
      <dgm:spPr/>
      <dgm:t>
        <a:bodyPr/>
        <a:lstStyle/>
        <a:p>
          <a:pPr rtl="0"/>
          <a:r>
            <a:rPr lang="en-US" sz="1800" dirty="0" smtClean="0"/>
            <a:t>Self protection</a:t>
          </a:r>
          <a:endParaRPr lang="en-US" sz="1800" dirty="0"/>
        </a:p>
      </dgm:t>
    </dgm:pt>
    <dgm:pt modelId="{FF6B5EA9-30B5-4697-B2AB-BE1B012563E0}" type="parTrans" cxnId="{3E5B4DFA-23C7-40CE-ADB3-8E16B6A5C298}">
      <dgm:prSet/>
      <dgm:spPr/>
      <dgm:t>
        <a:bodyPr/>
        <a:lstStyle/>
        <a:p>
          <a:endParaRPr lang="en-US" sz="2400"/>
        </a:p>
      </dgm:t>
    </dgm:pt>
    <dgm:pt modelId="{DE6C5FEA-F865-4C1F-A61F-18455E1C376F}" type="sibTrans" cxnId="{3E5B4DFA-23C7-40CE-ADB3-8E16B6A5C298}">
      <dgm:prSet/>
      <dgm:spPr/>
      <dgm:t>
        <a:bodyPr/>
        <a:lstStyle/>
        <a:p>
          <a:endParaRPr lang="en-US" sz="2400"/>
        </a:p>
      </dgm:t>
    </dgm:pt>
    <dgm:pt modelId="{0A886992-AC59-44BD-87BB-E2C0B140AF2D}">
      <dgm:prSet custT="1"/>
      <dgm:spPr/>
      <dgm:t>
        <a:bodyPr/>
        <a:lstStyle/>
        <a:p>
          <a:pPr rtl="0"/>
          <a:r>
            <a:rPr lang="en-US" sz="1800" dirty="0" smtClean="0"/>
            <a:t>Attack AV</a:t>
          </a:r>
          <a:endParaRPr lang="en-US" sz="1800" dirty="0"/>
        </a:p>
      </dgm:t>
    </dgm:pt>
    <dgm:pt modelId="{37C8F40D-0B75-400C-94B6-10FF5E0BA50C}" type="parTrans" cxnId="{25926DEF-A1B4-4668-B56A-E26278754805}">
      <dgm:prSet/>
      <dgm:spPr/>
      <dgm:t>
        <a:bodyPr/>
        <a:lstStyle/>
        <a:p>
          <a:endParaRPr lang="en-US" sz="2400"/>
        </a:p>
      </dgm:t>
    </dgm:pt>
    <dgm:pt modelId="{269AEADB-CDD0-4B0B-882D-6327F4E16526}" type="sibTrans" cxnId="{25926DEF-A1B4-4668-B56A-E26278754805}">
      <dgm:prSet/>
      <dgm:spPr/>
      <dgm:t>
        <a:bodyPr/>
        <a:lstStyle/>
        <a:p>
          <a:endParaRPr lang="en-US" sz="2400"/>
        </a:p>
      </dgm:t>
    </dgm:pt>
    <dgm:pt modelId="{90E9284F-A40A-4FA0-A6D5-FBFAE04F76A1}">
      <dgm:prSet custT="1"/>
      <dgm:spPr/>
      <dgm:t>
        <a:bodyPr/>
        <a:lstStyle/>
        <a:p>
          <a:pPr rtl="0"/>
          <a:r>
            <a:rPr lang="en-US" sz="1800" dirty="0" smtClean="0"/>
            <a:t>Disassociating memory from file-on-disk</a:t>
          </a:r>
          <a:endParaRPr lang="en-US" sz="1800" dirty="0"/>
        </a:p>
      </dgm:t>
    </dgm:pt>
    <dgm:pt modelId="{59F0C31A-A0BA-448A-BF0D-31D4590C0A75}" type="parTrans" cxnId="{AC2FF5B0-2399-44FE-B86F-97DFA299B689}">
      <dgm:prSet/>
      <dgm:spPr/>
      <dgm:t>
        <a:bodyPr/>
        <a:lstStyle/>
        <a:p>
          <a:endParaRPr lang="en-US" sz="2400"/>
        </a:p>
      </dgm:t>
    </dgm:pt>
    <dgm:pt modelId="{8F121309-79FE-4DBA-ABA3-1297B7B212B0}" type="sibTrans" cxnId="{AC2FF5B0-2399-44FE-B86F-97DFA299B689}">
      <dgm:prSet/>
      <dgm:spPr/>
      <dgm:t>
        <a:bodyPr/>
        <a:lstStyle/>
        <a:p>
          <a:endParaRPr lang="en-US" sz="2400"/>
        </a:p>
      </dgm:t>
    </dgm:pt>
    <dgm:pt modelId="{6075F5EE-41EE-4635-8D6C-15E885E39F22}">
      <dgm:prSet custT="1"/>
      <dgm:spPr/>
      <dgm:t>
        <a:bodyPr/>
        <a:lstStyle/>
        <a:p>
          <a:pPr rtl="0"/>
          <a:r>
            <a:rPr lang="en-US" sz="1800" dirty="0" smtClean="0"/>
            <a:t>Removing dependency on files</a:t>
          </a:r>
          <a:endParaRPr lang="en-US" sz="1800" dirty="0"/>
        </a:p>
      </dgm:t>
    </dgm:pt>
    <dgm:pt modelId="{C0D6D216-F601-4D8D-BDE9-645D6EB9D13B}" type="parTrans" cxnId="{53F19996-0D9A-48D8-9EB1-C2BFB6ACF3F0}">
      <dgm:prSet/>
      <dgm:spPr/>
      <dgm:t>
        <a:bodyPr/>
        <a:lstStyle/>
        <a:p>
          <a:endParaRPr lang="en-US" sz="2400"/>
        </a:p>
      </dgm:t>
    </dgm:pt>
    <dgm:pt modelId="{B5D7E52E-232A-4D21-BA1B-F4CF579C32E4}" type="sibTrans" cxnId="{53F19996-0D9A-48D8-9EB1-C2BFB6ACF3F0}">
      <dgm:prSet/>
      <dgm:spPr/>
      <dgm:t>
        <a:bodyPr/>
        <a:lstStyle/>
        <a:p>
          <a:endParaRPr lang="en-US" sz="2400"/>
        </a:p>
      </dgm:t>
    </dgm:pt>
    <dgm:pt modelId="{78A771B8-F73D-4162-8EA2-7584F8906203}">
      <dgm:prSet custT="1"/>
      <dgm:spPr/>
      <dgm:t>
        <a:bodyPr/>
        <a:lstStyle/>
        <a:p>
          <a:pPr rtl="0"/>
          <a:r>
            <a:rPr lang="en-US" sz="1800" dirty="0" smtClean="0"/>
            <a:t>Untrusting the trusted</a:t>
          </a:r>
          <a:endParaRPr lang="en-US" sz="1800" dirty="0"/>
        </a:p>
      </dgm:t>
    </dgm:pt>
    <dgm:pt modelId="{CB100D7C-D91A-49BD-A13A-3DFCE1C36092}" type="parTrans" cxnId="{8F08C955-70F4-4847-A8B6-9866786520D9}">
      <dgm:prSet/>
      <dgm:spPr/>
      <dgm:t>
        <a:bodyPr/>
        <a:lstStyle/>
        <a:p>
          <a:endParaRPr lang="en-US" sz="2400"/>
        </a:p>
      </dgm:t>
    </dgm:pt>
    <dgm:pt modelId="{E3B692B7-64F4-43FB-90AD-31F6F41BF1BC}" type="sibTrans" cxnId="{8F08C955-70F4-4847-A8B6-9866786520D9}">
      <dgm:prSet/>
      <dgm:spPr/>
      <dgm:t>
        <a:bodyPr/>
        <a:lstStyle/>
        <a:p>
          <a:endParaRPr lang="en-US" sz="2400"/>
        </a:p>
      </dgm:t>
    </dgm:pt>
    <dgm:pt modelId="{BD02070A-5D96-4BFA-A6AE-5E4CD154AB24}" type="pres">
      <dgm:prSet presAssocID="{591DB422-A256-4549-986E-5F400116330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E64443-F7F4-4DD9-81CB-5CB753E37D94}" type="pres">
      <dgm:prSet presAssocID="{4CBA7818-9B76-44DF-8979-F3A7409750C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F160B-CDDC-4988-847B-7E4B7B2A2A26}" type="pres">
      <dgm:prSet presAssocID="{67E71B2F-BF0E-46BE-9547-085110349F9A}" presName="sibTrans" presStyleCnt="0"/>
      <dgm:spPr/>
    </dgm:pt>
    <dgm:pt modelId="{2085035D-1B67-4AAD-984E-DEE5C2DE7A8B}" type="pres">
      <dgm:prSet presAssocID="{008243C1-559A-4BDD-88E2-A79BEA541F5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8F1B-1FCF-4194-8152-21153DC850B0}" type="pres">
      <dgm:prSet presAssocID="{5FC757AE-F6E7-4856-881C-61198861534C}" presName="sibTrans" presStyleCnt="0"/>
      <dgm:spPr/>
    </dgm:pt>
    <dgm:pt modelId="{DC730457-67F2-4F62-B8D0-CA18E604A992}" type="pres">
      <dgm:prSet presAssocID="{194FFCCF-8708-439D-A0A5-94C308B53B2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0C9AB-0BC1-4E12-B457-38D2B36DF1D5}" type="pres">
      <dgm:prSet presAssocID="{DE6C5FEA-F865-4C1F-A61F-18455E1C376F}" presName="sibTrans" presStyleCnt="0"/>
      <dgm:spPr/>
    </dgm:pt>
    <dgm:pt modelId="{B9D9C727-BD23-4263-8A36-7D2323B5B8AE}" type="pres">
      <dgm:prSet presAssocID="{0A886992-AC59-44BD-87BB-E2C0B140AF2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4B928-4E87-4F21-9EEB-193F8E26747C}" type="pres">
      <dgm:prSet presAssocID="{269AEADB-CDD0-4B0B-882D-6327F4E16526}" presName="sibTrans" presStyleCnt="0"/>
      <dgm:spPr/>
    </dgm:pt>
    <dgm:pt modelId="{5D9B573D-36B1-4E90-9CE4-5251174E622B}" type="pres">
      <dgm:prSet presAssocID="{90E9284F-A40A-4FA0-A6D5-FBFAE04F76A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B8E46-BBE8-43A7-A35A-3F5049C5D83E}" type="pres">
      <dgm:prSet presAssocID="{8F121309-79FE-4DBA-ABA3-1297B7B212B0}" presName="sibTrans" presStyleCnt="0"/>
      <dgm:spPr/>
    </dgm:pt>
    <dgm:pt modelId="{6D0889CA-1FA9-427F-B7E6-1048E99E69E2}" type="pres">
      <dgm:prSet presAssocID="{6075F5EE-41EE-4635-8D6C-15E885E39F2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C4AE0-FB19-48CD-BBF3-53EF654610A1}" type="pres">
      <dgm:prSet presAssocID="{B5D7E52E-232A-4D21-BA1B-F4CF579C32E4}" presName="sibTrans" presStyleCnt="0"/>
      <dgm:spPr/>
    </dgm:pt>
    <dgm:pt modelId="{7D457351-316E-429A-B08A-BB85EC214781}" type="pres">
      <dgm:prSet presAssocID="{78A771B8-F73D-4162-8EA2-7584F890620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526F6-A58F-4F85-9D3D-DA32692E391D}" type="presOf" srcId="{78A771B8-F73D-4162-8EA2-7584F8906203}" destId="{7D457351-316E-429A-B08A-BB85EC214781}" srcOrd="0" destOrd="0" presId="urn:microsoft.com/office/officeart/2005/8/layout/default#2"/>
    <dgm:cxn modelId="{D88E0EF5-DA4F-455D-A27E-5D068288CCC9}" srcId="{591DB422-A256-4549-986E-5F4001163303}" destId="{008243C1-559A-4BDD-88E2-A79BEA541F5A}" srcOrd="1" destOrd="0" parTransId="{C1FFAD27-96DB-4DEA-B159-21407ADA160F}" sibTransId="{5FC757AE-F6E7-4856-881C-61198861534C}"/>
    <dgm:cxn modelId="{AC2FF5B0-2399-44FE-B86F-97DFA299B689}" srcId="{591DB422-A256-4549-986E-5F4001163303}" destId="{90E9284F-A40A-4FA0-A6D5-FBFAE04F76A1}" srcOrd="4" destOrd="0" parTransId="{59F0C31A-A0BA-448A-BF0D-31D4590C0A75}" sibTransId="{8F121309-79FE-4DBA-ABA3-1297B7B212B0}"/>
    <dgm:cxn modelId="{3E5B4DFA-23C7-40CE-ADB3-8E16B6A5C298}" srcId="{591DB422-A256-4549-986E-5F4001163303}" destId="{194FFCCF-8708-439D-A0A5-94C308B53B21}" srcOrd="2" destOrd="0" parTransId="{FF6B5EA9-30B5-4697-B2AB-BE1B012563E0}" sibTransId="{DE6C5FEA-F865-4C1F-A61F-18455E1C376F}"/>
    <dgm:cxn modelId="{8E735524-26BE-4F9F-BF29-8D103A1D7D90}" type="presOf" srcId="{6075F5EE-41EE-4635-8D6C-15E885E39F22}" destId="{6D0889CA-1FA9-427F-B7E6-1048E99E69E2}" srcOrd="0" destOrd="0" presId="urn:microsoft.com/office/officeart/2005/8/layout/default#2"/>
    <dgm:cxn modelId="{25926DEF-A1B4-4668-B56A-E26278754805}" srcId="{591DB422-A256-4549-986E-5F4001163303}" destId="{0A886992-AC59-44BD-87BB-E2C0B140AF2D}" srcOrd="3" destOrd="0" parTransId="{37C8F40D-0B75-400C-94B6-10FF5E0BA50C}" sibTransId="{269AEADB-CDD0-4B0B-882D-6327F4E16526}"/>
    <dgm:cxn modelId="{BF260875-E9E8-4552-9443-21DF8E991CE4}" type="presOf" srcId="{194FFCCF-8708-439D-A0A5-94C308B53B21}" destId="{DC730457-67F2-4F62-B8D0-CA18E604A992}" srcOrd="0" destOrd="0" presId="urn:microsoft.com/office/officeart/2005/8/layout/default#2"/>
    <dgm:cxn modelId="{53F19996-0D9A-48D8-9EB1-C2BFB6ACF3F0}" srcId="{591DB422-A256-4549-986E-5F4001163303}" destId="{6075F5EE-41EE-4635-8D6C-15E885E39F22}" srcOrd="5" destOrd="0" parTransId="{C0D6D216-F601-4D8D-BDE9-645D6EB9D13B}" sibTransId="{B5D7E52E-232A-4D21-BA1B-F4CF579C32E4}"/>
    <dgm:cxn modelId="{5BDB1047-BE34-4876-A90E-9F422712393E}" type="presOf" srcId="{008243C1-559A-4BDD-88E2-A79BEA541F5A}" destId="{2085035D-1B67-4AAD-984E-DEE5C2DE7A8B}" srcOrd="0" destOrd="0" presId="urn:microsoft.com/office/officeart/2005/8/layout/default#2"/>
    <dgm:cxn modelId="{63F79A01-7FF5-4868-8F0A-D3F39A39E8C8}" type="presOf" srcId="{90E9284F-A40A-4FA0-A6D5-FBFAE04F76A1}" destId="{5D9B573D-36B1-4E90-9CE4-5251174E622B}" srcOrd="0" destOrd="0" presId="urn:microsoft.com/office/officeart/2005/8/layout/default#2"/>
    <dgm:cxn modelId="{CFB05164-7D6D-49A9-B734-8401B895CB71}" type="presOf" srcId="{591DB422-A256-4549-986E-5F4001163303}" destId="{BD02070A-5D96-4BFA-A6AE-5E4CD154AB24}" srcOrd="0" destOrd="0" presId="urn:microsoft.com/office/officeart/2005/8/layout/default#2"/>
    <dgm:cxn modelId="{8B251B0D-7C74-4919-B073-C4D1DE178CA8}" type="presOf" srcId="{4CBA7818-9B76-44DF-8979-F3A7409750C4}" destId="{5BE64443-F7F4-4DD9-81CB-5CB753E37D94}" srcOrd="0" destOrd="0" presId="urn:microsoft.com/office/officeart/2005/8/layout/default#2"/>
    <dgm:cxn modelId="{2B685C8D-2B97-4E38-8525-69CD36E51FEF}" type="presOf" srcId="{0A886992-AC59-44BD-87BB-E2C0B140AF2D}" destId="{B9D9C727-BD23-4263-8A36-7D2323B5B8AE}" srcOrd="0" destOrd="0" presId="urn:microsoft.com/office/officeart/2005/8/layout/default#2"/>
    <dgm:cxn modelId="{B1E2342D-2758-4A1B-940B-B39423454853}" srcId="{591DB422-A256-4549-986E-5F4001163303}" destId="{4CBA7818-9B76-44DF-8979-F3A7409750C4}" srcOrd="0" destOrd="0" parTransId="{04F7FAEF-8F8D-4321-B9D0-928CA01B4210}" sibTransId="{67E71B2F-BF0E-46BE-9547-085110349F9A}"/>
    <dgm:cxn modelId="{8F08C955-70F4-4847-A8B6-9866786520D9}" srcId="{591DB422-A256-4549-986E-5F4001163303}" destId="{78A771B8-F73D-4162-8EA2-7584F8906203}" srcOrd="6" destOrd="0" parTransId="{CB100D7C-D91A-49BD-A13A-3DFCE1C36092}" sibTransId="{E3B692B7-64F4-43FB-90AD-31F6F41BF1BC}"/>
    <dgm:cxn modelId="{0AC62311-3313-4AE9-811B-503A57439255}" type="presParOf" srcId="{BD02070A-5D96-4BFA-A6AE-5E4CD154AB24}" destId="{5BE64443-F7F4-4DD9-81CB-5CB753E37D94}" srcOrd="0" destOrd="0" presId="urn:microsoft.com/office/officeart/2005/8/layout/default#2"/>
    <dgm:cxn modelId="{F5413C87-F7CD-4423-B855-8A878A7F6540}" type="presParOf" srcId="{BD02070A-5D96-4BFA-A6AE-5E4CD154AB24}" destId="{5C4F160B-CDDC-4988-847B-7E4B7B2A2A26}" srcOrd="1" destOrd="0" presId="urn:microsoft.com/office/officeart/2005/8/layout/default#2"/>
    <dgm:cxn modelId="{77BECC5D-35E5-4024-BD29-7D47224C8B82}" type="presParOf" srcId="{BD02070A-5D96-4BFA-A6AE-5E4CD154AB24}" destId="{2085035D-1B67-4AAD-984E-DEE5C2DE7A8B}" srcOrd="2" destOrd="0" presId="urn:microsoft.com/office/officeart/2005/8/layout/default#2"/>
    <dgm:cxn modelId="{2F548CA1-57B1-4C9D-8BA6-F95928B69765}" type="presParOf" srcId="{BD02070A-5D96-4BFA-A6AE-5E4CD154AB24}" destId="{BCF38F1B-1FCF-4194-8152-21153DC850B0}" srcOrd="3" destOrd="0" presId="urn:microsoft.com/office/officeart/2005/8/layout/default#2"/>
    <dgm:cxn modelId="{03A348EB-920B-425D-BE03-B772C0F13F3C}" type="presParOf" srcId="{BD02070A-5D96-4BFA-A6AE-5E4CD154AB24}" destId="{DC730457-67F2-4F62-B8D0-CA18E604A992}" srcOrd="4" destOrd="0" presId="urn:microsoft.com/office/officeart/2005/8/layout/default#2"/>
    <dgm:cxn modelId="{B5A4C91C-F6C3-4564-BAAC-0FA27B0E5BBD}" type="presParOf" srcId="{BD02070A-5D96-4BFA-A6AE-5E4CD154AB24}" destId="{CCB0C9AB-0BC1-4E12-B457-38D2B36DF1D5}" srcOrd="5" destOrd="0" presId="urn:microsoft.com/office/officeart/2005/8/layout/default#2"/>
    <dgm:cxn modelId="{AD979724-4F40-4B76-AB3B-1D3E480260AB}" type="presParOf" srcId="{BD02070A-5D96-4BFA-A6AE-5E4CD154AB24}" destId="{B9D9C727-BD23-4263-8A36-7D2323B5B8AE}" srcOrd="6" destOrd="0" presId="urn:microsoft.com/office/officeart/2005/8/layout/default#2"/>
    <dgm:cxn modelId="{0F749777-3A28-45A7-8B0C-62557E8DBCE9}" type="presParOf" srcId="{BD02070A-5D96-4BFA-A6AE-5E4CD154AB24}" destId="{E164B928-4E87-4F21-9EEB-193F8E26747C}" srcOrd="7" destOrd="0" presId="urn:microsoft.com/office/officeart/2005/8/layout/default#2"/>
    <dgm:cxn modelId="{025E3B2A-D0F9-4309-B1BC-E16A56E25B2B}" type="presParOf" srcId="{BD02070A-5D96-4BFA-A6AE-5E4CD154AB24}" destId="{5D9B573D-36B1-4E90-9CE4-5251174E622B}" srcOrd="8" destOrd="0" presId="urn:microsoft.com/office/officeart/2005/8/layout/default#2"/>
    <dgm:cxn modelId="{C0CD37D0-80FC-4F17-8233-7E472B3F0FBD}" type="presParOf" srcId="{BD02070A-5D96-4BFA-A6AE-5E4CD154AB24}" destId="{8A0B8E46-BBE8-43A7-A35A-3F5049C5D83E}" srcOrd="9" destOrd="0" presId="urn:microsoft.com/office/officeart/2005/8/layout/default#2"/>
    <dgm:cxn modelId="{DE8F202A-B85B-40B9-AA07-3EA7EF877215}" type="presParOf" srcId="{BD02070A-5D96-4BFA-A6AE-5E4CD154AB24}" destId="{6D0889CA-1FA9-427F-B7E6-1048E99E69E2}" srcOrd="10" destOrd="0" presId="urn:microsoft.com/office/officeart/2005/8/layout/default#2"/>
    <dgm:cxn modelId="{DD78FBCD-73C1-42C9-9E2D-616DD161CEB1}" type="presParOf" srcId="{BD02070A-5D96-4BFA-A6AE-5E4CD154AB24}" destId="{A70C4AE0-FB19-48CD-BBF3-53EF654610A1}" srcOrd="11" destOrd="0" presId="urn:microsoft.com/office/officeart/2005/8/layout/default#2"/>
    <dgm:cxn modelId="{8CD41006-05DF-46CA-B326-8BA80A2B3979}" type="presParOf" srcId="{BD02070A-5D96-4BFA-A6AE-5E4CD154AB24}" destId="{7D457351-316E-429A-B08A-BB85EC214781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7622-6677-4EED-B746-4A9B3473D2DE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E01F-8C47-41E7-A336-DD2FB67B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4FD1-97C0-4CC6-BFE7-8554AA4E42E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17037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3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4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6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86A0-4F2D-4AB8-AA5B-76C093419E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File, registry, disk, memory, network,</a:t>
            </a:r>
            <a:r>
              <a:rPr lang="en-US" baseline="0" dirty="0" smtClean="0"/>
              <a:t> basic static analysis</a:t>
            </a:r>
          </a:p>
          <a:p>
            <a:r>
              <a:rPr lang="en-US" baseline="0" dirty="0" smtClean="0"/>
              <a:t>Create slides, one for each tool; add notes to cover the topics to be covered for each tool.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/>
              <a:t>ProcessHacker</a:t>
            </a:r>
            <a:r>
              <a:rPr lang="en-US" sz="1800" dirty="0" smtClean="0"/>
              <a:t> (let Aditya cover this in his class)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/>
              <a:t>FileInsights</a:t>
            </a:r>
            <a:r>
              <a:rPr lang="en-US" sz="1800" dirty="0" smtClean="0"/>
              <a:t> (save for the next class)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err="1" smtClean="0"/>
              <a:t>ProcessExplorer</a:t>
            </a:r>
            <a:r>
              <a:rPr lang="en-US" sz="1800" dirty="0" smtClean="0"/>
              <a:t>: Discuss lower pane, usefulness</a:t>
            </a:r>
            <a:r>
              <a:rPr lang="en-US" sz="1800" baseline="0" dirty="0" smtClean="0"/>
              <a:t> of handles.  Process suspension, </a:t>
            </a:r>
            <a:r>
              <a:rPr lang="en-US" sz="1800" baseline="0" dirty="0" err="1" smtClean="0"/>
              <a:t>CreateDump</a:t>
            </a:r>
            <a:r>
              <a:rPr lang="en-US" sz="1800" baseline="0" dirty="0" smtClean="0"/>
              <a:t>, Executable properties, image </a:t>
            </a:r>
            <a:r>
              <a:rPr lang="en-US" sz="1800" baseline="0" dirty="0" err="1" smtClean="0"/>
              <a:t>cmd</a:t>
            </a:r>
            <a:r>
              <a:rPr lang="en-US" sz="1800" baseline="0" dirty="0" smtClean="0"/>
              <a:t>-line </a:t>
            </a:r>
            <a:r>
              <a:rPr lang="en-US" sz="1800" baseline="0" dirty="0" err="1" smtClean="0"/>
              <a:t>params</a:t>
            </a:r>
            <a:r>
              <a:rPr lang="en-US" sz="1800" baseline="0" dirty="0" smtClean="0"/>
              <a:t>, thread suspension, TCP/IP, and Strings.  Right-click select columns-&gt;add </a:t>
            </a:r>
            <a:r>
              <a:rPr lang="en-US" sz="1800" baseline="0" dirty="0" err="1" smtClean="0"/>
              <a:t>Autostart</a:t>
            </a:r>
            <a:r>
              <a:rPr lang="en-US" sz="1800" baseline="0" dirty="0" smtClean="0"/>
              <a:t> location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ProcMon</a:t>
            </a:r>
            <a:r>
              <a:rPr lang="en-US" sz="1800" baseline="0" dirty="0" smtClean="0"/>
              <a:t>: Just make the point about </a:t>
            </a:r>
            <a:r>
              <a:rPr lang="en-US" sz="1800" baseline="0" dirty="0" err="1" smtClean="0"/>
              <a:t>realtime</a:t>
            </a:r>
            <a:r>
              <a:rPr lang="en-US" sz="1800" baseline="0" dirty="0" smtClean="0"/>
              <a:t> file, </a:t>
            </a:r>
            <a:r>
              <a:rPr lang="en-US" sz="1800" baseline="0" dirty="0" err="1" smtClean="0"/>
              <a:t>reg</a:t>
            </a:r>
            <a:r>
              <a:rPr lang="en-US" sz="1800" baseline="0" dirty="0" smtClean="0"/>
              <a:t> changes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AntiSpy</a:t>
            </a:r>
            <a:r>
              <a:rPr lang="en-US" sz="1800" baseline="0" dirty="0" smtClean="0"/>
              <a:t>, Process: right-click-&gt; Show Tree &amp; Lower Pane (similar to </a:t>
            </a:r>
            <a:r>
              <a:rPr lang="en-US" sz="1800" baseline="0" dirty="0" err="1" smtClean="0"/>
              <a:t>processexplorer</a:t>
            </a:r>
            <a:r>
              <a:rPr lang="en-US" sz="1800" baseline="0" dirty="0" smtClean="0"/>
              <a:t>)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Driver tab, Start type and load order usefulness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Hooks: Go to Tools ‘Forbid creating file’, then flip back to show it’s hooking </a:t>
            </a:r>
            <a:r>
              <a:rPr lang="en-US" sz="1800" baseline="0" dirty="0" err="1" smtClean="0"/>
              <a:t>SSDT:NtCreateFile</a:t>
            </a:r>
            <a:r>
              <a:rPr lang="en-US" sz="1800" baseline="0" dirty="0" smtClean="0"/>
              <a:t> for protection, right-click restore the function to the original pointer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AutoStart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Network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Now rerun the sample from before (modified malware\Week1\Class1\Lab2\Replication\Sample1\0012b0384774e51acd053c0f6b1dd112) and show the tools in action.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Monitor, filter for bad.exe, and run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activity, 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echo </a:t>
            </a:r>
            <a:r>
              <a:rPr lang="en-US" sz="1800" baseline="0" dirty="0" err="1" smtClean="0"/>
              <a:t>Y|cacls</a:t>
            </a:r>
            <a:r>
              <a:rPr lang="en-US" sz="1800" baseline="0" dirty="0" smtClean="0"/>
              <a:t> C:\WINDOWS\system32\drivers\etc\hosts /t /g </a:t>
            </a:r>
            <a:r>
              <a:rPr lang="en-US" sz="1800" baseline="0" dirty="0" err="1" smtClean="0"/>
              <a:t>everyone:F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</a:t>
            </a:r>
            <a:r>
              <a:rPr lang="en-US" sz="1800" baseline="0" dirty="0" err="1" smtClean="0"/>
              <a:t>attrib</a:t>
            </a:r>
            <a:r>
              <a:rPr lang="en-US" sz="1800" baseline="0" dirty="0" smtClean="0"/>
              <a:t> -r -a -s -h C:\WINDOWS\system32\drivers\etc\hosts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Create: "C:\Program Files\tongji2.exe“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""C:\ntldrs\funbots.bat" “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"C:\Program Files\Internet Explorer\IEXPLORE.EXE" http://timeless888.com/tong.htm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network </a:t>
            </a:r>
            <a:r>
              <a:rPr lang="fr-FR" sz="1800" baseline="0" dirty="0" err="1" smtClean="0"/>
              <a:t>activity</a:t>
            </a:r>
            <a:endParaRPr lang="fr-FR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</a:t>
            </a:r>
            <a:r>
              <a:rPr lang="fr-FR" sz="1800" baseline="0" dirty="0" err="1" smtClean="0"/>
              <a:t>registry</a:t>
            </a:r>
            <a:r>
              <a:rPr lang="fr-FR" sz="1800" baseline="0" dirty="0" smtClean="0"/>
              <a:t>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HKCU\Software\Microsoft\Windows\</a:t>
            </a:r>
            <a:r>
              <a:rPr lang="fr-FR" sz="1800" baseline="0" dirty="0" err="1" smtClean="0"/>
              <a:t>CurrentVersion</a:t>
            </a:r>
            <a:r>
              <a:rPr lang="fr-FR" sz="1800" baseline="0" dirty="0" smtClean="0"/>
              <a:t>\</a:t>
            </a:r>
            <a:r>
              <a:rPr lang="fr-FR" sz="1800" baseline="0" dirty="0" err="1" smtClean="0"/>
              <a:t>Run</a:t>
            </a:r>
            <a:r>
              <a:rPr lang="fr-FR" sz="1800" baseline="0" dirty="0" smtClean="0"/>
              <a:t>\</a:t>
            </a:r>
            <a:r>
              <a:rPr lang="fr-FR" sz="1800" baseline="0" dirty="0" err="1" smtClean="0"/>
              <a:t>skunser</a:t>
            </a:r>
            <a:r>
              <a:rPr lang="fr-FR" sz="1800" baseline="0" dirty="0" smtClean="0"/>
              <a:t> = C:\ntldrs\svchest.exe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file: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err="1" smtClean="0"/>
              <a:t>CreateFile</a:t>
            </a:r>
            <a:r>
              <a:rPr lang="fr-FR" sz="1800" baseline="0" dirty="0" smtClean="0"/>
              <a:t>: 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C:\Users\Admin\AppData\Local\Microsoft\Windows\Temporary Internet Files\Content.IE5\KLTT2YG3\pao[1].exe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C:\Program Files\tongji2.exe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C:\ntldrs\svchest.exe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C:\ntldrs\Isinter.gif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C:\ntldrs\funbots.bat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C:\ntldrs\system.yf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TCP activity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Explorer: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tongji2.exe process, strings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iexplore.exe spawns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AntiSpy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Started Time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Autostart</a:t>
            </a:r>
            <a:r>
              <a:rPr lang="en-US" sz="1800" baseline="0" dirty="0" smtClean="0"/>
              <a:t>, startup, and Scheduled Tasks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Network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FlyPaper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termination blocking: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Cmd.exe with </a:t>
            </a:r>
            <a:r>
              <a:rPr lang="en-US" sz="1800" baseline="0" dirty="0" err="1" smtClean="0"/>
              <a:t>cmd</a:t>
            </a:r>
            <a:r>
              <a:rPr lang="en-US" sz="1800" baseline="0" dirty="0" smtClean="0"/>
              <a:t>-line </a:t>
            </a:r>
            <a:r>
              <a:rPr lang="en-US" sz="1800" baseline="0" dirty="0" err="1" smtClean="0"/>
              <a:t>params</a:t>
            </a:r>
            <a:r>
              <a:rPr lang="en-US" sz="1800" baseline="0" dirty="0" smtClean="0"/>
              <a:t> in memory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Conhost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Attrib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Cacls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Allows for c:\ntldrs\funbots.bat to be seen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2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784664" y="2140298"/>
            <a:ext cx="5807876" cy="1079365"/>
          </a:xfrm>
        </p:spPr>
        <p:txBody>
          <a:bodyPr anchor="t" anchorCtr="0"/>
          <a:lstStyle>
            <a:lvl1pPr>
              <a:lnSpc>
                <a:spcPts val="3720"/>
              </a:lnSpc>
              <a:defRPr sz="3000" b="0" i="0" cap="all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FRANKLIN GOTHIC MEDIUM 30PT</a:t>
            </a: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787840" y="3238152"/>
            <a:ext cx="5398322" cy="394222"/>
          </a:xfrm>
        </p:spPr>
        <p:txBody>
          <a:bodyPr anchor="t"/>
          <a:lstStyle>
            <a:lvl1pPr marL="0" indent="0">
              <a:buFontTx/>
              <a:buNone/>
              <a:defRPr sz="1600" b="0" i="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Subtitle of Presentation Franklin Gothic Medium 16pt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09351" y="1929027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710724" y="3756455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Intel_McAfee_Security_hori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17" y="133350"/>
            <a:ext cx="18860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3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Defense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Against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the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Dark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Arts</a:t>
            </a:r>
          </a:p>
        </p:txBody>
      </p:sp>
      <p:pic>
        <p:nvPicPr>
          <p:cNvPr id="3074" name="Picture 2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6579"/>
            <a:ext cx="1435100" cy="15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79057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6556672" cy="570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7072138" cy="373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72" y="4665062"/>
            <a:ext cx="1194328" cy="38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mienne" panose="04000508060000020003" pitchFamily="82" charset="0"/>
              </a:rPr>
              <a:t>Defense  Against  the  Dark  Arts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1" y="4848225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4854475"/>
            <a:ext cx="336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659A5FE0-7283-4E23-82C6-1CCE5B0C965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1" y="66675"/>
            <a:ext cx="617599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Amienne" panose="04000508060000020003" pitchFamily="82" charset="0"/>
              </a:defRPr>
            </a:lvl1pPr>
          </a:lstStyle>
          <a:p>
            <a:pPr lvl="0"/>
            <a:r>
              <a:rPr lang="en-US" sz="1200" dirty="0" smtClean="0"/>
              <a:t>Defense  Against  the  Dark  Arts</a:t>
            </a:r>
          </a:p>
        </p:txBody>
      </p:sp>
      <p:pic>
        <p:nvPicPr>
          <p:cNvPr id="13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476"/>
            <a:ext cx="1712899" cy="5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249406" y="1131163"/>
            <a:ext cx="6693244" cy="1079365"/>
          </a:xfrm>
        </p:spPr>
        <p:txBody>
          <a:bodyPr anchor="t" anchorCtr="0"/>
          <a:lstStyle>
            <a:lvl1pPr algn="ctr">
              <a:lnSpc>
                <a:spcPts val="3720"/>
              </a:lnSpc>
              <a:defRPr sz="3000" b="0" i="0" cap="all" baseline="0">
                <a:solidFill>
                  <a:srgbClr val="B71234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FRANKLIN GOTHIC MEDIUM 30PT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49407" y="2174097"/>
            <a:ext cx="6700108" cy="394222"/>
          </a:xfrm>
        </p:spPr>
        <p:txBody>
          <a:bodyPr anchor="t"/>
          <a:lstStyle>
            <a:lvl1pPr marL="0" indent="0" algn="ctr">
              <a:buFontTx/>
              <a:buNone/>
              <a:defRPr sz="1600" b="0" i="0" baseline="0">
                <a:solidFill>
                  <a:srgbClr val="8E99A0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Subtitle of Presentation Franklin Gothic Medium 16pt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105931" y="919893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>
            <a:off x="1105931" y="2712994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2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1" y="66675"/>
            <a:ext cx="617599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alpha val="0"/>
              </a:schemeClr>
            </a:gs>
            <a:gs pos="36000">
              <a:srgbClr val="8E99A0">
                <a:alpha val="0"/>
              </a:srgbClr>
            </a:gs>
            <a:gs pos="100000">
              <a:srgbClr val="D1D4D3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Grp="1" noChangeArrowheads="1"/>
          </p:cNvSpPr>
          <p:nvPr>
            <p:ph type="title"/>
          </p:nvPr>
        </p:nvSpPr>
        <p:spPr bwMode="ltGray">
          <a:xfrm>
            <a:off x="631825" y="472802"/>
            <a:ext cx="6134101" cy="5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ctr" anchorCtr="0" compatLnSpc="1">
            <a:prstTxWarp prst="textNoShape">
              <a:avLst/>
            </a:prstTxWarp>
            <a:scene3d>
              <a:camera prst="orthographicFront"/>
              <a:lightRig rig="soft" dir="t"/>
            </a:scene3d>
            <a:sp3d extrusionH="44450" contourW="12700">
              <a:bevelT w="38100" h="38100"/>
              <a:bevelB w="38100" h="38100"/>
              <a:contourClr>
                <a:schemeClr val="tx1">
                  <a:lumMod val="40000"/>
                  <a:lumOff val="60000"/>
                </a:schemeClr>
              </a:contourClr>
            </a:sp3d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8599" y="1574338"/>
            <a:ext cx="7073151" cy="30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/>
          <a:p>
            <a:pPr marL="172921" lvl="0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Click to edit Master text styles</a:t>
            </a:r>
          </a:p>
          <a:p>
            <a:pPr marL="172921" lvl="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Second level</a:t>
            </a:r>
          </a:p>
          <a:p>
            <a:pPr marL="172921" lvl="2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Third level</a:t>
            </a:r>
          </a:p>
          <a:p>
            <a:pPr marL="172921" lvl="3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Fourth level</a:t>
            </a:r>
          </a:p>
          <a:p>
            <a:pPr marL="172921" lvl="4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2905" y="4793904"/>
            <a:ext cx="60732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A5ACAF"/>
                </a:solidFill>
                <a:latin typeface="Franklin Gothic Book"/>
                <a:cs typeface="Franklin Gothic Book"/>
              </a:defRPr>
            </a:lvl1pPr>
          </a:lstStyle>
          <a:p>
            <a:fld id="{659A5FE0-7283-4E23-82C6-1CCE5B0C96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2100" b="0" i="0" cap="all" baseline="0" dirty="0" smtClean="0">
          <a:solidFill>
            <a:srgbClr val="8E99A0"/>
          </a:solidFill>
          <a:latin typeface="Franklin Gothic Medium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5pPr>
      <a:lvl6pPr marL="45688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37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066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755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172921" indent="-172921" algn="l" rtl="0" eaLnBrk="1" fontAlgn="base" hangingPunct="1">
        <a:lnSpc>
          <a:spcPct val="95000"/>
        </a:lnSpc>
        <a:spcBef>
          <a:spcPts val="800"/>
        </a:spcBef>
        <a:spcAft>
          <a:spcPts val="200"/>
        </a:spcAft>
        <a:buChar char="•"/>
        <a:defRPr lang="en-US" sz="1600" b="0" i="0" dirty="0" smtClean="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69523" indent="-22368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tx1"/>
          </a:solidFill>
          <a:latin typeface="Franklin Gothic Book" pitchFamily="34" charset="0"/>
          <a:ea typeface="+mn-ea"/>
        </a:defRPr>
      </a:lvl2pPr>
      <a:lvl3pPr marL="915363" indent="-172921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•"/>
        <a:defRPr sz="1400">
          <a:solidFill>
            <a:schemeClr val="tx1"/>
          </a:solidFill>
          <a:latin typeface="Franklin Gothic Book" pitchFamily="34" charset="0"/>
          <a:ea typeface="+mn-ea"/>
        </a:defRPr>
      </a:lvl3pPr>
      <a:lvl4pPr marL="1311966" indent="-225272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tx1"/>
          </a:solidFill>
          <a:latin typeface="Franklin Gothic Book" pitchFamily="34" charset="0"/>
          <a:ea typeface="+mn-ea"/>
        </a:defRPr>
      </a:lvl4pPr>
      <a:lvl5pPr marL="1660979" indent="-22844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»"/>
        <a:defRPr sz="1400">
          <a:solidFill>
            <a:schemeClr val="tx1"/>
          </a:solidFill>
          <a:latin typeface="Franklin Gothic Book" pitchFamily="34" charset="0"/>
          <a:ea typeface="+mn-ea"/>
        </a:defRPr>
      </a:lvl5pPr>
      <a:lvl6pPr marL="2117867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74755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031642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88531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8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75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6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52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39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27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16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0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xadecimal" TargetMode="External"/><Relationship Id="rId2" Type="http://schemas.openxmlformats.org/officeDocument/2006/relationships/hyperlink" Target="http://en.wikipedia.org/wiki/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ster_boot_record#cite_note-NB_Magic_AA55-13" TargetMode="External"/><Relationship Id="rId5" Type="http://schemas.openxmlformats.org/officeDocument/2006/relationships/hyperlink" Target="http://en.wikipedia.org/wiki/Master_boot_record#PTE" TargetMode="External"/><Relationship Id="rId4" Type="http://schemas.openxmlformats.org/officeDocument/2006/relationships/hyperlink" Target="http://en.wikipedia.org/wiki/Decima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fumalwareanalysis.blogspot.com/2012/03/malware-analysis-tutorial-20-kernel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nouk.com/ModuleT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2114550"/>
            <a:ext cx="7543800" cy="1213408"/>
          </a:xfrm>
        </p:spPr>
        <p:txBody>
          <a:bodyPr/>
          <a:lstStyle/>
          <a:p>
            <a:r>
              <a:rPr lang="en-US" sz="2800" dirty="0" smtClean="0"/>
              <a:t>   </a:t>
            </a:r>
            <a:r>
              <a:rPr lang="en-US" sz="2400" dirty="0" smtClean="0"/>
              <a:t>Windows memory Manipulation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7840" y="2960559"/>
            <a:ext cx="5398322" cy="394222"/>
          </a:xfrm>
        </p:spPr>
        <p:txBody>
          <a:bodyPr/>
          <a:lstStyle/>
          <a:p>
            <a:r>
              <a:rPr lang="en-US" dirty="0" smtClean="0"/>
              <a:t>Defense Against The Dark 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7999" y="3878645"/>
            <a:ext cx="2175566" cy="430883"/>
          </a:xfrm>
          <a:prstGeom prst="rect">
            <a:avLst/>
          </a:prstGeom>
          <a:noFill/>
        </p:spPr>
        <p:txBody>
          <a:bodyPr wrap="square" lIns="91436" tIns="45718" rIns="91436" bIns="45718" rtlCol="0" anchor="t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Aditya Kapoor</a:t>
            </a:r>
            <a:endParaRPr lang="en-US" sz="1100" dirty="0">
              <a:solidFill>
                <a:schemeClr val="bg1"/>
              </a:solidFill>
              <a:latin typeface="Franklin Gothic Book"/>
              <a:cs typeface="Franklin Gothic Book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Intel Security</a:t>
            </a:r>
            <a:endParaRPr lang="en-US" sz="1100" dirty="0">
              <a:solidFill>
                <a:schemeClr val="bg1"/>
              </a:solidFill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57110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Is a flat memory model with no security separation. </a:t>
            </a:r>
          </a:p>
          <a:p>
            <a:r>
              <a:rPr lang="en-US" dirty="0" smtClean="0"/>
              <a:t>Any kernel driver can access any part of memory. </a:t>
            </a:r>
          </a:p>
          <a:p>
            <a:r>
              <a:rPr lang="en-US" dirty="0" smtClean="0"/>
              <a:t>Composed of windows kernel (ntoskrnl.exe) as well as driver code. </a:t>
            </a:r>
          </a:p>
          <a:p>
            <a:r>
              <a:rPr lang="en-US" dirty="0" smtClean="0"/>
              <a:t>Many important structures that are prime targets for stealth. </a:t>
            </a:r>
          </a:p>
          <a:p>
            <a:pPr lvl="1"/>
            <a:r>
              <a:rPr lang="en-US" dirty="0" smtClean="0"/>
              <a:t>SSDT, IRP, IDT etc. </a:t>
            </a:r>
          </a:p>
          <a:p>
            <a:pPr lvl="1"/>
            <a:endParaRPr lang="en-US" dirty="0"/>
          </a:p>
          <a:p>
            <a:r>
              <a:rPr lang="en-US" dirty="0" err="1" smtClean="0"/>
              <a:t>Windbg</a:t>
            </a:r>
            <a:r>
              <a:rPr lang="en-US" dirty="0" smtClean="0"/>
              <a:t> commands: .process command, lm, !</a:t>
            </a:r>
            <a:r>
              <a:rPr lang="en-US" dirty="0" err="1" smtClean="0"/>
              <a:t>devobj</a:t>
            </a:r>
            <a:r>
              <a:rPr lang="en-US" dirty="0" smtClean="0"/>
              <a:t>, !</a:t>
            </a:r>
            <a:r>
              <a:rPr lang="en-US" dirty="0" err="1" smtClean="0"/>
              <a:t>drvobj</a:t>
            </a:r>
            <a:r>
              <a:rPr lang="en-US" dirty="0" smtClean="0"/>
              <a:t>, !</a:t>
            </a:r>
            <a:r>
              <a:rPr lang="en-US" dirty="0" err="1" smtClean="0"/>
              <a:t>devstack</a:t>
            </a:r>
            <a:r>
              <a:rPr lang="en-US" dirty="0" smtClean="0"/>
              <a:t>, !</a:t>
            </a:r>
            <a:r>
              <a:rPr lang="en-US" dirty="0" err="1" smtClean="0"/>
              <a:t>irp</a:t>
            </a:r>
            <a:r>
              <a:rPr lang="en-US" dirty="0" smtClean="0"/>
              <a:t> etc. Virtual to physical memory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900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 Hello to Agony!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75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agony analysis (approx. 30 min)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Quick and high level analysis.</a:t>
            </a:r>
          </a:p>
          <a:p>
            <a:r>
              <a:rPr lang="en-US" dirty="0" smtClean="0"/>
              <a:t>Extract and copy file from </a:t>
            </a:r>
            <a:r>
              <a:rPr lang="en-US" dirty="0" smtClean="0"/>
              <a:t>C:\Users\Admin\Desktop\malware\WindowsInternals\Agony.zip </a:t>
            </a:r>
            <a:endParaRPr lang="en-US" dirty="0" smtClean="0"/>
          </a:p>
          <a:p>
            <a:r>
              <a:rPr lang="en-US" dirty="0" smtClean="0"/>
              <a:t>Determine the file and registry changes</a:t>
            </a:r>
            <a:r>
              <a:rPr lang="en-US" dirty="0"/>
              <a:t> </a:t>
            </a:r>
            <a:r>
              <a:rPr lang="en-US" dirty="0" smtClean="0"/>
              <a:t>using the skills developed</a:t>
            </a:r>
            <a:r>
              <a:rPr lang="en-US" dirty="0"/>
              <a:t> </a:t>
            </a:r>
            <a:r>
              <a:rPr lang="en-US" dirty="0" smtClean="0"/>
              <a:t>so far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e.g</a:t>
            </a:r>
            <a:r>
              <a:rPr lang="en-US" dirty="0" smtClean="0">
                <a:sym typeface="Wingdings" panose="05000000000000000000" pitchFamily="2" charset="2"/>
              </a:rPr>
              <a:t> cuckoo), use </a:t>
            </a:r>
            <a:r>
              <a:rPr lang="en-US" dirty="0" err="1" smtClean="0">
                <a:sym typeface="Wingdings" panose="05000000000000000000" pitchFamily="2" charset="2"/>
              </a:rPr>
              <a:t>regshot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procmon</a:t>
            </a:r>
            <a:r>
              <a:rPr lang="en-US" dirty="0" smtClean="0">
                <a:sym typeface="Wingdings" panose="05000000000000000000" pitchFamily="2" charset="2"/>
              </a:rPr>
              <a:t> or any other tools that you please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Some commands to try on </a:t>
            </a:r>
            <a:r>
              <a:rPr lang="en-US" dirty="0" err="1" smtClean="0">
                <a:sym typeface="Wingdings" panose="05000000000000000000" pitchFamily="2" charset="2"/>
              </a:rPr>
              <a:t>LiveKD</a:t>
            </a:r>
            <a:r>
              <a:rPr lang="en-US" dirty="0">
                <a:sym typeface="Wingdings" panose="05000000000000000000" pitchFamily="2" charset="2"/>
              </a:rPr>
              <a:t> tool (C:\</a:t>
            </a:r>
            <a:r>
              <a:rPr lang="en-US" dirty="0" smtClean="0">
                <a:sym typeface="Wingdings" panose="05000000000000000000" pitchFamily="2" charset="2"/>
              </a:rPr>
              <a:t>Users\Admin\Desktop\Tools\</a:t>
            </a:r>
            <a:r>
              <a:rPr lang="en-US" dirty="0" err="1" smtClean="0">
                <a:sym typeface="Wingdings" panose="05000000000000000000" pitchFamily="2" charset="2"/>
              </a:rPr>
              <a:t>WindowsInternals</a:t>
            </a:r>
            <a:r>
              <a:rPr lang="en-US" dirty="0" smtClean="0">
                <a:sym typeface="Wingdings" panose="05000000000000000000" pitchFamily="2" charset="2"/>
              </a:rPr>
              <a:t>\livekd.exe)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/>
              <a:t>dps</a:t>
            </a:r>
            <a:r>
              <a:rPr lang="en-US" dirty="0" smtClean="0"/>
              <a:t> </a:t>
            </a:r>
            <a:r>
              <a:rPr lang="en-US" dirty="0" err="1"/>
              <a:t>nt!KiServiceTable</a:t>
            </a:r>
            <a:r>
              <a:rPr lang="en-US" dirty="0"/>
              <a:t> L </a:t>
            </a:r>
            <a:r>
              <a:rPr lang="en-US" dirty="0" smtClean="0"/>
              <a:t>191</a:t>
            </a:r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NtQueryDirectory</a:t>
            </a:r>
            <a:r>
              <a:rPr lang="en-US" dirty="0" err="1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NtEnumerateValueKey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725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/>
              <a:t>Bring up VM</a:t>
            </a:r>
          </a:p>
          <a:p>
            <a:r>
              <a:rPr lang="en-US" sz="1800" dirty="0" smtClean="0"/>
              <a:t>Copy </a:t>
            </a:r>
            <a:r>
              <a:rPr lang="en-US" sz="2000" dirty="0"/>
              <a:t>C:\Users\Admin\Desktop\malware\WindowsInternals\Agony.zip </a:t>
            </a:r>
            <a:r>
              <a:rPr lang="en-US" sz="2000" dirty="0" smtClean="0"/>
              <a:t>to </a:t>
            </a:r>
            <a:r>
              <a:rPr lang="en-US" sz="2000" dirty="0" smtClean="0"/>
              <a:t>\desktop\bad  (no extension)</a:t>
            </a:r>
          </a:p>
          <a:p>
            <a:r>
              <a:rPr lang="en-US" sz="2000" dirty="0" smtClean="0"/>
              <a:t>Run </a:t>
            </a:r>
            <a:r>
              <a:rPr lang="en-US" sz="2000" dirty="0" err="1" smtClean="0"/>
              <a:t>FakeNet</a:t>
            </a:r>
            <a:endParaRPr lang="en-US" sz="2000" dirty="0" smtClean="0"/>
          </a:p>
          <a:p>
            <a:r>
              <a:rPr lang="en-US" sz="2000" dirty="0" smtClean="0"/>
              <a:t>Run CMD</a:t>
            </a:r>
          </a:p>
          <a:p>
            <a:pPr lvl="1"/>
            <a:r>
              <a:rPr lang="en-US" sz="1800" dirty="0" smtClean="0"/>
              <a:t>CD C:\ANALYZER</a:t>
            </a:r>
          </a:p>
          <a:p>
            <a:pPr lvl="1"/>
            <a:r>
              <a:rPr lang="en-US" sz="1800" dirty="0" smtClean="0"/>
              <a:t>ANALYZER.PY</a:t>
            </a:r>
          </a:p>
          <a:p>
            <a:r>
              <a:rPr lang="en-US" sz="2000" dirty="0" smtClean="0"/>
              <a:t>See results in C:\CUCKOO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1880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manipulation effect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9150"/>
            <a:ext cx="3200400" cy="405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04862"/>
            <a:ext cx="475723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47950"/>
            <a:ext cx="4857750" cy="19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246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basics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265659"/>
          <a:ext cx="3048001" cy="103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/>
                <a:gridCol w="1126787"/>
                <a:gridCol w="1143000"/>
              </a:tblGrid>
              <a:tr h="2769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Machine</a:t>
                      </a:r>
                      <a:r>
                        <a:rPr lang="en-US" sz="1000" baseline="0" dirty="0" smtClean="0"/>
                        <a:t> code (Hex)</a:t>
                      </a:r>
                      <a:endParaRPr lang="en-US" sz="1000" dirty="0"/>
                    </a:p>
                  </a:txBody>
                  <a:tcPr/>
                </a:tc>
              </a:tr>
              <a:tr h="6374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 = 4</a:t>
                      </a:r>
                    </a:p>
                    <a:p>
                      <a:r>
                        <a:rPr lang="en-US" sz="1000" dirty="0" smtClean="0"/>
                        <a:t>Y = 5</a:t>
                      </a:r>
                    </a:p>
                    <a:p>
                      <a:r>
                        <a:rPr lang="en-US" sz="1000" dirty="0" smtClean="0"/>
                        <a:t>Z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Mov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eax</a:t>
                      </a:r>
                      <a:r>
                        <a:rPr lang="en-US" sz="1000" baseline="0" dirty="0" smtClean="0"/>
                        <a:t>, 4</a:t>
                      </a:r>
                    </a:p>
                    <a:p>
                      <a:r>
                        <a:rPr lang="en-US" sz="1000" baseline="0" dirty="0" err="1" smtClean="0"/>
                        <a:t>Mov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ebx</a:t>
                      </a:r>
                      <a:r>
                        <a:rPr lang="en-US" sz="1000" baseline="0" dirty="0" smtClean="0"/>
                        <a:t>, 5</a:t>
                      </a:r>
                    </a:p>
                    <a:p>
                      <a:r>
                        <a:rPr lang="en-US" sz="1000" baseline="0" dirty="0" smtClean="0"/>
                        <a:t>Add </a:t>
                      </a:r>
                      <a:r>
                        <a:rPr lang="en-US" sz="1000" baseline="0" dirty="0" err="1" smtClean="0"/>
                        <a:t>eax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ebx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 04 00 00 00</a:t>
                      </a:r>
                    </a:p>
                    <a:p>
                      <a:r>
                        <a:rPr lang="en-US" sz="1000" dirty="0" smtClean="0"/>
                        <a:t>B8 05 00 00 00</a:t>
                      </a:r>
                    </a:p>
                    <a:p>
                      <a:r>
                        <a:rPr lang="en-US" sz="1000" dirty="0" smtClean="0"/>
                        <a:t>03 c3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3581400" y="1581150"/>
            <a:ext cx="808393" cy="623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57199" y="985117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Thread / application (lets assume word)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5858" y="1490747"/>
            <a:ext cx="1408880" cy="1729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RAM</a:t>
            </a: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09717" y="1702923"/>
            <a:ext cx="1304688" cy="472368"/>
            <a:chOff x="5991460" y="1699796"/>
            <a:chExt cx="1304688" cy="472368"/>
          </a:xfrm>
        </p:grpSpPr>
        <p:sp>
          <p:nvSpPr>
            <p:cNvPr id="13" name="Left-Right Arrow 12"/>
            <p:cNvSpPr/>
            <p:nvPr/>
          </p:nvSpPr>
          <p:spPr>
            <a:xfrm>
              <a:off x="5991460" y="2038350"/>
              <a:ext cx="1304688" cy="133814"/>
            </a:xfrm>
            <a:prstGeom prst="leftRightArrow">
              <a:avLst/>
            </a:prstGeom>
            <a:solidFill>
              <a:srgbClr val="B71234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rgbClr val="5E6A7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35096" y="1699796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5E6A71"/>
                  </a:solidFill>
                  <a:latin typeface="Franklin Gothic Book" pitchFamily="34" charset="0"/>
                </a:rPr>
                <a:t>BUS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1758" y="4422994"/>
            <a:ext cx="296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*Ref</a:t>
            </a:r>
            <a:r>
              <a:rPr lang="en-US" sz="700" dirty="0"/>
              <a:t>: Inspired from https://www.youtube.com/watch?v=hsERPf9k54U </a:t>
            </a:r>
          </a:p>
          <a:p>
            <a:endParaRPr lang="en-US" sz="700" dirty="0" err="1" smtClean="0">
              <a:solidFill>
                <a:srgbClr val="5E6A71"/>
              </a:solidFill>
              <a:latin typeface="Franklin Gothic Book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6246" y="1774897"/>
            <a:ext cx="1113276" cy="578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B9 04 00 00 00</a:t>
            </a:r>
          </a:p>
          <a:p>
            <a:r>
              <a:rPr lang="en-US" sz="800" dirty="0">
                <a:solidFill>
                  <a:schemeClr val="bg1"/>
                </a:solidFill>
              </a:rPr>
              <a:t>B8 05 00 00 00</a:t>
            </a:r>
          </a:p>
          <a:p>
            <a:r>
              <a:rPr lang="en-US" sz="800" dirty="0">
                <a:solidFill>
                  <a:schemeClr val="bg1"/>
                </a:solidFill>
              </a:rPr>
              <a:t>03 c3</a:t>
            </a: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67795" y="1266504"/>
            <a:ext cx="1957934" cy="1495794"/>
            <a:chOff x="7338466" y="1093177"/>
            <a:chExt cx="1957934" cy="1495794"/>
          </a:xfrm>
        </p:grpSpPr>
        <p:sp>
          <p:nvSpPr>
            <p:cNvPr id="9" name="Rectangle 8"/>
            <p:cNvSpPr/>
            <p:nvPr/>
          </p:nvSpPr>
          <p:spPr>
            <a:xfrm>
              <a:off x="7338466" y="1093177"/>
              <a:ext cx="1957934" cy="1495794"/>
            </a:xfrm>
            <a:prstGeom prst="rect">
              <a:avLst/>
            </a:prstGeom>
            <a:solidFill>
              <a:srgbClr val="B71234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800" dirty="0" smtClean="0">
                  <a:solidFill>
                    <a:schemeClr val="bg1"/>
                  </a:solidFill>
                </a:rPr>
                <a:t>CPU</a:t>
              </a:r>
            </a:p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16030" y="1341672"/>
              <a:ext cx="910928" cy="461665"/>
            </a:xfrm>
            <a:prstGeom prst="rect">
              <a:avLst/>
            </a:prstGeom>
            <a:solidFill>
              <a:srgbClr val="B71234"/>
            </a:solidFill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B9 04 00 00 </a:t>
              </a:r>
              <a:r>
                <a:rPr lang="en-US" sz="800" dirty="0" smtClean="0">
                  <a:solidFill>
                    <a:schemeClr val="bg1"/>
                  </a:solidFill>
                </a:rPr>
                <a:t>00</a:t>
              </a: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B8 05 </a:t>
              </a:r>
              <a:r>
                <a:rPr lang="en-US" sz="800" dirty="0">
                  <a:solidFill>
                    <a:schemeClr val="bg1"/>
                  </a:solidFill>
                </a:rPr>
                <a:t>00 00 00</a:t>
              </a: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03c3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15187" y="1845921"/>
              <a:ext cx="685800" cy="326243"/>
            </a:xfrm>
            <a:prstGeom prst="rect">
              <a:avLst/>
            </a:prstGeom>
            <a:solidFill>
              <a:srgbClr val="B71234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800" dirty="0" smtClean="0">
                  <a:solidFill>
                    <a:schemeClr val="bg1"/>
                  </a:solidFill>
                </a:rPr>
                <a:t>Instruction pipeline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408975" y="2204851"/>
            <a:ext cx="685800" cy="209288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Registers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08975" y="1349736"/>
            <a:ext cx="685800" cy="326243"/>
          </a:xfrm>
          <a:prstGeom prst="rect">
            <a:avLst/>
          </a:prstGeom>
          <a:solidFill>
            <a:srgbClr val="B71234"/>
          </a:solidFill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Math processor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08975" y="1806231"/>
            <a:ext cx="685800" cy="326243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Execution engine etc.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727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basics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63427"/>
              </p:ext>
            </p:extLst>
          </p:nvPr>
        </p:nvGraphicFramePr>
        <p:xfrm>
          <a:off x="533400" y="1265659"/>
          <a:ext cx="3048001" cy="103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/>
                <a:gridCol w="1126787"/>
                <a:gridCol w="1143000"/>
              </a:tblGrid>
              <a:tr h="2769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Machine</a:t>
                      </a:r>
                      <a:r>
                        <a:rPr lang="en-US" sz="1000" baseline="0" dirty="0" smtClean="0"/>
                        <a:t> code (Hex)</a:t>
                      </a:r>
                      <a:endParaRPr lang="en-US" sz="1000" dirty="0"/>
                    </a:p>
                  </a:txBody>
                  <a:tcPr/>
                </a:tc>
              </a:tr>
              <a:tr h="6374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 = 4</a:t>
                      </a:r>
                    </a:p>
                    <a:p>
                      <a:r>
                        <a:rPr lang="en-US" sz="1000" dirty="0" smtClean="0"/>
                        <a:t>Y = 5</a:t>
                      </a:r>
                    </a:p>
                    <a:p>
                      <a:r>
                        <a:rPr lang="en-US" sz="1000" dirty="0" smtClean="0"/>
                        <a:t>Z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Mov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eax</a:t>
                      </a:r>
                      <a:r>
                        <a:rPr lang="en-US" sz="1000" baseline="0" dirty="0" smtClean="0"/>
                        <a:t>, 4</a:t>
                      </a:r>
                    </a:p>
                    <a:p>
                      <a:r>
                        <a:rPr lang="en-US" sz="1000" baseline="0" dirty="0" err="1" smtClean="0"/>
                        <a:t>Mov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ebx</a:t>
                      </a:r>
                      <a:r>
                        <a:rPr lang="en-US" sz="1000" baseline="0" dirty="0" smtClean="0"/>
                        <a:t>, 5</a:t>
                      </a:r>
                    </a:p>
                    <a:p>
                      <a:r>
                        <a:rPr lang="en-US" sz="1000" baseline="0" dirty="0" smtClean="0"/>
                        <a:t>Add </a:t>
                      </a:r>
                      <a:r>
                        <a:rPr lang="en-US" sz="1000" baseline="0" dirty="0" err="1" smtClean="0"/>
                        <a:t>eax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ebx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 04 00 00 00</a:t>
                      </a:r>
                    </a:p>
                    <a:p>
                      <a:r>
                        <a:rPr lang="en-US" sz="1000" dirty="0" smtClean="0"/>
                        <a:t>B8 05 00 00 00</a:t>
                      </a:r>
                    </a:p>
                    <a:p>
                      <a:r>
                        <a:rPr lang="en-US" sz="1000" dirty="0" smtClean="0"/>
                        <a:t>03 c3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3581400" y="1581150"/>
            <a:ext cx="808393" cy="623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7338466" y="1093177"/>
            <a:ext cx="1957934" cy="1495794"/>
          </a:xfrm>
          <a:prstGeom prst="rect">
            <a:avLst/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CPU</a:t>
            </a: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985117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Thread / application (lets assume word)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5858" y="1549224"/>
            <a:ext cx="1408880" cy="161274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RAM</a:t>
            </a: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6787616" y="2038350"/>
            <a:ext cx="508531" cy="139520"/>
          </a:xfrm>
          <a:prstGeom prst="leftRightArrow">
            <a:avLst/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3411" y="173308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BUS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758" y="4422994"/>
            <a:ext cx="296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*Ref</a:t>
            </a:r>
            <a:r>
              <a:rPr lang="en-US" sz="700" dirty="0"/>
              <a:t>: Inspired from https://www.youtube.com/watch?v=hsERPf9k54U </a:t>
            </a:r>
          </a:p>
          <a:p>
            <a:endParaRPr lang="en-US" sz="700" dirty="0" err="1" smtClean="0">
              <a:solidFill>
                <a:srgbClr val="5E6A71"/>
              </a:solidFill>
              <a:latin typeface="Franklin Gothic Boo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16030" y="1341672"/>
            <a:ext cx="910928" cy="461665"/>
          </a:xfrm>
          <a:prstGeom prst="rect">
            <a:avLst/>
          </a:prstGeom>
          <a:solidFill>
            <a:srgbClr val="B71234"/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B9 04 00 00 </a:t>
            </a:r>
            <a:r>
              <a:rPr lang="en-US" sz="800" dirty="0" smtClean="0">
                <a:solidFill>
                  <a:schemeClr val="bg1"/>
                </a:solidFill>
              </a:rPr>
              <a:t>00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B8 05 </a:t>
            </a:r>
            <a:r>
              <a:rPr lang="en-US" sz="800" dirty="0">
                <a:solidFill>
                  <a:schemeClr val="bg1"/>
                </a:solidFill>
              </a:rPr>
              <a:t>00 00 00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03c3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6246" y="1774897"/>
            <a:ext cx="1113276" cy="578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B9 04 00 00 00</a:t>
            </a:r>
          </a:p>
          <a:p>
            <a:r>
              <a:rPr lang="en-US" sz="800" dirty="0">
                <a:solidFill>
                  <a:schemeClr val="bg1"/>
                </a:solidFill>
              </a:rPr>
              <a:t>B8 05 00 00 00</a:t>
            </a:r>
          </a:p>
          <a:p>
            <a:r>
              <a:rPr lang="en-US" sz="800" dirty="0">
                <a:solidFill>
                  <a:schemeClr val="bg1"/>
                </a:solidFill>
              </a:rPr>
              <a:t>03 c3</a:t>
            </a:r>
          </a:p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68779" y="1286583"/>
            <a:ext cx="685800" cy="326243"/>
          </a:xfrm>
          <a:prstGeom prst="rect">
            <a:avLst/>
          </a:prstGeom>
          <a:solidFill>
            <a:srgbClr val="B71234"/>
          </a:solidFill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Math processor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68779" y="1677952"/>
            <a:ext cx="685800" cy="326243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Execution engine etc.</a:t>
            </a:r>
            <a:endParaRPr 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92816"/>
              </p:ext>
            </p:extLst>
          </p:nvPr>
        </p:nvGraphicFramePr>
        <p:xfrm>
          <a:off x="550069" y="2928492"/>
          <a:ext cx="3048001" cy="103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/>
                <a:gridCol w="1126787"/>
                <a:gridCol w="1143000"/>
              </a:tblGrid>
              <a:tr h="2769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Machine</a:t>
                      </a:r>
                      <a:r>
                        <a:rPr lang="en-US" sz="1000" baseline="0" dirty="0" smtClean="0"/>
                        <a:t> code (Hex)</a:t>
                      </a:r>
                      <a:endParaRPr lang="en-US" sz="1000" dirty="0"/>
                    </a:p>
                  </a:txBody>
                  <a:tcPr/>
                </a:tc>
              </a:tr>
              <a:tr h="6374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 = 6</a:t>
                      </a:r>
                    </a:p>
                    <a:p>
                      <a:r>
                        <a:rPr lang="en-US" sz="1000" dirty="0" smtClean="0"/>
                        <a:t>Y = 7</a:t>
                      </a:r>
                    </a:p>
                    <a:p>
                      <a:r>
                        <a:rPr lang="en-US" sz="1000" dirty="0" smtClean="0"/>
                        <a:t>Z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Mov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eax</a:t>
                      </a:r>
                      <a:r>
                        <a:rPr lang="en-US" sz="1000" baseline="0" dirty="0" smtClean="0"/>
                        <a:t>, 6</a:t>
                      </a:r>
                    </a:p>
                    <a:p>
                      <a:r>
                        <a:rPr lang="en-US" sz="1000" baseline="0" dirty="0" err="1" smtClean="0"/>
                        <a:t>Mov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ebx</a:t>
                      </a:r>
                      <a:r>
                        <a:rPr lang="en-US" sz="1000" baseline="0" dirty="0" smtClean="0"/>
                        <a:t>, 7</a:t>
                      </a:r>
                    </a:p>
                    <a:p>
                      <a:r>
                        <a:rPr lang="en-US" sz="1000" baseline="0" dirty="0" smtClean="0"/>
                        <a:t>Add </a:t>
                      </a:r>
                      <a:r>
                        <a:rPr lang="en-US" sz="1000" baseline="0" dirty="0" err="1" smtClean="0"/>
                        <a:t>eax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ebx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 06 00 00 00</a:t>
                      </a:r>
                    </a:p>
                    <a:p>
                      <a:r>
                        <a:rPr lang="en-US" sz="1000" dirty="0" smtClean="0"/>
                        <a:t>B8 07 00 00 00</a:t>
                      </a:r>
                    </a:p>
                    <a:p>
                      <a:r>
                        <a:rPr lang="en-US" sz="1000" dirty="0" smtClean="0"/>
                        <a:t>03 c3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3868" y="2647950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Thread / application (lets assume excel) 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657600" y="2355599"/>
            <a:ext cx="732193" cy="97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4596246" y="2483386"/>
            <a:ext cx="1075791" cy="578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B9 </a:t>
            </a:r>
            <a:r>
              <a:rPr lang="en-US" sz="800" dirty="0" smtClean="0">
                <a:solidFill>
                  <a:schemeClr val="bg1"/>
                </a:solidFill>
              </a:rPr>
              <a:t>06 </a:t>
            </a:r>
            <a:r>
              <a:rPr lang="en-US" sz="800" dirty="0">
                <a:solidFill>
                  <a:schemeClr val="bg1"/>
                </a:solidFill>
              </a:rPr>
              <a:t>00 00 00</a:t>
            </a:r>
          </a:p>
          <a:p>
            <a:r>
              <a:rPr lang="en-US" sz="800" dirty="0">
                <a:solidFill>
                  <a:schemeClr val="bg1"/>
                </a:solidFill>
              </a:rPr>
              <a:t>B8 </a:t>
            </a:r>
            <a:r>
              <a:rPr lang="en-US" sz="800" dirty="0" smtClean="0">
                <a:solidFill>
                  <a:schemeClr val="bg1"/>
                </a:solidFill>
              </a:rPr>
              <a:t>07 </a:t>
            </a:r>
            <a:r>
              <a:rPr lang="en-US" sz="800" dirty="0">
                <a:solidFill>
                  <a:schemeClr val="bg1"/>
                </a:solidFill>
              </a:rPr>
              <a:t>00 00 00</a:t>
            </a:r>
          </a:p>
          <a:p>
            <a:r>
              <a:rPr lang="en-US" sz="800" dirty="0">
                <a:solidFill>
                  <a:schemeClr val="bg1"/>
                </a:solidFill>
              </a:rPr>
              <a:t>03 c3</a:t>
            </a:r>
          </a:p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rgbClr val="5E6A71"/>
                </a:solidFill>
              </a:rPr>
              <a:t> </a:t>
            </a: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15187" y="1845921"/>
            <a:ext cx="685800" cy="326243"/>
          </a:xfrm>
          <a:prstGeom prst="rect">
            <a:avLst/>
          </a:prstGeom>
          <a:solidFill>
            <a:srgbClr val="B71234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Instruction pipeline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8603" y="1755190"/>
            <a:ext cx="76781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700" dirty="0" smtClean="0">
              <a:solidFill>
                <a:srgbClr val="5E6A71"/>
              </a:solidFill>
              <a:latin typeface="Franklin Gothic Book" pitchFamily="34" charset="0"/>
            </a:endParaRPr>
          </a:p>
          <a:p>
            <a:pPr algn="r"/>
            <a:r>
              <a:rPr lang="en-US" sz="700" dirty="0" smtClean="0">
                <a:solidFill>
                  <a:srgbClr val="5E6A71"/>
                </a:solidFill>
                <a:latin typeface="Franklin Gothic Book" pitchFamily="34" charset="0"/>
              </a:rPr>
              <a:t>Thread</a:t>
            </a:r>
          </a:p>
          <a:p>
            <a:pPr algn="r"/>
            <a:r>
              <a:rPr lang="en-US" sz="700" dirty="0" smtClean="0">
                <a:solidFill>
                  <a:srgbClr val="5E6A71"/>
                </a:solidFill>
                <a:latin typeface="Franklin Gothic Book" pitchFamily="34" charset="0"/>
              </a:rPr>
              <a:t>Scheduler</a:t>
            </a:r>
          </a:p>
          <a:p>
            <a:pPr algn="r"/>
            <a:r>
              <a:rPr lang="en-US" sz="700" dirty="0" smtClean="0">
                <a:solidFill>
                  <a:srgbClr val="5E6A71"/>
                </a:solidFill>
                <a:latin typeface="Franklin Gothic Book" pitchFamily="34" charset="0"/>
              </a:rPr>
              <a:t>(Time Slice)</a:t>
            </a:r>
            <a:endParaRPr lang="en-US" sz="700" dirty="0">
              <a:solidFill>
                <a:srgbClr val="5E6A71"/>
              </a:solidFill>
              <a:latin typeface="Franklin Gothic Book" pitchFamily="34" charset="0"/>
            </a:endParaRPr>
          </a:p>
          <a:p>
            <a:endParaRPr lang="en-US" sz="700" dirty="0" smtClean="0">
              <a:solidFill>
                <a:srgbClr val="5E6A71"/>
              </a:solidFill>
              <a:latin typeface="Franklin Gothic Book" pitchFamily="34" charset="0"/>
            </a:endParaRPr>
          </a:p>
          <a:p>
            <a:endParaRPr lang="en-US" sz="700" dirty="0" smtClean="0">
              <a:solidFill>
                <a:srgbClr val="5E6A71"/>
              </a:solidFill>
              <a:latin typeface="Franklin Gothic Book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709522" y="2038350"/>
            <a:ext cx="53887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H="1">
            <a:off x="5672037" y="2038350"/>
            <a:ext cx="576363" cy="778877"/>
          </a:xfrm>
          <a:prstGeom prst="straightConnector1">
            <a:avLst/>
          </a:prstGeom>
          <a:ln>
            <a:prstDash val="sysDot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468779" y="2141703"/>
            <a:ext cx="685800" cy="209288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Registers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25190" y="1618011"/>
            <a:ext cx="1113276" cy="1946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Priority = 9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11557" y="2347677"/>
            <a:ext cx="1113276" cy="1946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Priority = 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91000" y="2343150"/>
            <a:ext cx="1113276" cy="1946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Priority = 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91000" y="2343150"/>
            <a:ext cx="1113276" cy="1946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Priority = 5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1000" y="2343150"/>
            <a:ext cx="1113276" cy="1946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Priority = 9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5687768" y="2162318"/>
            <a:ext cx="521035" cy="6637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H="1">
            <a:off x="5714357" y="2159909"/>
            <a:ext cx="476844" cy="12255"/>
          </a:xfrm>
          <a:prstGeom prst="straightConnector1">
            <a:avLst/>
          </a:prstGeom>
          <a:ln>
            <a:prstDash val="sysDot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416030" y="1341672"/>
            <a:ext cx="910928" cy="461665"/>
          </a:xfrm>
          <a:prstGeom prst="rect">
            <a:avLst/>
          </a:prstGeom>
          <a:solidFill>
            <a:srgbClr val="B71234"/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B9 </a:t>
            </a:r>
            <a:r>
              <a:rPr lang="en-US" sz="800" dirty="0" smtClean="0">
                <a:solidFill>
                  <a:schemeClr val="bg1"/>
                </a:solidFill>
              </a:rPr>
              <a:t>06 </a:t>
            </a:r>
            <a:r>
              <a:rPr lang="en-US" sz="800" dirty="0">
                <a:solidFill>
                  <a:schemeClr val="bg1"/>
                </a:solidFill>
              </a:rPr>
              <a:t>00 00 </a:t>
            </a:r>
            <a:r>
              <a:rPr lang="en-US" sz="800" dirty="0" smtClean="0">
                <a:solidFill>
                  <a:schemeClr val="bg1"/>
                </a:solidFill>
              </a:rPr>
              <a:t>00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B8 07 </a:t>
            </a:r>
            <a:r>
              <a:rPr lang="en-US" sz="800" dirty="0">
                <a:solidFill>
                  <a:schemeClr val="bg1"/>
                </a:solidFill>
              </a:rPr>
              <a:t>00 00 00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03c3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24400" y="3638549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Most Applications today are multithreaded. We </a:t>
            </a:r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don’t really want to wait </a:t>
            </a:r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for </a:t>
            </a:r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function </a:t>
            </a:r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like ‘print’ to </a:t>
            </a:r>
            <a:r>
              <a:rPr lang="en-US" sz="1600" dirty="0" smtClean="0">
                <a:solidFill>
                  <a:srgbClr val="5E6A71"/>
                </a:solidFill>
                <a:latin typeface="Franklin Gothic Book" pitchFamily="34" charset="0"/>
              </a:rPr>
              <a:t>finish.</a:t>
            </a:r>
            <a:endParaRPr lang="en-US" sz="1600" dirty="0" smtClean="0">
              <a:solidFill>
                <a:srgbClr val="5E6A7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048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52" grpId="0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basics – CPU </a:t>
            </a:r>
            <a:r>
              <a:rPr lang="en-US" dirty="0" err="1" smtClean="0"/>
              <a:t>HYperthreading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58" y="4422994"/>
            <a:ext cx="296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*Ref</a:t>
            </a:r>
            <a:r>
              <a:rPr lang="en-US" sz="700" dirty="0"/>
              <a:t>: Inspired from https://www.youtube.com/watch?v=hsERPf9k54U </a:t>
            </a:r>
          </a:p>
          <a:p>
            <a:endParaRPr lang="en-US" sz="700" dirty="0" err="1" smtClean="0">
              <a:solidFill>
                <a:srgbClr val="5E6A71"/>
              </a:solidFill>
              <a:latin typeface="Franklin Gothic Boo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43200" y="1384977"/>
            <a:ext cx="3383280" cy="2548390"/>
            <a:chOff x="623324" y="1323752"/>
            <a:chExt cx="3383280" cy="2548390"/>
          </a:xfrm>
        </p:grpSpPr>
        <p:sp>
          <p:nvSpPr>
            <p:cNvPr id="9" name="Rectangle 8"/>
            <p:cNvSpPr/>
            <p:nvPr/>
          </p:nvSpPr>
          <p:spPr>
            <a:xfrm>
              <a:off x="623324" y="1323752"/>
              <a:ext cx="3383280" cy="2548390"/>
            </a:xfrm>
            <a:prstGeom prst="rect">
              <a:avLst/>
            </a:prstGeom>
            <a:solidFill>
              <a:srgbClr val="B71234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CPU</a:t>
              </a:r>
            </a:p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7988" y="1719079"/>
              <a:ext cx="970812" cy="443198"/>
            </a:xfrm>
            <a:prstGeom prst="rect">
              <a:avLst/>
            </a:prstGeom>
            <a:solidFill>
              <a:srgbClr val="B71234"/>
            </a:solidFill>
            <a:ln w="1905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Math processor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199" y="2523642"/>
              <a:ext cx="997403" cy="443198"/>
            </a:xfrm>
            <a:prstGeom prst="rect">
              <a:avLst/>
            </a:prstGeom>
            <a:solidFill>
              <a:srgbClr val="B71234"/>
            </a:solidFill>
            <a:ln w="1270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Execution engine etc.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40585" y="2802008"/>
              <a:ext cx="1037836" cy="443198"/>
            </a:xfrm>
            <a:prstGeom prst="rect">
              <a:avLst/>
            </a:prstGeom>
            <a:solidFill>
              <a:srgbClr val="B71234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Instruction pipeline 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9994" y="3163774"/>
              <a:ext cx="1066800" cy="267766"/>
            </a:xfrm>
            <a:prstGeom prst="rect">
              <a:avLst/>
            </a:prstGeom>
            <a:solidFill>
              <a:srgbClr val="B71234"/>
            </a:solidFill>
            <a:ln w="1270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Registers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369003" y="1824990"/>
              <a:ext cx="381000" cy="822960"/>
            </a:xfrm>
            <a:prstGeom prst="rect">
              <a:avLst/>
            </a:prstGeom>
            <a:solidFill>
              <a:srgbClr val="B71234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59315" y="1805644"/>
              <a:ext cx="381000" cy="822960"/>
            </a:xfrm>
            <a:prstGeom prst="rect">
              <a:avLst/>
            </a:prstGeom>
            <a:solidFill>
              <a:srgbClr val="B71234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90976" y="2802008"/>
              <a:ext cx="1015627" cy="443198"/>
            </a:xfrm>
            <a:prstGeom prst="rect">
              <a:avLst/>
            </a:prstGeom>
            <a:solidFill>
              <a:srgbClr val="B71234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Instruction pipeline 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5303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basics – DUAL core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58" y="4422994"/>
            <a:ext cx="296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*Ref</a:t>
            </a:r>
            <a:r>
              <a:rPr lang="en-US" sz="700" dirty="0"/>
              <a:t>: Inspired from https://www.youtube.com/watch?v=hsERPf9k54U </a:t>
            </a:r>
          </a:p>
          <a:p>
            <a:endParaRPr lang="en-US" sz="700" dirty="0" err="1" smtClean="0">
              <a:solidFill>
                <a:srgbClr val="5E6A71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508" y="1368207"/>
            <a:ext cx="7699640" cy="2548390"/>
          </a:xfrm>
          <a:prstGeom prst="rect">
            <a:avLst/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CPU</a:t>
            </a:r>
          </a:p>
          <a:p>
            <a:pPr algn="ctr">
              <a:lnSpc>
                <a:spcPct val="9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5029" y="1836865"/>
            <a:ext cx="1583036" cy="267766"/>
          </a:xfrm>
          <a:prstGeom prst="rect">
            <a:avLst/>
          </a:prstGeom>
          <a:solidFill>
            <a:srgbClr val="B71234"/>
          </a:solidFill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Math processor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5029" y="2202763"/>
            <a:ext cx="1626396" cy="443198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Execution engine etc.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43200" y="2745949"/>
            <a:ext cx="1692327" cy="267766"/>
          </a:xfrm>
          <a:prstGeom prst="rect">
            <a:avLst/>
          </a:prstGeom>
          <a:solidFill>
            <a:srgbClr val="B71234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Instruction pipeline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03643" y="2782755"/>
            <a:ext cx="1739557" cy="267766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Registers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2190" y="1841991"/>
            <a:ext cx="621270" cy="822960"/>
          </a:xfrm>
          <a:prstGeom prst="rect">
            <a:avLst/>
          </a:prstGeom>
          <a:solidFill>
            <a:srgbClr val="B71234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15200" y="1849790"/>
            <a:ext cx="621270" cy="822960"/>
          </a:xfrm>
          <a:prstGeom prst="rect">
            <a:avLst/>
          </a:prstGeom>
          <a:solidFill>
            <a:srgbClr val="B71234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5745" y="2792065"/>
            <a:ext cx="1656112" cy="267766"/>
          </a:xfrm>
          <a:prstGeom prst="rect">
            <a:avLst/>
          </a:prstGeom>
          <a:solidFill>
            <a:srgbClr val="B71234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Instruction pipeline 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7574" y="1794265"/>
            <a:ext cx="1583036" cy="267766"/>
          </a:xfrm>
          <a:prstGeom prst="rect">
            <a:avLst/>
          </a:prstGeom>
          <a:solidFill>
            <a:srgbClr val="B71234"/>
          </a:solidFill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Math processor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7574" y="2160163"/>
            <a:ext cx="1626396" cy="443198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Execution engine etc.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76188" y="2740155"/>
            <a:ext cx="1739557" cy="267766"/>
          </a:xfrm>
          <a:prstGeom prst="rect">
            <a:avLst/>
          </a:prstGeom>
          <a:solidFill>
            <a:srgbClr val="B71234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Registers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95800" y="1794265"/>
            <a:ext cx="0" cy="19204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82245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Thread is the smallest ‘unit’ of execution that can execute code.</a:t>
            </a:r>
          </a:p>
          <a:p>
            <a:r>
              <a:rPr lang="en-US" dirty="0" smtClean="0"/>
              <a:t>There are few important concepts of a thread</a:t>
            </a:r>
          </a:p>
          <a:p>
            <a:pPr lvl="1"/>
            <a:r>
              <a:rPr lang="en-US" dirty="0"/>
              <a:t>Thread Context</a:t>
            </a:r>
          </a:p>
          <a:p>
            <a:pPr lvl="1"/>
            <a:r>
              <a:rPr lang="en-US" dirty="0" smtClean="0"/>
              <a:t>Thread Stack</a:t>
            </a:r>
          </a:p>
          <a:p>
            <a:pPr lvl="1"/>
            <a:r>
              <a:rPr lang="en-US" dirty="0"/>
              <a:t>Thread Environment Block (TEB)</a:t>
            </a:r>
          </a:p>
          <a:p>
            <a:pPr lvl="1"/>
            <a:r>
              <a:rPr lang="en-US" dirty="0" smtClean="0"/>
              <a:t>Thread Scheduling</a:t>
            </a:r>
          </a:p>
          <a:p>
            <a:pPr lvl="1"/>
            <a:r>
              <a:rPr lang="en-US" dirty="0" smtClean="0"/>
              <a:t>Thread – Process relationship</a:t>
            </a:r>
          </a:p>
          <a:p>
            <a:r>
              <a:rPr lang="en-US" dirty="0" smtClean="0"/>
              <a:t>Thread Object defines a thread</a:t>
            </a:r>
          </a:p>
          <a:p>
            <a:pPr lvl="1"/>
            <a:r>
              <a:rPr lang="en-US" dirty="0" smtClean="0"/>
              <a:t>Kernel Object are data structure defined by OS to describe various OS constructs, thread being one such construct.</a:t>
            </a:r>
          </a:p>
          <a:p>
            <a:pPr lvl="1"/>
            <a:r>
              <a:rPr lang="en-US" dirty="0" smtClean="0"/>
              <a:t>TEB, </a:t>
            </a:r>
            <a:r>
              <a:rPr lang="en-US" dirty="0" err="1" smtClean="0"/>
              <a:t>ThreatStack</a:t>
            </a:r>
            <a:r>
              <a:rPr lang="en-US" dirty="0" smtClean="0"/>
              <a:t>, Context, Priority, State </a:t>
            </a:r>
            <a:r>
              <a:rPr lang="en-US" dirty="0" err="1" smtClean="0"/>
              <a:t>etc</a:t>
            </a:r>
            <a:r>
              <a:rPr lang="en-US" dirty="0" smtClean="0"/>
              <a:t> are all defined within this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Windbg</a:t>
            </a:r>
            <a:r>
              <a:rPr lang="en-US" dirty="0" smtClean="0"/>
              <a:t> command to see thread object : </a:t>
            </a:r>
            <a:r>
              <a:rPr lang="en-US" b="1" dirty="0" smtClean="0">
                <a:solidFill>
                  <a:srgbClr val="FF0000"/>
                </a:solidFill>
              </a:rPr>
              <a:t>KD&gt; </a:t>
            </a:r>
            <a:r>
              <a:rPr lang="en-US" b="1" dirty="0" err="1" smtClean="0">
                <a:solidFill>
                  <a:srgbClr val="FF0000"/>
                </a:solidFill>
              </a:rPr>
              <a:t>dt</a:t>
            </a:r>
            <a:r>
              <a:rPr lang="en-US" b="1" dirty="0" smtClean="0">
                <a:solidFill>
                  <a:srgbClr val="FF0000"/>
                </a:solidFill>
              </a:rPr>
              <a:t> _KTHREAD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63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Research Architect </a:t>
            </a:r>
            <a:r>
              <a:rPr lang="en-US" dirty="0"/>
              <a:t>@</a:t>
            </a:r>
            <a:r>
              <a:rPr lang="en-US" dirty="0" smtClean="0"/>
              <a:t>McAfee Labs. </a:t>
            </a:r>
          </a:p>
          <a:p>
            <a:r>
              <a:rPr lang="en-US" dirty="0" smtClean="0"/>
              <a:t>Have been with McAfee for last 10 years. Yes I have reversed on win 98 too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/>
              <a:t>Started into reversing as it was needed to finish my masters project and thesis. Also I needed funding and my professor needed someone to reverse a metamorphic virus. Spent months reading Intel instruction manual.</a:t>
            </a:r>
          </a:p>
          <a:p>
            <a:r>
              <a:rPr lang="en-US" dirty="0" smtClean="0"/>
              <a:t>One of the early few researchers who analyzed Sony rootkit in 2006.</a:t>
            </a:r>
          </a:p>
          <a:p>
            <a:r>
              <a:rPr lang="en-US" dirty="0" smtClean="0"/>
              <a:t>Now a days develop next-gen security products.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70" y="1047750"/>
            <a:ext cx="1396586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9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9600" y="971550"/>
            <a:ext cx="7072138" cy="3733800"/>
          </a:xfrm>
        </p:spPr>
        <p:txBody>
          <a:bodyPr/>
          <a:lstStyle/>
          <a:p>
            <a:r>
              <a:rPr lang="en-US" dirty="0" smtClean="0"/>
              <a:t>Thread context stores all the related register values of the thread.</a:t>
            </a:r>
          </a:p>
          <a:p>
            <a:pPr lvl="1"/>
            <a:r>
              <a:rPr lang="en-US" dirty="0" smtClean="0"/>
              <a:t>During execution register values are stored in CPU , else they are in Memory.</a:t>
            </a:r>
          </a:p>
          <a:p>
            <a:pPr marL="345839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KD&gt; DT _CONTEXT</a:t>
            </a:r>
          </a:p>
          <a:p>
            <a:endParaRPr lang="en-US" dirty="0"/>
          </a:p>
          <a:p>
            <a:r>
              <a:rPr lang="en-US" dirty="0" smtClean="0"/>
              <a:t>Each Thread has its own stack.</a:t>
            </a:r>
          </a:p>
          <a:p>
            <a:pPr lvl="1"/>
            <a:r>
              <a:rPr lang="en-US" dirty="0" smtClean="0"/>
              <a:t>User mode stack</a:t>
            </a:r>
          </a:p>
          <a:p>
            <a:pPr lvl="2"/>
            <a:r>
              <a:rPr lang="en-US" dirty="0" smtClean="0"/>
              <a:t>Used for thread’s function calls and local variables</a:t>
            </a:r>
          </a:p>
          <a:p>
            <a:pPr lvl="1"/>
            <a:r>
              <a:rPr lang="en-US" dirty="0" smtClean="0"/>
              <a:t>Kernel Stack</a:t>
            </a:r>
          </a:p>
          <a:p>
            <a:pPr lvl="2"/>
            <a:r>
              <a:rPr lang="en-US" dirty="0" smtClean="0"/>
              <a:t>Used when control is transferred from user to kernel. </a:t>
            </a:r>
          </a:p>
          <a:p>
            <a:pPr lvl="2"/>
            <a:r>
              <a:rPr lang="en-US" dirty="0" smtClean="0"/>
              <a:t>Data is copied for security.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TEB 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KD&gt; DT _TEB</a:t>
            </a:r>
          </a:p>
          <a:p>
            <a:pPr lvl="1"/>
            <a:r>
              <a:rPr lang="en-US" dirty="0" smtClean="0"/>
              <a:t>TEB contains threat specific information like Exception handling and TLS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2052" name="Picture 4" descr="http://www.codeproject.com/KB/threads/662735/st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85" y="1581150"/>
            <a:ext cx="29884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4629150"/>
            <a:ext cx="7620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Image Credits: http</a:t>
            </a:r>
            <a:r>
              <a:rPr lang="en-US" sz="600" dirty="0"/>
              <a:t>://www.codeproject.com/Articles/662735/Internals-of-Windows-Thread</a:t>
            </a:r>
          </a:p>
        </p:txBody>
      </p:sp>
    </p:spTree>
    <p:extLst>
      <p:ext uri="{BB962C8B-B14F-4D97-AF65-F5344CB8AC3E}">
        <p14:creationId xmlns:p14="http://schemas.microsoft.com/office/powerpoint/2010/main" val="21994684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Deep dive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71550"/>
            <a:ext cx="297748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166" y="1187488"/>
            <a:ext cx="3772410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365444"/>
            <a:ext cx="7620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Image Credits: http</a:t>
            </a:r>
            <a:r>
              <a:rPr lang="en-US" sz="600" dirty="0"/>
              <a:t>://www.codeproject.com/Articles/662735/Internals-of-Windows-Thread</a:t>
            </a:r>
          </a:p>
        </p:txBody>
      </p:sp>
    </p:spTree>
    <p:extLst>
      <p:ext uri="{BB962C8B-B14F-4D97-AF65-F5344CB8AC3E}">
        <p14:creationId xmlns:p14="http://schemas.microsoft.com/office/powerpoint/2010/main" val="187903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4297187" cy="3733800"/>
          </a:xfrm>
        </p:spPr>
        <p:txBody>
          <a:bodyPr/>
          <a:lstStyle/>
          <a:p>
            <a:r>
              <a:rPr lang="en-US" dirty="0" smtClean="0"/>
              <a:t>Tool : Process hacker</a:t>
            </a:r>
          </a:p>
          <a:p>
            <a:r>
              <a:rPr lang="en-US" dirty="0" smtClean="0"/>
              <a:t>Processes </a:t>
            </a:r>
            <a:r>
              <a:rPr lang="en-US" dirty="0"/>
              <a:t>are implemented as objects.</a:t>
            </a:r>
          </a:p>
          <a:p>
            <a:r>
              <a:rPr lang="en-US" dirty="0"/>
              <a:t>An executable process may contain one or more threads.</a:t>
            </a:r>
          </a:p>
          <a:p>
            <a:r>
              <a:rPr lang="en-US" dirty="0"/>
              <a:t>process includes an object </a:t>
            </a:r>
            <a:r>
              <a:rPr lang="en-US" dirty="0" smtClean="0"/>
              <a:t>table that has handles </a:t>
            </a:r>
            <a:r>
              <a:rPr lang="en-US" dirty="0"/>
              <a:t>to other objects known to this process. </a:t>
            </a:r>
            <a:endParaRPr lang="en-US" dirty="0" smtClean="0"/>
          </a:p>
          <a:p>
            <a:r>
              <a:rPr lang="en-US" dirty="0" smtClean="0"/>
              <a:t>A process needs </a:t>
            </a:r>
            <a:r>
              <a:rPr lang="en-US" dirty="0" err="1" smtClean="0"/>
              <a:t>atleast</a:t>
            </a:r>
            <a:r>
              <a:rPr lang="en-US" dirty="0" smtClean="0"/>
              <a:t> one thread to execute.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33550"/>
            <a:ext cx="4131286" cy="2400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48802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Peering into process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30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memory (approx. 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Process infected with ZBOT @ 0x30000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1557"/>
            <a:ext cx="5353050" cy="316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11556"/>
            <a:ext cx="3194126" cy="262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067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2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Techniques RECAP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277545" y="2765573"/>
            <a:ext cx="8220075" cy="1775222"/>
            <a:chOff x="75" y="2392"/>
            <a:chExt cx="5178" cy="1535"/>
          </a:xfrm>
        </p:grpSpPr>
        <p:sp>
          <p:nvSpPr>
            <p:cNvPr id="16435" name="AutoShape 2"/>
            <p:cNvSpPr>
              <a:spLocks noChangeArrowheads="1"/>
            </p:cNvSpPr>
            <p:nvPr/>
          </p:nvSpPr>
          <p:spPr bwMode="auto">
            <a:xfrm>
              <a:off x="644" y="2392"/>
              <a:ext cx="4609" cy="1535"/>
            </a:xfrm>
            <a:prstGeom prst="roundRect">
              <a:avLst>
                <a:gd name="adj" fmla="val 5083"/>
              </a:avLst>
            </a:prstGeom>
            <a:gradFill rotWithShape="1">
              <a:gsLst>
                <a:gs pos="0">
                  <a:srgbClr val="EFECE5"/>
                </a:gs>
                <a:gs pos="100000">
                  <a:srgbClr val="E9E3C1"/>
                </a:gs>
              </a:gsLst>
              <a:lin ang="5400000" scaled="1"/>
            </a:gradFill>
            <a:ln w="12700" algn="ctr">
              <a:solidFill>
                <a:srgbClr val="D8CE90"/>
              </a:solidFill>
              <a:round/>
              <a:headEnd/>
              <a:tailEnd/>
            </a:ln>
          </p:spPr>
          <p:txBody>
            <a:bodyPr wrap="none" tIns="27432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6" name="TextBox 40"/>
            <p:cNvSpPr txBox="1">
              <a:spLocks noChangeArrowheads="1"/>
            </p:cNvSpPr>
            <p:nvPr/>
          </p:nvSpPr>
          <p:spPr bwMode="auto">
            <a:xfrm>
              <a:off x="75" y="3026"/>
              <a:ext cx="631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600">
                  <a:solidFill>
                    <a:schemeClr val="tx2"/>
                  </a:solidFill>
                </a:rPr>
                <a:t>Kernel Memory</a:t>
              </a:r>
            </a:p>
          </p:txBody>
        </p:sp>
      </p:grpSp>
      <p:sp>
        <p:nvSpPr>
          <p:cNvPr id="308351" name="Line 127"/>
          <p:cNvSpPr>
            <a:spLocks noChangeShapeType="1"/>
          </p:cNvSpPr>
          <p:nvPr/>
        </p:nvSpPr>
        <p:spPr bwMode="auto">
          <a:xfrm flipH="1">
            <a:off x="3092451" y="3049537"/>
            <a:ext cx="365125" cy="37742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>
            <a:spAutoFit/>
          </a:bodyPr>
          <a:lstStyle/>
          <a:p>
            <a:endParaRPr lang="en-US"/>
          </a:p>
        </p:txBody>
      </p:sp>
      <p:sp>
        <p:nvSpPr>
          <p:cNvPr id="16389" name="AutoShape 123"/>
          <p:cNvSpPr>
            <a:spLocks noChangeArrowheads="1"/>
          </p:cNvSpPr>
          <p:nvPr/>
        </p:nvSpPr>
        <p:spPr bwMode="auto">
          <a:xfrm>
            <a:off x="1195387" y="819150"/>
            <a:ext cx="7316788" cy="1827609"/>
          </a:xfrm>
          <a:prstGeom prst="roundRect">
            <a:avLst>
              <a:gd name="adj" fmla="val 5472"/>
            </a:avLst>
          </a:prstGeom>
          <a:gradFill rotWithShape="1">
            <a:gsLst>
              <a:gs pos="0">
                <a:srgbClr val="EFECE5"/>
              </a:gs>
              <a:gs pos="100000">
                <a:srgbClr val="E9E3C1"/>
              </a:gs>
            </a:gsLst>
            <a:lin ang="5400000" scaled="1"/>
          </a:gradFill>
          <a:ln w="12700" algn="ctr">
            <a:solidFill>
              <a:srgbClr val="D8CE90"/>
            </a:solidFill>
            <a:round/>
            <a:headEnd/>
            <a:tailEnd/>
          </a:ln>
        </p:spPr>
        <p:txBody>
          <a:bodyPr wrap="none" tIns="27432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40"/>
          <p:cNvSpPr txBox="1">
            <a:spLocks noChangeArrowheads="1"/>
          </p:cNvSpPr>
          <p:nvPr/>
        </p:nvSpPr>
        <p:spPr bwMode="auto">
          <a:xfrm>
            <a:off x="171450" y="1493390"/>
            <a:ext cx="1001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600">
                <a:solidFill>
                  <a:schemeClr val="tx2"/>
                </a:solidFill>
              </a:rPr>
              <a:t>User Memory</a:t>
            </a:r>
          </a:p>
        </p:txBody>
      </p: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3035302" y="3161455"/>
            <a:ext cx="2105025" cy="1164431"/>
            <a:chOff x="1953" y="2679"/>
            <a:chExt cx="1326" cy="978"/>
          </a:xfrm>
        </p:grpSpPr>
        <p:cxnSp>
          <p:nvCxnSpPr>
            <p:cNvPr id="16431" name="AutoShape 82"/>
            <p:cNvCxnSpPr>
              <a:cxnSpLocks noChangeShapeType="1"/>
              <a:stCxn id="16423" idx="1"/>
              <a:endCxn id="16425" idx="3"/>
            </p:cNvCxnSpPr>
            <p:nvPr/>
          </p:nvCxnSpPr>
          <p:spPr bwMode="auto">
            <a:xfrm flipH="1">
              <a:off x="1953" y="2679"/>
              <a:ext cx="1326" cy="3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2" name="AutoShape 83"/>
            <p:cNvCxnSpPr>
              <a:cxnSpLocks noChangeShapeType="1"/>
              <a:stCxn id="16422" idx="1"/>
              <a:endCxn id="16425" idx="3"/>
            </p:cNvCxnSpPr>
            <p:nvPr/>
          </p:nvCxnSpPr>
          <p:spPr bwMode="auto">
            <a:xfrm flipH="1" flipV="1">
              <a:off x="1953" y="2987"/>
              <a:ext cx="1326" cy="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3" name="AutoShape 84"/>
            <p:cNvCxnSpPr>
              <a:cxnSpLocks noChangeShapeType="1"/>
              <a:stCxn id="16421" idx="1"/>
              <a:endCxn id="16425" idx="3"/>
            </p:cNvCxnSpPr>
            <p:nvPr/>
          </p:nvCxnSpPr>
          <p:spPr bwMode="auto">
            <a:xfrm flipH="1" flipV="1">
              <a:off x="1953" y="2987"/>
              <a:ext cx="1326" cy="3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4" name="AutoShape 85"/>
            <p:cNvCxnSpPr>
              <a:cxnSpLocks noChangeShapeType="1"/>
              <a:stCxn id="16420" idx="1"/>
              <a:endCxn id="16425" idx="3"/>
            </p:cNvCxnSpPr>
            <p:nvPr/>
          </p:nvCxnSpPr>
          <p:spPr bwMode="auto">
            <a:xfrm flipH="1" flipV="1">
              <a:off x="1953" y="2987"/>
              <a:ext cx="1326" cy="6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08313" name="AutoShape 89"/>
          <p:cNvCxnSpPr>
            <a:cxnSpLocks noChangeShapeType="1"/>
            <a:stCxn id="16426" idx="3"/>
          </p:cNvCxnSpPr>
          <p:nvPr/>
        </p:nvCxnSpPr>
        <p:spPr bwMode="auto">
          <a:xfrm flipV="1">
            <a:off x="2954338" y="3180804"/>
            <a:ext cx="1135063" cy="446783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3013787" y="3161455"/>
            <a:ext cx="2127719" cy="1163241"/>
            <a:chOff x="2048" y="2689"/>
            <a:chExt cx="1259" cy="977"/>
          </a:xfrm>
        </p:grpSpPr>
        <p:cxnSp>
          <p:nvCxnSpPr>
            <p:cNvPr id="16427" name="AutoShape 90"/>
            <p:cNvCxnSpPr>
              <a:cxnSpLocks noChangeShapeType="1"/>
              <a:stCxn id="16423" idx="1"/>
              <a:endCxn id="16415" idx="3"/>
            </p:cNvCxnSpPr>
            <p:nvPr/>
          </p:nvCxnSpPr>
          <p:spPr bwMode="auto">
            <a:xfrm flipH="1">
              <a:off x="2048" y="2689"/>
              <a:ext cx="1259" cy="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8" name="AutoShape 91"/>
            <p:cNvCxnSpPr>
              <a:cxnSpLocks noChangeShapeType="1"/>
              <a:stCxn id="16422" idx="1"/>
              <a:endCxn id="16415" idx="3"/>
            </p:cNvCxnSpPr>
            <p:nvPr/>
          </p:nvCxnSpPr>
          <p:spPr bwMode="auto">
            <a:xfrm flipH="1">
              <a:off x="2048" y="3025"/>
              <a:ext cx="1259" cy="5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9" name="AutoShape 93"/>
            <p:cNvCxnSpPr>
              <a:cxnSpLocks noChangeShapeType="1"/>
              <a:stCxn id="16421" idx="1"/>
              <a:endCxn id="16415" idx="3"/>
            </p:cNvCxnSpPr>
            <p:nvPr/>
          </p:nvCxnSpPr>
          <p:spPr bwMode="auto">
            <a:xfrm flipH="1">
              <a:off x="2048" y="3366"/>
              <a:ext cx="1259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0" name="AutoShape 94"/>
            <p:cNvCxnSpPr>
              <a:cxnSpLocks noChangeShapeType="1"/>
              <a:stCxn id="16420" idx="1"/>
              <a:endCxn id="16415" idx="3"/>
            </p:cNvCxnSpPr>
            <p:nvPr/>
          </p:nvCxnSpPr>
          <p:spPr bwMode="auto">
            <a:xfrm flipH="1" flipV="1">
              <a:off x="2048" y="3614"/>
              <a:ext cx="1259" cy="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8319" name="Oval 113"/>
          <p:cNvSpPr>
            <a:spLocks noChangeArrowheads="1"/>
          </p:cNvSpPr>
          <p:nvPr/>
        </p:nvSpPr>
        <p:spPr bwMode="auto">
          <a:xfrm>
            <a:off x="3905250" y="3078112"/>
            <a:ext cx="355600" cy="2416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sz="2400" b="0" baseline="30000"/>
          </a:p>
        </p:txBody>
      </p:sp>
      <p:cxnSp>
        <p:nvCxnSpPr>
          <p:cNvPr id="308302" name="AutoShape 78"/>
          <p:cNvCxnSpPr>
            <a:cxnSpLocks noChangeShapeType="1"/>
            <a:stCxn id="16423" idx="1"/>
          </p:cNvCxnSpPr>
          <p:nvPr/>
        </p:nvCxnSpPr>
        <p:spPr bwMode="auto">
          <a:xfrm rot="10800000">
            <a:off x="4802189" y="3026917"/>
            <a:ext cx="338137" cy="13454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03" name="AutoShape 79"/>
          <p:cNvCxnSpPr>
            <a:cxnSpLocks noChangeShapeType="1"/>
            <a:stCxn id="16422" idx="1"/>
          </p:cNvCxnSpPr>
          <p:nvPr/>
        </p:nvCxnSpPr>
        <p:spPr bwMode="auto">
          <a:xfrm rot="10800000">
            <a:off x="4802189" y="3026917"/>
            <a:ext cx="338137" cy="53459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04" name="AutoShape 80"/>
          <p:cNvCxnSpPr>
            <a:cxnSpLocks noChangeShapeType="1"/>
            <a:stCxn id="16421" idx="1"/>
          </p:cNvCxnSpPr>
          <p:nvPr/>
        </p:nvCxnSpPr>
        <p:spPr bwMode="auto">
          <a:xfrm rot="10800000">
            <a:off x="4802189" y="3026917"/>
            <a:ext cx="338137" cy="94059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05" name="AutoShape 81"/>
          <p:cNvCxnSpPr>
            <a:cxnSpLocks noChangeShapeType="1"/>
            <a:stCxn id="16420" idx="1"/>
          </p:cNvCxnSpPr>
          <p:nvPr/>
        </p:nvCxnSpPr>
        <p:spPr bwMode="auto">
          <a:xfrm rot="10800000">
            <a:off x="4802189" y="3026916"/>
            <a:ext cx="338137" cy="129778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54" name="Oval 113"/>
          <p:cNvSpPr>
            <a:spLocks noChangeArrowheads="1"/>
          </p:cNvSpPr>
          <p:nvPr/>
        </p:nvSpPr>
        <p:spPr bwMode="auto">
          <a:xfrm>
            <a:off x="4691509" y="2853083"/>
            <a:ext cx="427038" cy="2905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sz="2400" b="0" baseline="30000"/>
          </a:p>
        </p:txBody>
      </p: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1387475" y="2998340"/>
            <a:ext cx="7223125" cy="1489472"/>
            <a:chOff x="769" y="2582"/>
            <a:chExt cx="4550" cy="1251"/>
          </a:xfrm>
        </p:grpSpPr>
        <p:sp>
          <p:nvSpPr>
            <p:cNvPr id="16415" name="Rectangle 87"/>
            <p:cNvSpPr>
              <a:spLocks noChangeArrowheads="1"/>
            </p:cNvSpPr>
            <p:nvPr/>
          </p:nvSpPr>
          <p:spPr bwMode="auto">
            <a:xfrm>
              <a:off x="769" y="3471"/>
              <a:ext cx="1024" cy="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 anchor="ctr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Legitimate Device Driver</a:t>
              </a:r>
              <a:r>
                <a:rPr lang="en-US" altLang="en-US" sz="1100" b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416" name="TextBox 68"/>
            <p:cNvSpPr txBox="1">
              <a:spLocks noChangeArrowheads="1"/>
            </p:cNvSpPr>
            <p:nvPr/>
          </p:nvSpPr>
          <p:spPr bwMode="auto">
            <a:xfrm>
              <a:off x="4432" y="2990"/>
              <a:ext cx="46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100" dirty="0" smtClean="0"/>
                <a:t>TDSS</a:t>
              </a:r>
              <a:endParaRPr lang="en-US" altLang="en-US" sz="1400" dirty="0"/>
            </a:p>
          </p:txBody>
        </p:sp>
        <p:sp>
          <p:nvSpPr>
            <p:cNvPr id="16417" name="TextBox 69"/>
            <p:cNvSpPr txBox="1">
              <a:spLocks noChangeArrowheads="1"/>
            </p:cNvSpPr>
            <p:nvPr/>
          </p:nvSpPr>
          <p:spPr bwMode="auto">
            <a:xfrm>
              <a:off x="4437" y="3550"/>
              <a:ext cx="8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050" dirty="0"/>
                <a:t>Spam-</a:t>
              </a:r>
              <a:r>
                <a:rPr lang="en-US" altLang="en-US" sz="1050" dirty="0" err="1"/>
                <a:t>Mailbot</a:t>
              </a:r>
              <a:r>
                <a:rPr lang="en-US" altLang="en-US" sz="1050" dirty="0"/>
                <a:t> aka: </a:t>
              </a:r>
              <a:r>
                <a:rPr lang="en-US" altLang="en-US" sz="1050" dirty="0" err="1"/>
                <a:t>Rustock</a:t>
              </a:r>
              <a:endParaRPr lang="en-US" altLang="en-US" sz="1050" dirty="0"/>
            </a:p>
          </p:txBody>
        </p:sp>
        <p:sp>
          <p:nvSpPr>
            <p:cNvPr id="16418" name="TextBox 70"/>
            <p:cNvSpPr txBox="1">
              <a:spLocks noChangeArrowheads="1"/>
            </p:cNvSpPr>
            <p:nvPr/>
          </p:nvSpPr>
          <p:spPr bwMode="auto">
            <a:xfrm>
              <a:off x="4441" y="3329"/>
              <a:ext cx="58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100" dirty="0"/>
                <a:t>Apropos</a:t>
              </a:r>
              <a:endParaRPr lang="en-US" altLang="en-US" sz="1400" dirty="0"/>
            </a:p>
          </p:txBody>
        </p:sp>
        <p:sp>
          <p:nvSpPr>
            <p:cNvPr id="16419" name="TextBox 71"/>
            <p:cNvSpPr txBox="1">
              <a:spLocks noChangeArrowheads="1"/>
            </p:cNvSpPr>
            <p:nvPr/>
          </p:nvSpPr>
          <p:spPr bwMode="auto">
            <a:xfrm>
              <a:off x="4451" y="2641"/>
              <a:ext cx="4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100" dirty="0" err="1"/>
                <a:t>Bagle</a:t>
              </a:r>
              <a:endParaRPr lang="en-US" altLang="en-US" sz="1100" dirty="0"/>
            </a:p>
          </p:txBody>
        </p:sp>
        <p:sp>
          <p:nvSpPr>
            <p:cNvPr id="16420" name="Rectangle 99"/>
            <p:cNvSpPr>
              <a:spLocks noChangeArrowheads="1"/>
            </p:cNvSpPr>
            <p:nvPr/>
          </p:nvSpPr>
          <p:spPr bwMode="auto">
            <a:xfrm>
              <a:off x="3133" y="3559"/>
              <a:ext cx="1288" cy="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SysEnter/Int2E (MSR)</a:t>
              </a:r>
            </a:p>
          </p:txBody>
        </p:sp>
        <p:sp>
          <p:nvSpPr>
            <p:cNvPr id="16421" name="Rectangle 100"/>
            <p:cNvSpPr>
              <a:spLocks noChangeArrowheads="1"/>
            </p:cNvSpPr>
            <p:nvPr/>
          </p:nvSpPr>
          <p:spPr bwMode="auto">
            <a:xfrm>
              <a:off x="3133" y="3259"/>
              <a:ext cx="1288" cy="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Index of IDT</a:t>
              </a:r>
            </a:p>
          </p:txBody>
        </p:sp>
        <p:sp>
          <p:nvSpPr>
            <p:cNvPr id="16422" name="Rectangle 101"/>
            <p:cNvSpPr>
              <a:spLocks noChangeArrowheads="1"/>
            </p:cNvSpPr>
            <p:nvPr/>
          </p:nvSpPr>
          <p:spPr bwMode="auto">
            <a:xfrm>
              <a:off x="3133" y="2873"/>
              <a:ext cx="1288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Index of IRPTable</a:t>
              </a:r>
              <a:br>
                <a:rPr lang="en-US" altLang="en-US" sz="1100">
                  <a:solidFill>
                    <a:schemeClr val="bg1"/>
                  </a:solidFill>
                </a:rPr>
              </a:br>
              <a:r>
                <a:rPr lang="en-US" altLang="en-US" sz="1100">
                  <a:solidFill>
                    <a:schemeClr val="bg1"/>
                  </a:solidFill>
                </a:rPr>
                <a:t>of a device driver</a:t>
              </a:r>
            </a:p>
          </p:txBody>
        </p:sp>
        <p:sp>
          <p:nvSpPr>
            <p:cNvPr id="16423" name="Rectangle 102"/>
            <p:cNvSpPr>
              <a:spLocks noChangeArrowheads="1"/>
            </p:cNvSpPr>
            <p:nvPr/>
          </p:nvSpPr>
          <p:spPr bwMode="auto">
            <a:xfrm>
              <a:off x="3133" y="2582"/>
              <a:ext cx="1288" cy="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Index of SSDT</a:t>
              </a:r>
            </a:p>
          </p:txBody>
        </p:sp>
        <p:grpSp>
          <p:nvGrpSpPr>
            <p:cNvPr id="16424" name="Group 134"/>
            <p:cNvGrpSpPr>
              <a:grpSpLocks/>
            </p:cNvGrpSpPr>
            <p:nvPr/>
          </p:nvGrpSpPr>
          <p:grpSpPr bwMode="auto">
            <a:xfrm>
              <a:off x="771" y="2638"/>
              <a:ext cx="1036" cy="777"/>
              <a:chOff x="771" y="2658"/>
              <a:chExt cx="1036" cy="777"/>
            </a:xfrm>
          </p:grpSpPr>
          <p:sp>
            <p:nvSpPr>
              <p:cNvPr id="16425" name="Text Box 74"/>
              <p:cNvSpPr txBox="1">
                <a:spLocks noChangeArrowheads="1"/>
              </p:cNvSpPr>
              <p:nvPr/>
            </p:nvSpPr>
            <p:spPr bwMode="auto">
              <a:xfrm>
                <a:off x="771" y="2658"/>
                <a:ext cx="1036" cy="77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 sz="1100" dirty="0">
                    <a:solidFill>
                      <a:schemeClr val="bg1"/>
                    </a:solidFill>
                  </a:rPr>
                  <a:t>NtosKrnl.exe</a:t>
                </a:r>
                <a:endParaRPr lang="en-US" altLang="en-US" sz="1800" b="0" baseline="30000" dirty="0"/>
              </a:p>
            </p:txBody>
          </p:sp>
          <p:sp>
            <p:nvSpPr>
              <p:cNvPr id="16426" name="TextBox 44"/>
              <p:cNvSpPr txBox="1">
                <a:spLocks noChangeArrowheads="1"/>
              </p:cNvSpPr>
              <p:nvPr/>
            </p:nvSpPr>
            <p:spPr bwMode="auto">
              <a:xfrm>
                <a:off x="815" y="2887"/>
                <a:ext cx="941" cy="487"/>
              </a:xfrm>
              <a:prstGeom prst="rect">
                <a:avLst/>
              </a:prstGeom>
              <a:solidFill>
                <a:srgbClr val="C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7432" rIns="0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</a:pPr>
                <a:r>
                  <a:rPr lang="en-US" altLang="en-US" sz="900" dirty="0"/>
                  <a:t>Exported  function (</a:t>
                </a:r>
                <a:r>
                  <a:rPr lang="en-US" altLang="en-US" sz="900" dirty="0" err="1"/>
                  <a:t>NtQuerySystemInfo</a:t>
                </a:r>
                <a:r>
                  <a:rPr lang="en-US" altLang="en-US" sz="900" dirty="0"/>
                  <a:t>) </a:t>
                </a:r>
              </a:p>
              <a:p>
                <a:pPr>
                  <a:spcBef>
                    <a:spcPct val="0"/>
                  </a:spcBef>
                  <a:buSzTx/>
                </a:pPr>
                <a:endParaRPr lang="en-US" altLang="en-US" sz="900" dirty="0"/>
              </a:p>
              <a:p>
                <a:pPr>
                  <a:spcBef>
                    <a:spcPct val="0"/>
                  </a:spcBef>
                  <a:buSzTx/>
                </a:pPr>
                <a:r>
                  <a:rPr lang="en-US" altLang="en-US" sz="900" dirty="0" err="1"/>
                  <a:t>Jmp</a:t>
                </a:r>
                <a:r>
                  <a:rPr lang="en-US" altLang="en-US" sz="900" dirty="0"/>
                  <a:t> “rootkit.sys</a:t>
                </a:r>
                <a:r>
                  <a:rPr lang="en-US" altLang="en-US" sz="700" b="0" dirty="0"/>
                  <a:t>”</a:t>
                </a:r>
              </a:p>
            </p:txBody>
          </p:sp>
        </p:grpSp>
      </p:grpSp>
      <p:sp>
        <p:nvSpPr>
          <p:cNvPr id="308337" name="AutoShape 113"/>
          <p:cNvSpPr>
            <a:spLocks noChangeArrowheads="1"/>
          </p:cNvSpPr>
          <p:nvPr/>
        </p:nvSpPr>
        <p:spPr bwMode="auto">
          <a:xfrm>
            <a:off x="4022725" y="999281"/>
            <a:ext cx="2578100" cy="1537097"/>
          </a:xfrm>
          <a:prstGeom prst="roundRect">
            <a:avLst>
              <a:gd name="adj" fmla="val 5190"/>
            </a:avLst>
          </a:prstGeom>
          <a:solidFill>
            <a:schemeClr val="bg1"/>
          </a:solidFill>
          <a:ln w="12700" algn="ctr">
            <a:solidFill>
              <a:srgbClr val="CCBF6E"/>
            </a:solidFill>
            <a:round/>
            <a:headEnd/>
            <a:tailEnd/>
          </a:ln>
        </p:spPr>
        <p:txBody>
          <a:bodyPr tIns="27432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SzTx/>
            </a:pPr>
            <a:r>
              <a:rPr lang="en-US" altLang="en-US" sz="900" dirty="0">
                <a:cs typeface="Times New Roman" pitchFamily="18" charset="0"/>
              </a:rPr>
              <a:t>Headers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Code Section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…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Call </a:t>
            </a:r>
            <a:r>
              <a:rPr lang="en-US" altLang="en-US" sz="900" dirty="0" err="1">
                <a:cs typeface="Times New Roman" pitchFamily="18" charset="0"/>
              </a:rPr>
              <a:t>FindNextFile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…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Import data section </a:t>
            </a:r>
            <a:endParaRPr lang="en-US" altLang="en-US" sz="900" dirty="0"/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SzTx/>
            </a:pPr>
            <a:r>
              <a:rPr lang="en-US" altLang="en-US" sz="900" dirty="0" err="1">
                <a:cs typeface="Times New Roman" pitchFamily="18" charset="0"/>
              </a:rPr>
              <a:t>FindNextFile</a:t>
            </a:r>
            <a:r>
              <a:rPr lang="en-US" altLang="en-US" sz="900" dirty="0">
                <a:cs typeface="Times New Roman" pitchFamily="18" charset="0"/>
              </a:rPr>
              <a:t>: 0x12345678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Kernel32.dll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0x12345678: </a:t>
            </a:r>
            <a:r>
              <a:rPr lang="en-US" altLang="en-US" sz="900" dirty="0" err="1">
                <a:cs typeface="Times New Roman" pitchFamily="18" charset="0"/>
              </a:rPr>
              <a:t>FindNextFile</a:t>
            </a:r>
            <a:r>
              <a:rPr lang="en-US" altLang="en-US" sz="900" dirty="0">
                <a:cs typeface="Times New Roman" pitchFamily="18" charset="0"/>
              </a:rPr>
              <a:t> Code</a:t>
            </a:r>
            <a:endParaRPr lang="en-US" altLang="en-US" sz="900" i="1" dirty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SzTx/>
            </a:pPr>
            <a:r>
              <a:rPr lang="en-US" altLang="en-US" sz="900" i="1" dirty="0">
                <a:solidFill>
                  <a:srgbClr val="0000FF"/>
                </a:solidFill>
                <a:cs typeface="Times New Roman" pitchFamily="18" charset="0"/>
              </a:rPr>
              <a:t>Rootkit Code. </a:t>
            </a:r>
            <a:r>
              <a:rPr lang="en-US" altLang="en-US" sz="900" dirty="0"/>
              <a:t/>
            </a:r>
            <a:br>
              <a:rPr lang="en-US" altLang="en-US" sz="900" dirty="0"/>
            </a:br>
            <a:r>
              <a:rPr lang="en-US" altLang="en-US" sz="900" dirty="0">
                <a:cs typeface="Times New Roman" pitchFamily="18" charset="0"/>
              </a:rPr>
              <a:t>0x70034622: </a:t>
            </a:r>
            <a:r>
              <a:rPr lang="en-US" altLang="en-US" sz="900" dirty="0" err="1">
                <a:cs typeface="Times New Roman" pitchFamily="18" charset="0"/>
              </a:rPr>
              <a:t>MyfindnextFile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600" dirty="0">
                <a:cs typeface="Times New Roman" pitchFamily="18" charset="0"/>
              </a:rPr>
              <a:t>…</a:t>
            </a:r>
          </a:p>
        </p:txBody>
      </p:sp>
      <p:sp>
        <p:nvSpPr>
          <p:cNvPr id="308338" name="AutoShape 114"/>
          <p:cNvSpPr>
            <a:spLocks noChangeArrowheads="1"/>
          </p:cNvSpPr>
          <p:nvPr/>
        </p:nvSpPr>
        <p:spPr bwMode="auto">
          <a:xfrm>
            <a:off x="3268574" y="1533155"/>
            <a:ext cx="846138" cy="411956"/>
          </a:xfrm>
          <a:prstGeom prst="rightArrow">
            <a:avLst>
              <a:gd name="adj1" fmla="val 60694"/>
              <a:gd name="adj2" fmla="val 54045"/>
            </a:avLst>
          </a:prstGeom>
          <a:gradFill rotWithShape="0">
            <a:gsLst>
              <a:gs pos="0">
                <a:srgbClr val="F3F0DD"/>
              </a:gs>
              <a:gs pos="100000">
                <a:srgbClr val="CC00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7432" bIns="27432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</a:pPr>
            <a:endParaRPr lang="en-US" altLang="en-US" sz="1600" b="0"/>
          </a:p>
        </p:txBody>
      </p:sp>
      <p:sp>
        <p:nvSpPr>
          <p:cNvPr id="308339" name="AutoShape 115"/>
          <p:cNvSpPr>
            <a:spLocks noChangeArrowheads="1"/>
          </p:cNvSpPr>
          <p:nvPr/>
        </p:nvSpPr>
        <p:spPr bwMode="auto">
          <a:xfrm>
            <a:off x="1295400" y="993327"/>
            <a:ext cx="2178050" cy="1504950"/>
          </a:xfrm>
          <a:prstGeom prst="roundRect">
            <a:avLst>
              <a:gd name="adj" fmla="val 5065"/>
            </a:avLst>
          </a:prstGeom>
          <a:solidFill>
            <a:schemeClr val="bg1"/>
          </a:solidFill>
          <a:ln w="12700" algn="ctr">
            <a:solidFill>
              <a:srgbClr val="CCBF6E"/>
            </a:solidFill>
            <a:round/>
            <a:headEnd/>
            <a:tailEnd/>
          </a:ln>
        </p:spPr>
        <p:txBody>
          <a:bodyPr tIns="27432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SzTx/>
            </a:pPr>
            <a:r>
              <a:rPr lang="en-US" altLang="en-US" sz="1000" dirty="0">
                <a:cs typeface="Times New Roman" pitchFamily="18" charset="0"/>
              </a:rPr>
              <a:t>Headers</a:t>
            </a: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1000" dirty="0">
                <a:cs typeface="Times New Roman" pitchFamily="18" charset="0"/>
              </a:rPr>
              <a:t>Code Section</a:t>
            </a: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1000" dirty="0">
                <a:cs typeface="Times New Roman" pitchFamily="18" charset="0"/>
              </a:rPr>
              <a:t>…</a:t>
            </a: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1000" dirty="0">
                <a:cs typeface="Times New Roman" pitchFamily="18" charset="0"/>
              </a:rPr>
              <a:t>Call </a:t>
            </a:r>
            <a:r>
              <a:rPr lang="en-US" altLang="en-US" sz="1000" dirty="0" err="1">
                <a:cs typeface="Times New Roman" pitchFamily="18" charset="0"/>
              </a:rPr>
              <a:t>FindNextFile</a:t>
            </a: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1000" dirty="0">
                <a:cs typeface="Times New Roman" pitchFamily="18" charset="0"/>
              </a:rPr>
              <a:t>…</a:t>
            </a: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1000" dirty="0">
                <a:cs typeface="Times New Roman" pitchFamily="18" charset="0"/>
              </a:rPr>
              <a:t>Import data section </a:t>
            </a: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1000" dirty="0" err="1">
                <a:cs typeface="Times New Roman" pitchFamily="18" charset="0"/>
              </a:rPr>
              <a:t>FindNextFile</a:t>
            </a:r>
            <a:r>
              <a:rPr lang="en-US" altLang="en-US" sz="1000" dirty="0">
                <a:cs typeface="Times New Roman" pitchFamily="18" charset="0"/>
              </a:rPr>
              <a:t>: 0x12345678</a:t>
            </a:r>
            <a:endParaRPr lang="en-US" altLang="en-US" sz="1000" dirty="0"/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SzTx/>
            </a:pPr>
            <a:r>
              <a:rPr lang="en-US" altLang="en-US" sz="1000" dirty="0">
                <a:cs typeface="Times New Roman" pitchFamily="18" charset="0"/>
              </a:rPr>
              <a:t>Kernel32.dll</a:t>
            </a:r>
            <a:endParaRPr lang="en-US" altLang="en-US" sz="1000" dirty="0"/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SzTx/>
            </a:pPr>
            <a:r>
              <a:rPr lang="en-US" altLang="en-US" sz="1000" dirty="0">
                <a:cs typeface="Times New Roman" pitchFamily="18" charset="0"/>
              </a:rPr>
              <a:t>0x12345678: </a:t>
            </a:r>
            <a:r>
              <a:rPr lang="en-US" altLang="en-US" sz="1000" dirty="0" err="1">
                <a:cs typeface="Times New Roman" pitchFamily="18" charset="0"/>
              </a:rPr>
              <a:t>FindNextFile</a:t>
            </a:r>
            <a:r>
              <a:rPr lang="en-US" altLang="en-US" sz="1000" dirty="0">
                <a:cs typeface="Times New Roman" pitchFamily="18" charset="0"/>
              </a:rPr>
              <a:t> Code</a:t>
            </a:r>
            <a:endParaRPr lang="en-US" altLang="en-US" sz="1000" dirty="0"/>
          </a:p>
        </p:txBody>
      </p:sp>
      <p:sp>
        <p:nvSpPr>
          <p:cNvPr id="308340" name="Text Box 74"/>
          <p:cNvSpPr>
            <a:spLocks noChangeArrowheads="1"/>
          </p:cNvSpPr>
          <p:nvPr/>
        </p:nvSpPr>
        <p:spPr bwMode="auto">
          <a:xfrm>
            <a:off x="6664325" y="736152"/>
            <a:ext cx="1757362" cy="228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1400" dirty="0">
                <a:solidFill>
                  <a:schemeClr val="tx2"/>
                </a:solidFill>
              </a:rPr>
              <a:t>Hacker Defender</a:t>
            </a:r>
            <a:endParaRPr lang="en-US" altLang="en-US" sz="1400" b="0" baseline="30000" dirty="0">
              <a:solidFill>
                <a:schemeClr val="tx2"/>
              </a:solidFill>
            </a:endParaRPr>
          </a:p>
        </p:txBody>
      </p:sp>
      <p:sp>
        <p:nvSpPr>
          <p:cNvPr id="308344" name="Text Box 48"/>
          <p:cNvSpPr txBox="1">
            <a:spLocks noChangeArrowheads="1"/>
          </p:cNvSpPr>
          <p:nvPr/>
        </p:nvSpPr>
        <p:spPr bwMode="auto">
          <a:xfrm>
            <a:off x="1293812" y="744488"/>
            <a:ext cx="224155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1400">
                <a:solidFill>
                  <a:schemeClr val="tx2"/>
                </a:solidFill>
                <a:cs typeface="Times New Roman" pitchFamily="18" charset="0"/>
              </a:rPr>
              <a:t>Process (Before Hook)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08345" name="Text Box 48"/>
          <p:cNvSpPr txBox="1">
            <a:spLocks noChangeArrowheads="1"/>
          </p:cNvSpPr>
          <p:nvPr/>
        </p:nvSpPr>
        <p:spPr bwMode="auto">
          <a:xfrm>
            <a:off x="4152901" y="744488"/>
            <a:ext cx="240188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1400">
                <a:solidFill>
                  <a:schemeClr val="tx2"/>
                </a:solidFill>
                <a:cs typeface="Times New Roman" pitchFamily="18" charset="0"/>
              </a:rPr>
              <a:t>Process (After Hook)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08349" name="Rectangle 125"/>
          <p:cNvSpPr>
            <a:spLocks noChangeArrowheads="1"/>
          </p:cNvSpPr>
          <p:nvPr/>
        </p:nvSpPr>
        <p:spPr bwMode="auto">
          <a:xfrm>
            <a:off x="4839495" y="1948899"/>
            <a:ext cx="1489075" cy="25853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350" name="AutoShape 126"/>
          <p:cNvSpPr>
            <a:spLocks noChangeArrowheads="1"/>
          </p:cNvSpPr>
          <p:nvPr/>
        </p:nvSpPr>
        <p:spPr bwMode="auto">
          <a:xfrm rot="8966886">
            <a:off x="6445251" y="1592212"/>
            <a:ext cx="1462087" cy="322659"/>
          </a:xfrm>
          <a:prstGeom prst="rightArrow">
            <a:avLst>
              <a:gd name="adj1" fmla="val 56685"/>
              <a:gd name="adj2" fmla="val 58027"/>
            </a:avLst>
          </a:prstGeom>
          <a:gradFill rotWithShape="0">
            <a:gsLst>
              <a:gs pos="0">
                <a:srgbClr val="CC0033"/>
              </a:gs>
              <a:gs pos="100000">
                <a:srgbClr val="F3F0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45720" tIns="27432" bIns="27432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</a:pPr>
            <a:endParaRPr lang="en-US" altLang="en-US" sz="1600" b="0"/>
          </a:p>
        </p:txBody>
      </p:sp>
      <p:sp>
        <p:nvSpPr>
          <p:cNvPr id="308341" name="TextBox 44"/>
          <p:cNvSpPr>
            <a:spLocks noChangeArrowheads="1"/>
          </p:cNvSpPr>
          <p:nvPr/>
        </p:nvSpPr>
        <p:spPr bwMode="auto">
          <a:xfrm>
            <a:off x="6753226" y="1042143"/>
            <a:ext cx="1679575" cy="790575"/>
          </a:xfrm>
          <a:prstGeom prst="roundRect">
            <a:avLst>
              <a:gd name="adj" fmla="val 10394"/>
            </a:avLst>
          </a:prstGeom>
          <a:solidFill>
            <a:srgbClr val="5678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100" dirty="0">
                <a:solidFill>
                  <a:schemeClr val="bg1"/>
                </a:solidFill>
              </a:rPr>
              <a:t>Replace first five bytes of code with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100" dirty="0" err="1">
                <a:solidFill>
                  <a:schemeClr val="bg1"/>
                </a:solidFill>
              </a:rPr>
              <a:t>jmp</a:t>
            </a:r>
            <a:r>
              <a:rPr lang="en-US" altLang="en-US" sz="1100" dirty="0">
                <a:solidFill>
                  <a:schemeClr val="bg1"/>
                </a:solidFill>
              </a:rPr>
              <a:t> 0x70034622</a:t>
            </a:r>
          </a:p>
        </p:txBody>
      </p:sp>
      <p:sp>
        <p:nvSpPr>
          <p:cNvPr id="308361" name="Line 137"/>
          <p:cNvSpPr>
            <a:spLocks noChangeShapeType="1"/>
          </p:cNvSpPr>
          <p:nvPr/>
        </p:nvSpPr>
        <p:spPr bwMode="auto">
          <a:xfrm flipH="1" flipV="1">
            <a:off x="3025776" y="4113956"/>
            <a:ext cx="350837" cy="119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>
            <a:spAutoFit/>
          </a:bodyPr>
          <a:lstStyle/>
          <a:p>
            <a:endParaRPr lang="en-US"/>
          </a:p>
        </p:txBody>
      </p:sp>
      <p:sp>
        <p:nvSpPr>
          <p:cNvPr id="308362" name="Line 138"/>
          <p:cNvSpPr>
            <a:spLocks noChangeShapeType="1"/>
          </p:cNvSpPr>
          <p:nvPr/>
        </p:nvSpPr>
        <p:spPr bwMode="auto">
          <a:xfrm flipV="1">
            <a:off x="3382962" y="3090019"/>
            <a:ext cx="0" cy="1040606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>
            <a:spAutoFit/>
          </a:bodyPr>
          <a:lstStyle/>
          <a:p>
            <a:endParaRPr lang="en-US"/>
          </a:p>
        </p:txBody>
      </p:sp>
      <p:sp>
        <p:nvSpPr>
          <p:cNvPr id="308300" name="Rectangle 76"/>
          <p:cNvSpPr>
            <a:spLocks noChangeArrowheads="1"/>
          </p:cNvSpPr>
          <p:nvPr/>
        </p:nvSpPr>
        <p:spPr bwMode="auto">
          <a:xfrm>
            <a:off x="3408810" y="2841618"/>
            <a:ext cx="1282699" cy="24622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35000"/>
              </a:spcBef>
            </a:pPr>
            <a:r>
              <a:rPr lang="en-US" altLang="en-US" sz="1600" b="0" dirty="0">
                <a:solidFill>
                  <a:schemeClr val="bg1"/>
                </a:solidFill>
              </a:rPr>
              <a:t>Rootkit.sys</a:t>
            </a:r>
            <a:endParaRPr lang="en-US" alt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9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30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0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51" grpId="0" animBg="1"/>
      <p:bldP spid="308319" grpId="0" animBg="1"/>
      <p:bldP spid="308254" grpId="0" animBg="1"/>
      <p:bldP spid="308337" grpId="0" animBg="1"/>
      <p:bldP spid="308338" grpId="0" animBg="1"/>
      <p:bldP spid="308339" grpId="0" animBg="1"/>
      <p:bldP spid="308340" grpId="0"/>
      <p:bldP spid="308344" grpId="0"/>
      <p:bldP spid="308345" grpId="0"/>
      <p:bldP spid="308349" grpId="0" animBg="1"/>
      <p:bldP spid="308350" grpId="0" animBg="1"/>
      <p:bldP spid="308341" grpId="0" animBg="1"/>
      <p:bldP spid="308361" grpId="0" animBg="1"/>
      <p:bldP spid="308362" grpId="0" animBg="1"/>
      <p:bldP spid="3083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A detection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819" name="Group 154"/>
          <p:cNvGrpSpPr>
            <a:grpSpLocks/>
          </p:cNvGrpSpPr>
          <p:nvPr/>
        </p:nvGrpSpPr>
        <p:grpSpPr bwMode="auto">
          <a:xfrm>
            <a:off x="142876" y="2166938"/>
            <a:ext cx="8220075" cy="2484835"/>
            <a:chOff x="70" y="1945"/>
            <a:chExt cx="5178" cy="1962"/>
          </a:xfrm>
        </p:grpSpPr>
        <p:sp>
          <p:nvSpPr>
            <p:cNvPr id="34868" name="AutoShape 118"/>
            <p:cNvSpPr>
              <a:spLocks noChangeArrowheads="1"/>
            </p:cNvSpPr>
            <p:nvPr/>
          </p:nvSpPr>
          <p:spPr bwMode="auto">
            <a:xfrm>
              <a:off x="692" y="1945"/>
              <a:ext cx="4556" cy="1962"/>
            </a:xfrm>
            <a:prstGeom prst="roundRect">
              <a:avLst>
                <a:gd name="adj" fmla="val 3875"/>
              </a:avLst>
            </a:prstGeom>
            <a:gradFill rotWithShape="1">
              <a:gsLst>
                <a:gs pos="0">
                  <a:srgbClr val="EFECE5"/>
                </a:gs>
                <a:gs pos="100000">
                  <a:srgbClr val="E9E3C1"/>
                </a:gs>
              </a:gsLst>
              <a:lin ang="5400000" scaled="1"/>
            </a:gradFill>
            <a:ln w="12700" algn="ctr">
              <a:solidFill>
                <a:srgbClr val="D8CE90"/>
              </a:solidFill>
              <a:round/>
              <a:headEnd/>
              <a:tailEnd/>
            </a:ln>
          </p:spPr>
          <p:txBody>
            <a:bodyPr wrap="none" tIns="27432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69" name="TextBox 40"/>
            <p:cNvSpPr txBox="1">
              <a:spLocks noChangeArrowheads="1"/>
            </p:cNvSpPr>
            <p:nvPr/>
          </p:nvSpPr>
          <p:spPr bwMode="auto">
            <a:xfrm>
              <a:off x="70" y="2690"/>
              <a:ext cx="631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tx2"/>
                  </a:solidFill>
                </a:rPr>
                <a:t>Kernel Memory</a:t>
              </a:r>
            </a:p>
          </p:txBody>
        </p:sp>
      </p:grp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1150938" y="1000125"/>
            <a:ext cx="7192962" cy="1085850"/>
          </a:xfrm>
          <a:prstGeom prst="roundRect">
            <a:avLst>
              <a:gd name="adj" fmla="val 8222"/>
            </a:avLst>
          </a:prstGeom>
          <a:gradFill rotWithShape="1">
            <a:gsLst>
              <a:gs pos="0">
                <a:srgbClr val="EFECE5"/>
              </a:gs>
              <a:gs pos="100000">
                <a:srgbClr val="E9E3C1"/>
              </a:gs>
            </a:gsLst>
            <a:lin ang="5400000" scaled="1"/>
          </a:gradFill>
          <a:ln w="9525" algn="ctr">
            <a:solidFill>
              <a:srgbClr val="CAAC80"/>
            </a:solidFill>
            <a:round/>
            <a:headEnd/>
            <a:tailEnd/>
          </a:ln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sz="1400" b="0" baseline="30000"/>
          </a:p>
        </p:txBody>
      </p:sp>
      <p:sp>
        <p:nvSpPr>
          <p:cNvPr id="15383" name="TextBox 40"/>
          <p:cNvSpPr txBox="1">
            <a:spLocks noChangeArrowheads="1"/>
          </p:cNvSpPr>
          <p:nvPr/>
        </p:nvSpPr>
        <p:spPr bwMode="auto">
          <a:xfrm>
            <a:off x="127001" y="1360885"/>
            <a:ext cx="1077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800">
                <a:solidFill>
                  <a:schemeClr val="tx2"/>
                </a:solidFill>
              </a:rPr>
              <a:t>User Memory</a:t>
            </a:r>
          </a:p>
        </p:txBody>
      </p:sp>
      <p:sp>
        <p:nvSpPr>
          <p:cNvPr id="259134" name="TextBox 76"/>
          <p:cNvSpPr txBox="1">
            <a:spLocks noChangeArrowheads="1"/>
          </p:cNvSpPr>
          <p:nvPr/>
        </p:nvSpPr>
        <p:spPr bwMode="auto">
          <a:xfrm>
            <a:off x="1597026" y="1581150"/>
            <a:ext cx="17494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SzTx/>
            </a:pPr>
            <a:r>
              <a:rPr lang="en-US" altLang="en-US" sz="1050"/>
              <a:t>Initiate Rootkit Scanning</a:t>
            </a:r>
          </a:p>
        </p:txBody>
      </p:sp>
      <p:sp>
        <p:nvSpPr>
          <p:cNvPr id="259137" name="TextBox 77"/>
          <p:cNvSpPr txBox="1">
            <a:spLocks noChangeArrowheads="1"/>
          </p:cNvSpPr>
          <p:nvPr/>
        </p:nvSpPr>
        <p:spPr bwMode="auto">
          <a:xfrm>
            <a:off x="6137275" y="1369219"/>
            <a:ext cx="1412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  <a:buSzTx/>
            </a:pPr>
            <a:r>
              <a:rPr lang="en-US" altLang="en-US" sz="1050"/>
              <a:t>Code sent to scanner for scanning</a:t>
            </a:r>
          </a:p>
        </p:txBody>
      </p:sp>
      <p:sp>
        <p:nvSpPr>
          <p:cNvPr id="259192" name="Line 120"/>
          <p:cNvSpPr>
            <a:spLocks noChangeShapeType="1"/>
          </p:cNvSpPr>
          <p:nvPr/>
        </p:nvSpPr>
        <p:spPr bwMode="auto">
          <a:xfrm flipH="1">
            <a:off x="2957513" y="3143250"/>
            <a:ext cx="334962" cy="359569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>
            <a:spAutoFit/>
          </a:bodyPr>
          <a:lstStyle/>
          <a:p>
            <a:endParaRPr lang="en-US" sz="1100"/>
          </a:p>
        </p:txBody>
      </p:sp>
      <p:sp>
        <p:nvSpPr>
          <p:cNvPr id="259193" name="Line 121"/>
          <p:cNvSpPr>
            <a:spLocks noChangeShapeType="1"/>
          </p:cNvSpPr>
          <p:nvPr/>
        </p:nvSpPr>
        <p:spPr bwMode="auto">
          <a:xfrm flipH="1" flipV="1">
            <a:off x="2890839" y="4189810"/>
            <a:ext cx="350837" cy="119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>
            <a:spAutoFit/>
          </a:bodyPr>
          <a:lstStyle/>
          <a:p>
            <a:endParaRPr lang="en-US" sz="1100"/>
          </a:p>
        </p:txBody>
      </p: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2941639" y="3300413"/>
            <a:ext cx="2065337" cy="1163241"/>
            <a:chOff x="1979" y="2732"/>
            <a:chExt cx="1301" cy="977"/>
          </a:xfrm>
        </p:grpSpPr>
        <p:cxnSp>
          <p:nvCxnSpPr>
            <p:cNvPr id="34864" name="AutoShape 125"/>
            <p:cNvCxnSpPr>
              <a:cxnSpLocks noChangeShapeType="1"/>
              <a:stCxn id="34856" idx="1"/>
              <a:endCxn id="34858" idx="3"/>
            </p:cNvCxnSpPr>
            <p:nvPr/>
          </p:nvCxnSpPr>
          <p:spPr bwMode="auto">
            <a:xfrm flipH="1">
              <a:off x="1979" y="2732"/>
              <a:ext cx="1301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5" name="AutoShape 126"/>
            <p:cNvCxnSpPr>
              <a:cxnSpLocks noChangeShapeType="1"/>
              <a:stCxn id="34855" idx="1"/>
              <a:endCxn id="34858" idx="3"/>
            </p:cNvCxnSpPr>
            <p:nvPr/>
          </p:nvCxnSpPr>
          <p:spPr bwMode="auto">
            <a:xfrm flipH="1" flipV="1">
              <a:off x="1979" y="3021"/>
              <a:ext cx="1301" cy="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6" name="AutoShape 127"/>
            <p:cNvCxnSpPr>
              <a:cxnSpLocks noChangeShapeType="1"/>
              <a:stCxn id="34854" idx="1"/>
              <a:endCxn id="34858" idx="3"/>
            </p:cNvCxnSpPr>
            <p:nvPr/>
          </p:nvCxnSpPr>
          <p:spPr bwMode="auto">
            <a:xfrm flipH="1" flipV="1">
              <a:off x="1979" y="3021"/>
              <a:ext cx="1301" cy="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7" name="AutoShape 128"/>
            <p:cNvCxnSpPr>
              <a:cxnSpLocks noChangeShapeType="1"/>
              <a:stCxn id="34853" idx="1"/>
              <a:endCxn id="34858" idx="3"/>
            </p:cNvCxnSpPr>
            <p:nvPr/>
          </p:nvCxnSpPr>
          <p:spPr bwMode="auto">
            <a:xfrm flipH="1" flipV="1">
              <a:off x="1979" y="3021"/>
              <a:ext cx="1301" cy="6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9201" name="AutoShape 129"/>
          <p:cNvCxnSpPr>
            <a:cxnSpLocks noChangeShapeType="1"/>
            <a:stCxn id="34859" idx="3"/>
            <a:endCxn id="259195" idx="2"/>
          </p:cNvCxnSpPr>
          <p:nvPr/>
        </p:nvCxnSpPr>
        <p:spPr bwMode="auto">
          <a:xfrm flipV="1">
            <a:off x="2819402" y="3195102"/>
            <a:ext cx="1135062" cy="508338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2878850" y="3237309"/>
            <a:ext cx="2127719" cy="1163241"/>
            <a:chOff x="2048" y="2689"/>
            <a:chExt cx="1259" cy="977"/>
          </a:xfrm>
        </p:grpSpPr>
        <p:cxnSp>
          <p:nvCxnSpPr>
            <p:cNvPr id="34860" name="AutoShape 131"/>
            <p:cNvCxnSpPr>
              <a:cxnSpLocks noChangeShapeType="1"/>
              <a:stCxn id="34856" idx="1"/>
              <a:endCxn id="34848" idx="3"/>
            </p:cNvCxnSpPr>
            <p:nvPr/>
          </p:nvCxnSpPr>
          <p:spPr bwMode="auto">
            <a:xfrm flipH="1">
              <a:off x="2048" y="2689"/>
              <a:ext cx="1259" cy="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1" name="AutoShape 132"/>
            <p:cNvCxnSpPr>
              <a:cxnSpLocks noChangeShapeType="1"/>
              <a:stCxn id="34855" idx="1"/>
              <a:endCxn id="34848" idx="3"/>
            </p:cNvCxnSpPr>
            <p:nvPr/>
          </p:nvCxnSpPr>
          <p:spPr bwMode="auto">
            <a:xfrm flipH="1">
              <a:off x="2048" y="3025"/>
              <a:ext cx="1259" cy="5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2" name="AutoShape 133"/>
            <p:cNvCxnSpPr>
              <a:cxnSpLocks noChangeShapeType="1"/>
              <a:stCxn id="34854" idx="1"/>
              <a:endCxn id="34848" idx="3"/>
            </p:cNvCxnSpPr>
            <p:nvPr/>
          </p:nvCxnSpPr>
          <p:spPr bwMode="auto">
            <a:xfrm flipH="1">
              <a:off x="2048" y="3366"/>
              <a:ext cx="1259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3" name="AutoShape 134"/>
            <p:cNvCxnSpPr>
              <a:cxnSpLocks noChangeShapeType="1"/>
              <a:stCxn id="34853" idx="1"/>
              <a:endCxn id="34848" idx="3"/>
            </p:cNvCxnSpPr>
            <p:nvPr/>
          </p:nvCxnSpPr>
          <p:spPr bwMode="auto">
            <a:xfrm flipH="1" flipV="1">
              <a:off x="2048" y="3614"/>
              <a:ext cx="1259" cy="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9208" name="AutoShape 136"/>
          <p:cNvCxnSpPr>
            <a:cxnSpLocks noChangeShapeType="1"/>
            <a:stCxn id="34856" idx="1"/>
            <a:endCxn id="259195" idx="3"/>
          </p:cNvCxnSpPr>
          <p:nvPr/>
        </p:nvCxnSpPr>
        <p:spPr bwMode="auto">
          <a:xfrm rot="10800000">
            <a:off x="4667251" y="3102770"/>
            <a:ext cx="338138" cy="13454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209" name="AutoShape 137"/>
          <p:cNvCxnSpPr>
            <a:cxnSpLocks noChangeShapeType="1"/>
            <a:stCxn id="34855" idx="1"/>
            <a:endCxn id="259195" idx="3"/>
          </p:cNvCxnSpPr>
          <p:nvPr/>
        </p:nvCxnSpPr>
        <p:spPr bwMode="auto">
          <a:xfrm rot="10800000">
            <a:off x="4667251" y="3102770"/>
            <a:ext cx="338138" cy="53459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210" name="AutoShape 138"/>
          <p:cNvCxnSpPr>
            <a:cxnSpLocks noChangeShapeType="1"/>
            <a:stCxn id="34854" idx="1"/>
            <a:endCxn id="259195" idx="3"/>
          </p:cNvCxnSpPr>
          <p:nvPr/>
        </p:nvCxnSpPr>
        <p:spPr bwMode="auto">
          <a:xfrm rot="10800000">
            <a:off x="4667251" y="3102769"/>
            <a:ext cx="338138" cy="94059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211" name="AutoShape 139"/>
          <p:cNvCxnSpPr>
            <a:cxnSpLocks noChangeShapeType="1"/>
            <a:stCxn id="34853" idx="1"/>
            <a:endCxn id="259195" idx="3"/>
          </p:cNvCxnSpPr>
          <p:nvPr/>
        </p:nvCxnSpPr>
        <p:spPr bwMode="auto">
          <a:xfrm rot="10800000">
            <a:off x="4667251" y="3102769"/>
            <a:ext cx="338138" cy="129778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1252539" y="3074194"/>
            <a:ext cx="7223125" cy="1489472"/>
            <a:chOff x="769" y="2582"/>
            <a:chExt cx="4550" cy="1251"/>
          </a:xfrm>
        </p:grpSpPr>
        <p:sp>
          <p:nvSpPr>
            <p:cNvPr id="34848" name="Rectangle 142"/>
            <p:cNvSpPr>
              <a:spLocks noChangeArrowheads="1"/>
            </p:cNvSpPr>
            <p:nvPr/>
          </p:nvSpPr>
          <p:spPr bwMode="auto">
            <a:xfrm>
              <a:off x="769" y="3471"/>
              <a:ext cx="1024" cy="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 anchor="ctr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050">
                  <a:solidFill>
                    <a:schemeClr val="bg1"/>
                  </a:solidFill>
                </a:rPr>
                <a:t>Legitimate Device Driver</a:t>
              </a:r>
              <a:r>
                <a:rPr lang="en-US" altLang="en-US" sz="1050" b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4849" name="TextBox 68"/>
            <p:cNvSpPr txBox="1">
              <a:spLocks noChangeArrowheads="1"/>
            </p:cNvSpPr>
            <p:nvPr/>
          </p:nvSpPr>
          <p:spPr bwMode="auto">
            <a:xfrm>
              <a:off x="4432" y="2990"/>
              <a:ext cx="46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000"/>
                <a:t>Srizbi</a:t>
              </a:r>
            </a:p>
          </p:txBody>
        </p:sp>
        <p:sp>
          <p:nvSpPr>
            <p:cNvPr id="34850" name="TextBox 69"/>
            <p:cNvSpPr txBox="1">
              <a:spLocks noChangeArrowheads="1"/>
            </p:cNvSpPr>
            <p:nvPr/>
          </p:nvSpPr>
          <p:spPr bwMode="auto">
            <a:xfrm>
              <a:off x="4437" y="3550"/>
              <a:ext cx="88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000"/>
                <a:t>Spam-Mailbot aka: Rustock</a:t>
              </a:r>
            </a:p>
          </p:txBody>
        </p:sp>
        <p:sp>
          <p:nvSpPr>
            <p:cNvPr id="34851" name="TextBox 70"/>
            <p:cNvSpPr txBox="1">
              <a:spLocks noChangeArrowheads="1"/>
            </p:cNvSpPr>
            <p:nvPr/>
          </p:nvSpPr>
          <p:spPr bwMode="auto">
            <a:xfrm>
              <a:off x="4441" y="3329"/>
              <a:ext cx="58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000"/>
                <a:t>Apropos</a:t>
              </a:r>
            </a:p>
          </p:txBody>
        </p:sp>
        <p:sp>
          <p:nvSpPr>
            <p:cNvPr id="34852" name="TextBox 71"/>
            <p:cNvSpPr txBox="1">
              <a:spLocks noChangeArrowheads="1"/>
            </p:cNvSpPr>
            <p:nvPr/>
          </p:nvSpPr>
          <p:spPr bwMode="auto">
            <a:xfrm>
              <a:off x="4451" y="2641"/>
              <a:ext cx="4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000"/>
                <a:t>Bagle</a:t>
              </a:r>
            </a:p>
          </p:txBody>
        </p:sp>
        <p:sp>
          <p:nvSpPr>
            <p:cNvPr id="34853" name="Rectangle 147"/>
            <p:cNvSpPr>
              <a:spLocks noChangeArrowheads="1"/>
            </p:cNvSpPr>
            <p:nvPr/>
          </p:nvSpPr>
          <p:spPr bwMode="auto">
            <a:xfrm>
              <a:off x="3133" y="3559"/>
              <a:ext cx="1288" cy="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050">
                  <a:solidFill>
                    <a:schemeClr val="bg1"/>
                  </a:solidFill>
                </a:rPr>
                <a:t>SysEnter/Int2E (MSR)</a:t>
              </a:r>
            </a:p>
          </p:txBody>
        </p:sp>
        <p:sp>
          <p:nvSpPr>
            <p:cNvPr id="34854" name="Rectangle 148"/>
            <p:cNvSpPr>
              <a:spLocks noChangeArrowheads="1"/>
            </p:cNvSpPr>
            <p:nvPr/>
          </p:nvSpPr>
          <p:spPr bwMode="auto">
            <a:xfrm>
              <a:off x="3133" y="3259"/>
              <a:ext cx="1288" cy="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050">
                  <a:solidFill>
                    <a:schemeClr val="bg1"/>
                  </a:solidFill>
                </a:rPr>
                <a:t>Index of IDT</a:t>
              </a:r>
            </a:p>
          </p:txBody>
        </p:sp>
        <p:sp>
          <p:nvSpPr>
            <p:cNvPr id="34855" name="Rectangle 149"/>
            <p:cNvSpPr>
              <a:spLocks noChangeArrowheads="1"/>
            </p:cNvSpPr>
            <p:nvPr/>
          </p:nvSpPr>
          <p:spPr bwMode="auto">
            <a:xfrm>
              <a:off x="3133" y="2873"/>
              <a:ext cx="1288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050">
                  <a:solidFill>
                    <a:schemeClr val="bg1"/>
                  </a:solidFill>
                </a:rPr>
                <a:t>Index of IRPTable</a:t>
              </a:r>
              <a:br>
                <a:rPr lang="en-US" altLang="en-US" sz="1050">
                  <a:solidFill>
                    <a:schemeClr val="bg1"/>
                  </a:solidFill>
                </a:rPr>
              </a:br>
              <a:r>
                <a:rPr lang="en-US" altLang="en-US" sz="1050">
                  <a:solidFill>
                    <a:schemeClr val="bg1"/>
                  </a:solidFill>
                </a:rPr>
                <a:t>of a device driver</a:t>
              </a:r>
            </a:p>
          </p:txBody>
        </p:sp>
        <p:sp>
          <p:nvSpPr>
            <p:cNvPr id="34856" name="Rectangle 150"/>
            <p:cNvSpPr>
              <a:spLocks noChangeArrowheads="1"/>
            </p:cNvSpPr>
            <p:nvPr/>
          </p:nvSpPr>
          <p:spPr bwMode="auto">
            <a:xfrm>
              <a:off x="3133" y="2582"/>
              <a:ext cx="1288" cy="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7432" rIns="0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sz="1050">
                  <a:solidFill>
                    <a:schemeClr val="bg1"/>
                  </a:solidFill>
                </a:rPr>
                <a:t>Index of SSDT</a:t>
              </a:r>
            </a:p>
          </p:txBody>
        </p:sp>
        <p:grpSp>
          <p:nvGrpSpPr>
            <p:cNvPr id="34857" name="Group 151"/>
            <p:cNvGrpSpPr>
              <a:grpSpLocks/>
            </p:cNvGrpSpPr>
            <p:nvPr/>
          </p:nvGrpSpPr>
          <p:grpSpPr bwMode="auto">
            <a:xfrm>
              <a:off x="771" y="2638"/>
              <a:ext cx="1036" cy="777"/>
              <a:chOff x="771" y="2658"/>
              <a:chExt cx="1036" cy="777"/>
            </a:xfrm>
          </p:grpSpPr>
          <p:sp>
            <p:nvSpPr>
              <p:cNvPr id="34858" name="Text Box 74"/>
              <p:cNvSpPr txBox="1">
                <a:spLocks noChangeArrowheads="1"/>
              </p:cNvSpPr>
              <p:nvPr/>
            </p:nvSpPr>
            <p:spPr bwMode="auto">
              <a:xfrm>
                <a:off x="771" y="2658"/>
                <a:ext cx="1036" cy="77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 sz="1050">
                    <a:solidFill>
                      <a:schemeClr val="bg1"/>
                    </a:solidFill>
                  </a:rPr>
                  <a:t>NtosKrnl.exe</a:t>
                </a:r>
                <a:endParaRPr lang="en-US" altLang="en-US" sz="1600" b="0" baseline="30000"/>
              </a:p>
            </p:txBody>
          </p:sp>
          <p:sp>
            <p:nvSpPr>
              <p:cNvPr id="34859" name="TextBox 44"/>
              <p:cNvSpPr txBox="1">
                <a:spLocks noChangeArrowheads="1"/>
              </p:cNvSpPr>
              <p:nvPr/>
            </p:nvSpPr>
            <p:spPr bwMode="auto">
              <a:xfrm>
                <a:off x="815" y="2887"/>
                <a:ext cx="941" cy="487"/>
              </a:xfrm>
              <a:prstGeom prst="rect">
                <a:avLst/>
              </a:prstGeom>
              <a:solidFill>
                <a:srgbClr val="C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7432" rIns="0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defRPr sz="1200" b="1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</a:pPr>
                <a:r>
                  <a:rPr lang="en-US" altLang="en-US" sz="800"/>
                  <a:t>Exported  function (NtQuerySystemInfo) </a:t>
                </a:r>
              </a:p>
              <a:p>
                <a:pPr>
                  <a:spcBef>
                    <a:spcPct val="0"/>
                  </a:spcBef>
                  <a:buSzTx/>
                </a:pPr>
                <a:endParaRPr lang="en-US" altLang="en-US" sz="800"/>
              </a:p>
              <a:p>
                <a:pPr>
                  <a:spcBef>
                    <a:spcPct val="0"/>
                  </a:spcBef>
                  <a:buSzTx/>
                </a:pPr>
                <a:r>
                  <a:rPr lang="en-US" altLang="en-US" sz="800"/>
                  <a:t>Jmp “rootkit.sys</a:t>
                </a:r>
                <a:r>
                  <a:rPr lang="en-US" altLang="en-US" sz="600" b="0"/>
                  <a:t>”</a:t>
                </a:r>
              </a:p>
            </p:txBody>
          </p:sp>
        </p:grpSp>
      </p:grpSp>
      <p:sp>
        <p:nvSpPr>
          <p:cNvPr id="259227" name="Line 155"/>
          <p:cNvSpPr>
            <a:spLocks noChangeShapeType="1"/>
          </p:cNvSpPr>
          <p:nvPr/>
        </p:nvSpPr>
        <p:spPr bwMode="auto">
          <a:xfrm flipV="1">
            <a:off x="3248025" y="3165873"/>
            <a:ext cx="0" cy="1040606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>
            <a:spAutoFit/>
          </a:bodyPr>
          <a:lstStyle/>
          <a:p>
            <a:endParaRPr lang="en-US" sz="1100"/>
          </a:p>
        </p:txBody>
      </p:sp>
      <p:sp>
        <p:nvSpPr>
          <p:cNvPr id="259194" name="AutoShape 122"/>
          <p:cNvSpPr>
            <a:spLocks noChangeArrowheads="1"/>
          </p:cNvSpPr>
          <p:nvPr/>
        </p:nvSpPr>
        <p:spPr bwMode="auto">
          <a:xfrm>
            <a:off x="3208338" y="2978147"/>
            <a:ext cx="1465262" cy="23495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27432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 sz="900"/>
          </a:p>
        </p:txBody>
      </p:sp>
      <p:sp>
        <p:nvSpPr>
          <p:cNvPr id="259195" name="Rectangle 123"/>
          <p:cNvSpPr>
            <a:spLocks noChangeArrowheads="1"/>
          </p:cNvSpPr>
          <p:nvPr/>
        </p:nvSpPr>
        <p:spPr bwMode="auto">
          <a:xfrm>
            <a:off x="3241676" y="3010436"/>
            <a:ext cx="1425575" cy="18466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35000"/>
              </a:spcBef>
            </a:pPr>
            <a:r>
              <a:rPr lang="en-US" altLang="en-US" b="0">
                <a:solidFill>
                  <a:schemeClr val="bg1"/>
                </a:solidFill>
              </a:rPr>
              <a:t>Rootkit.sys</a:t>
            </a:r>
          </a:p>
        </p:txBody>
      </p:sp>
      <p:sp>
        <p:nvSpPr>
          <p:cNvPr id="259228" name="Freeform 156"/>
          <p:cNvSpPr>
            <a:spLocks noChangeAspect="1"/>
          </p:cNvSpPr>
          <p:nvPr/>
        </p:nvSpPr>
        <p:spPr bwMode="auto">
          <a:xfrm rot="14853923" flipV="1">
            <a:off x="3009504" y="1616869"/>
            <a:ext cx="1402556" cy="614363"/>
          </a:xfrm>
          <a:custGeom>
            <a:avLst/>
            <a:gdLst>
              <a:gd name="T0" fmla="*/ 649 w 2945"/>
              <a:gd name="T1" fmla="*/ 223 h 951"/>
              <a:gd name="T2" fmla="*/ 745 w 2945"/>
              <a:gd name="T3" fmla="*/ 326 h 951"/>
              <a:gd name="T4" fmla="*/ 845 w 2945"/>
              <a:gd name="T5" fmla="*/ 417 h 951"/>
              <a:gd name="T6" fmla="*/ 944 w 2945"/>
              <a:gd name="T7" fmla="*/ 496 h 951"/>
              <a:gd name="T8" fmla="*/ 1043 w 2945"/>
              <a:gd name="T9" fmla="*/ 563 h 951"/>
              <a:gd name="T10" fmla="*/ 1144 w 2945"/>
              <a:gd name="T11" fmla="*/ 620 h 951"/>
              <a:gd name="T12" fmla="*/ 1244 w 2945"/>
              <a:gd name="T13" fmla="*/ 667 h 951"/>
              <a:gd name="T14" fmla="*/ 1344 w 2945"/>
              <a:gd name="T15" fmla="*/ 704 h 951"/>
              <a:gd name="T16" fmla="*/ 1444 w 2945"/>
              <a:gd name="T17" fmla="*/ 732 h 951"/>
              <a:gd name="T18" fmla="*/ 1542 w 2945"/>
              <a:gd name="T19" fmla="*/ 752 h 951"/>
              <a:gd name="T20" fmla="*/ 1640 w 2945"/>
              <a:gd name="T21" fmla="*/ 765 h 951"/>
              <a:gd name="T22" fmla="*/ 1735 w 2945"/>
              <a:gd name="T23" fmla="*/ 770 h 951"/>
              <a:gd name="T24" fmla="*/ 1830 w 2945"/>
              <a:gd name="T25" fmla="*/ 770 h 951"/>
              <a:gd name="T26" fmla="*/ 1921 w 2945"/>
              <a:gd name="T27" fmla="*/ 763 h 951"/>
              <a:gd name="T28" fmla="*/ 2012 w 2945"/>
              <a:gd name="T29" fmla="*/ 751 h 951"/>
              <a:gd name="T30" fmla="*/ 2099 w 2945"/>
              <a:gd name="T31" fmla="*/ 734 h 951"/>
              <a:gd name="T32" fmla="*/ 2185 w 2945"/>
              <a:gd name="T33" fmla="*/ 714 h 951"/>
              <a:gd name="T34" fmla="*/ 2266 w 2945"/>
              <a:gd name="T35" fmla="*/ 690 h 951"/>
              <a:gd name="T36" fmla="*/ 2345 w 2945"/>
              <a:gd name="T37" fmla="*/ 663 h 951"/>
              <a:gd name="T38" fmla="*/ 2491 w 2945"/>
              <a:gd name="T39" fmla="*/ 603 h 951"/>
              <a:gd name="T40" fmla="*/ 2621 w 2945"/>
              <a:gd name="T41" fmla="*/ 540 h 951"/>
              <a:gd name="T42" fmla="*/ 2731 w 2945"/>
              <a:gd name="T43" fmla="*/ 476 h 951"/>
              <a:gd name="T44" fmla="*/ 2823 w 2945"/>
              <a:gd name="T45" fmla="*/ 418 h 951"/>
              <a:gd name="T46" fmla="*/ 2889 w 2945"/>
              <a:gd name="T47" fmla="*/ 372 h 951"/>
              <a:gd name="T48" fmla="*/ 2945 w 2945"/>
              <a:gd name="T49" fmla="*/ 329 h 951"/>
              <a:gd name="T50" fmla="*/ 2933 w 2945"/>
              <a:gd name="T51" fmla="*/ 343 h 951"/>
              <a:gd name="T52" fmla="*/ 2871 w 2945"/>
              <a:gd name="T53" fmla="*/ 412 h 951"/>
              <a:gd name="T54" fmla="*/ 2800 w 2945"/>
              <a:gd name="T55" fmla="*/ 479 h 951"/>
              <a:gd name="T56" fmla="*/ 2708 w 2945"/>
              <a:gd name="T57" fmla="*/ 558 h 951"/>
              <a:gd name="T58" fmla="*/ 2593 w 2945"/>
              <a:gd name="T59" fmla="*/ 642 h 951"/>
              <a:gd name="T60" fmla="*/ 2493 w 2945"/>
              <a:gd name="T61" fmla="*/ 705 h 951"/>
              <a:gd name="T62" fmla="*/ 2420 w 2945"/>
              <a:gd name="T63" fmla="*/ 747 h 951"/>
              <a:gd name="T64" fmla="*/ 2341 w 2945"/>
              <a:gd name="T65" fmla="*/ 786 h 951"/>
              <a:gd name="T66" fmla="*/ 2258 w 2945"/>
              <a:gd name="T67" fmla="*/ 823 h 951"/>
              <a:gd name="T68" fmla="*/ 2170 w 2945"/>
              <a:gd name="T69" fmla="*/ 856 h 951"/>
              <a:gd name="T70" fmla="*/ 2077 w 2945"/>
              <a:gd name="T71" fmla="*/ 886 h 951"/>
              <a:gd name="T72" fmla="*/ 1978 w 2945"/>
              <a:gd name="T73" fmla="*/ 911 h 951"/>
              <a:gd name="T74" fmla="*/ 1876 w 2945"/>
              <a:gd name="T75" fmla="*/ 930 h 951"/>
              <a:gd name="T76" fmla="*/ 1768 w 2945"/>
              <a:gd name="T77" fmla="*/ 944 h 951"/>
              <a:gd name="T78" fmla="*/ 1656 w 2945"/>
              <a:gd name="T79" fmla="*/ 951 h 951"/>
              <a:gd name="T80" fmla="*/ 1539 w 2945"/>
              <a:gd name="T81" fmla="*/ 950 h 951"/>
              <a:gd name="T82" fmla="*/ 1417 w 2945"/>
              <a:gd name="T83" fmla="*/ 941 h 951"/>
              <a:gd name="T84" fmla="*/ 1292 w 2945"/>
              <a:gd name="T85" fmla="*/ 924 h 951"/>
              <a:gd name="T86" fmla="*/ 1162 w 2945"/>
              <a:gd name="T87" fmla="*/ 896 h 951"/>
              <a:gd name="T88" fmla="*/ 1027 w 2945"/>
              <a:gd name="T89" fmla="*/ 859 h 951"/>
              <a:gd name="T90" fmla="*/ 889 w 2945"/>
              <a:gd name="T91" fmla="*/ 809 h 951"/>
              <a:gd name="T92" fmla="*/ 747 w 2945"/>
              <a:gd name="T93" fmla="*/ 748 h 951"/>
              <a:gd name="T94" fmla="*/ 599 w 2945"/>
              <a:gd name="T95" fmla="*/ 675 h 951"/>
              <a:gd name="T96" fmla="*/ 449 w 2945"/>
              <a:gd name="T97" fmla="*/ 590 h 951"/>
              <a:gd name="T98" fmla="*/ 294 w 2945"/>
              <a:gd name="T99" fmla="*/ 489 h 951"/>
              <a:gd name="T100" fmla="*/ 0 w 2945"/>
              <a:gd name="T101" fmla="*/ 532 h 951"/>
              <a:gd name="T102" fmla="*/ 910 w 2945"/>
              <a:gd name="T103" fmla="*/ 107 h 95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945"/>
              <a:gd name="T157" fmla="*/ 0 h 951"/>
              <a:gd name="T158" fmla="*/ 2945 w 2945"/>
              <a:gd name="T159" fmla="*/ 951 h 95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945" h="951">
                <a:moveTo>
                  <a:pt x="649" y="223"/>
                </a:moveTo>
                <a:lnTo>
                  <a:pt x="649" y="223"/>
                </a:lnTo>
                <a:lnTo>
                  <a:pt x="697" y="276"/>
                </a:lnTo>
                <a:lnTo>
                  <a:pt x="745" y="326"/>
                </a:lnTo>
                <a:lnTo>
                  <a:pt x="795" y="373"/>
                </a:lnTo>
                <a:lnTo>
                  <a:pt x="845" y="417"/>
                </a:lnTo>
                <a:lnTo>
                  <a:pt x="894" y="457"/>
                </a:lnTo>
                <a:lnTo>
                  <a:pt x="944" y="496"/>
                </a:lnTo>
                <a:lnTo>
                  <a:pt x="994" y="530"/>
                </a:lnTo>
                <a:lnTo>
                  <a:pt x="1043" y="563"/>
                </a:lnTo>
                <a:lnTo>
                  <a:pt x="1094" y="592"/>
                </a:lnTo>
                <a:lnTo>
                  <a:pt x="1144" y="620"/>
                </a:lnTo>
                <a:lnTo>
                  <a:pt x="1194" y="645"/>
                </a:lnTo>
                <a:lnTo>
                  <a:pt x="1244" y="667"/>
                </a:lnTo>
                <a:lnTo>
                  <a:pt x="1295" y="686"/>
                </a:lnTo>
                <a:lnTo>
                  <a:pt x="1344" y="704"/>
                </a:lnTo>
                <a:lnTo>
                  <a:pt x="1394" y="719"/>
                </a:lnTo>
                <a:lnTo>
                  <a:pt x="1444" y="732"/>
                </a:lnTo>
                <a:lnTo>
                  <a:pt x="1493" y="743"/>
                </a:lnTo>
                <a:lnTo>
                  <a:pt x="1542" y="752"/>
                </a:lnTo>
                <a:lnTo>
                  <a:pt x="1591" y="759"/>
                </a:lnTo>
                <a:lnTo>
                  <a:pt x="1640" y="765"/>
                </a:lnTo>
                <a:lnTo>
                  <a:pt x="1688" y="769"/>
                </a:lnTo>
                <a:lnTo>
                  <a:pt x="1735" y="770"/>
                </a:lnTo>
                <a:lnTo>
                  <a:pt x="1783" y="770"/>
                </a:lnTo>
                <a:lnTo>
                  <a:pt x="1830" y="770"/>
                </a:lnTo>
                <a:lnTo>
                  <a:pt x="1876" y="768"/>
                </a:lnTo>
                <a:lnTo>
                  <a:pt x="1921" y="763"/>
                </a:lnTo>
                <a:lnTo>
                  <a:pt x="1967" y="758"/>
                </a:lnTo>
                <a:lnTo>
                  <a:pt x="2012" y="751"/>
                </a:lnTo>
                <a:lnTo>
                  <a:pt x="2057" y="743"/>
                </a:lnTo>
                <a:lnTo>
                  <a:pt x="2099" y="734"/>
                </a:lnTo>
                <a:lnTo>
                  <a:pt x="2142" y="725"/>
                </a:lnTo>
                <a:lnTo>
                  <a:pt x="2185" y="714"/>
                </a:lnTo>
                <a:lnTo>
                  <a:pt x="2226" y="703"/>
                </a:lnTo>
                <a:lnTo>
                  <a:pt x="2266" y="690"/>
                </a:lnTo>
                <a:lnTo>
                  <a:pt x="2306" y="677"/>
                </a:lnTo>
                <a:lnTo>
                  <a:pt x="2345" y="663"/>
                </a:lnTo>
                <a:lnTo>
                  <a:pt x="2420" y="634"/>
                </a:lnTo>
                <a:lnTo>
                  <a:pt x="2491" y="603"/>
                </a:lnTo>
                <a:lnTo>
                  <a:pt x="2559" y="572"/>
                </a:lnTo>
                <a:lnTo>
                  <a:pt x="2621" y="540"/>
                </a:lnTo>
                <a:lnTo>
                  <a:pt x="2679" y="507"/>
                </a:lnTo>
                <a:lnTo>
                  <a:pt x="2731" y="476"/>
                </a:lnTo>
                <a:lnTo>
                  <a:pt x="2780" y="446"/>
                </a:lnTo>
                <a:lnTo>
                  <a:pt x="2823" y="418"/>
                </a:lnTo>
                <a:lnTo>
                  <a:pt x="2858" y="394"/>
                </a:lnTo>
                <a:lnTo>
                  <a:pt x="2889" y="372"/>
                </a:lnTo>
                <a:lnTo>
                  <a:pt x="2932" y="340"/>
                </a:lnTo>
                <a:lnTo>
                  <a:pt x="2945" y="329"/>
                </a:lnTo>
                <a:lnTo>
                  <a:pt x="2933" y="343"/>
                </a:lnTo>
                <a:lnTo>
                  <a:pt x="2897" y="383"/>
                </a:lnTo>
                <a:lnTo>
                  <a:pt x="2871" y="412"/>
                </a:lnTo>
                <a:lnTo>
                  <a:pt x="2839" y="443"/>
                </a:lnTo>
                <a:lnTo>
                  <a:pt x="2800" y="479"/>
                </a:lnTo>
                <a:lnTo>
                  <a:pt x="2756" y="516"/>
                </a:lnTo>
                <a:lnTo>
                  <a:pt x="2708" y="558"/>
                </a:lnTo>
                <a:lnTo>
                  <a:pt x="2653" y="599"/>
                </a:lnTo>
                <a:lnTo>
                  <a:pt x="2593" y="642"/>
                </a:lnTo>
                <a:lnTo>
                  <a:pt x="2527" y="685"/>
                </a:lnTo>
                <a:lnTo>
                  <a:pt x="2493" y="705"/>
                </a:lnTo>
                <a:lnTo>
                  <a:pt x="2457" y="726"/>
                </a:lnTo>
                <a:lnTo>
                  <a:pt x="2420" y="747"/>
                </a:lnTo>
                <a:lnTo>
                  <a:pt x="2381" y="766"/>
                </a:lnTo>
                <a:lnTo>
                  <a:pt x="2341" y="786"/>
                </a:lnTo>
                <a:lnTo>
                  <a:pt x="2301" y="805"/>
                </a:lnTo>
                <a:lnTo>
                  <a:pt x="2258" y="823"/>
                </a:lnTo>
                <a:lnTo>
                  <a:pt x="2215" y="841"/>
                </a:lnTo>
                <a:lnTo>
                  <a:pt x="2170" y="856"/>
                </a:lnTo>
                <a:lnTo>
                  <a:pt x="2124" y="872"/>
                </a:lnTo>
                <a:lnTo>
                  <a:pt x="2077" y="886"/>
                </a:lnTo>
                <a:lnTo>
                  <a:pt x="2028" y="899"/>
                </a:lnTo>
                <a:lnTo>
                  <a:pt x="1978" y="911"/>
                </a:lnTo>
                <a:lnTo>
                  <a:pt x="1928" y="922"/>
                </a:lnTo>
                <a:lnTo>
                  <a:pt x="1876" y="930"/>
                </a:lnTo>
                <a:lnTo>
                  <a:pt x="1822" y="939"/>
                </a:lnTo>
                <a:lnTo>
                  <a:pt x="1768" y="944"/>
                </a:lnTo>
                <a:lnTo>
                  <a:pt x="1713" y="948"/>
                </a:lnTo>
                <a:lnTo>
                  <a:pt x="1656" y="951"/>
                </a:lnTo>
                <a:lnTo>
                  <a:pt x="1598" y="951"/>
                </a:lnTo>
                <a:lnTo>
                  <a:pt x="1539" y="950"/>
                </a:lnTo>
                <a:lnTo>
                  <a:pt x="1478" y="947"/>
                </a:lnTo>
                <a:lnTo>
                  <a:pt x="1417" y="941"/>
                </a:lnTo>
                <a:lnTo>
                  <a:pt x="1355" y="933"/>
                </a:lnTo>
                <a:lnTo>
                  <a:pt x="1292" y="924"/>
                </a:lnTo>
                <a:lnTo>
                  <a:pt x="1227" y="911"/>
                </a:lnTo>
                <a:lnTo>
                  <a:pt x="1162" y="896"/>
                </a:lnTo>
                <a:lnTo>
                  <a:pt x="1096" y="878"/>
                </a:lnTo>
                <a:lnTo>
                  <a:pt x="1027" y="859"/>
                </a:lnTo>
                <a:lnTo>
                  <a:pt x="959" y="835"/>
                </a:lnTo>
                <a:lnTo>
                  <a:pt x="889" y="809"/>
                </a:lnTo>
                <a:lnTo>
                  <a:pt x="818" y="780"/>
                </a:lnTo>
                <a:lnTo>
                  <a:pt x="747" y="748"/>
                </a:lnTo>
                <a:lnTo>
                  <a:pt x="673" y="714"/>
                </a:lnTo>
                <a:lnTo>
                  <a:pt x="599" y="675"/>
                </a:lnTo>
                <a:lnTo>
                  <a:pt x="524" y="634"/>
                </a:lnTo>
                <a:lnTo>
                  <a:pt x="449" y="590"/>
                </a:lnTo>
                <a:lnTo>
                  <a:pt x="371" y="541"/>
                </a:lnTo>
                <a:lnTo>
                  <a:pt x="294" y="489"/>
                </a:lnTo>
                <a:lnTo>
                  <a:pt x="215" y="434"/>
                </a:lnTo>
                <a:lnTo>
                  <a:pt x="0" y="532"/>
                </a:lnTo>
                <a:lnTo>
                  <a:pt x="164" y="0"/>
                </a:lnTo>
                <a:lnTo>
                  <a:pt x="910" y="107"/>
                </a:lnTo>
                <a:lnTo>
                  <a:pt x="649" y="223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folHlink">
                  <a:alpha val="35001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 sz="900"/>
          </a:p>
        </p:txBody>
      </p:sp>
      <p:sp>
        <p:nvSpPr>
          <p:cNvPr id="259130" name="Oval 70"/>
          <p:cNvSpPr>
            <a:spLocks noChangeArrowheads="1"/>
          </p:cNvSpPr>
          <p:nvPr/>
        </p:nvSpPr>
        <p:spPr bwMode="auto">
          <a:xfrm>
            <a:off x="3176589" y="1101329"/>
            <a:ext cx="2473325" cy="606028"/>
          </a:xfrm>
          <a:prstGeom prst="ellipse">
            <a:avLst/>
          </a:prstGeom>
          <a:solidFill>
            <a:schemeClr val="tx2"/>
          </a:solidFill>
          <a:ln w="38100" algn="ctr">
            <a:solidFill>
              <a:srgbClr val="A40027"/>
            </a:solidFill>
            <a:round/>
            <a:headEnd/>
            <a:tailEnd/>
          </a:ln>
          <a:effectLst>
            <a:prstShdw prst="shdw17" dist="17961" dir="13500000">
              <a:srgbClr val="620017"/>
            </a:prstShdw>
          </a:effectLst>
        </p:spPr>
        <p:txBody>
          <a:bodyPr lIns="0" tIns="0" rIns="0" bIns="0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dirty="0" smtClean="0">
                <a:solidFill>
                  <a:schemeClr val="bg1"/>
                </a:solidFill>
              </a:rPr>
              <a:t>VirusScan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59229" name="Freeform 157"/>
          <p:cNvSpPr>
            <a:spLocks noChangeAspect="1"/>
          </p:cNvSpPr>
          <p:nvPr/>
        </p:nvSpPr>
        <p:spPr bwMode="auto">
          <a:xfrm rot="4324005" flipV="1">
            <a:off x="5602090" y="1639689"/>
            <a:ext cx="1313259" cy="646112"/>
          </a:xfrm>
          <a:custGeom>
            <a:avLst/>
            <a:gdLst>
              <a:gd name="T0" fmla="*/ 649 w 2945"/>
              <a:gd name="T1" fmla="*/ 223 h 951"/>
              <a:gd name="T2" fmla="*/ 745 w 2945"/>
              <a:gd name="T3" fmla="*/ 326 h 951"/>
              <a:gd name="T4" fmla="*/ 845 w 2945"/>
              <a:gd name="T5" fmla="*/ 417 h 951"/>
              <a:gd name="T6" fmla="*/ 944 w 2945"/>
              <a:gd name="T7" fmla="*/ 496 h 951"/>
              <a:gd name="T8" fmla="*/ 1043 w 2945"/>
              <a:gd name="T9" fmla="*/ 563 h 951"/>
              <a:gd name="T10" fmla="*/ 1144 w 2945"/>
              <a:gd name="T11" fmla="*/ 620 h 951"/>
              <a:gd name="T12" fmla="*/ 1244 w 2945"/>
              <a:gd name="T13" fmla="*/ 667 h 951"/>
              <a:gd name="T14" fmla="*/ 1344 w 2945"/>
              <a:gd name="T15" fmla="*/ 704 h 951"/>
              <a:gd name="T16" fmla="*/ 1444 w 2945"/>
              <a:gd name="T17" fmla="*/ 732 h 951"/>
              <a:gd name="T18" fmla="*/ 1542 w 2945"/>
              <a:gd name="T19" fmla="*/ 752 h 951"/>
              <a:gd name="T20" fmla="*/ 1640 w 2945"/>
              <a:gd name="T21" fmla="*/ 765 h 951"/>
              <a:gd name="T22" fmla="*/ 1735 w 2945"/>
              <a:gd name="T23" fmla="*/ 770 h 951"/>
              <a:gd name="T24" fmla="*/ 1830 w 2945"/>
              <a:gd name="T25" fmla="*/ 770 h 951"/>
              <a:gd name="T26" fmla="*/ 1921 w 2945"/>
              <a:gd name="T27" fmla="*/ 763 h 951"/>
              <a:gd name="T28" fmla="*/ 2012 w 2945"/>
              <a:gd name="T29" fmla="*/ 751 h 951"/>
              <a:gd name="T30" fmla="*/ 2099 w 2945"/>
              <a:gd name="T31" fmla="*/ 734 h 951"/>
              <a:gd name="T32" fmla="*/ 2185 w 2945"/>
              <a:gd name="T33" fmla="*/ 714 h 951"/>
              <a:gd name="T34" fmla="*/ 2266 w 2945"/>
              <a:gd name="T35" fmla="*/ 690 h 951"/>
              <a:gd name="T36" fmla="*/ 2345 w 2945"/>
              <a:gd name="T37" fmla="*/ 663 h 951"/>
              <a:gd name="T38" fmla="*/ 2491 w 2945"/>
              <a:gd name="T39" fmla="*/ 603 h 951"/>
              <a:gd name="T40" fmla="*/ 2621 w 2945"/>
              <a:gd name="T41" fmla="*/ 540 h 951"/>
              <a:gd name="T42" fmla="*/ 2731 w 2945"/>
              <a:gd name="T43" fmla="*/ 476 h 951"/>
              <a:gd name="T44" fmla="*/ 2823 w 2945"/>
              <a:gd name="T45" fmla="*/ 418 h 951"/>
              <a:gd name="T46" fmla="*/ 2889 w 2945"/>
              <a:gd name="T47" fmla="*/ 372 h 951"/>
              <a:gd name="T48" fmla="*/ 2945 w 2945"/>
              <a:gd name="T49" fmla="*/ 329 h 951"/>
              <a:gd name="T50" fmla="*/ 2933 w 2945"/>
              <a:gd name="T51" fmla="*/ 343 h 951"/>
              <a:gd name="T52" fmla="*/ 2871 w 2945"/>
              <a:gd name="T53" fmla="*/ 412 h 951"/>
              <a:gd name="T54" fmla="*/ 2800 w 2945"/>
              <a:gd name="T55" fmla="*/ 479 h 951"/>
              <a:gd name="T56" fmla="*/ 2708 w 2945"/>
              <a:gd name="T57" fmla="*/ 558 h 951"/>
              <a:gd name="T58" fmla="*/ 2593 w 2945"/>
              <a:gd name="T59" fmla="*/ 642 h 951"/>
              <a:gd name="T60" fmla="*/ 2493 w 2945"/>
              <a:gd name="T61" fmla="*/ 705 h 951"/>
              <a:gd name="T62" fmla="*/ 2420 w 2945"/>
              <a:gd name="T63" fmla="*/ 747 h 951"/>
              <a:gd name="T64" fmla="*/ 2341 w 2945"/>
              <a:gd name="T65" fmla="*/ 786 h 951"/>
              <a:gd name="T66" fmla="*/ 2258 w 2945"/>
              <a:gd name="T67" fmla="*/ 823 h 951"/>
              <a:gd name="T68" fmla="*/ 2170 w 2945"/>
              <a:gd name="T69" fmla="*/ 856 h 951"/>
              <a:gd name="T70" fmla="*/ 2077 w 2945"/>
              <a:gd name="T71" fmla="*/ 886 h 951"/>
              <a:gd name="T72" fmla="*/ 1978 w 2945"/>
              <a:gd name="T73" fmla="*/ 911 h 951"/>
              <a:gd name="T74" fmla="*/ 1876 w 2945"/>
              <a:gd name="T75" fmla="*/ 930 h 951"/>
              <a:gd name="T76" fmla="*/ 1768 w 2945"/>
              <a:gd name="T77" fmla="*/ 944 h 951"/>
              <a:gd name="T78" fmla="*/ 1656 w 2945"/>
              <a:gd name="T79" fmla="*/ 951 h 951"/>
              <a:gd name="T80" fmla="*/ 1539 w 2945"/>
              <a:gd name="T81" fmla="*/ 950 h 951"/>
              <a:gd name="T82" fmla="*/ 1417 w 2945"/>
              <a:gd name="T83" fmla="*/ 941 h 951"/>
              <a:gd name="T84" fmla="*/ 1292 w 2945"/>
              <a:gd name="T85" fmla="*/ 924 h 951"/>
              <a:gd name="T86" fmla="*/ 1162 w 2945"/>
              <a:gd name="T87" fmla="*/ 896 h 951"/>
              <a:gd name="T88" fmla="*/ 1027 w 2945"/>
              <a:gd name="T89" fmla="*/ 859 h 951"/>
              <a:gd name="T90" fmla="*/ 889 w 2945"/>
              <a:gd name="T91" fmla="*/ 809 h 951"/>
              <a:gd name="T92" fmla="*/ 747 w 2945"/>
              <a:gd name="T93" fmla="*/ 748 h 951"/>
              <a:gd name="T94" fmla="*/ 599 w 2945"/>
              <a:gd name="T95" fmla="*/ 675 h 951"/>
              <a:gd name="T96" fmla="*/ 449 w 2945"/>
              <a:gd name="T97" fmla="*/ 590 h 951"/>
              <a:gd name="T98" fmla="*/ 294 w 2945"/>
              <a:gd name="T99" fmla="*/ 489 h 951"/>
              <a:gd name="T100" fmla="*/ 0 w 2945"/>
              <a:gd name="T101" fmla="*/ 532 h 951"/>
              <a:gd name="T102" fmla="*/ 910 w 2945"/>
              <a:gd name="T103" fmla="*/ 107 h 95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945"/>
              <a:gd name="T157" fmla="*/ 0 h 951"/>
              <a:gd name="T158" fmla="*/ 2945 w 2945"/>
              <a:gd name="T159" fmla="*/ 951 h 95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945" h="951">
                <a:moveTo>
                  <a:pt x="649" y="223"/>
                </a:moveTo>
                <a:lnTo>
                  <a:pt x="649" y="223"/>
                </a:lnTo>
                <a:lnTo>
                  <a:pt x="697" y="276"/>
                </a:lnTo>
                <a:lnTo>
                  <a:pt x="745" y="326"/>
                </a:lnTo>
                <a:lnTo>
                  <a:pt x="795" y="373"/>
                </a:lnTo>
                <a:lnTo>
                  <a:pt x="845" y="417"/>
                </a:lnTo>
                <a:lnTo>
                  <a:pt x="894" y="457"/>
                </a:lnTo>
                <a:lnTo>
                  <a:pt x="944" y="496"/>
                </a:lnTo>
                <a:lnTo>
                  <a:pt x="994" y="530"/>
                </a:lnTo>
                <a:lnTo>
                  <a:pt x="1043" y="563"/>
                </a:lnTo>
                <a:lnTo>
                  <a:pt x="1094" y="592"/>
                </a:lnTo>
                <a:lnTo>
                  <a:pt x="1144" y="620"/>
                </a:lnTo>
                <a:lnTo>
                  <a:pt x="1194" y="645"/>
                </a:lnTo>
                <a:lnTo>
                  <a:pt x="1244" y="667"/>
                </a:lnTo>
                <a:lnTo>
                  <a:pt x="1295" y="686"/>
                </a:lnTo>
                <a:lnTo>
                  <a:pt x="1344" y="704"/>
                </a:lnTo>
                <a:lnTo>
                  <a:pt x="1394" y="719"/>
                </a:lnTo>
                <a:lnTo>
                  <a:pt x="1444" y="732"/>
                </a:lnTo>
                <a:lnTo>
                  <a:pt x="1493" y="743"/>
                </a:lnTo>
                <a:lnTo>
                  <a:pt x="1542" y="752"/>
                </a:lnTo>
                <a:lnTo>
                  <a:pt x="1591" y="759"/>
                </a:lnTo>
                <a:lnTo>
                  <a:pt x="1640" y="765"/>
                </a:lnTo>
                <a:lnTo>
                  <a:pt x="1688" y="769"/>
                </a:lnTo>
                <a:lnTo>
                  <a:pt x="1735" y="770"/>
                </a:lnTo>
                <a:lnTo>
                  <a:pt x="1783" y="770"/>
                </a:lnTo>
                <a:lnTo>
                  <a:pt x="1830" y="770"/>
                </a:lnTo>
                <a:lnTo>
                  <a:pt x="1876" y="768"/>
                </a:lnTo>
                <a:lnTo>
                  <a:pt x="1921" y="763"/>
                </a:lnTo>
                <a:lnTo>
                  <a:pt x="1967" y="758"/>
                </a:lnTo>
                <a:lnTo>
                  <a:pt x="2012" y="751"/>
                </a:lnTo>
                <a:lnTo>
                  <a:pt x="2057" y="743"/>
                </a:lnTo>
                <a:lnTo>
                  <a:pt x="2099" y="734"/>
                </a:lnTo>
                <a:lnTo>
                  <a:pt x="2142" y="725"/>
                </a:lnTo>
                <a:lnTo>
                  <a:pt x="2185" y="714"/>
                </a:lnTo>
                <a:lnTo>
                  <a:pt x="2226" y="703"/>
                </a:lnTo>
                <a:lnTo>
                  <a:pt x="2266" y="690"/>
                </a:lnTo>
                <a:lnTo>
                  <a:pt x="2306" y="677"/>
                </a:lnTo>
                <a:lnTo>
                  <a:pt x="2345" y="663"/>
                </a:lnTo>
                <a:lnTo>
                  <a:pt x="2420" y="634"/>
                </a:lnTo>
                <a:lnTo>
                  <a:pt x="2491" y="603"/>
                </a:lnTo>
                <a:lnTo>
                  <a:pt x="2559" y="572"/>
                </a:lnTo>
                <a:lnTo>
                  <a:pt x="2621" y="540"/>
                </a:lnTo>
                <a:lnTo>
                  <a:pt x="2679" y="507"/>
                </a:lnTo>
                <a:lnTo>
                  <a:pt x="2731" y="476"/>
                </a:lnTo>
                <a:lnTo>
                  <a:pt x="2780" y="446"/>
                </a:lnTo>
                <a:lnTo>
                  <a:pt x="2823" y="418"/>
                </a:lnTo>
                <a:lnTo>
                  <a:pt x="2858" y="394"/>
                </a:lnTo>
                <a:lnTo>
                  <a:pt x="2889" y="372"/>
                </a:lnTo>
                <a:lnTo>
                  <a:pt x="2932" y="340"/>
                </a:lnTo>
                <a:lnTo>
                  <a:pt x="2945" y="329"/>
                </a:lnTo>
                <a:lnTo>
                  <a:pt x="2933" y="343"/>
                </a:lnTo>
                <a:lnTo>
                  <a:pt x="2897" y="383"/>
                </a:lnTo>
                <a:lnTo>
                  <a:pt x="2871" y="412"/>
                </a:lnTo>
                <a:lnTo>
                  <a:pt x="2839" y="443"/>
                </a:lnTo>
                <a:lnTo>
                  <a:pt x="2800" y="479"/>
                </a:lnTo>
                <a:lnTo>
                  <a:pt x="2756" y="516"/>
                </a:lnTo>
                <a:lnTo>
                  <a:pt x="2708" y="558"/>
                </a:lnTo>
                <a:lnTo>
                  <a:pt x="2653" y="599"/>
                </a:lnTo>
                <a:lnTo>
                  <a:pt x="2593" y="642"/>
                </a:lnTo>
                <a:lnTo>
                  <a:pt x="2527" y="685"/>
                </a:lnTo>
                <a:lnTo>
                  <a:pt x="2493" y="705"/>
                </a:lnTo>
                <a:lnTo>
                  <a:pt x="2457" y="726"/>
                </a:lnTo>
                <a:lnTo>
                  <a:pt x="2420" y="747"/>
                </a:lnTo>
                <a:lnTo>
                  <a:pt x="2381" y="766"/>
                </a:lnTo>
                <a:lnTo>
                  <a:pt x="2341" y="786"/>
                </a:lnTo>
                <a:lnTo>
                  <a:pt x="2301" y="805"/>
                </a:lnTo>
                <a:lnTo>
                  <a:pt x="2258" y="823"/>
                </a:lnTo>
                <a:lnTo>
                  <a:pt x="2215" y="841"/>
                </a:lnTo>
                <a:lnTo>
                  <a:pt x="2170" y="856"/>
                </a:lnTo>
                <a:lnTo>
                  <a:pt x="2124" y="872"/>
                </a:lnTo>
                <a:lnTo>
                  <a:pt x="2077" y="886"/>
                </a:lnTo>
                <a:lnTo>
                  <a:pt x="2028" y="899"/>
                </a:lnTo>
                <a:lnTo>
                  <a:pt x="1978" y="911"/>
                </a:lnTo>
                <a:lnTo>
                  <a:pt x="1928" y="922"/>
                </a:lnTo>
                <a:lnTo>
                  <a:pt x="1876" y="930"/>
                </a:lnTo>
                <a:lnTo>
                  <a:pt x="1822" y="939"/>
                </a:lnTo>
                <a:lnTo>
                  <a:pt x="1768" y="944"/>
                </a:lnTo>
                <a:lnTo>
                  <a:pt x="1713" y="948"/>
                </a:lnTo>
                <a:lnTo>
                  <a:pt x="1656" y="951"/>
                </a:lnTo>
                <a:lnTo>
                  <a:pt x="1598" y="951"/>
                </a:lnTo>
                <a:lnTo>
                  <a:pt x="1539" y="950"/>
                </a:lnTo>
                <a:lnTo>
                  <a:pt x="1478" y="947"/>
                </a:lnTo>
                <a:lnTo>
                  <a:pt x="1417" y="941"/>
                </a:lnTo>
                <a:lnTo>
                  <a:pt x="1355" y="933"/>
                </a:lnTo>
                <a:lnTo>
                  <a:pt x="1292" y="924"/>
                </a:lnTo>
                <a:lnTo>
                  <a:pt x="1227" y="911"/>
                </a:lnTo>
                <a:lnTo>
                  <a:pt x="1162" y="896"/>
                </a:lnTo>
                <a:lnTo>
                  <a:pt x="1096" y="878"/>
                </a:lnTo>
                <a:lnTo>
                  <a:pt x="1027" y="859"/>
                </a:lnTo>
                <a:lnTo>
                  <a:pt x="959" y="835"/>
                </a:lnTo>
                <a:lnTo>
                  <a:pt x="889" y="809"/>
                </a:lnTo>
                <a:lnTo>
                  <a:pt x="818" y="780"/>
                </a:lnTo>
                <a:lnTo>
                  <a:pt x="747" y="748"/>
                </a:lnTo>
                <a:lnTo>
                  <a:pt x="673" y="714"/>
                </a:lnTo>
                <a:lnTo>
                  <a:pt x="599" y="675"/>
                </a:lnTo>
                <a:lnTo>
                  <a:pt x="524" y="634"/>
                </a:lnTo>
                <a:lnTo>
                  <a:pt x="449" y="590"/>
                </a:lnTo>
                <a:lnTo>
                  <a:pt x="371" y="541"/>
                </a:lnTo>
                <a:lnTo>
                  <a:pt x="294" y="489"/>
                </a:lnTo>
                <a:lnTo>
                  <a:pt x="215" y="434"/>
                </a:lnTo>
                <a:lnTo>
                  <a:pt x="0" y="532"/>
                </a:lnTo>
                <a:lnTo>
                  <a:pt x="164" y="0"/>
                </a:lnTo>
                <a:lnTo>
                  <a:pt x="910" y="107"/>
                </a:lnTo>
                <a:lnTo>
                  <a:pt x="649" y="223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chemeClr val="folHlink">
                  <a:alpha val="35001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 sz="900"/>
          </a:p>
        </p:txBody>
      </p:sp>
      <p:sp>
        <p:nvSpPr>
          <p:cNvPr id="259230" name="TextBox 94"/>
          <p:cNvSpPr txBox="1">
            <a:spLocks noChangeArrowheads="1"/>
          </p:cNvSpPr>
          <p:nvPr/>
        </p:nvSpPr>
        <p:spPr bwMode="auto">
          <a:xfrm>
            <a:off x="5589589" y="2781301"/>
            <a:ext cx="1666875" cy="19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100"/>
              <a:t>Detect Detour</a:t>
            </a:r>
          </a:p>
        </p:txBody>
      </p:sp>
      <p:sp>
        <p:nvSpPr>
          <p:cNvPr id="259207" name="Oval 113"/>
          <p:cNvSpPr>
            <a:spLocks noChangeArrowheads="1"/>
          </p:cNvSpPr>
          <p:nvPr/>
        </p:nvSpPr>
        <p:spPr bwMode="auto">
          <a:xfrm>
            <a:off x="3770313" y="3153966"/>
            <a:ext cx="355600" cy="2416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sz="1400" b="0" baseline="30000"/>
          </a:p>
        </p:txBody>
      </p:sp>
      <p:sp>
        <p:nvSpPr>
          <p:cNvPr id="259212" name="Oval 113"/>
          <p:cNvSpPr>
            <a:spLocks noChangeArrowheads="1"/>
          </p:cNvSpPr>
          <p:nvPr/>
        </p:nvSpPr>
        <p:spPr bwMode="auto">
          <a:xfrm>
            <a:off x="4524375" y="2953941"/>
            <a:ext cx="427038" cy="2905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sz="1400" b="0" baseline="30000"/>
          </a:p>
        </p:txBody>
      </p:sp>
      <p:grpSp>
        <p:nvGrpSpPr>
          <p:cNvPr id="8" name="Group 159"/>
          <p:cNvGrpSpPr>
            <a:grpSpLocks/>
          </p:cNvGrpSpPr>
          <p:nvPr/>
        </p:nvGrpSpPr>
        <p:grpSpPr bwMode="auto">
          <a:xfrm>
            <a:off x="4146550" y="2633663"/>
            <a:ext cx="1436688" cy="670322"/>
            <a:chOff x="2671" y="2092"/>
            <a:chExt cx="857" cy="606"/>
          </a:xfrm>
        </p:grpSpPr>
        <p:cxnSp>
          <p:nvCxnSpPr>
            <p:cNvPr id="259232" name="Straight Arrow Connector 93"/>
            <p:cNvCxnSpPr>
              <a:cxnSpLocks noChangeShapeType="1"/>
            </p:cNvCxnSpPr>
            <p:nvPr/>
          </p:nvCxnSpPr>
          <p:spPr bwMode="auto">
            <a:xfrm flipH="1">
              <a:off x="3194" y="2092"/>
              <a:ext cx="334" cy="332"/>
            </a:xfrm>
            <a:prstGeom prst="straightConnector1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 type="arrow" w="med" len="med"/>
            </a:ln>
            <a:effectLst>
              <a:outerShdw dist="17961" dir="2700000" algn="ctr" rotWithShape="0">
                <a:schemeClr val="tx1"/>
              </a:outerShdw>
            </a:effectLst>
          </p:spPr>
        </p:cxnSp>
        <p:cxnSp>
          <p:nvCxnSpPr>
            <p:cNvPr id="259233" name="Shape 96"/>
            <p:cNvCxnSpPr>
              <a:cxnSpLocks noChangeShapeType="1"/>
            </p:cNvCxnSpPr>
            <p:nvPr/>
          </p:nvCxnSpPr>
          <p:spPr bwMode="auto">
            <a:xfrm rot="5400000">
              <a:off x="2796" y="1967"/>
              <a:ext cx="606" cy="857"/>
            </a:xfrm>
            <a:prstGeom prst="curvedConnector2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 type="arrow" w="med" len="med"/>
            </a:ln>
            <a:effectLst>
              <a:outerShdw dist="17961" dir="2700000" algn="ctr" rotWithShape="0">
                <a:schemeClr val="tx1"/>
              </a:outerShdw>
            </a:effectLst>
          </p:spPr>
        </p:cxnSp>
      </p:grpSp>
      <p:sp>
        <p:nvSpPr>
          <p:cNvPr id="259131" name="Oval 71"/>
          <p:cNvSpPr>
            <a:spLocks noChangeArrowheads="1"/>
          </p:cNvSpPr>
          <p:nvPr/>
        </p:nvSpPr>
        <p:spPr bwMode="auto">
          <a:xfrm>
            <a:off x="4368801" y="2233612"/>
            <a:ext cx="2530475" cy="452438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lIns="0" tIns="0" rIns="0" bIns="0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1050" dirty="0">
                <a:solidFill>
                  <a:schemeClr val="bg1"/>
                </a:solidFill>
              </a:rPr>
              <a:t>Kernel module </a:t>
            </a:r>
            <a:br>
              <a:rPr lang="en-US" altLang="en-US" sz="1050" dirty="0">
                <a:solidFill>
                  <a:schemeClr val="bg1"/>
                </a:solidFill>
              </a:rPr>
            </a:br>
            <a:r>
              <a:rPr lang="en-US" altLang="en-US" sz="1050" dirty="0">
                <a:solidFill>
                  <a:schemeClr val="bg1"/>
                </a:solidFill>
              </a:rPr>
              <a:t>of VirusScan</a:t>
            </a:r>
          </a:p>
        </p:txBody>
      </p:sp>
    </p:spTree>
    <p:extLst>
      <p:ext uri="{BB962C8B-B14F-4D97-AF65-F5344CB8AC3E}">
        <p14:creationId xmlns:p14="http://schemas.microsoft.com/office/powerpoint/2010/main" val="279422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5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25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5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25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5383" grpId="0"/>
      <p:bldP spid="259134" grpId="0"/>
      <p:bldP spid="259137" grpId="0"/>
      <p:bldP spid="259192" grpId="0" animBg="1"/>
      <p:bldP spid="259193" grpId="0" animBg="1"/>
      <p:bldP spid="259227" grpId="0" animBg="1"/>
      <p:bldP spid="259194" grpId="0" animBg="1"/>
      <p:bldP spid="259195" grpId="0" animBg="1"/>
      <p:bldP spid="259228" grpId="0" animBg="1"/>
      <p:bldP spid="259130" grpId="0" animBg="1"/>
      <p:bldP spid="259229" grpId="0" animBg="1"/>
      <p:bldP spid="259230" grpId="0"/>
      <p:bldP spid="259207" grpId="0" animBg="1"/>
      <p:bldP spid="259212" grpId="0" animBg="1"/>
      <p:bldP spid="2591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Kernel debugging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546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DEEPDIVE: </a:t>
            </a:r>
            <a:r>
              <a:rPr lang="en-US" sz="1800" dirty="0" err="1" smtClean="0"/>
              <a:t>Cekno</a:t>
            </a:r>
            <a:r>
              <a:rPr lang="en-US" sz="1800" dirty="0" smtClean="0"/>
              <a:t> Analysis and detection (45 min)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Lets see how we can detect anomalies created by </a:t>
            </a:r>
            <a:r>
              <a:rPr lang="en-US" dirty="0" err="1" smtClean="0"/>
              <a:t>Cekno</a:t>
            </a:r>
            <a:r>
              <a:rPr lang="en-US" dirty="0" smtClean="0"/>
              <a:t> rootkit </a:t>
            </a:r>
          </a:p>
          <a:p>
            <a:r>
              <a:rPr lang="en-US" dirty="0" smtClean="0"/>
              <a:t>We need to learn few things first.</a:t>
            </a:r>
          </a:p>
          <a:p>
            <a:pPr lvl="1"/>
            <a:r>
              <a:rPr lang="en-US" dirty="0" smtClean="0"/>
              <a:t>Kernel debugging – more powerful than merely using </a:t>
            </a:r>
            <a:r>
              <a:rPr lang="en-US" dirty="0" err="1" smtClean="0"/>
              <a:t>liveKD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Finding memory patterns and following the pointers in memory</a:t>
            </a:r>
          </a:p>
          <a:p>
            <a:pPr lvl="1"/>
            <a:r>
              <a:rPr lang="en-US" dirty="0" smtClean="0"/>
              <a:t>Along with some good notes taking capability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Kernel debugging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like any other program debugging you do in your HLL code.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are looking at assembly code, but don’t let it bother you too much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It’s a cool way to be able to trace each and every instruction of OS from a remote machine.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Vast amount of code – so we need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Smart debugging , and context aware debugging.. (wait did we define what a context aware really mean?)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79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(weeks 1 – 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So far you have (I hope)</a:t>
            </a:r>
          </a:p>
          <a:p>
            <a:pPr lvl="1"/>
            <a:r>
              <a:rPr lang="en-US" dirty="0" smtClean="0"/>
              <a:t>Learnt basics of malware analysis</a:t>
            </a:r>
          </a:p>
          <a:p>
            <a:pPr lvl="1"/>
            <a:r>
              <a:rPr lang="en-US" dirty="0" smtClean="0"/>
              <a:t>Explored executable (PE) files and their properties</a:t>
            </a:r>
          </a:p>
          <a:p>
            <a:pPr lvl="1"/>
            <a:r>
              <a:rPr lang="en-US" dirty="0" smtClean="0"/>
              <a:t>Stared at hex code and data</a:t>
            </a:r>
          </a:p>
          <a:p>
            <a:pPr lvl="1"/>
            <a:r>
              <a:rPr lang="en-US" dirty="0" smtClean="0"/>
              <a:t>Learned about how to hunt for malicious traces</a:t>
            </a:r>
            <a:br>
              <a:rPr lang="en-US" dirty="0" smtClean="0"/>
            </a:br>
            <a:r>
              <a:rPr lang="en-US" dirty="0" smtClean="0"/>
              <a:t>using forensic tools.</a:t>
            </a:r>
          </a:p>
          <a:p>
            <a:pPr lvl="1"/>
            <a:r>
              <a:rPr lang="en-US" dirty="0" smtClean="0"/>
              <a:t>Peered into memory basics.</a:t>
            </a:r>
          </a:p>
          <a:p>
            <a:pPr lvl="1"/>
            <a:r>
              <a:rPr lang="en-US" dirty="0" smtClean="0"/>
              <a:t>Learnt various stages of attack</a:t>
            </a:r>
          </a:p>
          <a:p>
            <a:pPr lvl="1"/>
            <a:r>
              <a:rPr lang="en-US" dirty="0" smtClean="0"/>
              <a:t>Reviewed how malware like to persist on the machine they once take over. </a:t>
            </a:r>
          </a:p>
          <a:p>
            <a:pPr lvl="1"/>
            <a:r>
              <a:rPr lang="en-US" dirty="0" smtClean="0"/>
              <a:t>And how to defend against them.</a:t>
            </a:r>
          </a:p>
          <a:p>
            <a:pPr lvl="1"/>
            <a:r>
              <a:rPr lang="en-US" dirty="0" smtClean="0"/>
              <a:t>Learnt and explored exploit world and how we get infected in the first place.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Today we will learn about art of stealth, persistence by malicious code. Along the way we will learn some essential windows internals.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5" name="Picture 4" descr="eyes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8376"/>
            <a:ext cx="914400" cy="48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038225"/>
            <a:ext cx="3140173" cy="15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052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debugging and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You have two machines , one is a debugger and another a </a:t>
            </a:r>
            <a:r>
              <a:rPr lang="en-US" dirty="0" err="1" smtClean="0"/>
              <a:t>debugee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Talking to each other via virtual serial port. </a:t>
            </a:r>
          </a:p>
          <a:p>
            <a:r>
              <a:rPr lang="en-US" dirty="0" smtClean="0"/>
              <a:t>You can ‘break’ into the debugger using </a:t>
            </a:r>
            <a:r>
              <a:rPr lang="en-US" dirty="0" err="1" smtClean="0"/>
              <a:t>CTRL+Break</a:t>
            </a:r>
            <a:r>
              <a:rPr lang="en-US" dirty="0" smtClean="0"/>
              <a:t> or break button in </a:t>
            </a:r>
            <a:r>
              <a:rPr lang="en-US" dirty="0" err="1" smtClean="0"/>
              <a:t>windbg</a:t>
            </a:r>
            <a:r>
              <a:rPr lang="en-US" dirty="0" smtClean="0"/>
              <a:t>. This will suspend the </a:t>
            </a:r>
            <a:r>
              <a:rPr lang="en-US" dirty="0" err="1" smtClean="0"/>
              <a:t>debugee</a:t>
            </a:r>
            <a:r>
              <a:rPr lang="en-US" dirty="0" smtClean="0"/>
              <a:t> and no more instructions can execute. </a:t>
            </a:r>
          </a:p>
          <a:p>
            <a:r>
              <a:rPr lang="en-US" dirty="0" smtClean="0"/>
              <a:t>When in debugger VM you can try following commands</a:t>
            </a:r>
          </a:p>
          <a:p>
            <a:pPr lvl="1"/>
            <a:r>
              <a:rPr lang="en-US" dirty="0"/>
              <a:t>!process 0 0 -&gt; Lists  all the running processes (Returns EPROCESS Object)</a:t>
            </a:r>
          </a:p>
          <a:p>
            <a:pPr lvl="1"/>
            <a:r>
              <a:rPr lang="en-US" dirty="0"/>
              <a:t>!process -1 0 -&gt; Returns current process.</a:t>
            </a:r>
          </a:p>
          <a:p>
            <a:pPr lvl="1"/>
            <a:r>
              <a:rPr lang="en-US" dirty="0"/>
              <a:t>.process /i  &lt;</a:t>
            </a:r>
            <a:r>
              <a:rPr lang="en-US" dirty="0" err="1"/>
              <a:t>eprocess</a:t>
            </a:r>
            <a:r>
              <a:rPr lang="en-US" dirty="0"/>
              <a:t>&gt; -&gt; Change the context to process described by &lt;</a:t>
            </a:r>
            <a:r>
              <a:rPr lang="en-US" dirty="0" err="1"/>
              <a:t>eprocess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Lmu</a:t>
            </a:r>
            <a:r>
              <a:rPr lang="en-US" dirty="0"/>
              <a:t> -&gt; Lists all the user mode modules within a process.</a:t>
            </a:r>
          </a:p>
          <a:p>
            <a:r>
              <a:rPr lang="en-US" dirty="0" smtClean="0"/>
              <a:t>How do you know </a:t>
            </a:r>
            <a:r>
              <a:rPr lang="en-US" dirty="0" err="1" smtClean="0"/>
              <a:t>whats</a:t>
            </a:r>
            <a:r>
              <a:rPr lang="en-US" dirty="0" smtClean="0"/>
              <a:t> the CONTEXT (kernel or user mode) , what process are you broken into.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76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Cekno</a:t>
            </a:r>
            <a:r>
              <a:rPr lang="en-US" dirty="0" smtClean="0"/>
              <a:t> analysis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Who is modifying kernel . Find the thread responsible. </a:t>
            </a:r>
          </a:p>
          <a:p>
            <a:r>
              <a:rPr lang="en-US" dirty="0" smtClean="0"/>
              <a:t>How is it modifying it , peer into assembly code .. </a:t>
            </a:r>
          </a:p>
          <a:p>
            <a:r>
              <a:rPr lang="en-US" dirty="0" smtClean="0"/>
              <a:t>How can we detect the malicious code?</a:t>
            </a:r>
          </a:p>
          <a:p>
            <a:r>
              <a:rPr lang="en-US" dirty="0" smtClean="0"/>
              <a:t>Can we repair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7170" name="Picture 2" descr="C:\Users\akapoor\AppData\Local\Microsoft\Windows\Temporary Internet Files\Content.IE5\ETIP054Q\MC9000980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47750"/>
            <a:ext cx="2286000" cy="244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82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Cekno</a:t>
            </a:r>
            <a:r>
              <a:rPr lang="en-US" dirty="0" smtClean="0"/>
              <a:t>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400" dirty="0" smtClean="0"/>
              <a:t>Connect kernel debugger / </a:t>
            </a:r>
            <a:r>
              <a:rPr lang="en-US" sz="1400" dirty="0" err="1" smtClean="0"/>
              <a:t>Debuggee</a:t>
            </a:r>
            <a:endParaRPr lang="en-US" sz="1400" dirty="0" smtClean="0"/>
          </a:p>
          <a:p>
            <a:r>
              <a:rPr lang="en-US" sz="1400" dirty="0" smtClean="0"/>
              <a:t>In the </a:t>
            </a:r>
            <a:r>
              <a:rPr lang="en-US" sz="1400" dirty="0" err="1" smtClean="0"/>
              <a:t>debugee</a:t>
            </a:r>
            <a:r>
              <a:rPr lang="en-US" sz="1400" dirty="0" smtClean="0"/>
              <a:t>, run </a:t>
            </a:r>
            <a:r>
              <a:rPr lang="en-US" sz="1400" dirty="0" err="1" smtClean="0"/>
              <a:t>tuluka</a:t>
            </a:r>
            <a:r>
              <a:rPr lang="en-US" sz="1400" dirty="0" smtClean="0"/>
              <a:t> and find the index number of </a:t>
            </a:r>
            <a:r>
              <a:rPr lang="en-US" sz="1400" dirty="0" err="1" smtClean="0"/>
              <a:t>NtQuerySystemInformation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Switch to debugger and launch </a:t>
            </a:r>
            <a:r>
              <a:rPr lang="en-US" sz="1400" dirty="0" err="1" smtClean="0"/>
              <a:t>windbg</a:t>
            </a:r>
            <a:r>
              <a:rPr lang="en-US" sz="1400" dirty="0" smtClean="0"/>
              <a:t> using the command described in class notes.</a:t>
            </a:r>
          </a:p>
          <a:p>
            <a:r>
              <a:rPr lang="en-US" sz="1400" dirty="0" smtClean="0"/>
              <a:t>In </a:t>
            </a:r>
            <a:r>
              <a:rPr lang="en-US" sz="1400" dirty="0" err="1" smtClean="0"/>
              <a:t>Windbg</a:t>
            </a:r>
            <a:r>
              <a:rPr lang="en-US" sz="1400" dirty="0" smtClean="0"/>
              <a:t> Display SSDT table in the debugger using command </a:t>
            </a:r>
          </a:p>
          <a:p>
            <a:pPr lvl="1"/>
            <a:r>
              <a:rPr lang="en-US" sz="1200" dirty="0" err="1" smtClean="0"/>
              <a:t>Dd</a:t>
            </a:r>
            <a:r>
              <a:rPr lang="en-US" sz="1200" dirty="0" smtClean="0"/>
              <a:t> </a:t>
            </a:r>
            <a:r>
              <a:rPr lang="en-US" sz="1200" dirty="0" err="1" smtClean="0"/>
              <a:t>kiservicetable</a:t>
            </a:r>
            <a:r>
              <a:rPr lang="en-US" sz="1200" dirty="0" smtClean="0"/>
              <a:t> (it begins at index 0)</a:t>
            </a:r>
          </a:p>
          <a:p>
            <a:pPr lvl="1"/>
            <a:r>
              <a:rPr lang="en-US" sz="1200" dirty="0" smtClean="0"/>
              <a:t>How will you find the memory location </a:t>
            </a:r>
            <a:r>
              <a:rPr lang="en-US" sz="1200" dirty="0"/>
              <a:t>of </a:t>
            </a:r>
            <a:r>
              <a:rPr lang="en-US" sz="1200" dirty="0" err="1" smtClean="0"/>
              <a:t>NtQuerySystemInformation</a:t>
            </a:r>
            <a:r>
              <a:rPr lang="en-US" sz="1200" dirty="0" smtClean="0"/>
              <a:t>? Lets call this location X.</a:t>
            </a:r>
          </a:p>
          <a:p>
            <a:pPr lvl="1"/>
            <a:endParaRPr lang="en-US" sz="1200" dirty="0"/>
          </a:p>
          <a:p>
            <a:r>
              <a:rPr lang="en-US" sz="1400" dirty="0" smtClean="0"/>
              <a:t>In the debugger create a break points for location X , using command </a:t>
            </a:r>
          </a:p>
          <a:p>
            <a:pPr lvl="1"/>
            <a:r>
              <a:rPr lang="en-US" sz="1200" dirty="0" smtClean="0"/>
              <a:t>Ba w1 &lt;X&gt;</a:t>
            </a:r>
            <a:endParaRPr lang="en-US" sz="1200" dirty="0"/>
          </a:p>
          <a:p>
            <a:r>
              <a:rPr lang="en-US" sz="1400" dirty="0" smtClean="0"/>
              <a:t>Switch to </a:t>
            </a:r>
            <a:r>
              <a:rPr lang="en-US" sz="1400" dirty="0" err="1" smtClean="0"/>
              <a:t>debugee</a:t>
            </a:r>
            <a:r>
              <a:rPr lang="en-US" sz="1400" dirty="0" smtClean="0"/>
              <a:t> and extract </a:t>
            </a:r>
            <a:r>
              <a:rPr lang="en-US" sz="1400" dirty="0"/>
              <a:t>and execute file from </a:t>
            </a:r>
            <a:r>
              <a:rPr lang="en-US" sz="1400" dirty="0" smtClean="0"/>
              <a:t>Cekno.zip in </a:t>
            </a:r>
            <a:r>
              <a:rPr lang="en-US" sz="1400" dirty="0"/>
              <a:t>the RDP (</a:t>
            </a:r>
            <a:r>
              <a:rPr lang="en-US" sz="1400" dirty="0" err="1"/>
              <a:t>Debugee</a:t>
            </a:r>
            <a:r>
              <a:rPr lang="en-US" sz="1400" dirty="0"/>
              <a:t> image)</a:t>
            </a:r>
          </a:p>
          <a:p>
            <a:pPr lvl="1"/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3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Cekno</a:t>
            </a:r>
            <a:r>
              <a:rPr lang="en-US" dirty="0" smtClean="0"/>
              <a:t>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Did you get a ‘breakpoint hit’ ?</a:t>
            </a:r>
          </a:p>
          <a:p>
            <a:r>
              <a:rPr lang="en-US" dirty="0" smtClean="0"/>
              <a:t>If yes, How do we find who did it?</a:t>
            </a:r>
          </a:p>
          <a:p>
            <a:pPr lvl="1"/>
            <a:r>
              <a:rPr lang="en-US" dirty="0" smtClean="0"/>
              <a:t>!thread</a:t>
            </a:r>
          </a:p>
          <a:p>
            <a:pPr lvl="1"/>
            <a:r>
              <a:rPr lang="en-US" dirty="0" smtClean="0"/>
              <a:t>Kb</a:t>
            </a:r>
          </a:p>
          <a:p>
            <a:r>
              <a:rPr lang="en-US" dirty="0" smtClean="0"/>
              <a:t>Lets look at the disassembly and think about a detection logic.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17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various stealth techniques</a:t>
            </a:r>
          </a:p>
        </p:txBody>
      </p:sp>
    </p:spTree>
    <p:extLst>
      <p:ext uri="{BB962C8B-B14F-4D97-AF65-F5344CB8AC3E}">
        <p14:creationId xmlns:p14="http://schemas.microsoft.com/office/powerpoint/2010/main" val="641469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Stealth techniques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49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5163"/>
            <a:ext cx="7010400" cy="570187"/>
          </a:xfrm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Techniques employed by various rootkits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8466" name="AutoShape 2"/>
          <p:cNvSpPr>
            <a:spLocks noChangeArrowheads="1"/>
          </p:cNvSpPr>
          <p:nvPr/>
        </p:nvSpPr>
        <p:spPr bwMode="auto">
          <a:xfrm>
            <a:off x="6157913" y="1334692"/>
            <a:ext cx="2482850" cy="303014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EFECE5"/>
              </a:gs>
              <a:gs pos="100000">
                <a:srgbClr val="E9E3C1"/>
              </a:gs>
            </a:gsLst>
            <a:lin ang="5400000" scaled="1"/>
          </a:gradFill>
          <a:ln w="9525" algn="ctr">
            <a:solidFill>
              <a:srgbClr val="CAAC80"/>
            </a:solidFill>
            <a:round/>
            <a:headEnd/>
            <a:tailEnd/>
          </a:ln>
        </p:spPr>
        <p:txBody>
          <a:bodyPr lIns="182880" tIns="73152" r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39725" indent="-169863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"/>
              </a:spcAft>
              <a:buClr>
                <a:schemeClr val="tx2"/>
              </a:buClr>
              <a:buSzTx/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IDT hook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SzTx/>
              <a:buFont typeface="Arial" pitchFamily="34" charset="0"/>
              <a:buChar char="–"/>
            </a:pPr>
            <a:r>
              <a:rPr lang="en-US" altLang="en-US" sz="1400" b="0" dirty="0">
                <a:cs typeface="Times New Roman" pitchFamily="18" charset="0"/>
              </a:rPr>
              <a:t>Apropos</a:t>
            </a:r>
          </a:p>
          <a:p>
            <a:pPr eaLnBrk="1" hangingPunct="1">
              <a:spcBef>
                <a:spcPct val="65000"/>
              </a:spcBef>
              <a:spcAft>
                <a:spcPct val="5000"/>
              </a:spcAft>
              <a:buClr>
                <a:schemeClr val="tx2"/>
              </a:buClr>
              <a:buSzTx/>
            </a:pPr>
            <a:r>
              <a:rPr lang="en-US" altLang="en-US" sz="1600" b="0" dirty="0" err="1">
                <a:solidFill>
                  <a:srgbClr val="CC0033"/>
                </a:solidFill>
                <a:cs typeface="Times New Roman" pitchFamily="18" charset="0"/>
              </a:rPr>
              <a:t>Sysenter</a:t>
            </a: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 hook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SzTx/>
              <a:buFont typeface="Arial" pitchFamily="34" charset="0"/>
              <a:buChar char="–"/>
            </a:pPr>
            <a:r>
              <a:rPr lang="en-US" altLang="en-US" sz="1400" b="0" dirty="0">
                <a:cs typeface="Times New Roman" pitchFamily="18" charset="0"/>
              </a:rPr>
              <a:t>Spam-</a:t>
            </a:r>
            <a:r>
              <a:rPr lang="en-US" altLang="en-US" sz="1400" b="0" dirty="0" err="1">
                <a:cs typeface="Times New Roman" pitchFamily="18" charset="0"/>
              </a:rPr>
              <a:t>mailbot.c</a:t>
            </a:r>
            <a:endParaRPr lang="en-US" altLang="en-US" sz="1400" b="0" dirty="0">
              <a:cs typeface="Times New Roman" pitchFamily="18" charset="0"/>
            </a:endParaRPr>
          </a:p>
          <a:p>
            <a:pPr eaLnBrk="1" hangingPunct="1">
              <a:spcBef>
                <a:spcPct val="65000"/>
              </a:spcBef>
              <a:spcAft>
                <a:spcPct val="5000"/>
              </a:spcAft>
              <a:buClr>
                <a:srgbClr val="CC0033"/>
              </a:buClr>
              <a:buSzTx/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Filter driver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SzTx/>
              <a:buFont typeface="Arial" pitchFamily="34" charset="0"/>
              <a:buChar char="–"/>
            </a:pPr>
            <a:r>
              <a:rPr lang="en-US" altLang="en-US" sz="1400" b="0" dirty="0" err="1">
                <a:cs typeface="Times New Roman" pitchFamily="18" charset="0"/>
              </a:rPr>
              <a:t>SearchNet</a:t>
            </a:r>
            <a:endParaRPr lang="en-US" altLang="en-US" sz="1400" b="0" dirty="0"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SzTx/>
              <a:buFont typeface="Arial" pitchFamily="34" charset="0"/>
              <a:buChar char="–"/>
            </a:pPr>
            <a:r>
              <a:rPr lang="en-US" altLang="en-US" sz="1400" b="0" dirty="0" err="1">
                <a:cs typeface="Times New Roman" pitchFamily="18" charset="0"/>
              </a:rPr>
              <a:t>PigSearch</a:t>
            </a:r>
            <a:endParaRPr lang="en-US" altLang="en-US" sz="1400" b="0" dirty="0">
              <a:cs typeface="Times New Roman" pitchFamily="18" charset="0"/>
            </a:endParaRPr>
          </a:p>
          <a:p>
            <a:pPr eaLnBrk="1" hangingPunct="1">
              <a:spcBef>
                <a:spcPct val="65000"/>
              </a:spcBef>
              <a:spcAft>
                <a:spcPct val="5000"/>
              </a:spcAft>
              <a:buClr>
                <a:srgbClr val="CC0033"/>
              </a:buClr>
              <a:buSzTx/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MBR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SzTx/>
              <a:buFont typeface="Arial" pitchFamily="34" charset="0"/>
              <a:buChar char="–"/>
            </a:pPr>
            <a:r>
              <a:rPr lang="en-US" altLang="en-US" sz="1400" b="0" dirty="0" err="1" smtClean="0">
                <a:cs typeface="Times New Roman" pitchFamily="18" charset="0"/>
              </a:rPr>
              <a:t>Mebroot</a:t>
            </a:r>
            <a:r>
              <a:rPr lang="en-US" altLang="en-US" sz="1400" b="0" dirty="0" smtClean="0">
                <a:cs typeface="Times New Roman" pitchFamily="18" charset="0"/>
              </a:rPr>
              <a:t>, TDSS</a:t>
            </a:r>
            <a:endParaRPr lang="en-US" altLang="en-US" sz="1400" b="0" dirty="0">
              <a:cs typeface="Times New Roman" pitchFamily="18" charset="0"/>
            </a:endParaRPr>
          </a:p>
        </p:txBody>
      </p:sp>
      <p:sp>
        <p:nvSpPr>
          <p:cNvPr id="318467" name="AutoShape 3"/>
          <p:cNvSpPr>
            <a:spLocks noChangeArrowheads="1"/>
          </p:cNvSpPr>
          <p:nvPr/>
        </p:nvSpPr>
        <p:spPr bwMode="auto">
          <a:xfrm>
            <a:off x="3355976" y="1334692"/>
            <a:ext cx="2538413" cy="303014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EFECE5"/>
              </a:gs>
              <a:gs pos="100000">
                <a:srgbClr val="E9E3C1"/>
              </a:gs>
            </a:gsLst>
            <a:lin ang="5400000" scaled="1"/>
          </a:gradFill>
          <a:ln w="9525" algn="ctr">
            <a:solidFill>
              <a:srgbClr val="CAAC80"/>
            </a:solidFill>
            <a:round/>
            <a:headEnd/>
            <a:tailEnd/>
          </a:ln>
        </p:spPr>
        <p:txBody>
          <a:bodyPr lIns="182880" tIns="73152" r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39725" indent="-169863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DKOM 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altLang="en-US" sz="1400" b="0" dirty="0" smtClean="0">
                <a:cs typeface="Times New Roman" pitchFamily="18" charset="0"/>
              </a:rPr>
              <a:t>TDSS</a:t>
            </a:r>
            <a:endParaRPr lang="en-US" altLang="en-US" sz="1400" b="0" dirty="0"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Inline hook (Kernel)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altLang="en-US" sz="1400" b="0" dirty="0">
                <a:cs typeface="Times New Roman" pitchFamily="18" charset="0"/>
              </a:rPr>
              <a:t>Apropos</a:t>
            </a:r>
          </a:p>
          <a:p>
            <a:pPr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IRP hook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altLang="en-US" sz="1400" b="0" dirty="0" smtClean="0">
                <a:cs typeface="Times New Roman" pitchFamily="18" charset="0"/>
              </a:rPr>
              <a:t>TDSS, ZeroAccess</a:t>
            </a:r>
            <a:endParaRPr lang="en-US" altLang="en-US" sz="1400" b="0" dirty="0"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SSDT hook</a:t>
            </a:r>
            <a:r>
              <a:rPr lang="en-US" altLang="en-US" sz="1400" b="0" dirty="0">
                <a:cs typeface="Times New Roman" pitchFamily="18" charset="0"/>
              </a:rPr>
              <a:t> </a:t>
            </a:r>
          </a:p>
          <a:p>
            <a:pPr lvl="1" eaLnBrk="1" hangingPunct="1">
              <a:spcBef>
                <a:spcPct val="0"/>
              </a:spcBef>
              <a:spcAft>
                <a:spcPct val="50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altLang="en-US" sz="1400" b="0" dirty="0" err="1" smtClean="0">
                <a:cs typeface="Times New Roman" pitchFamily="18" charset="0"/>
              </a:rPr>
              <a:t>Ntrootkit</a:t>
            </a:r>
            <a:r>
              <a:rPr lang="en-US" altLang="en-US" sz="1400" b="0" dirty="0" smtClean="0">
                <a:cs typeface="Times New Roman" pitchFamily="18" charset="0"/>
              </a:rPr>
              <a:t>-K</a:t>
            </a:r>
            <a:endParaRPr lang="en-US" altLang="en-US" sz="1400" b="0" dirty="0">
              <a:cs typeface="Times New Roman" pitchFamily="18" charset="0"/>
            </a:endParaRPr>
          </a:p>
        </p:txBody>
      </p:sp>
      <p:sp>
        <p:nvSpPr>
          <p:cNvPr id="318469" name="AutoShape 5"/>
          <p:cNvSpPr>
            <a:spLocks noChangeArrowheads="1"/>
          </p:cNvSpPr>
          <p:nvPr/>
        </p:nvSpPr>
        <p:spPr bwMode="auto">
          <a:xfrm>
            <a:off x="506413" y="1334692"/>
            <a:ext cx="2595562" cy="303014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EFECE5"/>
              </a:gs>
              <a:gs pos="100000">
                <a:srgbClr val="E9E3C1"/>
              </a:gs>
            </a:gsLst>
            <a:lin ang="5400000" scaled="1"/>
          </a:gradFill>
          <a:ln w="9525" algn="ctr">
            <a:solidFill>
              <a:srgbClr val="CAAC80"/>
            </a:solidFill>
            <a:round/>
            <a:headEnd/>
            <a:tailEnd/>
          </a:ln>
        </p:spPr>
        <p:txBody>
          <a:bodyPr lIns="182880" tIns="73152" r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39725" indent="-169863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Inline hooks</a:t>
            </a:r>
            <a:r>
              <a:rPr lang="en-US" altLang="en-US" sz="1400" b="0" dirty="0">
                <a:cs typeface="Times New Roman" pitchFamily="18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SzTx/>
              <a:buFontTx/>
              <a:buChar char="–"/>
            </a:pPr>
            <a:r>
              <a:rPr lang="en-US" altLang="en-US" sz="1400" b="0" dirty="0" err="1">
                <a:cs typeface="Times New Roman" pitchFamily="18" charset="0"/>
              </a:rPr>
              <a:t>HackerDefender</a:t>
            </a:r>
            <a:endParaRPr lang="en-US" altLang="en-US" sz="1400" b="0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SzTx/>
              <a:buFontTx/>
              <a:buChar char="–"/>
            </a:pPr>
            <a:r>
              <a:rPr lang="en-US" altLang="en-US" sz="1400" b="0" dirty="0" smtClean="0">
                <a:cs typeface="Times New Roman" pitchFamily="18" charset="0"/>
              </a:rPr>
              <a:t>Zbot</a:t>
            </a:r>
            <a:endParaRPr lang="en-US" altLang="en-US" sz="1400" b="0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SzTx/>
              <a:buFontTx/>
              <a:buChar char="–"/>
            </a:pPr>
            <a:endParaRPr lang="en-US" altLang="en-US" sz="1400" b="0" dirty="0"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1600" b="0" dirty="0">
                <a:solidFill>
                  <a:srgbClr val="CC0033"/>
                </a:solidFill>
                <a:cs typeface="Times New Roman" pitchFamily="18" charset="0"/>
              </a:rPr>
              <a:t>Import Table hooks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SzTx/>
              <a:buFontTx/>
              <a:buChar char="–"/>
            </a:pPr>
            <a:r>
              <a:rPr lang="en-US" altLang="en-US" sz="1400" b="0" dirty="0" err="1">
                <a:cs typeface="Times New Roman" pitchFamily="18" charset="0"/>
              </a:rPr>
              <a:t>Adcliker</a:t>
            </a:r>
            <a:r>
              <a:rPr lang="en-US" altLang="en-US" sz="1400" b="0" dirty="0">
                <a:cs typeface="Times New Roman" pitchFamily="18" charset="0"/>
              </a:rPr>
              <a:t>-BA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SzTx/>
              <a:buFontTx/>
              <a:buChar char="–"/>
            </a:pPr>
            <a:r>
              <a:rPr lang="en-US" altLang="en-US" sz="1400" b="0" dirty="0" err="1">
                <a:cs typeface="Times New Roman" pitchFamily="18" charset="0"/>
              </a:rPr>
              <a:t>Qoolaid</a:t>
            </a:r>
            <a:endParaRPr lang="en-US" altLang="en-US" sz="1400" b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29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nimBg="1"/>
      <p:bldP spid="318467" grpId="0" animBg="1"/>
      <p:bldP spid="3184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Bootkits: Another technique of stealth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825006"/>
            <a:ext cx="8412192" cy="4065894"/>
            <a:chOff x="198408" y="1202544"/>
            <a:chExt cx="8412192" cy="4065894"/>
          </a:xfrm>
        </p:grpSpPr>
        <p:grpSp>
          <p:nvGrpSpPr>
            <p:cNvPr id="6" name="Group 3"/>
            <p:cNvGrpSpPr/>
            <p:nvPr/>
          </p:nvGrpSpPr>
          <p:grpSpPr>
            <a:xfrm>
              <a:off x="205493" y="2253122"/>
              <a:ext cx="793322" cy="454964"/>
              <a:chOff x="207036" y="2469292"/>
              <a:chExt cx="966156" cy="539876"/>
            </a:xfrm>
          </p:grpSpPr>
          <p:sp>
            <p:nvSpPr>
              <p:cNvPr id="74" name="Rounded Rectangle 73"/>
              <p:cNvSpPr/>
              <p:nvPr/>
            </p:nvSpPr>
            <p:spPr bwMode="auto">
              <a:xfrm>
                <a:off x="207036" y="2469292"/>
                <a:ext cx="966156" cy="274320"/>
              </a:xfrm>
              <a:prstGeom prst="round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Brain</a:t>
                </a:r>
              </a:p>
            </p:txBody>
          </p:sp>
          <p:sp>
            <p:nvSpPr>
              <p:cNvPr id="75" name="Up Arrow 74"/>
              <p:cNvSpPr/>
              <p:nvPr/>
            </p:nvSpPr>
            <p:spPr bwMode="auto">
              <a:xfrm>
                <a:off x="601466" y="2780568"/>
                <a:ext cx="152400" cy="228600"/>
              </a:xfrm>
              <a:prstGeom prst="upArrow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>
              <a:off x="3168764" y="3140812"/>
              <a:ext cx="1130847" cy="484480"/>
              <a:chOff x="3815888" y="3522655"/>
              <a:chExt cx="1377214" cy="574901"/>
            </a:xfrm>
          </p:grpSpPr>
          <p:sp>
            <p:nvSpPr>
              <p:cNvPr id="72" name="Rounded Rectangle 71"/>
              <p:cNvSpPr/>
              <p:nvPr/>
            </p:nvSpPr>
            <p:spPr bwMode="auto">
              <a:xfrm>
                <a:off x="3815888" y="3802913"/>
                <a:ext cx="1377214" cy="294643"/>
              </a:xfrm>
              <a:prstGeom prst="roundRect">
                <a:avLst/>
              </a:prstGeom>
              <a:solidFill>
                <a:srgbClr val="24596A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Eye Bootroot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>
                <a:off x="4425337" y="3522655"/>
                <a:ext cx="152400" cy="228600"/>
              </a:xfrm>
              <a:prstGeom prst="downArrow">
                <a:avLst/>
              </a:prstGeom>
              <a:solidFill>
                <a:srgbClr val="24596A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4413211" y="3140812"/>
              <a:ext cx="1190898" cy="484480"/>
              <a:chOff x="5331452" y="3522655"/>
              <a:chExt cx="1450348" cy="574901"/>
            </a:xfrm>
          </p:grpSpPr>
          <p:sp>
            <p:nvSpPr>
              <p:cNvPr id="70" name="Rounded Rectangle 69"/>
              <p:cNvSpPr/>
              <p:nvPr/>
            </p:nvSpPr>
            <p:spPr bwMode="auto">
              <a:xfrm>
                <a:off x="5331452" y="3802913"/>
                <a:ext cx="1450348" cy="294643"/>
              </a:xfrm>
              <a:prstGeom prst="roundRect">
                <a:avLst/>
              </a:prstGeom>
              <a:solidFill>
                <a:srgbClr val="2D5E7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StealthMBR V2</a:t>
                </a: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>
                <a:off x="5969932" y="3522655"/>
                <a:ext cx="152400" cy="228600"/>
              </a:xfrm>
              <a:prstGeom prst="downArrow">
                <a:avLst/>
              </a:prstGeom>
              <a:solidFill>
                <a:srgbClr val="2D5E7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9" name="Group 12"/>
            <p:cNvGrpSpPr/>
            <p:nvPr/>
          </p:nvGrpSpPr>
          <p:grpSpPr>
            <a:xfrm>
              <a:off x="5077660" y="1202544"/>
              <a:ext cx="1073482" cy="1505542"/>
              <a:chOff x="6140658" y="1222639"/>
              <a:chExt cx="1307352" cy="1786529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6151579" y="2157063"/>
                <a:ext cx="1294081" cy="274320"/>
              </a:xfrm>
              <a:prstGeom prst="roundRect">
                <a:avLst/>
              </a:prstGeom>
              <a:solidFill>
                <a:srgbClr val="175A87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Whistler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6153929" y="1850279"/>
                <a:ext cx="1294081" cy="274320"/>
              </a:xfrm>
              <a:prstGeom prst="roundRect">
                <a:avLst/>
              </a:prstGeom>
              <a:solidFill>
                <a:srgbClr val="175A87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Tdss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6144953" y="2469292"/>
                <a:ext cx="1294081" cy="274320"/>
              </a:xfrm>
              <a:prstGeom prst="roundRect">
                <a:avLst/>
              </a:prstGeom>
              <a:solidFill>
                <a:srgbClr val="175A87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Ramnit</a:t>
                </a:r>
              </a:p>
            </p:txBody>
          </p:sp>
          <p:sp>
            <p:nvSpPr>
              <p:cNvPr id="67" name="Up Arrow 66"/>
              <p:cNvSpPr/>
              <p:nvPr/>
            </p:nvSpPr>
            <p:spPr bwMode="auto">
              <a:xfrm>
                <a:off x="6714307" y="2780568"/>
                <a:ext cx="152400" cy="228600"/>
              </a:xfrm>
              <a:prstGeom prst="upArrow">
                <a:avLst/>
              </a:prstGeom>
              <a:solidFill>
                <a:srgbClr val="175A87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6140658" y="1222639"/>
                <a:ext cx="1294081" cy="274320"/>
              </a:xfrm>
              <a:prstGeom prst="roundRect">
                <a:avLst/>
              </a:prstGeom>
              <a:solidFill>
                <a:srgbClr val="175A87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Disktrack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6150632" y="1536459"/>
                <a:ext cx="1294081" cy="274320"/>
              </a:xfrm>
              <a:prstGeom prst="roundRect">
                <a:avLst/>
              </a:prstGeom>
              <a:solidFill>
                <a:srgbClr val="175A87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SST.B</a:t>
                </a: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>
              <a:off x="5220426" y="3140812"/>
              <a:ext cx="2047060" cy="2127626"/>
              <a:chOff x="6314527" y="3522656"/>
              <a:chExt cx="2493035" cy="2524716"/>
            </a:xfrm>
            <a:solidFill>
              <a:srgbClr val="0070C0"/>
            </a:solidFill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7600665" y="4529696"/>
                <a:ext cx="1206897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Rioader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>
                <a:off x="6314527" y="4218857"/>
                <a:ext cx="1247181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Bioskit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6314527" y="4529696"/>
                <a:ext cx="1247181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Mbro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 bwMode="auto">
              <a:xfrm>
                <a:off x="7600665" y="4218857"/>
                <a:ext cx="1206897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Cidox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6314527" y="4840535"/>
                <a:ext cx="1247181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Popureb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>
                <a:off x="7600665" y="4840535"/>
                <a:ext cx="1206897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Fisp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7600665" y="5151374"/>
                <a:ext cx="1206897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Guntior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58" name="Down Arrow 57"/>
              <p:cNvSpPr/>
              <p:nvPr/>
            </p:nvSpPr>
            <p:spPr bwMode="auto">
              <a:xfrm>
                <a:off x="7524941" y="3522656"/>
                <a:ext cx="136800" cy="604963"/>
              </a:xfrm>
              <a:prstGeom prst="downArrow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7600665" y="5462213"/>
                <a:ext cx="1206897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Cmoser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6314527" y="5462213"/>
                <a:ext cx="1247181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Lapka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6314527" y="5151374"/>
                <a:ext cx="1247181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EvilCore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7600665" y="5773052"/>
                <a:ext cx="1206897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Niwa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6314527" y="5773052"/>
                <a:ext cx="1247181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Bootkor</a:t>
                </a:r>
              </a:p>
            </p:txBody>
          </p:sp>
        </p:grpSp>
        <p:grpSp>
          <p:nvGrpSpPr>
            <p:cNvPr id="11" name="Group 5"/>
            <p:cNvGrpSpPr/>
            <p:nvPr/>
          </p:nvGrpSpPr>
          <p:grpSpPr>
            <a:xfrm>
              <a:off x="1284330" y="2253122"/>
              <a:ext cx="1016926" cy="454964"/>
              <a:chOff x="1520910" y="2469292"/>
              <a:chExt cx="1238474" cy="539876"/>
            </a:xfrm>
          </p:grpSpPr>
          <p:sp>
            <p:nvSpPr>
              <p:cNvPr id="49" name="Up Arrow 48"/>
              <p:cNvSpPr/>
              <p:nvPr/>
            </p:nvSpPr>
            <p:spPr bwMode="auto">
              <a:xfrm>
                <a:off x="2065589" y="2780568"/>
                <a:ext cx="152400" cy="228600"/>
              </a:xfrm>
              <a:prstGeom prst="upArrow">
                <a:avLst/>
              </a:prstGeom>
              <a:solidFill>
                <a:srgbClr val="26604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1520910" y="2469292"/>
                <a:ext cx="1238474" cy="274320"/>
              </a:xfrm>
              <a:prstGeom prst="roundRect">
                <a:avLst/>
              </a:prstGeom>
              <a:solidFill>
                <a:srgbClr val="26604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Flip</a:t>
                </a:r>
              </a:p>
            </p:txBody>
          </p:sp>
        </p:grpSp>
        <p:grpSp>
          <p:nvGrpSpPr>
            <p:cNvPr id="12" name="Group 7"/>
            <p:cNvGrpSpPr/>
            <p:nvPr/>
          </p:nvGrpSpPr>
          <p:grpSpPr>
            <a:xfrm>
              <a:off x="1848806" y="3140811"/>
              <a:ext cx="1133321" cy="480237"/>
              <a:chOff x="2208362" y="3522655"/>
              <a:chExt cx="1380227" cy="569866"/>
            </a:xfrm>
          </p:grpSpPr>
          <p:sp>
            <p:nvSpPr>
              <p:cNvPr id="47" name="Down Arrow 46"/>
              <p:cNvSpPr/>
              <p:nvPr/>
            </p:nvSpPr>
            <p:spPr bwMode="auto">
              <a:xfrm>
                <a:off x="2838562" y="3522655"/>
                <a:ext cx="152400" cy="228600"/>
              </a:xfrm>
              <a:prstGeom prst="downArrow">
                <a:avLst/>
              </a:prstGeom>
              <a:solidFill>
                <a:srgbClr val="24625C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2208362" y="3797878"/>
                <a:ext cx="1380227" cy="294643"/>
              </a:xfrm>
              <a:prstGeom prst="roundRect">
                <a:avLst/>
              </a:prstGeom>
              <a:solidFill>
                <a:srgbClr val="24625C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MichaelAngelo</a:t>
                </a: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637567" y="3140811"/>
              <a:ext cx="1094096" cy="480237"/>
              <a:chOff x="733242" y="3522655"/>
              <a:chExt cx="1332457" cy="569866"/>
            </a:xfrm>
          </p:grpSpPr>
          <p:sp>
            <p:nvSpPr>
              <p:cNvPr id="45" name="Down Arrow 44"/>
              <p:cNvSpPr/>
              <p:nvPr/>
            </p:nvSpPr>
            <p:spPr bwMode="auto">
              <a:xfrm>
                <a:off x="1340292" y="3522655"/>
                <a:ext cx="152400" cy="228600"/>
              </a:xfrm>
              <a:prstGeom prst="downArrow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733242" y="3797878"/>
                <a:ext cx="1332457" cy="294643"/>
              </a:xfrm>
              <a:prstGeom prst="roundRect">
                <a:avLst/>
              </a:prstGeom>
              <a:solidFill>
                <a:srgbClr val="285E4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Stoned</a:t>
                </a:r>
              </a:p>
            </p:txBody>
          </p:sp>
        </p:grpSp>
        <p:grpSp>
          <p:nvGrpSpPr>
            <p:cNvPr id="14" name="Group 8"/>
            <p:cNvGrpSpPr/>
            <p:nvPr/>
          </p:nvGrpSpPr>
          <p:grpSpPr>
            <a:xfrm>
              <a:off x="2465048" y="1990002"/>
              <a:ext cx="1119154" cy="718085"/>
              <a:chOff x="2958860" y="2157063"/>
              <a:chExt cx="1362974" cy="852105"/>
            </a:xfrm>
          </p:grpSpPr>
          <p:sp>
            <p:nvSpPr>
              <p:cNvPr id="42" name="Up Arrow 41"/>
              <p:cNvSpPr/>
              <p:nvPr/>
            </p:nvSpPr>
            <p:spPr bwMode="auto">
              <a:xfrm>
                <a:off x="3567723" y="2780568"/>
                <a:ext cx="152400" cy="228600"/>
              </a:xfrm>
              <a:prstGeom prst="upArrow">
                <a:avLst/>
              </a:prstGeom>
              <a:solidFill>
                <a:srgbClr val="25636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>
                <a:off x="2958862" y="2469292"/>
                <a:ext cx="1362972" cy="274320"/>
              </a:xfrm>
              <a:prstGeom prst="roundRect">
                <a:avLst/>
              </a:prstGeom>
              <a:solidFill>
                <a:srgbClr val="25636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Stalker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 bwMode="auto">
              <a:xfrm>
                <a:off x="2958860" y="2157063"/>
                <a:ext cx="1362972" cy="274320"/>
              </a:xfrm>
              <a:prstGeom prst="roundRect">
                <a:avLst/>
              </a:prstGeom>
              <a:solidFill>
                <a:srgbClr val="25636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Voodoo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96697" y="1990002"/>
              <a:ext cx="1116995" cy="718085"/>
              <a:chOff x="4580624" y="2157063"/>
              <a:chExt cx="1360345" cy="852105"/>
            </a:xfrm>
          </p:grpSpPr>
          <p:sp>
            <p:nvSpPr>
              <p:cNvPr id="39" name="Up Arrow 38"/>
              <p:cNvSpPr/>
              <p:nvPr/>
            </p:nvSpPr>
            <p:spPr bwMode="auto">
              <a:xfrm>
                <a:off x="5190221" y="2780568"/>
                <a:ext cx="152400" cy="228600"/>
              </a:xfrm>
              <a:prstGeom prst="upArrow">
                <a:avLst/>
              </a:prstGeom>
              <a:solidFill>
                <a:srgbClr val="2D647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4586923" y="2469292"/>
                <a:ext cx="1354046" cy="274320"/>
              </a:xfrm>
              <a:prstGeom prst="roundRect">
                <a:avLst/>
              </a:prstGeom>
              <a:solidFill>
                <a:srgbClr val="2D647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StealthMBR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4580624" y="2157063"/>
                <a:ext cx="1354046" cy="274320"/>
              </a:xfrm>
              <a:prstGeom prst="roundRect">
                <a:avLst/>
              </a:prstGeom>
              <a:solidFill>
                <a:srgbClr val="2D647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Vbootkit</a:t>
                </a:r>
              </a:p>
            </p:txBody>
          </p:sp>
        </p:grpSp>
        <p:grpSp>
          <p:nvGrpSpPr>
            <p:cNvPr id="16" name="Group 13"/>
            <p:cNvGrpSpPr/>
            <p:nvPr/>
          </p:nvGrpSpPr>
          <p:grpSpPr>
            <a:xfrm>
              <a:off x="6352974" y="1727007"/>
              <a:ext cx="1006754" cy="981078"/>
              <a:chOff x="7693813" y="1844986"/>
              <a:chExt cx="1226086" cy="1164182"/>
            </a:xfrm>
            <a:solidFill>
              <a:srgbClr val="0070C0"/>
            </a:solidFill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7703915" y="2469292"/>
                <a:ext cx="1215984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XPAJ</a:t>
                </a:r>
              </a:p>
            </p:txBody>
          </p:sp>
          <p:sp>
            <p:nvSpPr>
              <p:cNvPr id="36" name="Up Arrow 35"/>
              <p:cNvSpPr/>
              <p:nvPr/>
            </p:nvSpPr>
            <p:spPr bwMode="auto">
              <a:xfrm>
                <a:off x="8236630" y="2780568"/>
                <a:ext cx="152400" cy="228600"/>
              </a:xfrm>
              <a:prstGeom prst="upArrow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7703733" y="2157063"/>
                <a:ext cx="1215984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Shamoon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7693813" y="1844986"/>
                <a:ext cx="1215984" cy="27432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“uEFI-kit” 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</p:grpSp>
        <p:sp>
          <p:nvSpPr>
            <p:cNvPr id="17" name="Chevron 16"/>
            <p:cNvSpPr/>
            <p:nvPr/>
          </p:nvSpPr>
          <p:spPr>
            <a:xfrm>
              <a:off x="198408" y="2738391"/>
              <a:ext cx="758175" cy="355914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0" rIns="0" bIns="0" anchor="ctr" anchorCtr="0"/>
            <a:lstStyle/>
            <a:p>
              <a:r>
                <a:rPr lang="en-US" sz="800" b="1" dirty="0" smtClean="0">
                  <a:solidFill>
                    <a:srgbClr val="FFFFFF">
                      <a:lumMod val="85000"/>
                    </a:srgbClr>
                  </a:solidFill>
                </a:rPr>
                <a:t>1986</a:t>
              </a:r>
              <a:endParaRPr lang="en-US" sz="800" b="1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40832" y="2738391"/>
              <a:ext cx="758175" cy="355914"/>
            </a:xfrm>
            <a:prstGeom prst="chevron">
              <a:avLst/>
            </a:prstGeom>
            <a:solidFill>
              <a:srgbClr val="26604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1989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1483256" y="2738391"/>
              <a:ext cx="758175" cy="355914"/>
            </a:xfrm>
            <a:prstGeom prst="chevron">
              <a:avLst/>
            </a:prstGeom>
            <a:solidFill>
              <a:srgbClr val="26604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1990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2125680" y="2738391"/>
              <a:ext cx="758175" cy="355914"/>
            </a:xfrm>
            <a:prstGeom prst="chevron">
              <a:avLst/>
            </a:prstGeom>
            <a:solidFill>
              <a:srgbClr val="24625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1991</a:t>
              </a:r>
            </a:p>
          </p:txBody>
        </p:sp>
        <p:sp>
          <p:nvSpPr>
            <p:cNvPr id="21" name="Chevron 20"/>
            <p:cNvSpPr/>
            <p:nvPr/>
          </p:nvSpPr>
          <p:spPr>
            <a:xfrm>
              <a:off x="2768104" y="2738391"/>
              <a:ext cx="758175" cy="355914"/>
            </a:xfrm>
            <a:prstGeom prst="chevron">
              <a:avLst/>
            </a:prstGeom>
            <a:solidFill>
              <a:srgbClr val="25636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2000</a:t>
              </a:r>
            </a:p>
          </p:txBody>
        </p:sp>
        <p:sp>
          <p:nvSpPr>
            <p:cNvPr id="22" name="Chevron 21"/>
            <p:cNvSpPr/>
            <p:nvPr/>
          </p:nvSpPr>
          <p:spPr>
            <a:xfrm>
              <a:off x="3410528" y="2738391"/>
              <a:ext cx="758175" cy="355914"/>
            </a:xfrm>
            <a:prstGeom prst="chevron">
              <a:avLst/>
            </a:prstGeom>
            <a:solidFill>
              <a:srgbClr val="24596A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2005</a:t>
              </a:r>
            </a:p>
          </p:txBody>
        </p:sp>
        <p:sp>
          <p:nvSpPr>
            <p:cNvPr id="23" name="Chevron 22"/>
            <p:cNvSpPr/>
            <p:nvPr/>
          </p:nvSpPr>
          <p:spPr>
            <a:xfrm>
              <a:off x="4052951" y="2738391"/>
              <a:ext cx="758175" cy="355914"/>
            </a:xfrm>
            <a:prstGeom prst="chevron">
              <a:avLst/>
            </a:prstGeom>
            <a:solidFill>
              <a:srgbClr val="2D647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2007</a:t>
              </a:r>
            </a:p>
          </p:txBody>
        </p:sp>
        <p:sp>
          <p:nvSpPr>
            <p:cNvPr id="24" name="Chevron 23"/>
            <p:cNvSpPr/>
            <p:nvPr/>
          </p:nvSpPr>
          <p:spPr>
            <a:xfrm>
              <a:off x="4695375" y="2738391"/>
              <a:ext cx="758175" cy="355914"/>
            </a:xfrm>
            <a:prstGeom prst="chevron">
              <a:avLst/>
            </a:prstGeom>
            <a:solidFill>
              <a:srgbClr val="2D5E7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2009</a:t>
              </a:r>
            </a:p>
          </p:txBody>
        </p:sp>
        <p:sp>
          <p:nvSpPr>
            <p:cNvPr id="25" name="Chevron 24"/>
            <p:cNvSpPr/>
            <p:nvPr/>
          </p:nvSpPr>
          <p:spPr>
            <a:xfrm>
              <a:off x="5337799" y="2738391"/>
              <a:ext cx="758175" cy="355914"/>
            </a:xfrm>
            <a:prstGeom prst="chevron">
              <a:avLst/>
            </a:prstGeom>
            <a:solidFill>
              <a:srgbClr val="175A87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2010</a:t>
              </a:r>
            </a:p>
          </p:txBody>
        </p:sp>
        <p:sp>
          <p:nvSpPr>
            <p:cNvPr id="26" name="Chevron 25"/>
            <p:cNvSpPr/>
            <p:nvPr/>
          </p:nvSpPr>
          <p:spPr>
            <a:xfrm>
              <a:off x="5980223" y="2738391"/>
              <a:ext cx="758175" cy="355914"/>
            </a:xfrm>
            <a:prstGeom prst="chevron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b="1" dirty="0">
                  <a:solidFill>
                    <a:srgbClr val="FFFFFF">
                      <a:lumMod val="85000"/>
                    </a:srgbClr>
                  </a:solidFill>
                  <a:latin typeface="Arial"/>
                  <a:cs typeface="Calibri" pitchFamily="34" charset="0"/>
                </a:rPr>
                <a:t>2011</a:t>
              </a:r>
            </a:p>
          </p:txBody>
        </p:sp>
        <p:sp>
          <p:nvSpPr>
            <p:cNvPr id="27" name="Chevron 26"/>
            <p:cNvSpPr/>
            <p:nvPr/>
          </p:nvSpPr>
          <p:spPr>
            <a:xfrm>
              <a:off x="6622649" y="2738391"/>
              <a:ext cx="758175" cy="35591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701923"/>
                <a:satOff val="-68709"/>
                <a:lumOff val="38530"/>
                <a:alphaOff val="0"/>
              </a:schemeClr>
            </a:fillRef>
            <a:effectRef idx="3">
              <a:schemeClr val="accent4">
                <a:shade val="80000"/>
                <a:hueOff val="701923"/>
                <a:satOff val="-68709"/>
                <a:lumOff val="38530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0" rIns="0" bIns="0" anchor="ctr" anchorCtr="0"/>
            <a:lstStyle/>
            <a:p>
              <a:r>
                <a:rPr lang="en-US" sz="800" b="1" dirty="0" smtClean="0">
                  <a:solidFill>
                    <a:srgbClr val="FFFFFF">
                      <a:lumMod val="85000"/>
                    </a:srgbClr>
                  </a:solidFill>
                </a:rPr>
                <a:t>2012</a:t>
              </a:r>
              <a:endParaRPr lang="en-US" sz="800" b="1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7242825" y="2743200"/>
              <a:ext cx="986775" cy="355914"/>
            </a:xfrm>
            <a:prstGeom prst="chevron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701923"/>
                <a:satOff val="-68709"/>
                <a:lumOff val="38530"/>
                <a:alphaOff val="0"/>
              </a:schemeClr>
            </a:fillRef>
            <a:effectRef idx="3">
              <a:schemeClr val="accent4">
                <a:shade val="80000"/>
                <a:hueOff val="701923"/>
                <a:satOff val="-68709"/>
                <a:lumOff val="38530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0" rIns="0" bIns="0" anchor="ctr" anchorCtr="0"/>
            <a:lstStyle/>
            <a:p>
              <a:r>
                <a:rPr lang="en-US" sz="800" b="1" dirty="0" smtClean="0">
                  <a:solidFill>
                    <a:srgbClr val="FFFFFF">
                      <a:lumMod val="85000"/>
                    </a:srgbClr>
                  </a:solidFill>
                </a:rPr>
                <a:t>2013</a:t>
              </a:r>
              <a:endParaRPr lang="en-US" sz="800" b="1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391400" y="3134751"/>
              <a:ext cx="1190898" cy="484480"/>
              <a:chOff x="5331452" y="3522655"/>
              <a:chExt cx="1450348" cy="574901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5331452" y="3802913"/>
                <a:ext cx="1450348" cy="294643"/>
              </a:xfrm>
              <a:prstGeom prst="roundRect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Arial"/>
                    <a:cs typeface="Calibri" pitchFamily="34" charset="0"/>
                  </a:rPr>
                  <a:t>South Korean Wiper</a:t>
                </a:r>
                <a:endParaRPr lang="en-US" sz="800" dirty="0">
                  <a:solidFill>
                    <a:srgbClr val="FFFFFF"/>
                  </a:solidFill>
                  <a:latin typeface="Arial"/>
                  <a:cs typeface="Calibri" pitchFamily="34" charset="0"/>
                </a:endParaRPr>
              </a:p>
            </p:txBody>
          </p:sp>
          <p:sp>
            <p:nvSpPr>
              <p:cNvPr id="34" name="Down Arrow 33"/>
              <p:cNvSpPr/>
              <p:nvPr/>
            </p:nvSpPr>
            <p:spPr bwMode="auto">
              <a:xfrm>
                <a:off x="5969932" y="3522655"/>
                <a:ext cx="152400" cy="228600"/>
              </a:xfrm>
              <a:prstGeom prst="downArrow">
                <a:avLst/>
              </a:prstGeom>
              <a:solidFill>
                <a:srgbClr val="2D5E7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>
                  <a:solidFill>
                    <a:srgbClr val="FFFFFF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30" name="Rounded Rectangle 29"/>
            <p:cNvSpPr/>
            <p:nvPr/>
          </p:nvSpPr>
          <p:spPr bwMode="auto">
            <a:xfrm>
              <a:off x="7419702" y="3653541"/>
              <a:ext cx="1190898" cy="248301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dirty="0" err="1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Gapz</a:t>
              </a:r>
              <a:endParaRPr lang="en-US" sz="80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419702" y="3950133"/>
              <a:ext cx="1190898" cy="248301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W64/</a:t>
              </a:r>
              <a:r>
                <a:rPr lang="en-US" sz="800" dirty="0" err="1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Tdss.d</a:t>
              </a:r>
              <a:endParaRPr lang="en-US" sz="80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419702" y="4242850"/>
              <a:ext cx="1190898" cy="248301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dirty="0" err="1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Tdss.g</a:t>
              </a:r>
              <a:endParaRPr lang="en-US" sz="80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</p:txBody>
        </p:sp>
      </p:grpSp>
      <p:pic>
        <p:nvPicPr>
          <p:cNvPr id="8194" name="Picture 2" descr="C:\Users\akapoor\AppData\Local\Microsoft\Windows\Temporary Internet Files\Content.IE5\AGF8MIFS\MC9003657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3611563"/>
            <a:ext cx="1887537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409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9600" y="895350"/>
            <a:ext cx="7072138" cy="3733800"/>
          </a:xfrm>
        </p:spPr>
        <p:txBody>
          <a:bodyPr/>
          <a:lstStyle/>
          <a:p>
            <a:r>
              <a:rPr lang="en-US" sz="1400" dirty="0" smtClean="0"/>
              <a:t>Pre-boot – Power on self test to diagnose memory, hardware </a:t>
            </a:r>
            <a:r>
              <a:rPr lang="en-US" sz="1400" dirty="0" err="1" smtClean="0"/>
              <a:t>components.It</a:t>
            </a:r>
            <a:r>
              <a:rPr lang="en-US" sz="1400" dirty="0" smtClean="0"/>
              <a:t> loads the bios that locates the boot device and then loads and runs MBR.</a:t>
            </a:r>
          </a:p>
          <a:p>
            <a:r>
              <a:rPr lang="en-US" sz="1400" dirty="0" smtClean="0"/>
              <a:t>Boot</a:t>
            </a:r>
          </a:p>
          <a:p>
            <a:pPr lvl="1"/>
            <a:r>
              <a:rPr lang="en-US" sz="1200" dirty="0" smtClean="0"/>
              <a:t>initial boot loader, OS selection</a:t>
            </a:r>
          </a:p>
          <a:p>
            <a:pPr lvl="1"/>
            <a:r>
              <a:rPr lang="en-US" sz="1200" dirty="0" smtClean="0"/>
              <a:t>MBR finds the active partition and load the boot sector in memory to execute it. </a:t>
            </a:r>
          </a:p>
          <a:p>
            <a:pPr lvl="1"/>
            <a:r>
              <a:rPr lang="en-US" sz="1200" dirty="0" smtClean="0"/>
              <a:t>Boot sector loads the NTLDR from disk (Real mode) which then continues to load the operating system . Ntoskrnl.exe continues to initialize.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914400" y="2876550"/>
          <a:ext cx="6705600" cy="1958254"/>
        </p:xfrm>
        <a:graphic>
          <a:graphicData uri="http://schemas.openxmlformats.org/drawingml/2006/table">
            <a:tbl>
              <a:tblPr/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82511">
                <a:tc gridSpan="5">
                  <a:txBody>
                    <a:bodyPr/>
                    <a:lstStyle/>
                    <a:p>
                      <a:r>
                        <a:rPr lang="en-US" sz="700" dirty="0"/>
                        <a:t>Structure of a classical generic MBR</a:t>
                      </a:r>
                    </a:p>
                  </a:txBody>
                  <a:tcPr marL="52032" marR="52032" marT="26016" marB="26016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3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Address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700" dirty="0">
                          <a:effectLst/>
                        </a:rPr>
                        <a:t>Description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>
                          <a:effectLst/>
                        </a:rPr>
                        <a:t>Size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" tooltip="Byte"/>
                        </a:rPr>
                        <a:t>bytes</a:t>
                      </a:r>
                      <a:r>
                        <a:rPr lang="en-US" sz="700">
                          <a:effectLst/>
                        </a:rPr>
                        <a:t>)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18351"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3" tooltip="Hexadecimal"/>
                        </a:rPr>
                        <a:t>Hex</a:t>
                      </a:r>
                      <a:endParaRPr lang="en-US" sz="700">
                        <a:effectLst/>
                      </a:endParaRP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4" tooltip="Decimal"/>
                        </a:rPr>
                        <a:t>Dec</a:t>
                      </a:r>
                      <a:endParaRPr lang="en-US" sz="700">
                        <a:effectLst/>
                      </a:endParaRP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35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+000h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+0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Bootstrap code area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446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7114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+1BEh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+446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Partition entry</a:t>
                      </a:r>
                      <a:r>
                        <a:rPr lang="en-US" sz="700">
                          <a:effectLst/>
                        </a:rPr>
                        <a:t> #1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i="1">
                          <a:effectLst/>
                        </a:rPr>
                        <a:t>Partition table</a:t>
                      </a:r>
                      <a:r>
                        <a:rPr lang="en-US" sz="700">
                          <a:effectLst/>
                        </a:rPr>
                        <a:t/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(for primary partitions)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16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7114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+1CEh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+462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Partition entry</a:t>
                      </a:r>
                      <a:r>
                        <a:rPr lang="en-US" sz="700">
                          <a:effectLst/>
                        </a:rPr>
                        <a:t> #2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16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7114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+1DEh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+478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Partition entry</a:t>
                      </a:r>
                      <a:r>
                        <a:rPr lang="en-US" sz="700">
                          <a:effectLst/>
                        </a:rPr>
                        <a:t> #3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16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7114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+1EEh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+494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Partition entry</a:t>
                      </a:r>
                      <a:r>
                        <a:rPr lang="en-US" sz="700">
                          <a:effectLst/>
                        </a:rPr>
                        <a:t> #4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16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835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+1FEh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+510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55h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i="1">
                          <a:effectLst/>
                        </a:rPr>
                        <a:t>Boot signature</a:t>
                      </a:r>
                      <a:r>
                        <a:rPr lang="en-US" sz="7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[a]</a:t>
                      </a:r>
                      <a:endParaRPr lang="en-US" sz="700">
                        <a:effectLst/>
                      </a:endParaRP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7526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+1FFh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+511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AAh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351">
                <a:tc gridSpan="4"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Total size: 446 + 4×16 + 2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512</a:t>
                      </a:r>
                    </a:p>
                  </a:txBody>
                  <a:tcPr marL="52032" marR="52032" marT="26016" marB="260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7597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200" dirty="0" err="1" smtClean="0">
                <a:latin typeface="Arial" pitchFamily="34" charset="0"/>
              </a:rPr>
              <a:t>StealthMBR</a:t>
            </a:r>
            <a:r>
              <a:rPr lang="en-US" altLang="en-US" sz="1200" dirty="0" smtClean="0">
                <a:latin typeface="Arial" pitchFamily="34" charset="0"/>
              </a:rPr>
              <a:t> – installs kernel rootkit via </a:t>
            </a:r>
            <a:r>
              <a:rPr lang="en-US" altLang="en-US" sz="1200" dirty="0" err="1" smtClean="0">
                <a:latin typeface="Arial" pitchFamily="34" charset="0"/>
              </a:rPr>
              <a:t>Mbr</a:t>
            </a:r>
            <a:r>
              <a:rPr lang="en-US" altLang="en-US" sz="1200" dirty="0" smtClean="0">
                <a:latin typeface="Arial" pitchFamily="34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325563" y="1391841"/>
            <a:ext cx="7459662" cy="2457450"/>
            <a:chOff x="835" y="1169"/>
            <a:chExt cx="4699" cy="2064"/>
          </a:xfrm>
        </p:grpSpPr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835" y="1169"/>
              <a:ext cx="4699" cy="2064"/>
            </a:xfrm>
            <a:prstGeom prst="roundRect">
              <a:avLst>
                <a:gd name="adj" fmla="val 5282"/>
              </a:avLst>
            </a:prstGeom>
            <a:gradFill rotWithShape="0">
              <a:gsLst>
                <a:gs pos="0">
                  <a:srgbClr val="EFECE5"/>
                </a:gs>
                <a:gs pos="100000">
                  <a:srgbClr val="E9E3C1"/>
                </a:gs>
              </a:gsLst>
              <a:lin ang="5400000" scaled="1"/>
            </a:gradFill>
            <a:ln w="9525" algn="ctr">
              <a:solidFill>
                <a:srgbClr val="CAAC80"/>
              </a:solidFill>
              <a:round/>
              <a:headEnd/>
              <a:tailEnd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/>
            <a:lstStyle/>
            <a:p>
              <a:pPr>
                <a:spcBef>
                  <a:spcPct val="0"/>
                </a:spcBef>
                <a:buSzTx/>
                <a:defRPr/>
              </a:pPr>
              <a:endParaRPr lang="en-US" sz="1200" baseline="30000">
                <a:solidFill>
                  <a:srgbClr val="9C9C9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612" name="TextBox 17"/>
            <p:cNvSpPr txBox="1">
              <a:spLocks noChangeArrowheads="1"/>
            </p:cNvSpPr>
            <p:nvPr/>
          </p:nvSpPr>
          <p:spPr bwMode="auto">
            <a:xfrm>
              <a:off x="944" y="1240"/>
              <a:ext cx="129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100">
                  <a:solidFill>
                    <a:schemeClr val="tx2"/>
                  </a:solidFill>
                </a:rPr>
                <a:t>Kernel memory</a:t>
              </a:r>
            </a:p>
          </p:txBody>
        </p:sp>
      </p:grpSp>
      <p:graphicFrame>
        <p:nvGraphicFramePr>
          <p:cNvPr id="323679" name="Group 95"/>
          <p:cNvGraphicFramePr>
            <a:graphicFrameLocks noGrp="1"/>
          </p:cNvGraphicFramePr>
          <p:nvPr>
            <p:extLst/>
          </p:nvPr>
        </p:nvGraphicFramePr>
        <p:xfrm>
          <a:off x="6880225" y="1483519"/>
          <a:ext cx="1524000" cy="1466137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187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Thread 1</a:t>
                      </a:r>
                    </a:p>
                  </a:txBody>
                  <a:tcPr marL="0" marR="0" marT="6860" marB="20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Thread 2</a:t>
                      </a:r>
                    </a:p>
                  </a:txBody>
                  <a:tcPr marL="0" marR="0" marT="6860" marB="20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Rootkit Thread (Watcher)</a:t>
                      </a:r>
                    </a:p>
                  </a:txBody>
                  <a:tcPr marL="0" marR="0" marT="6860" marB="20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….</a:t>
                      </a:r>
                    </a:p>
                  </a:txBody>
                  <a:tcPr marL="0" marR="0" marT="6860" marB="20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Rootkit Thread</a:t>
                      </a:r>
                    </a:p>
                  </a:txBody>
                  <a:tcPr marL="0" marR="0" marT="6860" marB="20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Thread 3</a:t>
                      </a:r>
                    </a:p>
                  </a:txBody>
                  <a:tcPr marL="0" marR="0" marT="6860" marB="20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….</a:t>
                      </a:r>
                    </a:p>
                  </a:txBody>
                  <a:tcPr marL="0" marR="0" marT="6860" marB="20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537" name="Straight Connector 37"/>
          <p:cNvCxnSpPr>
            <a:cxnSpLocks noChangeShapeType="1"/>
          </p:cNvCxnSpPr>
          <p:nvPr/>
        </p:nvCxnSpPr>
        <p:spPr bwMode="auto">
          <a:xfrm>
            <a:off x="3594101" y="3033713"/>
            <a:ext cx="315913" cy="119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Straight Connector 38"/>
          <p:cNvCxnSpPr>
            <a:cxnSpLocks noChangeShapeType="1"/>
          </p:cNvCxnSpPr>
          <p:nvPr/>
        </p:nvCxnSpPr>
        <p:spPr bwMode="auto">
          <a:xfrm>
            <a:off x="3594101" y="2988469"/>
            <a:ext cx="442913" cy="119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Straight Connector 39"/>
          <p:cNvCxnSpPr>
            <a:cxnSpLocks noChangeShapeType="1"/>
          </p:cNvCxnSpPr>
          <p:nvPr/>
        </p:nvCxnSpPr>
        <p:spPr bwMode="auto">
          <a:xfrm>
            <a:off x="3594101" y="2945606"/>
            <a:ext cx="569913" cy="119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Straight Connector 40"/>
          <p:cNvCxnSpPr>
            <a:cxnSpLocks noChangeShapeType="1"/>
          </p:cNvCxnSpPr>
          <p:nvPr/>
        </p:nvCxnSpPr>
        <p:spPr bwMode="auto">
          <a:xfrm>
            <a:off x="3594101" y="2901554"/>
            <a:ext cx="695325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Straight Connector 42"/>
          <p:cNvCxnSpPr>
            <a:cxnSpLocks noChangeShapeType="1"/>
          </p:cNvCxnSpPr>
          <p:nvPr/>
        </p:nvCxnSpPr>
        <p:spPr bwMode="auto">
          <a:xfrm flipH="1">
            <a:off x="3910013" y="3034904"/>
            <a:ext cx="1587" cy="24050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2" name="Straight Connector 43"/>
          <p:cNvCxnSpPr>
            <a:cxnSpLocks noChangeShapeType="1"/>
          </p:cNvCxnSpPr>
          <p:nvPr/>
        </p:nvCxnSpPr>
        <p:spPr bwMode="auto">
          <a:xfrm flipH="1">
            <a:off x="4037014" y="2989660"/>
            <a:ext cx="1587" cy="34170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3" name="Straight Connector 44"/>
          <p:cNvCxnSpPr>
            <a:cxnSpLocks noChangeShapeType="1"/>
          </p:cNvCxnSpPr>
          <p:nvPr/>
        </p:nvCxnSpPr>
        <p:spPr bwMode="auto">
          <a:xfrm>
            <a:off x="4164013" y="2945606"/>
            <a:ext cx="0" cy="447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Straight Connector 45"/>
          <p:cNvCxnSpPr>
            <a:cxnSpLocks noChangeShapeType="1"/>
          </p:cNvCxnSpPr>
          <p:nvPr/>
        </p:nvCxnSpPr>
        <p:spPr bwMode="auto">
          <a:xfrm flipH="1">
            <a:off x="4289425" y="2901553"/>
            <a:ext cx="1588" cy="528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3594101" y="3275410"/>
            <a:ext cx="31591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H="1" flipV="1">
            <a:off x="3594101" y="3331369"/>
            <a:ext cx="442913" cy="11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H="1" flipV="1">
            <a:off x="3594101" y="3386138"/>
            <a:ext cx="569913" cy="11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 flipV="1">
            <a:off x="3594101" y="3436144"/>
            <a:ext cx="695325" cy="11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39"/>
          <p:cNvCxnSpPr>
            <a:cxnSpLocks noChangeShapeType="1"/>
          </p:cNvCxnSpPr>
          <p:nvPr/>
        </p:nvCxnSpPr>
        <p:spPr bwMode="auto">
          <a:xfrm>
            <a:off x="3594101" y="2126456"/>
            <a:ext cx="5683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44"/>
          <p:cNvCxnSpPr>
            <a:cxnSpLocks noChangeShapeType="1"/>
          </p:cNvCxnSpPr>
          <p:nvPr/>
        </p:nvCxnSpPr>
        <p:spPr bwMode="auto">
          <a:xfrm>
            <a:off x="4162425" y="2126457"/>
            <a:ext cx="0" cy="45124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>
            <a:off x="3594101" y="2525316"/>
            <a:ext cx="44132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37"/>
          <p:cNvCxnSpPr>
            <a:cxnSpLocks noChangeShapeType="1"/>
          </p:cNvCxnSpPr>
          <p:nvPr/>
        </p:nvCxnSpPr>
        <p:spPr bwMode="auto">
          <a:xfrm>
            <a:off x="3594101" y="2222898"/>
            <a:ext cx="314325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38"/>
          <p:cNvCxnSpPr>
            <a:cxnSpLocks noChangeShapeType="1"/>
          </p:cNvCxnSpPr>
          <p:nvPr/>
        </p:nvCxnSpPr>
        <p:spPr bwMode="auto">
          <a:xfrm>
            <a:off x="3594101" y="2172892"/>
            <a:ext cx="441325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42"/>
          <p:cNvCxnSpPr>
            <a:cxnSpLocks noChangeShapeType="1"/>
          </p:cNvCxnSpPr>
          <p:nvPr/>
        </p:nvCxnSpPr>
        <p:spPr bwMode="auto">
          <a:xfrm flipH="1">
            <a:off x="3908425" y="2224088"/>
            <a:ext cx="1588" cy="25836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43"/>
          <p:cNvCxnSpPr>
            <a:cxnSpLocks noChangeShapeType="1"/>
          </p:cNvCxnSpPr>
          <p:nvPr/>
        </p:nvCxnSpPr>
        <p:spPr bwMode="auto">
          <a:xfrm flipH="1">
            <a:off x="4035425" y="2174082"/>
            <a:ext cx="1588" cy="35123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 flipH="1" flipV="1">
            <a:off x="3594101" y="2481263"/>
            <a:ext cx="314325" cy="11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H="1" flipV="1">
            <a:off x="3594101" y="2583656"/>
            <a:ext cx="568325" cy="11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40"/>
          <p:cNvCxnSpPr>
            <a:cxnSpLocks noChangeShapeType="1"/>
          </p:cNvCxnSpPr>
          <p:nvPr/>
        </p:nvCxnSpPr>
        <p:spPr bwMode="auto">
          <a:xfrm>
            <a:off x="3594100" y="2077642"/>
            <a:ext cx="693738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45"/>
          <p:cNvCxnSpPr>
            <a:cxnSpLocks noChangeShapeType="1"/>
          </p:cNvCxnSpPr>
          <p:nvPr/>
        </p:nvCxnSpPr>
        <p:spPr bwMode="auto">
          <a:xfrm flipH="1">
            <a:off x="4287839" y="2077642"/>
            <a:ext cx="1587" cy="5548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flipH="1" flipV="1">
            <a:off x="3594100" y="2632473"/>
            <a:ext cx="693738" cy="119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Freeform 71"/>
          <p:cNvSpPr>
            <a:spLocks noChangeArrowheads="1"/>
          </p:cNvSpPr>
          <p:nvPr/>
        </p:nvSpPr>
        <p:spPr bwMode="auto">
          <a:xfrm>
            <a:off x="0" y="845344"/>
            <a:ext cx="4248150" cy="2319338"/>
          </a:xfrm>
          <a:custGeom>
            <a:avLst/>
            <a:gdLst>
              <a:gd name="T0" fmla="*/ 4248150 w 4083050"/>
              <a:gd name="T1" fmla="*/ 433430 h 3024187"/>
              <a:gd name="T2" fmla="*/ 472384 w 4083050"/>
              <a:gd name="T3" fmla="*/ 443170 h 3024187"/>
              <a:gd name="T4" fmla="*/ 1413848 w 4083050"/>
              <a:gd name="T5" fmla="*/ 3092450 h 3024187"/>
              <a:gd name="T6" fmla="*/ 0 60000 65536"/>
              <a:gd name="T7" fmla="*/ 0 60000 65536"/>
              <a:gd name="T8" fmla="*/ 0 60000 65536"/>
              <a:gd name="T9" fmla="*/ 0 w 4083050"/>
              <a:gd name="T10" fmla="*/ 0 h 3024187"/>
              <a:gd name="T11" fmla="*/ 4083050 w 4083050"/>
              <a:gd name="T12" fmla="*/ 3024187 h 3024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3050" h="3024187">
                <a:moveTo>
                  <a:pt x="4083050" y="423862"/>
                </a:moveTo>
                <a:cubicBezTo>
                  <a:pt x="2495550" y="211931"/>
                  <a:pt x="908050" y="0"/>
                  <a:pt x="454025" y="433387"/>
                </a:cubicBezTo>
                <a:cubicBezTo>
                  <a:pt x="0" y="866775"/>
                  <a:pt x="679450" y="1945481"/>
                  <a:pt x="1358900" y="3024187"/>
                </a:cubicBezTo>
              </a:path>
            </a:pathLst>
          </a:cu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sz="2400" b="0" baseline="30000"/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724525" y="2901554"/>
            <a:ext cx="2719388" cy="903684"/>
            <a:chOff x="3606" y="2437"/>
            <a:chExt cx="1713" cy="759"/>
          </a:xfrm>
        </p:grpSpPr>
        <p:sp>
          <p:nvSpPr>
            <p:cNvPr id="22609" name="TextBox 18"/>
            <p:cNvSpPr txBox="1">
              <a:spLocks noChangeArrowheads="1"/>
            </p:cNvSpPr>
            <p:nvPr/>
          </p:nvSpPr>
          <p:spPr bwMode="auto">
            <a:xfrm>
              <a:off x="3758" y="2437"/>
              <a:ext cx="136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000"/>
                <a:t>Rootkit  module</a:t>
              </a:r>
            </a:p>
          </p:txBody>
        </p:sp>
        <p:sp>
          <p:nvSpPr>
            <p:cNvPr id="22610" name="Rounded Rectangle 76"/>
            <p:cNvSpPr>
              <a:spLocks noChangeArrowheads="1"/>
            </p:cNvSpPr>
            <p:nvPr/>
          </p:nvSpPr>
          <p:spPr bwMode="auto">
            <a:xfrm>
              <a:off x="3606" y="2466"/>
              <a:ext cx="1713" cy="730"/>
            </a:xfrm>
            <a:prstGeom prst="roundRect">
              <a:avLst>
                <a:gd name="adj" fmla="val 7292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defRPr sz="12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endParaRPr lang="en-US" altLang="en-US" b="0" baseline="30000"/>
            </a:p>
          </p:txBody>
        </p:sp>
      </p:grpSp>
      <p:sp>
        <p:nvSpPr>
          <p:cNvPr id="78" name="Cloud 77"/>
          <p:cNvSpPr>
            <a:spLocks noChangeArrowheads="1"/>
          </p:cNvSpPr>
          <p:nvPr/>
        </p:nvSpPr>
        <p:spPr bwMode="auto">
          <a:xfrm>
            <a:off x="5897564" y="3392091"/>
            <a:ext cx="1063625" cy="371475"/>
          </a:xfrm>
          <a:custGeom>
            <a:avLst/>
            <a:gdLst>
              <a:gd name="T0" fmla="*/ 33741952 w 43200"/>
              <a:gd name="T1" fmla="*/ 2184135 h 43200"/>
              <a:gd name="T2" fmla="*/ 16885047 w 43200"/>
              <a:gd name="T3" fmla="*/ 4363616 h 43200"/>
              <a:gd name="T4" fmla="*/ 104762 w 43200"/>
              <a:gd name="T5" fmla="*/ 2184135 h 43200"/>
              <a:gd name="T6" fmla="*/ 16885047 w 43200"/>
              <a:gd name="T7" fmla="*/ 24976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900">
                <a:solidFill>
                  <a:schemeClr val="bg1"/>
                </a:solidFill>
              </a:rPr>
              <a:t>Original MBR</a:t>
            </a:r>
          </a:p>
        </p:txBody>
      </p:sp>
      <p:sp>
        <p:nvSpPr>
          <p:cNvPr id="79" name="Freeform 78"/>
          <p:cNvSpPr>
            <a:spLocks noChangeArrowheads="1"/>
          </p:cNvSpPr>
          <p:nvPr/>
        </p:nvSpPr>
        <p:spPr bwMode="auto">
          <a:xfrm>
            <a:off x="1328738" y="2625329"/>
            <a:ext cx="4686300" cy="914400"/>
          </a:xfrm>
          <a:custGeom>
            <a:avLst/>
            <a:gdLst>
              <a:gd name="T0" fmla="*/ 0 w 4819650"/>
              <a:gd name="T1" fmla="*/ 512618 h 1117600"/>
              <a:gd name="T2" fmla="*/ 3352650 w 4819650"/>
              <a:gd name="T3" fmla="*/ 117764 h 1117600"/>
              <a:gd name="T4" fmla="*/ 4686300 w 4819650"/>
              <a:gd name="T5" fmla="*/ 1219200 h 1117600"/>
              <a:gd name="T6" fmla="*/ 0 60000 65536"/>
              <a:gd name="T7" fmla="*/ 0 60000 65536"/>
              <a:gd name="T8" fmla="*/ 0 60000 65536"/>
              <a:gd name="T9" fmla="*/ 0 w 4819650"/>
              <a:gd name="T10" fmla="*/ 0 h 1117600"/>
              <a:gd name="T11" fmla="*/ 4819650 w 4819650"/>
              <a:gd name="T12" fmla="*/ 1117600 h 1117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19650" h="1117600">
                <a:moveTo>
                  <a:pt x="0" y="469900"/>
                </a:moveTo>
                <a:cubicBezTo>
                  <a:pt x="1322387" y="234950"/>
                  <a:pt x="2644775" y="0"/>
                  <a:pt x="3448050" y="107950"/>
                </a:cubicBezTo>
                <a:cubicBezTo>
                  <a:pt x="4251325" y="215900"/>
                  <a:pt x="4535487" y="666750"/>
                  <a:pt x="4819650" y="1117600"/>
                </a:cubicBezTo>
              </a:path>
            </a:pathLst>
          </a:cu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b="0" baseline="30000"/>
          </a:p>
        </p:txBody>
      </p:sp>
      <p:sp>
        <p:nvSpPr>
          <p:cNvPr id="22579" name="AutoShape 55"/>
          <p:cNvSpPr>
            <a:spLocks noChangeArrowheads="1"/>
          </p:cNvSpPr>
          <p:nvPr/>
        </p:nvSpPr>
        <p:spPr bwMode="auto">
          <a:xfrm>
            <a:off x="1328739" y="3933825"/>
            <a:ext cx="7451725" cy="517922"/>
          </a:xfrm>
          <a:prstGeom prst="roundRect">
            <a:avLst>
              <a:gd name="adj" fmla="val 10431"/>
            </a:avLst>
          </a:prstGeom>
          <a:gradFill rotWithShape="1">
            <a:gsLst>
              <a:gs pos="0">
                <a:srgbClr val="EFECE5"/>
              </a:gs>
              <a:gs pos="100000">
                <a:srgbClr val="E9E3C1"/>
              </a:gs>
            </a:gsLst>
            <a:lin ang="5400000" scaled="1"/>
          </a:gradFill>
          <a:ln w="9525" algn="ctr">
            <a:solidFill>
              <a:srgbClr val="CAAC80"/>
            </a:solidFill>
            <a:round/>
            <a:headEnd/>
            <a:tailEnd/>
          </a:ln>
        </p:spPr>
        <p:txBody>
          <a:bodyPr wrap="none" tIns="27432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en-US" altLang="en-US" sz="800"/>
          </a:p>
        </p:txBody>
      </p:sp>
      <p:cxnSp>
        <p:nvCxnSpPr>
          <p:cNvPr id="22580" name="Straight Connector 82"/>
          <p:cNvCxnSpPr>
            <a:cxnSpLocks noChangeShapeType="1"/>
          </p:cNvCxnSpPr>
          <p:nvPr/>
        </p:nvCxnSpPr>
        <p:spPr bwMode="auto">
          <a:xfrm flipH="1">
            <a:off x="2771775" y="3930253"/>
            <a:ext cx="1588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1" name="Straight Connector 85"/>
          <p:cNvCxnSpPr>
            <a:cxnSpLocks noChangeShapeType="1"/>
          </p:cNvCxnSpPr>
          <p:nvPr/>
        </p:nvCxnSpPr>
        <p:spPr bwMode="auto">
          <a:xfrm flipH="1">
            <a:off x="3487739" y="3930253"/>
            <a:ext cx="1587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2" name="Straight Connector 87"/>
          <p:cNvCxnSpPr>
            <a:cxnSpLocks noChangeShapeType="1"/>
          </p:cNvCxnSpPr>
          <p:nvPr/>
        </p:nvCxnSpPr>
        <p:spPr bwMode="auto">
          <a:xfrm flipH="1">
            <a:off x="4979989" y="3930253"/>
            <a:ext cx="3175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3" name="Straight Connector 89"/>
          <p:cNvCxnSpPr>
            <a:cxnSpLocks noChangeShapeType="1"/>
          </p:cNvCxnSpPr>
          <p:nvPr/>
        </p:nvCxnSpPr>
        <p:spPr bwMode="auto">
          <a:xfrm flipH="1">
            <a:off x="5992814" y="3930253"/>
            <a:ext cx="3175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Straight Connector 91"/>
          <p:cNvCxnSpPr>
            <a:cxnSpLocks noChangeShapeType="1"/>
          </p:cNvCxnSpPr>
          <p:nvPr/>
        </p:nvCxnSpPr>
        <p:spPr bwMode="auto">
          <a:xfrm flipH="1">
            <a:off x="7554914" y="3936206"/>
            <a:ext cx="3175" cy="514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5" name="Straight Connector 93"/>
          <p:cNvCxnSpPr>
            <a:cxnSpLocks noChangeShapeType="1"/>
          </p:cNvCxnSpPr>
          <p:nvPr/>
        </p:nvCxnSpPr>
        <p:spPr bwMode="auto">
          <a:xfrm>
            <a:off x="2982914" y="4192191"/>
            <a:ext cx="274637" cy="5953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6" name="TextBox 11"/>
          <p:cNvSpPr txBox="1">
            <a:spLocks noChangeArrowheads="1"/>
          </p:cNvSpPr>
          <p:nvPr/>
        </p:nvSpPr>
        <p:spPr bwMode="auto">
          <a:xfrm>
            <a:off x="1473201" y="4018360"/>
            <a:ext cx="1173163" cy="38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900" dirty="0"/>
              <a:t>Sector 0</a:t>
            </a:r>
          </a:p>
          <a:p>
            <a:pPr algn="ctr">
              <a:spcBef>
                <a:spcPct val="0"/>
              </a:spcBef>
              <a:buSzTx/>
            </a:pPr>
            <a:r>
              <a:rPr lang="en-US" altLang="en-US" sz="900" dirty="0"/>
              <a:t>Infected MBR</a:t>
            </a:r>
          </a:p>
        </p:txBody>
      </p:sp>
      <p:sp>
        <p:nvSpPr>
          <p:cNvPr id="22587" name="TextBox 12"/>
          <p:cNvSpPr txBox="1">
            <a:spLocks noChangeArrowheads="1"/>
          </p:cNvSpPr>
          <p:nvPr/>
        </p:nvSpPr>
        <p:spPr bwMode="auto">
          <a:xfrm>
            <a:off x="3552826" y="3949303"/>
            <a:ext cx="13620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900"/>
              <a:t>Sector 60  </a:t>
            </a:r>
            <a:br>
              <a:rPr lang="en-US" altLang="en-US" sz="900"/>
            </a:br>
            <a:r>
              <a:rPr lang="en-US" altLang="en-US" sz="900"/>
              <a:t>Sector 61</a:t>
            </a:r>
          </a:p>
          <a:p>
            <a:pPr algn="ctr">
              <a:spcBef>
                <a:spcPct val="0"/>
              </a:spcBef>
              <a:buSzTx/>
            </a:pPr>
            <a:r>
              <a:rPr lang="en-US" altLang="en-US" sz="900"/>
              <a:t>Rootkit Installer</a:t>
            </a:r>
          </a:p>
        </p:txBody>
      </p:sp>
      <p:sp>
        <p:nvSpPr>
          <p:cNvPr id="22588" name="TextBox 14"/>
          <p:cNvSpPr txBox="1">
            <a:spLocks noChangeArrowheads="1"/>
          </p:cNvSpPr>
          <p:nvPr/>
        </p:nvSpPr>
        <p:spPr bwMode="auto">
          <a:xfrm>
            <a:off x="5027613" y="3942160"/>
            <a:ext cx="889000" cy="47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900"/>
              <a:t>Sector 62</a:t>
            </a:r>
          </a:p>
          <a:p>
            <a:pPr algn="ctr">
              <a:spcBef>
                <a:spcPct val="0"/>
              </a:spcBef>
              <a:buSzTx/>
            </a:pPr>
            <a:r>
              <a:rPr lang="en-US" altLang="en-US" sz="900"/>
              <a:t>Original MBR</a:t>
            </a:r>
          </a:p>
        </p:txBody>
      </p:sp>
      <p:sp>
        <p:nvSpPr>
          <p:cNvPr id="22589" name="TextBox 15"/>
          <p:cNvSpPr txBox="1">
            <a:spLocks noChangeArrowheads="1"/>
          </p:cNvSpPr>
          <p:nvPr/>
        </p:nvSpPr>
        <p:spPr bwMode="auto">
          <a:xfrm>
            <a:off x="7610475" y="3946922"/>
            <a:ext cx="110648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900"/>
              <a:t>End Sectors </a:t>
            </a:r>
          </a:p>
          <a:p>
            <a:pPr algn="ctr">
              <a:spcBef>
                <a:spcPct val="0"/>
              </a:spcBef>
              <a:buSzTx/>
            </a:pPr>
            <a:r>
              <a:rPr lang="en-US" altLang="en-US" sz="900"/>
              <a:t>Rootkit driver</a:t>
            </a:r>
          </a:p>
        </p:txBody>
      </p:sp>
      <p:sp>
        <p:nvSpPr>
          <p:cNvPr id="22590" name="TextBox 101"/>
          <p:cNvSpPr txBox="1">
            <a:spLocks noChangeArrowheads="1"/>
          </p:cNvSpPr>
          <p:nvPr/>
        </p:nvSpPr>
        <p:spPr bwMode="auto">
          <a:xfrm>
            <a:off x="4117976" y="4410833"/>
            <a:ext cx="15414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050">
                <a:solidFill>
                  <a:schemeClr val="tx2"/>
                </a:solidFill>
              </a:rPr>
              <a:t>Hard Disk</a:t>
            </a:r>
          </a:p>
        </p:txBody>
      </p:sp>
      <p:sp>
        <p:nvSpPr>
          <p:cNvPr id="108" name="Cloud 107"/>
          <p:cNvSpPr>
            <a:spLocks noChangeArrowheads="1"/>
          </p:cNvSpPr>
          <p:nvPr/>
        </p:nvSpPr>
        <p:spPr bwMode="auto">
          <a:xfrm>
            <a:off x="7140576" y="3134916"/>
            <a:ext cx="1166813" cy="472678"/>
          </a:xfrm>
          <a:custGeom>
            <a:avLst/>
            <a:gdLst>
              <a:gd name="T0" fmla="*/ 37015441 w 43200"/>
              <a:gd name="T1" fmla="*/ 2223336 h 43200"/>
              <a:gd name="T2" fmla="*/ 18523156 w 43200"/>
              <a:gd name="T3" fmla="*/ 4441931 h 43200"/>
              <a:gd name="T4" fmla="*/ 114926 w 43200"/>
              <a:gd name="T5" fmla="*/ 2223336 h 43200"/>
              <a:gd name="T6" fmla="*/ 18523156 w 43200"/>
              <a:gd name="T7" fmla="*/ 254239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900">
                <a:solidFill>
                  <a:schemeClr val="bg1"/>
                </a:solidFill>
              </a:rPr>
              <a:t>Filter Function</a:t>
            </a:r>
          </a:p>
        </p:txBody>
      </p:sp>
      <p:cxnSp>
        <p:nvCxnSpPr>
          <p:cNvPr id="21563" name="Elbow Connector 109"/>
          <p:cNvCxnSpPr>
            <a:cxnSpLocks noChangeShapeType="1"/>
          </p:cNvCxnSpPr>
          <p:nvPr/>
        </p:nvCxnSpPr>
        <p:spPr bwMode="auto">
          <a:xfrm>
            <a:off x="3603625" y="2083594"/>
            <a:ext cx="3505200" cy="12001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Freeform 72"/>
          <p:cNvSpPr>
            <a:spLocks noChangeArrowheads="1"/>
          </p:cNvSpPr>
          <p:nvPr/>
        </p:nvSpPr>
        <p:spPr bwMode="auto">
          <a:xfrm>
            <a:off x="933450" y="3101579"/>
            <a:ext cx="376238" cy="1126331"/>
          </a:xfrm>
          <a:custGeom>
            <a:avLst/>
            <a:gdLst>
              <a:gd name="T0" fmla="*/ 332826 w 495300"/>
              <a:gd name="T1" fmla="*/ 0 h 1508125"/>
              <a:gd name="T2" fmla="*/ 7235 w 495300"/>
              <a:gd name="T3" fmla="*/ 1261491 h 1508125"/>
              <a:gd name="T4" fmla="*/ 376238 w 495300"/>
              <a:gd name="T5" fmla="*/ 1441704 h 1508125"/>
              <a:gd name="T6" fmla="*/ 376238 w 495300"/>
              <a:gd name="T7" fmla="*/ 1441704 h 1508125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508125"/>
              <a:gd name="T14" fmla="*/ 495300 w 495300"/>
              <a:gd name="T15" fmla="*/ 1508125 h 15081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508125">
                <a:moveTo>
                  <a:pt x="438150" y="0"/>
                </a:moveTo>
                <a:cubicBezTo>
                  <a:pt x="219075" y="512762"/>
                  <a:pt x="0" y="1025525"/>
                  <a:pt x="9525" y="1266825"/>
                </a:cubicBezTo>
                <a:cubicBezTo>
                  <a:pt x="19050" y="1508125"/>
                  <a:pt x="495300" y="1447800"/>
                  <a:pt x="495300" y="1447800"/>
                </a:cubicBezTo>
              </a:path>
            </a:pathLst>
          </a:custGeom>
          <a:noFill/>
          <a:ln w="28575" algn="ctr">
            <a:solidFill>
              <a:schemeClr val="hlink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b="0" baseline="30000"/>
          </a:p>
        </p:txBody>
      </p:sp>
      <p:cxnSp>
        <p:nvCxnSpPr>
          <p:cNvPr id="65" name="Elbow Connector 109"/>
          <p:cNvCxnSpPr>
            <a:cxnSpLocks noChangeShapeType="1"/>
          </p:cNvCxnSpPr>
          <p:nvPr/>
        </p:nvCxnSpPr>
        <p:spPr bwMode="auto">
          <a:xfrm>
            <a:off x="3603625" y="2089547"/>
            <a:ext cx="3505200" cy="120015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Elbow Connector 112"/>
          <p:cNvCxnSpPr>
            <a:cxnSpLocks noChangeShapeType="1"/>
          </p:cNvCxnSpPr>
          <p:nvPr/>
        </p:nvCxnSpPr>
        <p:spPr bwMode="auto">
          <a:xfrm>
            <a:off x="3587751" y="2889647"/>
            <a:ext cx="3357563" cy="457200"/>
          </a:xfrm>
          <a:prstGeom prst="bentConnector3">
            <a:avLst>
              <a:gd name="adj1" fmla="val 49977"/>
            </a:avLst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6" name="TextBox 76"/>
          <p:cNvSpPr txBox="1">
            <a:spLocks noChangeArrowheads="1"/>
          </p:cNvSpPr>
          <p:nvPr/>
        </p:nvSpPr>
        <p:spPr bwMode="auto">
          <a:xfrm>
            <a:off x="7185025" y="1277541"/>
            <a:ext cx="10668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endParaRPr lang="en-US" altLang="en-US" b="0" baseline="30000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713538" y="1806178"/>
            <a:ext cx="1828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1050">
                <a:solidFill>
                  <a:schemeClr val="tx2"/>
                </a:solidFill>
              </a:rPr>
              <a:t>Rootkit Thread (Watcher)</a:t>
            </a:r>
            <a:endParaRPr lang="en-US" altLang="en-US" sz="1050" baseline="30000">
              <a:solidFill>
                <a:schemeClr val="tx2"/>
              </a:solidFill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167189" y="983456"/>
            <a:ext cx="2262187" cy="342900"/>
          </a:xfrm>
          <a:prstGeom prst="ellipse">
            <a:avLst/>
          </a:prstGeom>
          <a:gradFill rotWithShape="0">
            <a:gsLst>
              <a:gs pos="0">
                <a:srgbClr val="E9E3C1"/>
              </a:gs>
              <a:gs pos="100000">
                <a:srgbClr val="EFECE5"/>
              </a:gs>
            </a:gsLst>
            <a:lin ang="5400000" scaled="1"/>
          </a:gradFill>
          <a:ln w="19050" algn="ctr">
            <a:solidFill>
              <a:srgbClr val="D8CE90"/>
            </a:solidFill>
            <a:round/>
            <a:headEnd/>
            <a:tailEnd/>
          </a:ln>
          <a:effectLst>
            <a:prstShdw prst="shdw17" dist="17961" dir="13500000">
              <a:srgbClr val="827C56"/>
            </a:prstShdw>
          </a:effectLst>
        </p:spPr>
        <p:txBody>
          <a:bodyPr lIns="0" tIns="0" rIns="0" bIns="0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100">
                <a:solidFill>
                  <a:schemeClr val="tx2"/>
                </a:solidFill>
              </a:rPr>
              <a:t>AV Process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 rot="3778743">
            <a:off x="126207" y="2060586"/>
            <a:ext cx="1433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dirty="0">
                <a:solidFill>
                  <a:schemeClr val="hlink"/>
                </a:solidFill>
              </a:rPr>
              <a:t>Read request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 rot="-4537471">
            <a:off x="472877" y="3491211"/>
            <a:ext cx="7655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1400" dirty="0">
                <a:solidFill>
                  <a:schemeClr val="hlink"/>
                </a:solidFill>
              </a:rPr>
              <a:t>Ideally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 rot="873777">
            <a:off x="4351338" y="2495073"/>
            <a:ext cx="10985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 sz="1000">
                <a:solidFill>
                  <a:schemeClr val="tx2"/>
                </a:solidFill>
              </a:rPr>
              <a:t>Hijacked</a:t>
            </a:r>
          </a:p>
        </p:txBody>
      </p:sp>
      <p:pic>
        <p:nvPicPr>
          <p:cNvPr id="77" name="Picture 76" descr="eyes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1993107"/>
            <a:ext cx="914400" cy="48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665" name="Rectangle 81"/>
          <p:cNvSpPr>
            <a:spLocks noChangeArrowheads="1"/>
          </p:cNvSpPr>
          <p:nvPr/>
        </p:nvSpPr>
        <p:spPr bwMode="auto">
          <a:xfrm>
            <a:off x="1435100" y="2074069"/>
            <a:ext cx="2160588" cy="32504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9144" rIns="0" bIns="9144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900"/>
              <a:t>CDROM: </a:t>
            </a:r>
            <a:br>
              <a:rPr lang="en-US" altLang="en-US" sz="900"/>
            </a:br>
            <a:r>
              <a:rPr lang="en-US" altLang="en-US" sz="900"/>
              <a:t>IRP Dispatch Table</a:t>
            </a:r>
          </a:p>
        </p:txBody>
      </p:sp>
      <p:sp>
        <p:nvSpPr>
          <p:cNvPr id="323666" name="Rectangle 82"/>
          <p:cNvSpPr>
            <a:spLocks noChangeArrowheads="1"/>
          </p:cNvSpPr>
          <p:nvPr/>
        </p:nvSpPr>
        <p:spPr bwMode="auto">
          <a:xfrm>
            <a:off x="1436689" y="2395538"/>
            <a:ext cx="2160587" cy="364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35000"/>
              </a:spcBef>
            </a:pPr>
            <a:r>
              <a:rPr lang="en-US" altLang="en-US" sz="900"/>
              <a:t>CDROM.sys</a:t>
            </a:r>
          </a:p>
        </p:txBody>
      </p:sp>
      <p:sp>
        <p:nvSpPr>
          <p:cNvPr id="323667" name="Rectangle 83"/>
          <p:cNvSpPr>
            <a:spLocks noChangeArrowheads="1"/>
          </p:cNvSpPr>
          <p:nvPr/>
        </p:nvSpPr>
        <p:spPr bwMode="auto">
          <a:xfrm>
            <a:off x="1435100" y="2890838"/>
            <a:ext cx="2160588" cy="30361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9144" rIns="0" bIns="9144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900"/>
              <a:t>Disk: </a:t>
            </a:r>
            <a:br>
              <a:rPr lang="en-US" altLang="en-US" sz="900"/>
            </a:br>
            <a:r>
              <a:rPr lang="en-US" altLang="en-US" sz="900"/>
              <a:t>IRP Dispatch Table</a:t>
            </a:r>
          </a:p>
        </p:txBody>
      </p:sp>
      <p:sp>
        <p:nvSpPr>
          <p:cNvPr id="323668" name="Rectangle 84"/>
          <p:cNvSpPr>
            <a:spLocks noChangeArrowheads="1"/>
          </p:cNvSpPr>
          <p:nvPr/>
        </p:nvSpPr>
        <p:spPr bwMode="auto">
          <a:xfrm>
            <a:off x="1436689" y="3195638"/>
            <a:ext cx="2160587" cy="37504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"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defRPr sz="12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35000"/>
              </a:spcBef>
            </a:pPr>
            <a:r>
              <a:rPr lang="en-US" altLang="en-US" sz="900"/>
              <a:t>Disk.sys</a:t>
            </a:r>
          </a:p>
        </p:txBody>
      </p:sp>
      <p:cxnSp>
        <p:nvCxnSpPr>
          <p:cNvPr id="22607" name="Straight Connector 93"/>
          <p:cNvCxnSpPr>
            <a:cxnSpLocks noChangeShapeType="1"/>
          </p:cNvCxnSpPr>
          <p:nvPr/>
        </p:nvCxnSpPr>
        <p:spPr bwMode="auto">
          <a:xfrm>
            <a:off x="6532563" y="4212431"/>
            <a:ext cx="33496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Elbow Connector 112"/>
          <p:cNvCxnSpPr>
            <a:cxnSpLocks noChangeShapeType="1"/>
          </p:cNvCxnSpPr>
          <p:nvPr/>
        </p:nvCxnSpPr>
        <p:spPr bwMode="auto">
          <a:xfrm>
            <a:off x="3602038" y="2896791"/>
            <a:ext cx="3357562" cy="457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69793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323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8" grpId="0" animBg="1"/>
      <p:bldP spid="79" grpId="0" animBg="1"/>
      <p:bldP spid="108" grpId="0" animBg="1"/>
      <p:bldP spid="73" grpId="0" animBg="1"/>
      <p:bldP spid="80" grpId="0"/>
      <p:bldP spid="80" grpId="1"/>
      <p:bldP spid="81" grpId="0" animBg="1"/>
      <p:bldP spid="84" grpId="0"/>
      <p:bldP spid="85" grpId="0"/>
      <p:bldP spid="87" grpId="0"/>
      <p:bldP spid="323665" grpId="0" animBg="1"/>
      <p:bldP spid="323666" grpId="0" animBg="1"/>
      <p:bldP spid="323667" grpId="0" animBg="1"/>
      <p:bldP spid="3236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weeks goal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406" y="2174096"/>
            <a:ext cx="6827793" cy="550053"/>
          </a:xfrm>
        </p:spPr>
        <p:txBody>
          <a:bodyPr/>
          <a:lstStyle/>
          <a:p>
            <a:r>
              <a:rPr lang="en-US" dirty="0" smtClean="0"/>
              <a:t>Day 1: </a:t>
            </a:r>
            <a:r>
              <a:rPr lang="en-US" dirty="0"/>
              <a:t>Understand concepts of </a:t>
            </a:r>
            <a:r>
              <a:rPr lang="en-US" dirty="0" smtClean="0"/>
              <a:t>stealth by means of memory manipulation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Day 2: Debug and Explore various stealth techniques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94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Kernel structure analysis using </a:t>
            </a:r>
            <a:r>
              <a:rPr lang="en-US" dirty="0" err="1" smtClean="0"/>
              <a:t>windbg</a:t>
            </a:r>
            <a:r>
              <a:rPr lang="en-US" dirty="0"/>
              <a:t> </a:t>
            </a:r>
            <a:r>
              <a:rPr lang="en-US" dirty="0" smtClean="0"/>
              <a:t>(IRP, </a:t>
            </a:r>
            <a:r>
              <a:rPr lang="en-US" dirty="0" err="1" smtClean="0"/>
              <a:t>Driver_Object</a:t>
            </a:r>
            <a:r>
              <a:rPr lang="en-US" dirty="0" smtClean="0"/>
              <a:t>, </a:t>
            </a:r>
            <a:r>
              <a:rPr lang="en-US" dirty="0" err="1" smtClean="0"/>
              <a:t>Device_Object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64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Stealth Malware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08001" y="903685"/>
          <a:ext cx="8310563" cy="353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015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Disassociating memory from file-on-disk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508001" y="903685"/>
            <a:ext cx="8310563" cy="3827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Rootkit’s</a:t>
            </a:r>
            <a:r>
              <a:rPr lang="en-US" dirty="0" smtClean="0"/>
              <a:t> memory can give-away its associated file on disk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NtQuerySystemInformation</a:t>
            </a:r>
            <a:r>
              <a:rPr lang="en-US" dirty="0" smtClean="0"/>
              <a:t> with </a:t>
            </a:r>
            <a:r>
              <a:rPr lang="en-US" dirty="0" err="1" smtClean="0"/>
              <a:t>SysModuleInfo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Memory scanner needs to know the file</a:t>
            </a:r>
          </a:p>
          <a:p>
            <a:pPr lvl="1"/>
            <a:r>
              <a:rPr lang="en-US" dirty="0" smtClean="0"/>
              <a:t>For remediation the file-on-disk needs to be removed</a:t>
            </a:r>
          </a:p>
          <a:p>
            <a:pPr lvl="1"/>
            <a:r>
              <a:rPr lang="en-US" dirty="0" smtClean="0"/>
              <a:t>Can be very generic for early load anti-rootkit solutions</a:t>
            </a:r>
          </a:p>
          <a:p>
            <a:r>
              <a:rPr lang="en-US" dirty="0" smtClean="0"/>
              <a:t>Techniques like : </a:t>
            </a:r>
            <a:r>
              <a:rPr lang="en-US" dirty="0" err="1" smtClean="0"/>
              <a:t>Koutodoor</a:t>
            </a:r>
            <a:r>
              <a:rPr lang="en-US" dirty="0" smtClean="0"/>
              <a:t>, patch </a:t>
            </a:r>
            <a:r>
              <a:rPr lang="en-US" dirty="0" err="1" smtClean="0"/>
              <a:t>Module_Entry</a:t>
            </a:r>
            <a:r>
              <a:rPr lang="en-US" dirty="0" smtClean="0"/>
              <a:t> etc</a:t>
            </a:r>
          </a:p>
          <a:p>
            <a:r>
              <a:rPr lang="en-US" dirty="0" smtClean="0"/>
              <a:t>Problem because it can be difficult to track kernel memory</a:t>
            </a:r>
          </a:p>
        </p:txBody>
      </p:sp>
      <p:pic>
        <p:nvPicPr>
          <p:cNvPr id="6" name="Picture 5" descr="RK_FileDisassoci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1" y="1675177"/>
            <a:ext cx="8089295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2058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Content Forging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8001" y="857251"/>
            <a:ext cx="8310563" cy="35361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Overwrite existing files and forge the ‘view’ such that AV gets the clean view instead of malicious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forging used by </a:t>
            </a:r>
            <a:r>
              <a:rPr lang="en-US" dirty="0" err="1" smtClean="0"/>
              <a:t>Tdss.c</a:t>
            </a:r>
            <a:r>
              <a:rPr lang="en-US" dirty="0" smtClean="0"/>
              <a:t>, </a:t>
            </a:r>
            <a:r>
              <a:rPr lang="en-US" dirty="0" err="1" smtClean="0"/>
              <a:t>ZeroAccess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Better than hiding files</a:t>
            </a:r>
          </a:p>
          <a:p>
            <a:pPr lvl="1"/>
            <a:r>
              <a:rPr lang="en-US" dirty="0" smtClean="0"/>
              <a:t>Hidden files can be located using file-system parsers etc</a:t>
            </a:r>
          </a:p>
          <a:p>
            <a:pPr lvl="1"/>
            <a:r>
              <a:rPr lang="en-US" dirty="0" smtClean="0"/>
              <a:t>Comparing file contents is time consuming</a:t>
            </a:r>
          </a:p>
          <a:p>
            <a:pPr lvl="1"/>
            <a:r>
              <a:rPr lang="en-US" dirty="0" smtClean="0"/>
              <a:t>Forging can work well from layers below file-system (NTFS 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expect</a:t>
            </a:r>
          </a:p>
          <a:p>
            <a:pPr lvl="1"/>
            <a:r>
              <a:rPr lang="en-US" dirty="0" smtClean="0"/>
              <a:t>Forging incorrect contents (</a:t>
            </a:r>
            <a:r>
              <a:rPr lang="en-US" dirty="0" err="1" smtClean="0"/>
              <a:t>mebromi</a:t>
            </a:r>
            <a:r>
              <a:rPr lang="en-US" dirty="0" smtClean="0"/>
              <a:t> forges zeros for MBR)</a:t>
            </a:r>
          </a:p>
          <a:p>
            <a:pPr lvl="1"/>
            <a:r>
              <a:rPr lang="en-US" dirty="0" smtClean="0"/>
              <a:t>Create new malicious files but forge clean contents</a:t>
            </a:r>
          </a:p>
        </p:txBody>
      </p:sp>
    </p:spTree>
    <p:extLst>
      <p:ext uri="{BB962C8B-B14F-4D97-AF65-F5344CB8AC3E}">
        <p14:creationId xmlns:p14="http://schemas.microsoft.com/office/powerpoint/2010/main" val="3762251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Dependency 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8000" y="903685"/>
            <a:ext cx="8483600" cy="38969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Scanners based on direct file-system (FS) parsers worked well</a:t>
            </a:r>
          </a:p>
          <a:p>
            <a:pPr lvl="1"/>
            <a:endParaRPr lang="en-US" dirty="0"/>
          </a:p>
          <a:p>
            <a:r>
              <a:rPr lang="en-US" dirty="0" smtClean="0"/>
              <a:t>Therefore having no file in the FS helps rootkits, so : </a:t>
            </a:r>
          </a:p>
          <a:p>
            <a:pPr lvl="1"/>
            <a:r>
              <a:rPr lang="en-US" dirty="0" smtClean="0"/>
              <a:t>Move malicious code to boot process: MBR or VBR or  ???</a:t>
            </a:r>
          </a:p>
          <a:p>
            <a:pPr lvl="1"/>
            <a:r>
              <a:rPr lang="en-US" dirty="0" smtClean="0"/>
              <a:t>Move malicious code to bios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/>
              <a:t>And move encrypted malicious code to raw sectors or as a file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Has added advantages in 64-bit Windows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Recent examples: </a:t>
            </a:r>
            <a:r>
              <a:rPr lang="en-US" dirty="0" err="1"/>
              <a:t>TDSS.d</a:t>
            </a:r>
            <a:r>
              <a:rPr lang="en-US" dirty="0"/>
              <a:t>, Whistler, </a:t>
            </a:r>
            <a:r>
              <a:rPr lang="en-US" dirty="0" err="1"/>
              <a:t>Fisp</a:t>
            </a:r>
            <a:r>
              <a:rPr lang="en-US" dirty="0"/>
              <a:t>, </a:t>
            </a:r>
            <a:r>
              <a:rPr lang="en-US" dirty="0" err="1" smtClean="0"/>
              <a:t>Popureb</a:t>
            </a:r>
            <a:r>
              <a:rPr lang="en-US" dirty="0" smtClean="0"/>
              <a:t>, </a:t>
            </a:r>
            <a:r>
              <a:rPr lang="en-US" dirty="0" err="1" smtClean="0"/>
              <a:t>Mebromi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90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Limited Self Preservation…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8001" y="903685"/>
            <a:ext cx="8310563" cy="372546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Defend components and/or attack security components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Watcher threads</a:t>
            </a:r>
          </a:p>
          <a:p>
            <a:pPr lvl="1"/>
            <a:r>
              <a:rPr lang="en-US" dirty="0" smtClean="0"/>
              <a:t>To monitor and protect memory hooks and disk changes</a:t>
            </a:r>
          </a:p>
          <a:p>
            <a:pPr lvl="2"/>
            <a:r>
              <a:rPr lang="en-US" dirty="0" smtClean="0"/>
              <a:t>TDSS, </a:t>
            </a:r>
            <a:r>
              <a:rPr lang="en-US" dirty="0" err="1" smtClean="0"/>
              <a:t>StealthMBR</a:t>
            </a:r>
            <a:r>
              <a:rPr lang="en-US" dirty="0" smtClean="0"/>
              <a:t> etc</a:t>
            </a:r>
          </a:p>
          <a:p>
            <a:pPr lvl="1"/>
            <a:r>
              <a:rPr lang="en-US" dirty="0" smtClean="0"/>
              <a:t>To rewrite registry, files, gain exclusive locks from SYSTEM etc</a:t>
            </a:r>
          </a:p>
          <a:p>
            <a:pPr lvl="2"/>
            <a:r>
              <a:rPr lang="en-US" dirty="0" err="1" smtClean="0"/>
              <a:t>Festi</a:t>
            </a:r>
            <a:r>
              <a:rPr lang="en-US" dirty="0" smtClean="0"/>
              <a:t>, </a:t>
            </a:r>
            <a:r>
              <a:rPr lang="en-US" dirty="0" err="1" smtClean="0"/>
              <a:t>NtRootkit</a:t>
            </a:r>
            <a:r>
              <a:rPr lang="en-US" dirty="0" smtClean="0"/>
              <a:t>-H, </a:t>
            </a:r>
            <a:r>
              <a:rPr lang="en-US" dirty="0" err="1" smtClean="0"/>
              <a:t>Tdss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Attack from kernel (mostly name based)</a:t>
            </a:r>
          </a:p>
          <a:p>
            <a:pPr lvl="1"/>
            <a:r>
              <a:rPr lang="en-US" dirty="0" smtClean="0"/>
              <a:t>Callback registration to attack during process, module load etc</a:t>
            </a:r>
          </a:p>
          <a:p>
            <a:pPr lvl="2"/>
            <a:r>
              <a:rPr lang="en-US" dirty="0" smtClean="0"/>
              <a:t>Storm worm, </a:t>
            </a:r>
            <a:r>
              <a:rPr lang="en-US" dirty="0" err="1" smtClean="0"/>
              <a:t>BlackEnergy</a:t>
            </a:r>
            <a:endParaRPr lang="en-US" dirty="0" smtClean="0"/>
          </a:p>
          <a:p>
            <a:pPr lvl="1"/>
            <a:r>
              <a:rPr lang="en-US" dirty="0" err="1" smtClean="0"/>
              <a:t>ObfDereferenceObject</a:t>
            </a:r>
            <a:endParaRPr lang="en-US" dirty="0" smtClean="0"/>
          </a:p>
          <a:p>
            <a:pPr lvl="2"/>
            <a:r>
              <a:rPr lang="en-US" dirty="0" err="1" smtClean="0"/>
              <a:t>Simfect</a:t>
            </a:r>
            <a:r>
              <a:rPr lang="en-US" dirty="0" smtClean="0"/>
              <a:t> / QVOD</a:t>
            </a:r>
          </a:p>
        </p:txBody>
      </p:sp>
    </p:spTree>
    <p:extLst>
      <p:ext uri="{BB962C8B-B14F-4D97-AF65-F5344CB8AC3E}">
        <p14:creationId xmlns:p14="http://schemas.microsoft.com/office/powerpoint/2010/main" val="3989544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Holistic Self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8001" y="903685"/>
            <a:ext cx="8310563" cy="35361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Behavioral identification of AV</a:t>
            </a:r>
          </a:p>
          <a:p>
            <a:pPr lvl="1"/>
            <a:r>
              <a:rPr lang="en-US" dirty="0" smtClean="0"/>
              <a:t>Identify the AV activity by monitoring the behavior of the process or thread, if it triggers their behavioral detection logic, the AV is terminated.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Untrusting the AV and whitelisting of legitimate applications</a:t>
            </a:r>
          </a:p>
          <a:p>
            <a:pPr lvl="1"/>
            <a:r>
              <a:rPr lang="en-US" dirty="0" smtClean="0"/>
              <a:t>Trust based deterrence in the rootkits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hreats establish </a:t>
            </a:r>
            <a:r>
              <a:rPr lang="en-US" dirty="0"/>
              <a:t>trust on the essential drivers for the system and everything else could be locked </a:t>
            </a:r>
            <a:r>
              <a:rPr lang="en-US" dirty="0" smtClean="0"/>
              <a:t>out.</a:t>
            </a:r>
          </a:p>
          <a:p>
            <a:pPr lvl="1"/>
            <a:r>
              <a:rPr lang="en-US" dirty="0" smtClean="0"/>
              <a:t>AV now has to find ways to get trusted by malware to get a chance to even 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5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Analyze banker rootkit using </a:t>
            </a:r>
            <a:r>
              <a:rPr lang="en-US" dirty="0" err="1" smtClean="0"/>
              <a:t>windbg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03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Brazilian Banker rootkit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508001" y="903685"/>
            <a:ext cx="8310563" cy="35361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Has both x86 and x64 versions</a:t>
            </a:r>
          </a:p>
          <a:p>
            <a:r>
              <a:rPr lang="en-US" dirty="0" smtClean="0"/>
              <a:t>Uses bcdedit to bypass driver signing requirements</a:t>
            </a:r>
          </a:p>
          <a:p>
            <a:pPr lvl="1"/>
            <a:r>
              <a:rPr lang="en-US" dirty="0" smtClean="0"/>
              <a:t>DISABLE_INTEGRITY_CHECKS</a:t>
            </a:r>
          </a:p>
          <a:p>
            <a:pPr lvl="1"/>
            <a:r>
              <a:rPr lang="en-US" dirty="0" smtClean="0"/>
              <a:t>TESTSIGNING ON</a:t>
            </a:r>
          </a:p>
          <a:p>
            <a:r>
              <a:rPr lang="en-US" dirty="0" smtClean="0"/>
              <a:t>Prevents security tools from loading</a:t>
            </a:r>
          </a:p>
          <a:p>
            <a:pPr lvl="1"/>
            <a:r>
              <a:rPr lang="en-US" dirty="0" smtClean="0"/>
              <a:t>OS callbacks such as </a:t>
            </a:r>
            <a:r>
              <a:rPr lang="en-US" dirty="0" err="1" smtClean="0"/>
              <a:t>PsSetLoadImageNotifyRoutine</a:t>
            </a:r>
            <a:endParaRPr lang="en-US" dirty="0" smtClean="0"/>
          </a:p>
          <a:p>
            <a:pPr lvl="1"/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76550"/>
            <a:ext cx="4572000" cy="1028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438400" y="424815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Arial Black" pitchFamily="34" charset="0"/>
              </a:rPr>
              <a:t>B8010000c0	</a:t>
            </a:r>
            <a:r>
              <a:rPr lang="en-US" sz="1200" dirty="0" err="1" smtClean="0">
                <a:solidFill>
                  <a:schemeClr val="tx2"/>
                </a:solidFill>
                <a:latin typeface="Arial Black" pitchFamily="34" charset="0"/>
              </a:rPr>
              <a:t>mov</a:t>
            </a:r>
            <a:r>
              <a:rPr lang="en-US" sz="1200" dirty="0" smtClean="0">
                <a:solidFill>
                  <a:schemeClr val="tx2"/>
                </a:solidFill>
                <a:latin typeface="Arial Black" pitchFamily="34" charset="0"/>
              </a:rPr>
              <a:t>	</a:t>
            </a:r>
            <a:r>
              <a:rPr lang="en-US" sz="1200" dirty="0" err="1" smtClean="0">
                <a:solidFill>
                  <a:schemeClr val="tx2"/>
                </a:solidFill>
                <a:latin typeface="Arial Black" pitchFamily="34" charset="0"/>
              </a:rPr>
              <a:t>eax</a:t>
            </a:r>
            <a:r>
              <a:rPr lang="en-US" sz="1200" dirty="0" smtClean="0">
                <a:solidFill>
                  <a:schemeClr val="tx2"/>
                </a:solidFill>
                <a:latin typeface="Arial Black" pitchFamily="34" charset="0"/>
              </a:rPr>
              <a:t>, 0c0000001h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Arial Black" pitchFamily="34" charset="0"/>
              </a:rPr>
              <a:t>C20800	ret	8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Arial Black" pitchFamily="34" charset="0"/>
              </a:rPr>
              <a:t>…………….</a:t>
            </a:r>
            <a:endParaRPr lang="en-US" sz="12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316265"/>
            <a:ext cx="190500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Patched Entry Point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5899597" y="1265034"/>
            <a:ext cx="1828800" cy="787682"/>
          </a:xfrm>
          <a:prstGeom prst="wedgeEllipseCallout">
            <a:avLst>
              <a:gd name="adj1" fmla="val -99002"/>
              <a:gd name="adj2" fmla="val 1082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 smtClean="0">
                <a:solidFill>
                  <a:srgbClr val="5E6A71"/>
                </a:solidFill>
              </a:rPr>
              <a:t>Use </a:t>
            </a:r>
            <a:r>
              <a:rPr lang="en-US" sz="800" dirty="0" err="1" smtClean="0">
                <a:solidFill>
                  <a:srgbClr val="5E6A71"/>
                </a:solidFill>
              </a:rPr>
              <a:t>KernelDetective</a:t>
            </a:r>
            <a:r>
              <a:rPr lang="en-US" sz="800" dirty="0" smtClean="0">
                <a:solidFill>
                  <a:srgbClr val="5E6A71"/>
                </a:solidFill>
              </a:rPr>
              <a:t> tool to see the list of callback handlers on your system.</a:t>
            </a:r>
            <a:endParaRPr lang="en-US" sz="800" dirty="0">
              <a:solidFill>
                <a:srgbClr val="5E6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8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1" grpId="1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Brazilian Banker rootkit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508001" y="903685"/>
            <a:ext cx="8310563" cy="35361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Has both x86 and x64 versions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bcdedit</a:t>
            </a:r>
            <a:r>
              <a:rPr lang="en-US" dirty="0" smtClean="0"/>
              <a:t> to bypass driver signing requirements</a:t>
            </a:r>
          </a:p>
          <a:p>
            <a:pPr lvl="1"/>
            <a:r>
              <a:rPr lang="en-US" dirty="0" smtClean="0"/>
              <a:t>DISABLE_INTEGRITY_CHECKS</a:t>
            </a:r>
          </a:p>
          <a:p>
            <a:pPr lvl="1"/>
            <a:r>
              <a:rPr lang="en-US" dirty="0" smtClean="0"/>
              <a:t>TESTSIGNING 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Prevents security tools from loading</a:t>
            </a:r>
          </a:p>
          <a:p>
            <a:pPr lvl="1"/>
            <a:r>
              <a:rPr lang="en-US" dirty="0" smtClean="0"/>
              <a:t>OS callbacks such as </a:t>
            </a:r>
            <a:r>
              <a:rPr lang="en-US" dirty="0" err="1" smtClean="0"/>
              <a:t>SetLoadImageNotifyRoutine</a:t>
            </a:r>
            <a:endParaRPr lang="en-US" dirty="0" smtClean="0"/>
          </a:p>
          <a:p>
            <a:pPr lvl="1"/>
            <a:r>
              <a:rPr lang="en-US" dirty="0" smtClean="0"/>
              <a:t>Also used by </a:t>
            </a:r>
            <a:r>
              <a:rPr lang="en-US" dirty="0" err="1" smtClean="0"/>
              <a:t>BlackEnergy</a:t>
            </a:r>
            <a:r>
              <a:rPr lang="en-US" dirty="0" smtClean="0"/>
              <a:t> rootkit</a:t>
            </a:r>
          </a:p>
          <a:p>
            <a:pPr lvl="1"/>
            <a:r>
              <a:rPr lang="en-US" dirty="0" smtClean="0"/>
              <a:t>Image identification by name</a:t>
            </a:r>
          </a:p>
          <a:p>
            <a:pPr lvl="1"/>
            <a:r>
              <a:rPr lang="en-US" dirty="0" smtClean="0"/>
              <a:t>Generic security tool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066458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What are rootkits? How are rootkits created? </a:t>
            </a:r>
          </a:p>
          <a:p>
            <a:r>
              <a:rPr lang="en-US" dirty="0" smtClean="0"/>
              <a:t>We will brush up following OS and system fundamentals first</a:t>
            </a:r>
          </a:p>
          <a:p>
            <a:pPr lvl="1"/>
            <a:r>
              <a:rPr lang="en-US" dirty="0" smtClean="0"/>
              <a:t>User mode memory basics </a:t>
            </a:r>
          </a:p>
          <a:p>
            <a:pPr lvl="1"/>
            <a:r>
              <a:rPr lang="en-US" dirty="0" smtClean="0"/>
              <a:t>Kernel </a:t>
            </a:r>
            <a:r>
              <a:rPr lang="en-US" dirty="0"/>
              <a:t>Memory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Hooking basics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85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1026" name="Picture 2" descr="C:\Users\akapoor\AppData\Local\Microsoft\Windows\Temporary Internet Files\Content.IE5\ETIP054Q\MC900441523[1].wmf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969" y="2038350"/>
            <a:ext cx="1873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535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2315987" cy="3733800"/>
          </a:xfrm>
        </p:spPr>
        <p:txBody>
          <a:bodyPr/>
          <a:lstStyle/>
          <a:p>
            <a:r>
              <a:rPr lang="en-US" dirty="0" smtClean="0"/>
              <a:t>Dissect </a:t>
            </a:r>
            <a:r>
              <a:rPr lang="en-US" dirty="0" err="1" smtClean="0"/>
              <a:t>zeroaccess</a:t>
            </a:r>
            <a:r>
              <a:rPr lang="en-US" dirty="0" smtClean="0"/>
              <a:t>.</a:t>
            </a:r>
          </a:p>
          <a:p>
            <a:r>
              <a:rPr lang="en-US" dirty="0"/>
              <a:t>Ref tutorials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fumalwareanalysis.blogspot.com/2012/03/malware-analysis-tutorial-20-kernel.html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71550"/>
            <a:ext cx="5410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9301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www.tenouk.com/ModuleT.html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31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11" y="971550"/>
            <a:ext cx="4315590" cy="32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552950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5E6A71"/>
                </a:solidFill>
                <a:latin typeface="Franklin Gothic Book" pitchFamily="34" charset="0"/>
              </a:rPr>
              <a:t>Operating system concept essentials* -8</a:t>
            </a:r>
            <a:r>
              <a:rPr lang="en-US" sz="1000" baseline="30000" dirty="0" smtClean="0">
                <a:solidFill>
                  <a:srgbClr val="5E6A71"/>
                </a:solidFill>
                <a:latin typeface="Franklin Gothic Book" pitchFamily="34" charset="0"/>
              </a:rPr>
              <a:t>th</a:t>
            </a:r>
            <a:r>
              <a:rPr lang="en-US" sz="1000" dirty="0" smtClean="0">
                <a:solidFill>
                  <a:srgbClr val="5E6A71"/>
                </a:solidFill>
                <a:latin typeface="Franklin Gothic Book" pitchFamily="34" charset="0"/>
              </a:rPr>
              <a:t> edition (</a:t>
            </a:r>
            <a:r>
              <a:rPr lang="en-US" sz="1000" dirty="0" err="1" smtClean="0">
                <a:solidFill>
                  <a:srgbClr val="5E6A71"/>
                </a:solidFill>
                <a:latin typeface="Franklin Gothic Book" pitchFamily="34" charset="0"/>
              </a:rPr>
              <a:t>silberchatz</a:t>
            </a:r>
            <a:r>
              <a:rPr lang="en-US" sz="1000" dirty="0" smtClean="0">
                <a:solidFill>
                  <a:srgbClr val="5E6A71"/>
                </a:solidFill>
                <a:latin typeface="Franklin Gothic Book" pitchFamily="34" charset="0"/>
              </a:rPr>
              <a:t> et. al.)</a:t>
            </a:r>
          </a:p>
        </p:txBody>
      </p:sp>
      <p:sp>
        <p:nvSpPr>
          <p:cNvPr id="3" name="Freeform 2"/>
          <p:cNvSpPr/>
          <p:nvPr/>
        </p:nvSpPr>
        <p:spPr>
          <a:xfrm>
            <a:off x="1399195" y="728270"/>
            <a:ext cx="3738123" cy="3304432"/>
          </a:xfrm>
          <a:custGeom>
            <a:avLst/>
            <a:gdLst>
              <a:gd name="connsiteX0" fmla="*/ 2445149 w 3738123"/>
              <a:gd name="connsiteY0" fmla="*/ 199009 h 3304432"/>
              <a:gd name="connsiteX1" fmla="*/ 1987949 w 3738123"/>
              <a:gd name="connsiteY1" fmla="*/ 1319471 h 3304432"/>
              <a:gd name="connsiteX2" fmla="*/ 249301 w 3738123"/>
              <a:gd name="connsiteY2" fmla="*/ 1905460 h 3304432"/>
              <a:gd name="connsiteX3" fmla="*/ 114073 w 3738123"/>
              <a:gd name="connsiteY3" fmla="*/ 3135392 h 3304432"/>
              <a:gd name="connsiteX4" fmla="*/ 1234535 w 3738123"/>
              <a:gd name="connsiteY4" fmla="*/ 3257741 h 3304432"/>
              <a:gd name="connsiteX5" fmla="*/ 1170140 w 3738123"/>
              <a:gd name="connsiteY5" fmla="*/ 2794102 h 3304432"/>
              <a:gd name="connsiteX6" fmla="*/ 3617126 w 3738123"/>
              <a:gd name="connsiteY6" fmla="*/ 2768344 h 3304432"/>
              <a:gd name="connsiteX7" fmla="*/ 3327351 w 3738123"/>
              <a:gd name="connsiteY7" fmla="*/ 1918338 h 3304432"/>
              <a:gd name="connsiteX8" fmla="*/ 2998940 w 3738123"/>
              <a:gd name="connsiteY8" fmla="*/ 2369099 h 3304432"/>
              <a:gd name="connsiteX9" fmla="*/ 2509543 w 3738123"/>
              <a:gd name="connsiteY9" fmla="*/ 2536524 h 3304432"/>
              <a:gd name="connsiteX10" fmla="*/ 2599695 w 3738123"/>
              <a:gd name="connsiteY10" fmla="*/ 2002051 h 3304432"/>
              <a:gd name="connsiteX11" fmla="*/ 2116737 w 3738123"/>
              <a:gd name="connsiteY11" fmla="*/ 2117961 h 3304432"/>
              <a:gd name="connsiteX12" fmla="*/ 2116737 w 3738123"/>
              <a:gd name="connsiteY12" fmla="*/ 2124400 h 3304432"/>
              <a:gd name="connsiteX13" fmla="*/ 2116737 w 3738123"/>
              <a:gd name="connsiteY13" fmla="*/ 2613798 h 3304432"/>
              <a:gd name="connsiteX14" fmla="*/ 1620901 w 3738123"/>
              <a:gd name="connsiteY14" fmla="*/ 2465691 h 3304432"/>
              <a:gd name="connsiteX15" fmla="*/ 1781887 w 3738123"/>
              <a:gd name="connsiteY15" fmla="*/ 2027809 h 3304432"/>
              <a:gd name="connsiteX16" fmla="*/ 3069774 w 3738123"/>
              <a:gd name="connsiteY16" fmla="*/ 1628564 h 3304432"/>
              <a:gd name="connsiteX17" fmla="*/ 3056895 w 3738123"/>
              <a:gd name="connsiteY17" fmla="*/ 141054 h 3304432"/>
              <a:gd name="connsiteX18" fmla="*/ 2445149 w 3738123"/>
              <a:gd name="connsiteY18" fmla="*/ 199009 h 33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38123" h="3304432">
                <a:moveTo>
                  <a:pt x="2445149" y="199009"/>
                </a:moveTo>
                <a:cubicBezTo>
                  <a:pt x="2266991" y="395412"/>
                  <a:pt x="2353924" y="1035062"/>
                  <a:pt x="1987949" y="1319471"/>
                </a:cubicBezTo>
                <a:cubicBezTo>
                  <a:pt x="1621974" y="1603880"/>
                  <a:pt x="561614" y="1602807"/>
                  <a:pt x="249301" y="1905460"/>
                </a:cubicBezTo>
                <a:cubicBezTo>
                  <a:pt x="-63012" y="2208113"/>
                  <a:pt x="-50133" y="2910012"/>
                  <a:pt x="114073" y="3135392"/>
                </a:cubicBezTo>
                <a:cubicBezTo>
                  <a:pt x="278279" y="3360772"/>
                  <a:pt x="1058524" y="3314623"/>
                  <a:pt x="1234535" y="3257741"/>
                </a:cubicBezTo>
                <a:cubicBezTo>
                  <a:pt x="1410546" y="3200859"/>
                  <a:pt x="773041" y="2875668"/>
                  <a:pt x="1170140" y="2794102"/>
                </a:cubicBezTo>
                <a:cubicBezTo>
                  <a:pt x="1567238" y="2712536"/>
                  <a:pt x="3257591" y="2914305"/>
                  <a:pt x="3617126" y="2768344"/>
                </a:cubicBezTo>
                <a:cubicBezTo>
                  <a:pt x="3976661" y="2622383"/>
                  <a:pt x="3430382" y="1984879"/>
                  <a:pt x="3327351" y="1918338"/>
                </a:cubicBezTo>
                <a:cubicBezTo>
                  <a:pt x="3224320" y="1851797"/>
                  <a:pt x="3135241" y="2266068"/>
                  <a:pt x="2998940" y="2369099"/>
                </a:cubicBezTo>
                <a:cubicBezTo>
                  <a:pt x="2862639" y="2472130"/>
                  <a:pt x="2576084" y="2597699"/>
                  <a:pt x="2509543" y="2536524"/>
                </a:cubicBezTo>
                <a:cubicBezTo>
                  <a:pt x="2443002" y="2475349"/>
                  <a:pt x="2665162" y="2071811"/>
                  <a:pt x="2599695" y="2002051"/>
                </a:cubicBezTo>
                <a:cubicBezTo>
                  <a:pt x="2534228" y="1932291"/>
                  <a:pt x="2197230" y="2097570"/>
                  <a:pt x="2116737" y="2117961"/>
                </a:cubicBezTo>
                <a:cubicBezTo>
                  <a:pt x="2036244" y="2138352"/>
                  <a:pt x="2116737" y="2124400"/>
                  <a:pt x="2116737" y="2124400"/>
                </a:cubicBezTo>
                <a:cubicBezTo>
                  <a:pt x="2116737" y="2207039"/>
                  <a:pt x="2199376" y="2556916"/>
                  <a:pt x="2116737" y="2613798"/>
                </a:cubicBezTo>
                <a:cubicBezTo>
                  <a:pt x="2034098" y="2670680"/>
                  <a:pt x="1676709" y="2563356"/>
                  <a:pt x="1620901" y="2465691"/>
                </a:cubicBezTo>
                <a:cubicBezTo>
                  <a:pt x="1565093" y="2368026"/>
                  <a:pt x="1540408" y="2167330"/>
                  <a:pt x="1781887" y="2027809"/>
                </a:cubicBezTo>
                <a:cubicBezTo>
                  <a:pt x="2023366" y="1888288"/>
                  <a:pt x="2857273" y="1943023"/>
                  <a:pt x="3069774" y="1628564"/>
                </a:cubicBezTo>
                <a:cubicBezTo>
                  <a:pt x="3282275" y="1314105"/>
                  <a:pt x="3160999" y="383606"/>
                  <a:pt x="3056895" y="141054"/>
                </a:cubicBezTo>
                <a:cubicBezTo>
                  <a:pt x="2952791" y="-101498"/>
                  <a:pt x="2623307" y="2606"/>
                  <a:pt x="2445149" y="199009"/>
                </a:cubicBezTo>
                <a:close/>
              </a:path>
            </a:pathLst>
          </a:cu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topic? </a:t>
            </a:r>
            <a:r>
              <a:rPr lang="en-US" dirty="0" err="1" smtClean="0"/>
              <a:t>OfCourse</a:t>
            </a:r>
            <a:r>
              <a:rPr lang="en-US" dirty="0" smtClean="0"/>
              <a:t> – see press articles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1054204"/>
            <a:ext cx="5686425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56180"/>
            <a:ext cx="4115407" cy="293846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965658"/>
            <a:ext cx="6219825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4089964" y="1054204"/>
            <a:ext cx="4925259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2704828"/>
            <a:ext cx="4143374" cy="10337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4073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Rootkits/Stealth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0558" y="1047750"/>
            <a:ext cx="8310563" cy="35361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Rootkit Definition</a:t>
            </a:r>
          </a:p>
          <a:p>
            <a:pPr lvl="1"/>
            <a:r>
              <a:rPr lang="en-US" dirty="0" smtClean="0"/>
              <a:t>Malware that actively conceals its existence and actions from users and system processes.</a:t>
            </a:r>
          </a:p>
          <a:p>
            <a:r>
              <a:rPr lang="en-US" dirty="0" smtClean="0"/>
              <a:t>Approximately 10% of </a:t>
            </a:r>
            <a:r>
              <a:rPr lang="en-US" dirty="0"/>
              <a:t>current malware use </a:t>
            </a:r>
            <a:r>
              <a:rPr lang="en-US" dirty="0" smtClean="0"/>
              <a:t>rootkit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Rootkits are most prevalent in 32 bit Windows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Handful of families so far for 64 bit</a:t>
            </a:r>
          </a:p>
          <a:p>
            <a:endParaRPr lang="en-US" sz="2000" b="1" dirty="0"/>
          </a:p>
          <a:p>
            <a:r>
              <a:rPr lang="en-US" sz="2000" b="1" dirty="0" smtClean="0"/>
              <a:t>Rootkits are one of the best way to learn </a:t>
            </a:r>
          </a:p>
          <a:p>
            <a:pPr marL="0" indent="0">
              <a:buNone/>
            </a:pPr>
            <a:r>
              <a:rPr lang="en-US" sz="2000" b="1" dirty="0" smtClean="0"/>
              <a:t>about kernel security challenges.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515983"/>
              </p:ext>
            </p:extLst>
          </p:nvPr>
        </p:nvGraphicFramePr>
        <p:xfrm>
          <a:off x="5638800" y="1809750"/>
          <a:ext cx="3429001" cy="208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4462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Rootkits/Stealth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Challenges once malicious code enters kernel</a:t>
            </a:r>
          </a:p>
          <a:p>
            <a:pPr lvl="1"/>
            <a:r>
              <a:rPr lang="en-US" dirty="0"/>
              <a:t>Harder for rootkits to enter 64 bit kernel</a:t>
            </a:r>
          </a:p>
          <a:p>
            <a:pPr lvl="1"/>
            <a:r>
              <a:rPr lang="en-US" dirty="0"/>
              <a:t>Rootkits can infiltrate 64 bit OS Kernel by</a:t>
            </a:r>
          </a:p>
          <a:p>
            <a:pPr marL="1149350" lvl="2" indent="-457200">
              <a:buFont typeface="+mj-lt"/>
              <a:buAutoNum type="alphaLcParenR"/>
            </a:pPr>
            <a:r>
              <a:rPr lang="en-US" dirty="0"/>
              <a:t>Bypassing driver signing check (e.g. using </a:t>
            </a:r>
            <a:r>
              <a:rPr lang="en-US" dirty="0" err="1"/>
              <a:t>testsigning</a:t>
            </a:r>
            <a:r>
              <a:rPr lang="en-US" dirty="0"/>
              <a:t> mode)</a:t>
            </a:r>
          </a:p>
          <a:p>
            <a:pPr marL="1149350" lvl="2" indent="-457200">
              <a:buFont typeface="+mj-lt"/>
              <a:buAutoNum type="alphaLcParenR"/>
            </a:pPr>
            <a:r>
              <a:rPr lang="en-US" dirty="0"/>
              <a:t>Modifying the windows boot path (MBR </a:t>
            </a:r>
            <a:r>
              <a:rPr lang="en-US" dirty="0" err="1"/>
              <a:t>etc</a:t>
            </a:r>
            <a:r>
              <a:rPr lang="en-US" dirty="0" smtClean="0"/>
              <a:t>) – Secure boot prevents this.</a:t>
            </a:r>
            <a:endParaRPr lang="en-US" dirty="0"/>
          </a:p>
          <a:p>
            <a:pPr marL="1149350" lvl="2" indent="-457200">
              <a:buFont typeface="+mj-lt"/>
              <a:buAutoNum type="alphaLcParenR"/>
            </a:pPr>
            <a:r>
              <a:rPr lang="en-US" dirty="0"/>
              <a:t>Kernel exploits in Windows kernel  or third party drivers.</a:t>
            </a:r>
          </a:p>
          <a:p>
            <a:pPr marL="1149350" lvl="2" indent="-457200">
              <a:buFont typeface="+mj-lt"/>
              <a:buAutoNum type="alphaLcParenR"/>
            </a:pPr>
            <a:r>
              <a:rPr lang="en-US" dirty="0"/>
              <a:t>Stealing valid </a:t>
            </a:r>
            <a:r>
              <a:rPr lang="en-US" dirty="0" err="1"/>
              <a:t>digisigs</a:t>
            </a:r>
            <a:r>
              <a:rPr lang="en-US" dirty="0"/>
              <a:t> (Similar to </a:t>
            </a:r>
            <a:r>
              <a:rPr lang="en-US" dirty="0" err="1"/>
              <a:t>Stuxnet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836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3276600" cy="570187"/>
          </a:xfrm>
        </p:spPr>
        <p:txBody>
          <a:bodyPr/>
          <a:lstStyle/>
          <a:p>
            <a:r>
              <a:rPr lang="en-US" dirty="0" smtClean="0"/>
              <a:t>kernel vs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t>Monday, February 02, 2015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08" y="971550"/>
            <a:ext cx="448757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953000" y="1200150"/>
            <a:ext cx="3685020" cy="338554"/>
            <a:chOff x="4953000" y="1200150"/>
            <a:chExt cx="3685020" cy="33855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953000" y="1200150"/>
              <a:ext cx="205740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85149" y="1200150"/>
              <a:ext cx="1352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5E6A71"/>
                  </a:solidFill>
                  <a:latin typeface="Franklin Gothic Book" pitchFamily="34" charset="0"/>
                </a:rPr>
                <a:t>EXE/DLL files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29000" y="2343150"/>
            <a:ext cx="4855953" cy="533400"/>
            <a:chOff x="3429000" y="2343150"/>
            <a:chExt cx="4855953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3429000" y="2419350"/>
              <a:ext cx="4855953" cy="338554"/>
              <a:chOff x="3429000" y="2419350"/>
              <a:chExt cx="4855953" cy="338554"/>
            </a:xfrm>
          </p:grpSpPr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3429000" y="2419350"/>
                <a:ext cx="3657600" cy="338554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7315200" y="2419350"/>
                <a:ext cx="9697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5E6A71"/>
                    </a:solidFill>
                    <a:latin typeface="Franklin Gothic Book" pitchFamily="34" charset="0"/>
                  </a:rPr>
                  <a:t>.sys files </a:t>
                </a: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7285149" y="2343150"/>
              <a:ext cx="999804" cy="533400"/>
            </a:xfrm>
            <a:prstGeom prst="ellipse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endParaRPr lang="en-US" sz="800" dirty="0">
                <a:solidFill>
                  <a:srgbClr val="5E6A7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86600" y="2876550"/>
            <a:ext cx="2091726" cy="914400"/>
            <a:chOff x="7086600" y="2876550"/>
            <a:chExt cx="2091726" cy="914400"/>
          </a:xfrm>
        </p:grpSpPr>
        <p:cxnSp>
          <p:nvCxnSpPr>
            <p:cNvPr id="14" name="Straight Arrow Connector 13"/>
            <p:cNvCxnSpPr>
              <a:stCxn id="12" idx="4"/>
            </p:cNvCxnSpPr>
            <p:nvPr/>
          </p:nvCxnSpPr>
          <p:spPr bwMode="auto">
            <a:xfrm>
              <a:off x="7785051" y="2876550"/>
              <a:ext cx="63549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086600" y="3452396"/>
              <a:ext cx="2091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5E6A71"/>
                  </a:solidFill>
                  <a:latin typeface="Franklin Gothic Book" pitchFamily="34" charset="0"/>
                </a:rPr>
                <a:t>Most rootkits are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2583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lPolyTheme">
  <a:themeElements>
    <a:clrScheme name="McAfee 2012-2013">
      <a:dk1>
        <a:srgbClr val="5E6A71"/>
      </a:dk1>
      <a:lt1>
        <a:srgbClr val="FFFFFF"/>
      </a:lt1>
      <a:dk2>
        <a:srgbClr val="000000"/>
      </a:dk2>
      <a:lt2>
        <a:srgbClr val="FFFFFF"/>
      </a:lt2>
      <a:accent1>
        <a:srgbClr val="B71234"/>
      </a:accent1>
      <a:accent2>
        <a:srgbClr val="5E6A71"/>
      </a:accent2>
      <a:accent3>
        <a:srgbClr val="DD6B30"/>
      </a:accent3>
      <a:accent4>
        <a:srgbClr val="0074A8"/>
      </a:accent4>
      <a:accent5>
        <a:srgbClr val="7B4180"/>
      </a:accent5>
      <a:accent6>
        <a:srgbClr val="69A23B"/>
      </a:accent6>
      <a:hlink>
        <a:srgbClr val="4796C9"/>
      </a:hlink>
      <a:folHlink>
        <a:srgbClr val="005485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1234"/>
        </a:solidFill>
      </a:spPr>
      <a:bodyPr wrap="square" rtlCol="0" anchor="ctr">
        <a:spAutoFit/>
      </a:bodyPr>
      <a:lstStyle>
        <a:defPPr algn="ctr">
          <a:lnSpc>
            <a:spcPct val="95000"/>
          </a:lnSpc>
          <a:defRPr sz="800" dirty="0">
            <a:solidFill>
              <a:srgbClr val="5E6A7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5E6A71"/>
            </a:solidFill>
            <a:latin typeface="Franklin Gothic Book" pitchFamily="34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B79A9E2FEF042B274AEF122A175F0" ma:contentTypeVersion="1" ma:contentTypeDescription="Create a new document." ma:contentTypeScope="" ma:versionID="b1c215a73a7d1e94a8edb62eb723a789">
  <xsd:schema xmlns:xsd="http://www.w3.org/2001/XMLSchema" xmlns:xs="http://www.w3.org/2001/XMLSchema" xmlns:p="http://schemas.microsoft.com/office/2006/metadata/properties" xmlns:ns2="0c3c6c64-b7e5-4b70-8832-dc5f279affca" targetNamespace="http://schemas.microsoft.com/office/2006/metadata/properties" ma:root="true" ma:fieldsID="a7e75873fa64fa635b0e6e3cb35dba9f" ns2:_="">
    <xsd:import namespace="0c3c6c64-b7e5-4b70-8832-dc5f279affc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c6c64-b7e5-4b70-8832-dc5f279aff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0E2617-D937-4215-B248-D337B8CDE249}"/>
</file>

<file path=customXml/itemProps2.xml><?xml version="1.0" encoding="utf-8"?>
<ds:datastoreItem xmlns:ds="http://schemas.openxmlformats.org/officeDocument/2006/customXml" ds:itemID="{ABE9F26E-672F-4653-A757-6196240B0C06}"/>
</file>

<file path=customXml/itemProps3.xml><?xml version="1.0" encoding="utf-8"?>
<ds:datastoreItem xmlns:ds="http://schemas.openxmlformats.org/officeDocument/2006/customXml" ds:itemID="{48298F2D-4ED8-4E90-9206-6356D336A7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19298</TotalTime>
  <Words>2974</Words>
  <Application>Microsoft Office PowerPoint</Application>
  <PresentationFormat>On-screen Show (16:9)</PresentationFormat>
  <Paragraphs>744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MS PGothic</vt:lpstr>
      <vt:lpstr>MS PGothic</vt:lpstr>
      <vt:lpstr>Amienne</vt:lpstr>
      <vt:lpstr>Arial</vt:lpstr>
      <vt:lpstr>Arial Black</vt:lpstr>
      <vt:lpstr>Calibri</vt:lpstr>
      <vt:lpstr>Franklin Gothic Book</vt:lpstr>
      <vt:lpstr>Franklin Gothic Medium</vt:lpstr>
      <vt:lpstr>Times New Roman</vt:lpstr>
      <vt:lpstr>Wingdings</vt:lpstr>
      <vt:lpstr>CalPolyTheme</vt:lpstr>
      <vt:lpstr>   Windows memory Manipulation</vt:lpstr>
      <vt:lpstr>About me</vt:lpstr>
      <vt:lpstr>RECAP (weeks 1 – 4) </vt:lpstr>
      <vt:lpstr>This weeks goal</vt:lpstr>
      <vt:lpstr>Overview: DAY 1</vt:lpstr>
      <vt:lpstr>Relevant topic? OfCourse – see press articles</vt:lpstr>
      <vt:lpstr>Rootkits/Stealth</vt:lpstr>
      <vt:lpstr>Rootkits/Stealth</vt:lpstr>
      <vt:lpstr>kernel vs user</vt:lpstr>
      <vt:lpstr>Kernel memory</vt:lpstr>
      <vt:lpstr>Lab 1</vt:lpstr>
      <vt:lpstr>Rootkit agony analysis (approx. 30 min) </vt:lpstr>
      <vt:lpstr>Cuckoo instructions</vt:lpstr>
      <vt:lpstr>Simple Memory manipulation effect</vt:lpstr>
      <vt:lpstr>Thread basics</vt:lpstr>
      <vt:lpstr>Thread basics</vt:lpstr>
      <vt:lpstr>Thread basics – CPU HYperthreading</vt:lpstr>
      <vt:lpstr>Thread basics – DUAL core </vt:lpstr>
      <vt:lpstr>Threads</vt:lpstr>
      <vt:lpstr>Thread deep dive</vt:lpstr>
      <vt:lpstr>Thread Deep dive</vt:lpstr>
      <vt:lpstr>Process memory </vt:lpstr>
      <vt:lpstr>Lab 2</vt:lpstr>
      <vt:lpstr>Process memory (approx. 20 min)</vt:lpstr>
      <vt:lpstr>Hooking basics</vt:lpstr>
      <vt:lpstr>Techniques RECAP</vt:lpstr>
      <vt:lpstr>A detection strategy</vt:lpstr>
      <vt:lpstr>Lab 3</vt:lpstr>
      <vt:lpstr>DEEPDIVE: Cekno Analysis and detection (45 min)</vt:lpstr>
      <vt:lpstr>Kernel debugging and context</vt:lpstr>
      <vt:lpstr>Cekno analysis goals </vt:lpstr>
      <vt:lpstr>Cekno debugging</vt:lpstr>
      <vt:lpstr>Cekno debugging</vt:lpstr>
      <vt:lpstr>Day 2</vt:lpstr>
      <vt:lpstr>Stealth techniques examples</vt:lpstr>
      <vt:lpstr>Techniques employed by various rootkits</vt:lpstr>
      <vt:lpstr>Bootkits: Another technique of stealth</vt:lpstr>
      <vt:lpstr>System boot process</vt:lpstr>
      <vt:lpstr>StealthMBR – installs kernel rootkit via Mbr </vt:lpstr>
      <vt:lpstr>Lab 4</vt:lpstr>
      <vt:lpstr>Trends in Stealth Malware</vt:lpstr>
      <vt:lpstr>Disassociating memory from file-on-disk</vt:lpstr>
      <vt:lpstr>File Content Forging</vt:lpstr>
      <vt:lpstr>Removing Dependency on Files</vt:lpstr>
      <vt:lpstr>From Limited Self Preservation…</vt:lpstr>
      <vt:lpstr>To Holistic Self Defenses</vt:lpstr>
      <vt:lpstr>Lab 5</vt:lpstr>
      <vt:lpstr>Brazilian Banker rootkit</vt:lpstr>
      <vt:lpstr>Brazilian Banker rootkit</vt:lpstr>
      <vt:lpstr>Questions?</vt:lpstr>
      <vt:lpstr>Optional work </vt:lpstr>
      <vt:lpstr>PowerPoint Presentation</vt:lpstr>
      <vt:lpstr>Windows architecture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Rootkits</dc:title>
  <dc:creator>Aditya Kapoor</dc:creator>
  <cp:lastModifiedBy>aditya</cp:lastModifiedBy>
  <cp:revision>496</cp:revision>
  <dcterms:created xsi:type="dcterms:W3CDTF">2014-01-09T22:18:14Z</dcterms:created>
  <dcterms:modified xsi:type="dcterms:W3CDTF">2015-02-03T06:43:45Z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44de07fd-be6b-49b5-b21c-29be41af686e</vt:lpwstr>
  </property>
  <property fmtid="{D5CDD505-2E9C-101B-9397-08002B2CF9AE}" pid="3" name="ContentTypeId">
    <vt:lpwstr>0x0101006B9B79A9E2FEF042B274AEF122A175F0</vt:lpwstr>
  </property>
</Properties>
</file>