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108"/>
  </p:notesMasterIdLst>
  <p:sldIdLst>
    <p:sldId id="256" r:id="rId6"/>
    <p:sldId id="360" r:id="rId7"/>
    <p:sldId id="434" r:id="rId8"/>
    <p:sldId id="435" r:id="rId9"/>
    <p:sldId id="258" r:id="rId10"/>
    <p:sldId id="259" r:id="rId11"/>
    <p:sldId id="390" r:id="rId12"/>
    <p:sldId id="361" r:id="rId13"/>
    <p:sldId id="373" r:id="rId14"/>
    <p:sldId id="374" r:id="rId15"/>
    <p:sldId id="375" r:id="rId16"/>
    <p:sldId id="396" r:id="rId17"/>
    <p:sldId id="400" r:id="rId18"/>
    <p:sldId id="362" r:id="rId19"/>
    <p:sldId id="365" r:id="rId20"/>
    <p:sldId id="372" r:id="rId21"/>
    <p:sldId id="379" r:id="rId22"/>
    <p:sldId id="380" r:id="rId23"/>
    <p:sldId id="381" r:id="rId24"/>
    <p:sldId id="364" r:id="rId25"/>
    <p:sldId id="408" r:id="rId26"/>
    <p:sldId id="384" r:id="rId27"/>
    <p:sldId id="366" r:id="rId28"/>
    <p:sldId id="436" r:id="rId29"/>
    <p:sldId id="437" r:id="rId30"/>
    <p:sldId id="438" r:id="rId31"/>
    <p:sldId id="439" r:id="rId32"/>
    <p:sldId id="440" r:id="rId33"/>
    <p:sldId id="441" r:id="rId34"/>
    <p:sldId id="442" r:id="rId35"/>
    <p:sldId id="443" r:id="rId36"/>
    <p:sldId id="444" r:id="rId37"/>
    <p:sldId id="445" r:id="rId38"/>
    <p:sldId id="446" r:id="rId39"/>
    <p:sldId id="371" r:id="rId40"/>
    <p:sldId id="376" r:id="rId41"/>
    <p:sldId id="377" r:id="rId42"/>
    <p:sldId id="378" r:id="rId43"/>
    <p:sldId id="457" r:id="rId44"/>
    <p:sldId id="458" r:id="rId45"/>
    <p:sldId id="459" r:id="rId46"/>
    <p:sldId id="460" r:id="rId47"/>
    <p:sldId id="461" r:id="rId48"/>
    <p:sldId id="462" r:id="rId49"/>
    <p:sldId id="397" r:id="rId50"/>
    <p:sldId id="394" r:id="rId51"/>
    <p:sldId id="413" r:id="rId52"/>
    <p:sldId id="447" r:id="rId53"/>
    <p:sldId id="448" r:id="rId54"/>
    <p:sldId id="449" r:id="rId55"/>
    <p:sldId id="450" r:id="rId56"/>
    <p:sldId id="451" r:id="rId57"/>
    <p:sldId id="452" r:id="rId58"/>
    <p:sldId id="453" r:id="rId59"/>
    <p:sldId id="454" r:id="rId60"/>
    <p:sldId id="455" r:id="rId61"/>
    <p:sldId id="456" r:id="rId62"/>
    <p:sldId id="312" r:id="rId63"/>
    <p:sldId id="313" r:id="rId64"/>
    <p:sldId id="316" r:id="rId65"/>
    <p:sldId id="314" r:id="rId66"/>
    <p:sldId id="315" r:id="rId67"/>
    <p:sldId id="318" r:id="rId68"/>
    <p:sldId id="317" r:id="rId69"/>
    <p:sldId id="319" r:id="rId70"/>
    <p:sldId id="339" r:id="rId71"/>
    <p:sldId id="342" r:id="rId72"/>
    <p:sldId id="340" r:id="rId73"/>
    <p:sldId id="343" r:id="rId74"/>
    <p:sldId id="344" r:id="rId75"/>
    <p:sldId id="349" r:id="rId76"/>
    <p:sldId id="345" r:id="rId77"/>
    <p:sldId id="346" r:id="rId78"/>
    <p:sldId id="347" r:id="rId79"/>
    <p:sldId id="348" r:id="rId80"/>
    <p:sldId id="417" r:id="rId81"/>
    <p:sldId id="433" r:id="rId82"/>
    <p:sldId id="351" r:id="rId83"/>
    <p:sldId id="352" r:id="rId84"/>
    <p:sldId id="353" r:id="rId85"/>
    <p:sldId id="354" r:id="rId86"/>
    <p:sldId id="414" r:id="rId87"/>
    <p:sldId id="355" r:id="rId88"/>
    <p:sldId id="356" r:id="rId89"/>
    <p:sldId id="301" r:id="rId90"/>
    <p:sldId id="280" r:id="rId91"/>
    <p:sldId id="401" r:id="rId92"/>
    <p:sldId id="279" r:id="rId93"/>
    <p:sldId id="398" r:id="rId94"/>
    <p:sldId id="399" r:id="rId95"/>
    <p:sldId id="463" r:id="rId96"/>
    <p:sldId id="464" r:id="rId97"/>
    <p:sldId id="465" r:id="rId98"/>
    <p:sldId id="430" r:id="rId99"/>
    <p:sldId id="422" r:id="rId100"/>
    <p:sldId id="423" r:id="rId101"/>
    <p:sldId id="424" r:id="rId102"/>
    <p:sldId id="425" r:id="rId103"/>
    <p:sldId id="426" r:id="rId104"/>
    <p:sldId id="427" r:id="rId105"/>
    <p:sldId id="428" r:id="rId106"/>
    <p:sldId id="429" r:id="rId10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4A03652-07D5-421A-8AA9-01DF04B6497C}">
          <p14:sldIdLst>
            <p14:sldId id="256"/>
            <p14:sldId id="360"/>
            <p14:sldId id="434"/>
            <p14:sldId id="435"/>
            <p14:sldId id="258"/>
            <p14:sldId id="259"/>
            <p14:sldId id="390"/>
            <p14:sldId id="361"/>
            <p14:sldId id="373"/>
            <p14:sldId id="374"/>
            <p14:sldId id="375"/>
            <p14:sldId id="396"/>
            <p14:sldId id="400"/>
            <p14:sldId id="362"/>
            <p14:sldId id="365"/>
            <p14:sldId id="372"/>
            <p14:sldId id="379"/>
            <p14:sldId id="380"/>
            <p14:sldId id="381"/>
            <p14:sldId id="364"/>
            <p14:sldId id="408"/>
            <p14:sldId id="384"/>
            <p14:sldId id="366"/>
            <p14:sldId id="436"/>
            <p14:sldId id="437"/>
            <p14:sldId id="438"/>
            <p14:sldId id="439"/>
            <p14:sldId id="440"/>
            <p14:sldId id="441"/>
            <p14:sldId id="442"/>
            <p14:sldId id="443"/>
            <p14:sldId id="444"/>
            <p14:sldId id="445"/>
            <p14:sldId id="446"/>
            <p14:sldId id="371"/>
            <p14:sldId id="376"/>
            <p14:sldId id="377"/>
            <p14:sldId id="378"/>
            <p14:sldId id="457"/>
            <p14:sldId id="458"/>
            <p14:sldId id="459"/>
            <p14:sldId id="460"/>
            <p14:sldId id="461"/>
            <p14:sldId id="462"/>
            <p14:sldId id="397"/>
            <p14:sldId id="394"/>
            <p14:sldId id="413"/>
            <p14:sldId id="447"/>
            <p14:sldId id="448"/>
            <p14:sldId id="449"/>
            <p14:sldId id="450"/>
            <p14:sldId id="451"/>
            <p14:sldId id="452"/>
            <p14:sldId id="453"/>
            <p14:sldId id="454"/>
            <p14:sldId id="455"/>
            <p14:sldId id="456"/>
            <p14:sldId id="312"/>
            <p14:sldId id="313"/>
            <p14:sldId id="316"/>
            <p14:sldId id="314"/>
            <p14:sldId id="315"/>
            <p14:sldId id="318"/>
            <p14:sldId id="317"/>
            <p14:sldId id="319"/>
            <p14:sldId id="339"/>
            <p14:sldId id="342"/>
            <p14:sldId id="340"/>
            <p14:sldId id="343"/>
            <p14:sldId id="344"/>
            <p14:sldId id="349"/>
            <p14:sldId id="345"/>
            <p14:sldId id="346"/>
            <p14:sldId id="347"/>
            <p14:sldId id="348"/>
            <p14:sldId id="417"/>
            <p14:sldId id="433"/>
            <p14:sldId id="351"/>
            <p14:sldId id="352"/>
            <p14:sldId id="353"/>
            <p14:sldId id="354"/>
            <p14:sldId id="414"/>
            <p14:sldId id="355"/>
            <p14:sldId id="356"/>
            <p14:sldId id="301"/>
            <p14:sldId id="280"/>
            <p14:sldId id="401"/>
            <p14:sldId id="279"/>
            <p14:sldId id="398"/>
            <p14:sldId id="399"/>
            <p14:sldId id="463"/>
            <p14:sldId id="464"/>
            <p14:sldId id="465"/>
            <p14:sldId id="430"/>
            <p14:sldId id="422"/>
            <p14:sldId id="423"/>
            <p14:sldId id="424"/>
            <p14:sldId id="425"/>
            <p14:sldId id="426"/>
            <p14:sldId id="427"/>
            <p14:sldId id="428"/>
            <p14:sldId id="429"/>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ooper, Geoffrey" initials="GHC" lastIdx="6" clrIdx="0"/>
  <p:cmAuthor id="1" name="Ram Venugopalan" initials="R.V."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17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5461" autoAdjust="0"/>
  </p:normalViewPr>
  <p:slideViewPr>
    <p:cSldViewPr>
      <p:cViewPr varScale="1">
        <p:scale>
          <a:sx n="120" d="100"/>
          <a:sy n="120" d="100"/>
        </p:scale>
        <p:origin x="-444" y="-90"/>
      </p:cViewPr>
      <p:guideLst>
        <p:guide orient="horz" pos="1620"/>
        <p:guide pos="2880"/>
      </p:guideLst>
    </p:cSldViewPr>
  </p:slideViewPr>
  <p:notesTextViewPr>
    <p:cViewPr>
      <p:scale>
        <a:sx n="1" d="1"/>
        <a:sy n="1" d="1"/>
      </p:scale>
      <p:origin x="0" y="0"/>
    </p:cViewPr>
  </p:notesTextViewPr>
  <p:sorterViewPr>
    <p:cViewPr>
      <p:scale>
        <a:sx n="200" d="100"/>
        <a:sy n="200" d="100"/>
      </p:scale>
      <p:origin x="0" y="2190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07" Type="http://schemas.openxmlformats.org/officeDocument/2006/relationships/slide" Target="slides/slide102.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102" Type="http://schemas.openxmlformats.org/officeDocument/2006/relationships/slide" Target="slides/slide97.xml"/><Relationship Id="rId110" Type="http://schemas.openxmlformats.org/officeDocument/2006/relationships/presProps" Target="presProps.xml"/><Relationship Id="rId5" Type="http://schemas.openxmlformats.org/officeDocument/2006/relationships/slideMaster" Target="slideMasters/slideMaster1.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slide" Target="slides/slide90.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13"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slide" Target="slides/slide98.xml"/><Relationship Id="rId108"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1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commentAuthors" Target="commentAuthors.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02-18T18:01:20.895" idx="5">
    <p:pos x="10" y="10"/>
    <p:text>This probably goes in an introduction.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B97622-6677-4EED-B746-4A9B3473D2DE}" type="datetimeFigureOut">
              <a:rPr lang="en-US" smtClean="0"/>
              <a:t>2/10/2015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3EE01F-8C47-41E7-A336-DD2FB67B46FB}" type="slidenum">
              <a:rPr lang="en-US" smtClean="0"/>
              <a:t>‹#›</a:t>
            </a:fld>
            <a:endParaRPr lang="en-US"/>
          </a:p>
        </p:txBody>
      </p:sp>
    </p:spTree>
    <p:extLst>
      <p:ext uri="{BB962C8B-B14F-4D97-AF65-F5344CB8AC3E}">
        <p14:creationId xmlns:p14="http://schemas.microsoft.com/office/powerpoint/2010/main" val="1997102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7D4FD1-97C0-4CC6-BFE7-8554AA4E42E2}" type="slidenum">
              <a:rPr lang="en-US"/>
              <a:pPr/>
              <a:t>1</a:t>
            </a:fld>
            <a:endParaRPr lang="en-US" dirty="0"/>
          </a:p>
        </p:txBody>
      </p:sp>
      <p:sp>
        <p:nvSpPr>
          <p:cNvPr id="5122" name="Rectangle 2"/>
          <p:cNvSpPr>
            <a:spLocks noGrp="1" noRot="1" noChangeAspect="1" noChangeArrowheads="1" noTextEdit="1"/>
          </p:cNvSpPr>
          <p:nvPr>
            <p:ph type="sldImg"/>
          </p:nvPr>
        </p:nvSpPr>
        <p:spPr>
          <a:xfrm>
            <a:off x="381000" y="685800"/>
            <a:ext cx="6096000" cy="3429000"/>
          </a:xfrm>
          <a:ln/>
        </p:spPr>
      </p:sp>
      <p:sp>
        <p:nvSpPr>
          <p:cNvPr id="5123" name="Rectangle 3"/>
          <p:cNvSpPr>
            <a:spLocks noGrp="1" noChangeArrowheads="1"/>
          </p:cNvSpPr>
          <p:nvPr>
            <p:ph type="body" idx="1"/>
          </p:nvPr>
        </p:nvSpPr>
        <p:spPr/>
        <p:txBody>
          <a:bodyPr/>
          <a:lstStyle/>
          <a:p>
            <a:pPr defTabSz="617037">
              <a:defRPr/>
            </a:pP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a:t>
            </a:r>
            <a:r>
              <a:rPr lang="en-US" baseline="0" dirty="0" smtClean="0"/>
              <a:t> Generation Firewall is a mix of firewall and Intrusion Prevention technology.  </a:t>
            </a:r>
          </a:p>
          <a:p>
            <a:r>
              <a:rPr lang="en-US" baseline="0" dirty="0" smtClean="0"/>
              <a:t>Using Policy as the weapon, it tries to integrate as many different kinds of objects into the policy as possible.</a:t>
            </a:r>
          </a:p>
          <a:p>
            <a:r>
              <a:rPr lang="en-US" baseline="0" dirty="0" smtClean="0"/>
              <a:t>Besides transport + port, we add protocol recognition</a:t>
            </a:r>
          </a:p>
          <a:p>
            <a:r>
              <a:rPr lang="en-US" baseline="0" dirty="0" smtClean="0"/>
              <a:t>Then we permit logical expressions, and allow the user these and other things as named objects (see: Atlanta Internal Network)</a:t>
            </a:r>
          </a:p>
          <a:p>
            <a:r>
              <a:rPr lang="en-US" baseline="0" dirty="0" smtClean="0"/>
              <a:t>Also: policy subroutines</a:t>
            </a:r>
          </a:p>
          <a:p>
            <a:r>
              <a:rPr lang="en-US" baseline="0" dirty="0" smtClean="0"/>
              <a:t>Also: users and user groups from Active Directory</a:t>
            </a:r>
          </a:p>
          <a:p>
            <a:r>
              <a:rPr lang="en-US" baseline="0" dirty="0" smtClean="0"/>
              <a:t>Also: VPN as target of policy (“Policy-based </a:t>
            </a:r>
            <a:r>
              <a:rPr lang="en-US" baseline="0" smtClean="0"/>
              <a:t>routing”</a:t>
            </a:r>
            <a:endParaRPr lang="en-US" baseline="0" dirty="0" smtClean="0"/>
          </a:p>
        </p:txBody>
      </p:sp>
      <p:sp>
        <p:nvSpPr>
          <p:cNvPr id="4" name="Slide Number Placeholder 3"/>
          <p:cNvSpPr>
            <a:spLocks noGrp="1"/>
          </p:cNvSpPr>
          <p:nvPr>
            <p:ph type="sldNum" sz="quarter" idx="10"/>
          </p:nvPr>
        </p:nvSpPr>
        <p:spPr/>
        <p:txBody>
          <a:bodyPr/>
          <a:lstStyle/>
          <a:p>
            <a:fld id="{FA3EE01F-8C47-41E7-A336-DD2FB67B46FB}" type="slidenum">
              <a:rPr lang="en-US" smtClean="0"/>
              <a:t>76</a:t>
            </a:fld>
            <a:endParaRPr lang="en-US"/>
          </a:p>
        </p:txBody>
      </p:sp>
    </p:spTree>
    <p:extLst>
      <p:ext uri="{BB962C8B-B14F-4D97-AF65-F5344CB8AC3E}">
        <p14:creationId xmlns:p14="http://schemas.microsoft.com/office/powerpoint/2010/main" val="3014455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https://media.blackhat.com/us-13/US-13-Opi-Evading-Deep-Inspection-for-Fun-and-Shell-Slides.pdf</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(see test results slide 48 on)</a:t>
            </a:r>
            <a:endParaRPr lang="en-US" dirty="0" smtClean="0"/>
          </a:p>
          <a:p>
            <a:endParaRPr lang="en-US" dirty="0"/>
          </a:p>
        </p:txBody>
      </p:sp>
      <p:sp>
        <p:nvSpPr>
          <p:cNvPr id="4" name="Slide Number Placeholder 3"/>
          <p:cNvSpPr>
            <a:spLocks noGrp="1"/>
          </p:cNvSpPr>
          <p:nvPr>
            <p:ph type="sldNum" sz="quarter" idx="10"/>
          </p:nvPr>
        </p:nvSpPr>
        <p:spPr/>
        <p:txBody>
          <a:bodyPr/>
          <a:lstStyle/>
          <a:p>
            <a:fld id="{FA3EE01F-8C47-41E7-A336-DD2FB67B46FB}" type="slidenum">
              <a:rPr lang="en-US" smtClean="0"/>
              <a:t>87</a:t>
            </a:fld>
            <a:endParaRPr lang="en-US"/>
          </a:p>
        </p:txBody>
      </p:sp>
    </p:spTree>
    <p:extLst>
      <p:ext uri="{BB962C8B-B14F-4D97-AF65-F5344CB8AC3E}">
        <p14:creationId xmlns:p14="http://schemas.microsoft.com/office/powerpoint/2010/main" val="27427170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Rectangle 3"/>
          <p:cNvSpPr>
            <a:spLocks noGrp="1" noChangeArrowheads="1"/>
          </p:cNvSpPr>
          <p:nvPr>
            <p:ph type="ctrTitle" hasCustomPrompt="1"/>
          </p:nvPr>
        </p:nvSpPr>
        <p:spPr bwMode="white">
          <a:xfrm>
            <a:off x="1784664" y="2140298"/>
            <a:ext cx="5807876" cy="1079365"/>
          </a:xfrm>
        </p:spPr>
        <p:txBody>
          <a:bodyPr anchor="t" anchorCtr="0"/>
          <a:lstStyle>
            <a:lvl1pPr>
              <a:lnSpc>
                <a:spcPts val="3720"/>
              </a:lnSpc>
              <a:defRPr sz="3000" b="0" i="0" cap="all" baseline="0">
                <a:solidFill>
                  <a:schemeClr val="bg1"/>
                </a:solidFill>
                <a:latin typeface="Franklin Gothic Medium"/>
                <a:cs typeface="Franklin Gothic Medium"/>
              </a:defRPr>
            </a:lvl1pPr>
          </a:lstStyle>
          <a:p>
            <a:r>
              <a:rPr lang="en-US" dirty="0" smtClean="0"/>
              <a:t>Title of Presentation </a:t>
            </a:r>
            <a:br>
              <a:rPr lang="en-US" dirty="0" smtClean="0"/>
            </a:br>
            <a:r>
              <a:rPr lang="en-US" dirty="0" smtClean="0"/>
              <a:t>FRANKLIN GOTHIC MEDIUM 30PT</a:t>
            </a:r>
            <a:endParaRPr lang="en-US" dirty="0"/>
          </a:p>
        </p:txBody>
      </p:sp>
      <p:sp>
        <p:nvSpPr>
          <p:cNvPr id="12" name="Rectangle 4"/>
          <p:cNvSpPr>
            <a:spLocks noGrp="1" noChangeArrowheads="1"/>
          </p:cNvSpPr>
          <p:nvPr>
            <p:ph type="subTitle" idx="1" hasCustomPrompt="1"/>
          </p:nvPr>
        </p:nvSpPr>
        <p:spPr bwMode="white">
          <a:xfrm>
            <a:off x="1787840" y="3238152"/>
            <a:ext cx="5398322" cy="394222"/>
          </a:xfrm>
        </p:spPr>
        <p:txBody>
          <a:bodyPr anchor="t"/>
          <a:lstStyle>
            <a:lvl1pPr marL="0" indent="0">
              <a:buFontTx/>
              <a:buNone/>
              <a:defRPr sz="1600" b="0" i="0" baseline="0">
                <a:solidFill>
                  <a:schemeClr val="bg1"/>
                </a:solidFill>
                <a:latin typeface="Franklin Gothic Medium"/>
                <a:cs typeface="Franklin Gothic Medium"/>
              </a:defRPr>
            </a:lvl1pPr>
          </a:lstStyle>
          <a:p>
            <a:r>
              <a:rPr lang="en-US" dirty="0" smtClean="0"/>
              <a:t>Subtitle of Presentation Franklin Gothic Medium 16pt</a:t>
            </a:r>
            <a:endParaRPr lang="en-US" dirty="0"/>
          </a:p>
        </p:txBody>
      </p:sp>
      <p:cxnSp>
        <p:nvCxnSpPr>
          <p:cNvPr id="14" name="Straight Connector 13"/>
          <p:cNvCxnSpPr/>
          <p:nvPr userDrawn="1"/>
        </p:nvCxnSpPr>
        <p:spPr bwMode="auto">
          <a:xfrm>
            <a:off x="1709351" y="1929027"/>
            <a:ext cx="5883190" cy="1588"/>
          </a:xfrm>
          <a:prstGeom prst="line">
            <a:avLst/>
          </a:prstGeom>
          <a:solidFill>
            <a:schemeClr val="accent1"/>
          </a:solidFill>
          <a:ln w="12700" cap="flat" cmpd="sng" algn="ctr">
            <a:solidFill>
              <a:schemeClr val="bg1"/>
            </a:solidFill>
            <a:prstDash val="solid"/>
            <a:round/>
            <a:headEnd type="none" w="med" len="med"/>
            <a:tailEnd type="none" w="med" len="med"/>
          </a:ln>
          <a:effectLst/>
        </p:spPr>
      </p:cxnSp>
      <p:cxnSp>
        <p:nvCxnSpPr>
          <p:cNvPr id="15" name="Straight Connector 14"/>
          <p:cNvCxnSpPr/>
          <p:nvPr userDrawn="1"/>
        </p:nvCxnSpPr>
        <p:spPr bwMode="auto">
          <a:xfrm>
            <a:off x="1710724" y="3756455"/>
            <a:ext cx="5883190" cy="1588"/>
          </a:xfrm>
          <a:prstGeom prst="line">
            <a:avLst/>
          </a:prstGeom>
          <a:solidFill>
            <a:schemeClr val="accent1"/>
          </a:solidFill>
          <a:ln w="12700" cap="flat" cmpd="sng" algn="ctr">
            <a:solidFill>
              <a:schemeClr val="bg1"/>
            </a:solidFill>
            <a:prstDash val="solid"/>
            <a:round/>
            <a:headEnd type="none" w="med" len="med"/>
            <a:tailEnd type="none" w="med" len="med"/>
          </a:ln>
          <a:effectLst/>
        </p:spPr>
      </p:cxnSp>
      <p:sp>
        <p:nvSpPr>
          <p:cNvPr id="2" name="Freeform 1"/>
          <p:cNvSpPr/>
          <p:nvPr userDrawn="1"/>
        </p:nvSpPr>
        <p:spPr>
          <a:xfrm>
            <a:off x="-15240" y="-15628"/>
            <a:ext cx="9159240" cy="1699647"/>
          </a:xfrm>
          <a:custGeom>
            <a:avLst/>
            <a:gdLst>
              <a:gd name="connsiteX0" fmla="*/ 906780 w 9159240"/>
              <a:gd name="connsiteY0" fmla="*/ 0 h 1691640"/>
              <a:gd name="connsiteX1" fmla="*/ 906780 w 9159240"/>
              <a:gd name="connsiteY1" fmla="*/ 388620 h 1691640"/>
              <a:gd name="connsiteX2" fmla="*/ 1120140 w 9159240"/>
              <a:gd name="connsiteY2" fmla="*/ 464820 h 1691640"/>
              <a:gd name="connsiteX3" fmla="*/ 1348740 w 9159240"/>
              <a:gd name="connsiteY3" fmla="*/ 373380 h 1691640"/>
              <a:gd name="connsiteX4" fmla="*/ 1341120 w 9159240"/>
              <a:gd name="connsiteY4" fmla="*/ 7620 h 1691640"/>
              <a:gd name="connsiteX5" fmla="*/ 9159240 w 9159240"/>
              <a:gd name="connsiteY5" fmla="*/ 7620 h 1691640"/>
              <a:gd name="connsiteX6" fmla="*/ 9159240 w 9159240"/>
              <a:gd name="connsiteY6" fmla="*/ 1691640 h 1691640"/>
              <a:gd name="connsiteX7" fmla="*/ 0 w 9159240"/>
              <a:gd name="connsiteY7" fmla="*/ 1691640 h 1691640"/>
              <a:gd name="connsiteX8" fmla="*/ 15240 w 9159240"/>
              <a:gd name="connsiteY8" fmla="*/ 15240 h 1691640"/>
              <a:gd name="connsiteX9" fmla="*/ 906780 w 9159240"/>
              <a:gd name="connsiteY9" fmla="*/ 0 h 1691640"/>
              <a:gd name="connsiteX0" fmla="*/ 906780 w 9159240"/>
              <a:gd name="connsiteY0" fmla="*/ 8007 h 1699647"/>
              <a:gd name="connsiteX1" fmla="*/ 906780 w 9159240"/>
              <a:gd name="connsiteY1" fmla="*/ 396627 h 1699647"/>
              <a:gd name="connsiteX2" fmla="*/ 1120140 w 9159240"/>
              <a:gd name="connsiteY2" fmla="*/ 472827 h 1699647"/>
              <a:gd name="connsiteX3" fmla="*/ 1348740 w 9159240"/>
              <a:gd name="connsiteY3" fmla="*/ 381387 h 1699647"/>
              <a:gd name="connsiteX4" fmla="*/ 1341120 w 9159240"/>
              <a:gd name="connsiteY4" fmla="*/ 15627 h 1699647"/>
              <a:gd name="connsiteX5" fmla="*/ 9159240 w 9159240"/>
              <a:gd name="connsiteY5" fmla="*/ 15627 h 1699647"/>
              <a:gd name="connsiteX6" fmla="*/ 9159240 w 9159240"/>
              <a:gd name="connsiteY6" fmla="*/ 1699647 h 1699647"/>
              <a:gd name="connsiteX7" fmla="*/ 0 w 9159240"/>
              <a:gd name="connsiteY7" fmla="*/ 1699647 h 1699647"/>
              <a:gd name="connsiteX8" fmla="*/ 15240 w 9159240"/>
              <a:gd name="connsiteY8" fmla="*/ 0 h 1699647"/>
              <a:gd name="connsiteX9" fmla="*/ 906780 w 9159240"/>
              <a:gd name="connsiteY9" fmla="*/ 8007 h 1699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59240" h="1699647">
                <a:moveTo>
                  <a:pt x="906780" y="8007"/>
                </a:moveTo>
                <a:lnTo>
                  <a:pt x="906780" y="396627"/>
                </a:lnTo>
                <a:lnTo>
                  <a:pt x="1120140" y="472827"/>
                </a:lnTo>
                <a:lnTo>
                  <a:pt x="1348740" y="381387"/>
                </a:lnTo>
                <a:lnTo>
                  <a:pt x="1341120" y="15627"/>
                </a:lnTo>
                <a:lnTo>
                  <a:pt x="9159240" y="15627"/>
                </a:lnTo>
                <a:lnTo>
                  <a:pt x="9159240" y="1699647"/>
                </a:lnTo>
                <a:lnTo>
                  <a:pt x="0" y="1699647"/>
                </a:lnTo>
                <a:lnTo>
                  <a:pt x="15240" y="0"/>
                </a:lnTo>
                <a:lnTo>
                  <a:pt x="906780" y="8007"/>
                </a:lnTo>
                <a:close/>
              </a:path>
            </a:pathLst>
          </a:custGeom>
          <a:solidFill>
            <a:schemeClr val="tx2">
              <a:alpha val="54000"/>
            </a:schemeClr>
          </a:solidFill>
          <a:ln>
            <a:solidFill>
              <a:schemeClr val="tx1"/>
            </a:solidFill>
          </a:ln>
        </p:spPr>
        <p:txBody>
          <a:bodyPr wrap="square" rtlCol="0" anchor="ctr">
            <a:noAutofit/>
          </a:bodyPr>
          <a:lstStyle/>
          <a:p>
            <a:pPr algn="ctr">
              <a:lnSpc>
                <a:spcPct val="95000"/>
              </a:lnSpc>
            </a:pPr>
            <a:endParaRPr lang="en-US" sz="1100" dirty="0" smtClean="0">
              <a:solidFill>
                <a:srgbClr val="5E6A71"/>
              </a:solidFill>
            </a:endParaRPr>
          </a:p>
        </p:txBody>
      </p:sp>
      <p:pic>
        <p:nvPicPr>
          <p:cNvPr id="16" name="Picture 2" descr="Intel_McAfee_Security_horiz"/>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105517" y="133350"/>
            <a:ext cx="1886084"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userDrawn="1"/>
        </p:nvSpPr>
        <p:spPr>
          <a:xfrm>
            <a:off x="0" y="4781550"/>
            <a:ext cx="1393843" cy="276999"/>
          </a:xfrm>
          <a:prstGeom prst="rect">
            <a:avLst/>
          </a:prstGeom>
          <a:noFill/>
        </p:spPr>
        <p:txBody>
          <a:bodyPr wrap="none" rtlCol="0">
            <a:spAutoFit/>
          </a:bodyPr>
          <a:lstStyle/>
          <a:p>
            <a:r>
              <a:rPr lang="en-US" sz="1200" b="1" kern="1200" dirty="0" smtClean="0">
                <a:solidFill>
                  <a:schemeClr val="bg1"/>
                </a:solidFill>
                <a:latin typeface="Amienne" panose="04000508060000020003" pitchFamily="82" charset="0"/>
                <a:ea typeface="+mn-ea"/>
                <a:cs typeface="+mn-cs"/>
              </a:rPr>
              <a:t>Defense</a:t>
            </a:r>
            <a:r>
              <a:rPr lang="en-US" sz="1200" b="1" dirty="0" smtClean="0">
                <a:solidFill>
                  <a:schemeClr val="bg1"/>
                </a:solidFill>
                <a:latin typeface="Amienne" panose="04000508060000020003" pitchFamily="82" charset="0"/>
              </a:rPr>
              <a:t>  </a:t>
            </a:r>
            <a:r>
              <a:rPr lang="en-US" sz="1200" b="1" kern="1200" dirty="0" smtClean="0">
                <a:solidFill>
                  <a:schemeClr val="bg1"/>
                </a:solidFill>
                <a:latin typeface="Amienne" panose="04000508060000020003" pitchFamily="82" charset="0"/>
                <a:ea typeface="+mn-ea"/>
                <a:cs typeface="+mn-cs"/>
              </a:rPr>
              <a:t>Against</a:t>
            </a:r>
            <a:r>
              <a:rPr lang="en-US" sz="1200" b="1" dirty="0" smtClean="0">
                <a:solidFill>
                  <a:schemeClr val="bg1"/>
                </a:solidFill>
                <a:latin typeface="Amienne" panose="04000508060000020003" pitchFamily="82" charset="0"/>
              </a:rPr>
              <a:t>  </a:t>
            </a:r>
            <a:r>
              <a:rPr lang="en-US" sz="1200" b="1" kern="1200" dirty="0" smtClean="0">
                <a:solidFill>
                  <a:schemeClr val="bg1"/>
                </a:solidFill>
                <a:latin typeface="Amienne" panose="04000508060000020003" pitchFamily="82" charset="0"/>
                <a:ea typeface="+mn-ea"/>
                <a:cs typeface="+mn-cs"/>
              </a:rPr>
              <a:t>the</a:t>
            </a:r>
            <a:r>
              <a:rPr lang="en-US" sz="1200" b="1" dirty="0" smtClean="0">
                <a:solidFill>
                  <a:schemeClr val="bg1"/>
                </a:solidFill>
                <a:latin typeface="Amienne" panose="04000508060000020003" pitchFamily="82" charset="0"/>
              </a:rPr>
              <a:t>  </a:t>
            </a:r>
            <a:r>
              <a:rPr lang="en-US" sz="1200" b="1" kern="1200" dirty="0" smtClean="0">
                <a:solidFill>
                  <a:schemeClr val="bg1"/>
                </a:solidFill>
                <a:latin typeface="Amienne" panose="04000508060000020003" pitchFamily="82" charset="0"/>
                <a:ea typeface="+mn-ea"/>
                <a:cs typeface="+mn-cs"/>
              </a:rPr>
              <a:t>Dark</a:t>
            </a:r>
            <a:r>
              <a:rPr lang="en-US" sz="1200" b="1" dirty="0" smtClean="0">
                <a:solidFill>
                  <a:schemeClr val="bg1"/>
                </a:solidFill>
                <a:latin typeface="Amienne" panose="04000508060000020003" pitchFamily="82" charset="0"/>
              </a:rPr>
              <a:t>  </a:t>
            </a:r>
            <a:r>
              <a:rPr lang="en-US" sz="1200" b="1" kern="1200" dirty="0" smtClean="0">
                <a:solidFill>
                  <a:schemeClr val="bg1"/>
                </a:solidFill>
                <a:latin typeface="Amienne" panose="04000508060000020003" pitchFamily="82" charset="0"/>
                <a:ea typeface="+mn-ea"/>
                <a:cs typeface="+mn-cs"/>
              </a:rPr>
              <a:t>Arts</a:t>
            </a:r>
          </a:p>
        </p:txBody>
      </p:sp>
      <p:pic>
        <p:nvPicPr>
          <p:cNvPr id="18" name="Picture 2" descr="C:\Users\Consultant\Desktop\tag.png (1)\tag3.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352800" y="96579"/>
            <a:ext cx="1435100" cy="1527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166014"/>
      </p:ext>
    </p:extLst>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pic>
        <p:nvPicPr>
          <p:cNvPr id="1033" name="Picture 9"/>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937" r="937" b="37156"/>
          <a:stretch/>
        </p:blipFill>
        <p:spPr bwMode="auto">
          <a:xfrm>
            <a:off x="0" y="0"/>
            <a:ext cx="9144000" cy="790574"/>
          </a:xfrm>
          <a:prstGeom prst="rect">
            <a:avLst/>
          </a:prstGeom>
          <a:noFill/>
          <a:ln>
            <a:no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609600" y="325163"/>
            <a:ext cx="6556672" cy="570187"/>
          </a:xfrm>
        </p:spPr>
        <p:txBody>
          <a:bodyPr/>
          <a:lstStyle/>
          <a:p>
            <a:r>
              <a:rPr lang="en-US" dirty="0" smtClean="0"/>
              <a:t>Click to edit Master title style</a:t>
            </a:r>
            <a:endParaRPr lang="en-US" dirty="0"/>
          </a:p>
        </p:txBody>
      </p:sp>
      <p:sp>
        <p:nvSpPr>
          <p:cNvPr id="5" name="Content Placeholder 4"/>
          <p:cNvSpPr>
            <a:spLocks noGrp="1"/>
          </p:cNvSpPr>
          <p:nvPr>
            <p:ph sz="quarter" idx="11"/>
          </p:nvPr>
        </p:nvSpPr>
        <p:spPr>
          <a:xfrm>
            <a:off x="579613" y="971550"/>
            <a:ext cx="7072138" cy="3733800"/>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2" descr="Intel_McAfee_Security_horiz"/>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97272" y="4665062"/>
            <a:ext cx="1194328" cy="386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0" y="4781550"/>
            <a:ext cx="3048000" cy="276999"/>
          </a:xfrm>
          <a:prstGeom prst="rect">
            <a:avLst/>
          </a:prstGeom>
          <a:noFill/>
        </p:spPr>
        <p:txBody>
          <a:bodyPr wrap="square" rtlCol="0">
            <a:noAutofit/>
          </a:bodyPr>
          <a:lstStyle/>
          <a:p>
            <a:r>
              <a:rPr lang="en-US" sz="1200" b="1" dirty="0" smtClean="0">
                <a:solidFill>
                  <a:schemeClr val="tx1">
                    <a:lumMod val="60000"/>
                    <a:lumOff val="40000"/>
                  </a:schemeClr>
                </a:solidFill>
                <a:latin typeface="Amienne" panose="04000508060000020003" pitchFamily="82" charset="0"/>
              </a:rPr>
              <a:t>Defense  Against  the  Dark  Arts</a:t>
            </a:r>
          </a:p>
        </p:txBody>
      </p:sp>
      <p:sp>
        <p:nvSpPr>
          <p:cNvPr id="14" name="Rectangle 7"/>
          <p:cNvSpPr>
            <a:spLocks noGrp="1" noChangeArrowheads="1"/>
          </p:cNvSpPr>
          <p:nvPr>
            <p:ph type="dt" sz="half" idx="2"/>
          </p:nvPr>
        </p:nvSpPr>
        <p:spPr bwMode="auto">
          <a:xfrm>
            <a:off x="5943601" y="4848225"/>
            <a:ext cx="1600200" cy="161925"/>
          </a:xfrm>
          <a:prstGeom prst="rect">
            <a:avLst/>
          </a:prstGeom>
          <a:noFill/>
          <a:ln w="9525">
            <a:noFill/>
            <a:miter lim="800000"/>
            <a:headEnd/>
            <a:tailEnd/>
          </a:ln>
        </p:spPr>
        <p:txBody>
          <a:bodyPr vert="horz" wrap="square" lIns="68589" tIns="34295" rIns="68589" bIns="34295" numCol="1" anchor="t" anchorCtr="0" compatLnSpc="1">
            <a:prstTxWarp prst="textNoShape">
              <a:avLst/>
            </a:prstTxWarp>
          </a:bodyPr>
          <a:lstStyle>
            <a:lvl1pPr algn="ctr">
              <a:defRPr sz="800"/>
            </a:lvl1pPr>
          </a:lstStyle>
          <a:p>
            <a:fld id="{5A1DC566-6DD8-4E64-B54C-9F29185D0E2F}" type="datetime2">
              <a:rPr lang="en-US" smtClean="0"/>
              <a:t>Tuesday, February 10, 2015</a:t>
            </a:fld>
            <a:endParaRPr lang="en-US" dirty="0"/>
          </a:p>
        </p:txBody>
      </p:sp>
      <p:sp>
        <p:nvSpPr>
          <p:cNvPr id="16" name="Rectangle 9"/>
          <p:cNvSpPr>
            <a:spLocks noGrp="1" noChangeArrowheads="1"/>
          </p:cNvSpPr>
          <p:nvPr>
            <p:ph type="sldNum" sz="quarter" idx="4"/>
          </p:nvPr>
        </p:nvSpPr>
        <p:spPr bwMode="auto">
          <a:xfrm>
            <a:off x="3429000" y="4854475"/>
            <a:ext cx="336550" cy="161925"/>
          </a:xfrm>
          <a:prstGeom prst="rect">
            <a:avLst/>
          </a:prstGeom>
          <a:noFill/>
          <a:ln w="9525">
            <a:noFill/>
            <a:miter lim="800000"/>
            <a:headEnd/>
            <a:tailEnd/>
          </a:ln>
        </p:spPr>
        <p:txBody>
          <a:bodyPr vert="horz" wrap="square" lIns="68589" tIns="34295" rIns="68589" bIns="34295" numCol="1" anchor="t" anchorCtr="0" compatLnSpc="1">
            <a:prstTxWarp prst="textNoShape">
              <a:avLst/>
            </a:prstTxWarp>
          </a:bodyPr>
          <a:lstStyle>
            <a:lvl1pPr>
              <a:defRPr sz="800"/>
            </a:lvl1pPr>
          </a:lstStyle>
          <a:p>
            <a:fld id="{659A5FE0-7283-4E23-82C6-1CCE5B0C9659}" type="slidenum">
              <a:rPr lang="en-US" smtClean="0"/>
              <a:t>‹#›</a:t>
            </a:fld>
            <a:endParaRPr lang="en-US" dirty="0"/>
          </a:p>
        </p:txBody>
      </p:sp>
      <p:pic>
        <p:nvPicPr>
          <p:cNvPr id="10" name="Picture 2" descr="C:\Users\Consultant\Desktop\tag.png (1)\tag3.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374001" y="66675"/>
            <a:ext cx="617599" cy="657224"/>
          </a:xfrm>
          <a:prstGeom prst="rect">
            <a:avLst/>
          </a:prstGeom>
          <a:noFill/>
          <a:extLst>
            <a:ext uri="{909E8E84-426E-40DD-AFC4-6F175D3DCCD1}">
              <a14:hiddenFill xmlns:a14="http://schemas.microsoft.com/office/drawing/2010/main">
                <a:solidFill>
                  <a:srgbClr val="FFFFFF"/>
                </a:solidFill>
              </a14:hiddenFill>
            </a:ext>
          </a:extLst>
        </p:spPr>
      </p:pic>
      <p:sp>
        <p:nvSpPr>
          <p:cNvPr id="3" name="Freeform 2"/>
          <p:cNvSpPr/>
          <p:nvPr userDrawn="1"/>
        </p:nvSpPr>
        <p:spPr>
          <a:xfrm>
            <a:off x="-15498" y="-7749"/>
            <a:ext cx="9159498" cy="805912"/>
          </a:xfrm>
          <a:custGeom>
            <a:avLst/>
            <a:gdLst>
              <a:gd name="connsiteX0" fmla="*/ 674176 w 9159498"/>
              <a:gd name="connsiteY0" fmla="*/ 0 h 805912"/>
              <a:gd name="connsiteX1" fmla="*/ 674176 w 9159498"/>
              <a:gd name="connsiteY1" fmla="*/ 271220 h 805912"/>
              <a:gd name="connsiteX2" fmla="*/ 829159 w 9159498"/>
              <a:gd name="connsiteY2" fmla="*/ 317715 h 805912"/>
              <a:gd name="connsiteX3" fmla="*/ 1030637 w 9159498"/>
              <a:gd name="connsiteY3" fmla="*/ 255722 h 805912"/>
              <a:gd name="connsiteX4" fmla="*/ 1038386 w 9159498"/>
              <a:gd name="connsiteY4" fmla="*/ 15498 h 805912"/>
              <a:gd name="connsiteX5" fmla="*/ 9159498 w 9159498"/>
              <a:gd name="connsiteY5" fmla="*/ 7749 h 805912"/>
              <a:gd name="connsiteX6" fmla="*/ 9159498 w 9159498"/>
              <a:gd name="connsiteY6" fmla="*/ 798163 h 805912"/>
              <a:gd name="connsiteX7" fmla="*/ 0 w 9159498"/>
              <a:gd name="connsiteY7" fmla="*/ 805912 h 805912"/>
              <a:gd name="connsiteX8" fmla="*/ 0 w 9159498"/>
              <a:gd name="connsiteY8" fmla="*/ 7749 h 805912"/>
              <a:gd name="connsiteX9" fmla="*/ 674176 w 9159498"/>
              <a:gd name="connsiteY9" fmla="*/ 0 h 80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59498" h="805912">
                <a:moveTo>
                  <a:pt x="674176" y="0"/>
                </a:moveTo>
                <a:lnTo>
                  <a:pt x="674176" y="271220"/>
                </a:lnTo>
                <a:lnTo>
                  <a:pt x="829159" y="317715"/>
                </a:lnTo>
                <a:lnTo>
                  <a:pt x="1030637" y="255722"/>
                </a:lnTo>
                <a:lnTo>
                  <a:pt x="1038386" y="15498"/>
                </a:lnTo>
                <a:lnTo>
                  <a:pt x="9159498" y="7749"/>
                </a:lnTo>
                <a:lnTo>
                  <a:pt x="9159498" y="798163"/>
                </a:lnTo>
                <a:lnTo>
                  <a:pt x="0" y="805912"/>
                </a:lnTo>
                <a:lnTo>
                  <a:pt x="0" y="7749"/>
                </a:lnTo>
                <a:lnTo>
                  <a:pt x="674176" y="0"/>
                </a:lnTo>
                <a:close/>
              </a:path>
            </a:pathLst>
          </a:custGeom>
          <a:solidFill>
            <a:schemeClr val="tx2">
              <a:alpha val="50000"/>
            </a:schemeClr>
          </a:solidFill>
          <a:ln>
            <a:solidFill>
              <a:schemeClr val="tx1"/>
            </a:solidFill>
          </a:ln>
        </p:spPr>
        <p:txBody>
          <a:bodyPr wrap="square" rtlCol="0" anchor="ctr">
            <a:noAutofit/>
          </a:bodyPr>
          <a:lstStyle/>
          <a:p>
            <a:pPr algn="ctr">
              <a:lnSpc>
                <a:spcPct val="95000"/>
              </a:lnSpc>
            </a:pPr>
            <a:endParaRPr lang="en-US" sz="1100" dirty="0" smtClean="0">
              <a:solidFill>
                <a:srgbClr val="5E6A71"/>
              </a:solidFill>
            </a:endParaRPr>
          </a:p>
        </p:txBody>
      </p:sp>
      <p:pic>
        <p:nvPicPr>
          <p:cNvPr id="11" name="Picture 2" descr="C:\Users\Consultant\Desktop\tag.png (1)\tag3.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374000" y="66675"/>
            <a:ext cx="617599" cy="657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6401843"/>
      </p:ext>
    </p:extLst>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659A5FE0-7283-4E23-82C6-1CCE5B0C9659}" type="slidenum">
              <a:rPr lang="en-US" smtClean="0"/>
              <a:t>‹#›</a:t>
            </a:fld>
            <a:endParaRPr lang="en-US"/>
          </a:p>
        </p:txBody>
      </p:sp>
    </p:spTree>
    <p:extLst>
      <p:ext uri="{BB962C8B-B14F-4D97-AF65-F5344CB8AC3E}">
        <p14:creationId xmlns:p14="http://schemas.microsoft.com/office/powerpoint/2010/main" val="2433978010"/>
      </p:ext>
    </p:extLst>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TextBox 19"/>
          <p:cNvSpPr txBox="1"/>
          <p:nvPr userDrawn="1"/>
        </p:nvSpPr>
        <p:spPr>
          <a:xfrm>
            <a:off x="0" y="4781550"/>
            <a:ext cx="3200400" cy="276999"/>
          </a:xfrm>
          <a:prstGeom prst="rect">
            <a:avLst/>
          </a:prstGeom>
          <a:noFill/>
        </p:spPr>
        <p:txBody>
          <a:bodyPr wrap="square" rtlCol="0">
            <a:noAutofit/>
          </a:bodyPr>
          <a:lstStyle>
            <a:defPPr>
              <a:defRPr lang="en-US"/>
            </a:defPPr>
            <a:lvl1pPr>
              <a:defRPr sz="1400" b="1">
                <a:solidFill>
                  <a:schemeClr val="bg1"/>
                </a:solidFill>
                <a:latin typeface="Amienne" panose="04000508060000020003" pitchFamily="82" charset="0"/>
              </a:defRPr>
            </a:lvl1pPr>
          </a:lstStyle>
          <a:p>
            <a:pPr lvl="0"/>
            <a:r>
              <a:rPr lang="en-US" sz="1200" dirty="0" smtClean="0"/>
              <a:t>Defense  Against  the  Dark  Arts</a:t>
            </a:r>
          </a:p>
        </p:txBody>
      </p:sp>
      <p:sp>
        <p:nvSpPr>
          <p:cNvPr id="2" name="Freeform 1"/>
          <p:cNvSpPr/>
          <p:nvPr userDrawn="1"/>
        </p:nvSpPr>
        <p:spPr>
          <a:xfrm>
            <a:off x="-15240" y="-23958"/>
            <a:ext cx="9174480" cy="3924300"/>
          </a:xfrm>
          <a:custGeom>
            <a:avLst/>
            <a:gdLst>
              <a:gd name="connsiteX0" fmla="*/ 4366260 w 9174480"/>
              <a:gd name="connsiteY0" fmla="*/ 22860 h 3924300"/>
              <a:gd name="connsiteX1" fmla="*/ 4381500 w 9174480"/>
              <a:gd name="connsiteY1" fmla="*/ 388620 h 3924300"/>
              <a:gd name="connsiteX2" fmla="*/ 4579620 w 9174480"/>
              <a:gd name="connsiteY2" fmla="*/ 464820 h 3924300"/>
              <a:gd name="connsiteX3" fmla="*/ 4815840 w 9174480"/>
              <a:gd name="connsiteY3" fmla="*/ 365760 h 3924300"/>
              <a:gd name="connsiteX4" fmla="*/ 4815840 w 9174480"/>
              <a:gd name="connsiteY4" fmla="*/ 15240 h 3924300"/>
              <a:gd name="connsiteX5" fmla="*/ 9174480 w 9174480"/>
              <a:gd name="connsiteY5" fmla="*/ 0 h 3924300"/>
              <a:gd name="connsiteX6" fmla="*/ 9174480 w 9174480"/>
              <a:gd name="connsiteY6" fmla="*/ 3916680 h 3924300"/>
              <a:gd name="connsiteX7" fmla="*/ 0 w 9174480"/>
              <a:gd name="connsiteY7" fmla="*/ 3924300 h 3924300"/>
              <a:gd name="connsiteX8" fmla="*/ 0 w 9174480"/>
              <a:gd name="connsiteY8" fmla="*/ 0 h 3924300"/>
              <a:gd name="connsiteX9" fmla="*/ 4282440 w 9174480"/>
              <a:gd name="connsiteY9" fmla="*/ 7620 h 3924300"/>
              <a:gd name="connsiteX0" fmla="*/ 4366260 w 9174480"/>
              <a:gd name="connsiteY0" fmla="*/ 22860 h 3924300"/>
              <a:gd name="connsiteX1" fmla="*/ 4381500 w 9174480"/>
              <a:gd name="connsiteY1" fmla="*/ 388620 h 3924300"/>
              <a:gd name="connsiteX2" fmla="*/ 4579620 w 9174480"/>
              <a:gd name="connsiteY2" fmla="*/ 464820 h 3924300"/>
              <a:gd name="connsiteX3" fmla="*/ 4815840 w 9174480"/>
              <a:gd name="connsiteY3" fmla="*/ 365760 h 3924300"/>
              <a:gd name="connsiteX4" fmla="*/ 4815840 w 9174480"/>
              <a:gd name="connsiteY4" fmla="*/ 15240 h 3924300"/>
              <a:gd name="connsiteX5" fmla="*/ 9174480 w 9174480"/>
              <a:gd name="connsiteY5" fmla="*/ 0 h 3924300"/>
              <a:gd name="connsiteX6" fmla="*/ 9174480 w 9174480"/>
              <a:gd name="connsiteY6" fmla="*/ 3916680 h 3924300"/>
              <a:gd name="connsiteX7" fmla="*/ 0 w 9174480"/>
              <a:gd name="connsiteY7" fmla="*/ 3924300 h 3924300"/>
              <a:gd name="connsiteX8" fmla="*/ 0 w 9174480"/>
              <a:gd name="connsiteY8" fmla="*/ 0 h 3924300"/>
              <a:gd name="connsiteX9" fmla="*/ 4375430 w 9174480"/>
              <a:gd name="connsiteY9" fmla="*/ 7620 h 3924300"/>
              <a:gd name="connsiteX0" fmla="*/ 4366260 w 9174480"/>
              <a:gd name="connsiteY0" fmla="*/ 22860 h 3924300"/>
              <a:gd name="connsiteX1" fmla="*/ 4381500 w 9174480"/>
              <a:gd name="connsiteY1" fmla="*/ 388620 h 3924300"/>
              <a:gd name="connsiteX2" fmla="*/ 4579620 w 9174480"/>
              <a:gd name="connsiteY2" fmla="*/ 464820 h 3924300"/>
              <a:gd name="connsiteX3" fmla="*/ 4815840 w 9174480"/>
              <a:gd name="connsiteY3" fmla="*/ 365760 h 3924300"/>
              <a:gd name="connsiteX4" fmla="*/ 4815840 w 9174480"/>
              <a:gd name="connsiteY4" fmla="*/ 15240 h 3924300"/>
              <a:gd name="connsiteX5" fmla="*/ 9174480 w 9174480"/>
              <a:gd name="connsiteY5" fmla="*/ 0 h 3924300"/>
              <a:gd name="connsiteX6" fmla="*/ 9174480 w 9174480"/>
              <a:gd name="connsiteY6" fmla="*/ 3916680 h 3924300"/>
              <a:gd name="connsiteX7" fmla="*/ 0 w 9174480"/>
              <a:gd name="connsiteY7" fmla="*/ 3924300 h 3924300"/>
              <a:gd name="connsiteX8" fmla="*/ 0 w 9174480"/>
              <a:gd name="connsiteY8" fmla="*/ 0 h 3924300"/>
              <a:gd name="connsiteX9" fmla="*/ 4375430 w 9174480"/>
              <a:gd name="connsiteY9" fmla="*/ 7620 h 3924300"/>
              <a:gd name="connsiteX10" fmla="*/ 4366260 w 9174480"/>
              <a:gd name="connsiteY10" fmla="*/ 22860 h 3924300"/>
              <a:gd name="connsiteX0" fmla="*/ 4366260 w 9174480"/>
              <a:gd name="connsiteY0" fmla="*/ 30868 h 3932308"/>
              <a:gd name="connsiteX1" fmla="*/ 4381500 w 9174480"/>
              <a:gd name="connsiteY1" fmla="*/ 396628 h 3932308"/>
              <a:gd name="connsiteX2" fmla="*/ 4579620 w 9174480"/>
              <a:gd name="connsiteY2" fmla="*/ 472828 h 3932308"/>
              <a:gd name="connsiteX3" fmla="*/ 4815840 w 9174480"/>
              <a:gd name="connsiteY3" fmla="*/ 373768 h 3932308"/>
              <a:gd name="connsiteX4" fmla="*/ 4815840 w 9174480"/>
              <a:gd name="connsiteY4" fmla="*/ 0 h 3932308"/>
              <a:gd name="connsiteX5" fmla="*/ 9174480 w 9174480"/>
              <a:gd name="connsiteY5" fmla="*/ 8008 h 3932308"/>
              <a:gd name="connsiteX6" fmla="*/ 9174480 w 9174480"/>
              <a:gd name="connsiteY6" fmla="*/ 3924688 h 3932308"/>
              <a:gd name="connsiteX7" fmla="*/ 0 w 9174480"/>
              <a:gd name="connsiteY7" fmla="*/ 3932308 h 3932308"/>
              <a:gd name="connsiteX8" fmla="*/ 0 w 9174480"/>
              <a:gd name="connsiteY8" fmla="*/ 8008 h 3932308"/>
              <a:gd name="connsiteX9" fmla="*/ 4375430 w 9174480"/>
              <a:gd name="connsiteY9" fmla="*/ 15628 h 3932308"/>
              <a:gd name="connsiteX10" fmla="*/ 4366260 w 9174480"/>
              <a:gd name="connsiteY10" fmla="*/ 30868 h 3932308"/>
              <a:gd name="connsiteX0" fmla="*/ 4366260 w 9174480"/>
              <a:gd name="connsiteY0" fmla="*/ 11818 h 3932308"/>
              <a:gd name="connsiteX1" fmla="*/ 4381500 w 9174480"/>
              <a:gd name="connsiteY1" fmla="*/ 396628 h 3932308"/>
              <a:gd name="connsiteX2" fmla="*/ 4579620 w 9174480"/>
              <a:gd name="connsiteY2" fmla="*/ 472828 h 3932308"/>
              <a:gd name="connsiteX3" fmla="*/ 4815840 w 9174480"/>
              <a:gd name="connsiteY3" fmla="*/ 373768 h 3932308"/>
              <a:gd name="connsiteX4" fmla="*/ 4815840 w 9174480"/>
              <a:gd name="connsiteY4" fmla="*/ 0 h 3932308"/>
              <a:gd name="connsiteX5" fmla="*/ 9174480 w 9174480"/>
              <a:gd name="connsiteY5" fmla="*/ 8008 h 3932308"/>
              <a:gd name="connsiteX6" fmla="*/ 9174480 w 9174480"/>
              <a:gd name="connsiteY6" fmla="*/ 3924688 h 3932308"/>
              <a:gd name="connsiteX7" fmla="*/ 0 w 9174480"/>
              <a:gd name="connsiteY7" fmla="*/ 3932308 h 3932308"/>
              <a:gd name="connsiteX8" fmla="*/ 0 w 9174480"/>
              <a:gd name="connsiteY8" fmla="*/ 8008 h 3932308"/>
              <a:gd name="connsiteX9" fmla="*/ 4375430 w 9174480"/>
              <a:gd name="connsiteY9" fmla="*/ 15628 h 3932308"/>
              <a:gd name="connsiteX10" fmla="*/ 4366260 w 9174480"/>
              <a:gd name="connsiteY10" fmla="*/ 11818 h 3932308"/>
              <a:gd name="connsiteX0" fmla="*/ 4375785 w 9174480"/>
              <a:gd name="connsiteY0" fmla="*/ 0 h 3944302"/>
              <a:gd name="connsiteX1" fmla="*/ 4381500 w 9174480"/>
              <a:gd name="connsiteY1" fmla="*/ 408622 h 3944302"/>
              <a:gd name="connsiteX2" fmla="*/ 4579620 w 9174480"/>
              <a:gd name="connsiteY2" fmla="*/ 484822 h 3944302"/>
              <a:gd name="connsiteX3" fmla="*/ 4815840 w 9174480"/>
              <a:gd name="connsiteY3" fmla="*/ 385762 h 3944302"/>
              <a:gd name="connsiteX4" fmla="*/ 4815840 w 9174480"/>
              <a:gd name="connsiteY4" fmla="*/ 11994 h 3944302"/>
              <a:gd name="connsiteX5" fmla="*/ 9174480 w 9174480"/>
              <a:gd name="connsiteY5" fmla="*/ 20002 h 3944302"/>
              <a:gd name="connsiteX6" fmla="*/ 9174480 w 9174480"/>
              <a:gd name="connsiteY6" fmla="*/ 3936682 h 3944302"/>
              <a:gd name="connsiteX7" fmla="*/ 0 w 9174480"/>
              <a:gd name="connsiteY7" fmla="*/ 3944302 h 3944302"/>
              <a:gd name="connsiteX8" fmla="*/ 0 w 9174480"/>
              <a:gd name="connsiteY8" fmla="*/ 20002 h 3944302"/>
              <a:gd name="connsiteX9" fmla="*/ 4375430 w 9174480"/>
              <a:gd name="connsiteY9" fmla="*/ 27622 h 3944302"/>
              <a:gd name="connsiteX10" fmla="*/ 4375785 w 9174480"/>
              <a:gd name="connsiteY10" fmla="*/ 0 h 3944302"/>
              <a:gd name="connsiteX0" fmla="*/ 4375785 w 9174480"/>
              <a:gd name="connsiteY0" fmla="*/ 0 h 3944302"/>
              <a:gd name="connsiteX1" fmla="*/ 4381500 w 9174480"/>
              <a:gd name="connsiteY1" fmla="*/ 408622 h 3944302"/>
              <a:gd name="connsiteX2" fmla="*/ 4579620 w 9174480"/>
              <a:gd name="connsiteY2" fmla="*/ 484822 h 3944302"/>
              <a:gd name="connsiteX3" fmla="*/ 4815840 w 9174480"/>
              <a:gd name="connsiteY3" fmla="*/ 385762 h 3944302"/>
              <a:gd name="connsiteX4" fmla="*/ 4815840 w 9174480"/>
              <a:gd name="connsiteY4" fmla="*/ 11994 h 3944302"/>
              <a:gd name="connsiteX5" fmla="*/ 9174480 w 9174480"/>
              <a:gd name="connsiteY5" fmla="*/ 20002 h 3944302"/>
              <a:gd name="connsiteX6" fmla="*/ 9174480 w 9174480"/>
              <a:gd name="connsiteY6" fmla="*/ 3936682 h 3944302"/>
              <a:gd name="connsiteX7" fmla="*/ 0 w 9174480"/>
              <a:gd name="connsiteY7" fmla="*/ 3944302 h 3944302"/>
              <a:gd name="connsiteX8" fmla="*/ 0 w 9174480"/>
              <a:gd name="connsiteY8" fmla="*/ 20002 h 3944302"/>
              <a:gd name="connsiteX9" fmla="*/ 4380192 w 9174480"/>
              <a:gd name="connsiteY9" fmla="*/ 8572 h 3944302"/>
              <a:gd name="connsiteX10" fmla="*/ 4375785 w 9174480"/>
              <a:gd name="connsiteY10" fmla="*/ 0 h 3944302"/>
              <a:gd name="connsiteX0" fmla="*/ 4499610 w 9174480"/>
              <a:gd name="connsiteY0" fmla="*/ 0 h 3946684"/>
              <a:gd name="connsiteX1" fmla="*/ 4381500 w 9174480"/>
              <a:gd name="connsiteY1" fmla="*/ 411004 h 3946684"/>
              <a:gd name="connsiteX2" fmla="*/ 4579620 w 9174480"/>
              <a:gd name="connsiteY2" fmla="*/ 487204 h 3946684"/>
              <a:gd name="connsiteX3" fmla="*/ 4815840 w 9174480"/>
              <a:gd name="connsiteY3" fmla="*/ 388144 h 3946684"/>
              <a:gd name="connsiteX4" fmla="*/ 4815840 w 9174480"/>
              <a:gd name="connsiteY4" fmla="*/ 14376 h 3946684"/>
              <a:gd name="connsiteX5" fmla="*/ 9174480 w 9174480"/>
              <a:gd name="connsiteY5" fmla="*/ 22384 h 3946684"/>
              <a:gd name="connsiteX6" fmla="*/ 9174480 w 9174480"/>
              <a:gd name="connsiteY6" fmla="*/ 3939064 h 3946684"/>
              <a:gd name="connsiteX7" fmla="*/ 0 w 9174480"/>
              <a:gd name="connsiteY7" fmla="*/ 3946684 h 3946684"/>
              <a:gd name="connsiteX8" fmla="*/ 0 w 9174480"/>
              <a:gd name="connsiteY8" fmla="*/ 22384 h 3946684"/>
              <a:gd name="connsiteX9" fmla="*/ 4380192 w 9174480"/>
              <a:gd name="connsiteY9" fmla="*/ 10954 h 3946684"/>
              <a:gd name="connsiteX10" fmla="*/ 4499610 w 9174480"/>
              <a:gd name="connsiteY10" fmla="*/ 0 h 3946684"/>
              <a:gd name="connsiteX0" fmla="*/ 4382929 w 9174480"/>
              <a:gd name="connsiteY0" fmla="*/ 28382 h 3936966"/>
              <a:gd name="connsiteX1" fmla="*/ 4381500 w 9174480"/>
              <a:gd name="connsiteY1" fmla="*/ 401286 h 3936966"/>
              <a:gd name="connsiteX2" fmla="*/ 4579620 w 9174480"/>
              <a:gd name="connsiteY2" fmla="*/ 477486 h 3936966"/>
              <a:gd name="connsiteX3" fmla="*/ 4815840 w 9174480"/>
              <a:gd name="connsiteY3" fmla="*/ 378426 h 3936966"/>
              <a:gd name="connsiteX4" fmla="*/ 4815840 w 9174480"/>
              <a:gd name="connsiteY4" fmla="*/ 4658 h 3936966"/>
              <a:gd name="connsiteX5" fmla="*/ 9174480 w 9174480"/>
              <a:gd name="connsiteY5" fmla="*/ 12666 h 3936966"/>
              <a:gd name="connsiteX6" fmla="*/ 9174480 w 9174480"/>
              <a:gd name="connsiteY6" fmla="*/ 3929346 h 3936966"/>
              <a:gd name="connsiteX7" fmla="*/ 0 w 9174480"/>
              <a:gd name="connsiteY7" fmla="*/ 3936966 h 3936966"/>
              <a:gd name="connsiteX8" fmla="*/ 0 w 9174480"/>
              <a:gd name="connsiteY8" fmla="*/ 12666 h 3936966"/>
              <a:gd name="connsiteX9" fmla="*/ 4380192 w 9174480"/>
              <a:gd name="connsiteY9" fmla="*/ 1236 h 3936966"/>
              <a:gd name="connsiteX10" fmla="*/ 4382929 w 9174480"/>
              <a:gd name="connsiteY10" fmla="*/ 28382 h 3936966"/>
              <a:gd name="connsiteX0" fmla="*/ 4382929 w 9174480"/>
              <a:gd name="connsiteY0" fmla="*/ 23724 h 3932308"/>
              <a:gd name="connsiteX1" fmla="*/ 4381500 w 9174480"/>
              <a:gd name="connsiteY1" fmla="*/ 396628 h 3932308"/>
              <a:gd name="connsiteX2" fmla="*/ 4579620 w 9174480"/>
              <a:gd name="connsiteY2" fmla="*/ 472828 h 3932308"/>
              <a:gd name="connsiteX3" fmla="*/ 4815840 w 9174480"/>
              <a:gd name="connsiteY3" fmla="*/ 373768 h 3932308"/>
              <a:gd name="connsiteX4" fmla="*/ 4815840 w 9174480"/>
              <a:gd name="connsiteY4" fmla="*/ 0 h 3932308"/>
              <a:gd name="connsiteX5" fmla="*/ 9174480 w 9174480"/>
              <a:gd name="connsiteY5" fmla="*/ 8008 h 3932308"/>
              <a:gd name="connsiteX6" fmla="*/ 9174480 w 9174480"/>
              <a:gd name="connsiteY6" fmla="*/ 3924688 h 3932308"/>
              <a:gd name="connsiteX7" fmla="*/ 0 w 9174480"/>
              <a:gd name="connsiteY7" fmla="*/ 3932308 h 3932308"/>
              <a:gd name="connsiteX8" fmla="*/ 0 w 9174480"/>
              <a:gd name="connsiteY8" fmla="*/ 8008 h 3932308"/>
              <a:gd name="connsiteX9" fmla="*/ 4811198 w 9174480"/>
              <a:gd name="connsiteY9" fmla="*/ 3722 h 3932308"/>
              <a:gd name="connsiteX10" fmla="*/ 4382929 w 9174480"/>
              <a:gd name="connsiteY10" fmla="*/ 23724 h 3932308"/>
              <a:gd name="connsiteX0" fmla="*/ 4382929 w 9174480"/>
              <a:gd name="connsiteY0" fmla="*/ 31259 h 3939843"/>
              <a:gd name="connsiteX1" fmla="*/ 4381500 w 9174480"/>
              <a:gd name="connsiteY1" fmla="*/ 404163 h 3939843"/>
              <a:gd name="connsiteX2" fmla="*/ 4579620 w 9174480"/>
              <a:gd name="connsiteY2" fmla="*/ 480363 h 3939843"/>
              <a:gd name="connsiteX3" fmla="*/ 4815840 w 9174480"/>
              <a:gd name="connsiteY3" fmla="*/ 381303 h 3939843"/>
              <a:gd name="connsiteX4" fmla="*/ 4815840 w 9174480"/>
              <a:gd name="connsiteY4" fmla="*/ 7535 h 3939843"/>
              <a:gd name="connsiteX5" fmla="*/ 9174480 w 9174480"/>
              <a:gd name="connsiteY5" fmla="*/ 15543 h 3939843"/>
              <a:gd name="connsiteX6" fmla="*/ 9174480 w 9174480"/>
              <a:gd name="connsiteY6" fmla="*/ 3932223 h 3939843"/>
              <a:gd name="connsiteX7" fmla="*/ 0 w 9174480"/>
              <a:gd name="connsiteY7" fmla="*/ 3939843 h 3939843"/>
              <a:gd name="connsiteX8" fmla="*/ 0 w 9174480"/>
              <a:gd name="connsiteY8" fmla="*/ 15543 h 3939843"/>
              <a:gd name="connsiteX9" fmla="*/ 4811198 w 9174480"/>
              <a:gd name="connsiteY9" fmla="*/ 11257 h 3939843"/>
              <a:gd name="connsiteX10" fmla="*/ 4632484 w 9174480"/>
              <a:gd name="connsiteY10" fmla="*/ 18877 h 3939843"/>
              <a:gd name="connsiteX11" fmla="*/ 4382929 w 9174480"/>
              <a:gd name="connsiteY11" fmla="*/ 31259 h 3939843"/>
              <a:gd name="connsiteX0" fmla="*/ 4382929 w 9174480"/>
              <a:gd name="connsiteY0" fmla="*/ 29175 h 3937759"/>
              <a:gd name="connsiteX1" fmla="*/ 4381500 w 9174480"/>
              <a:gd name="connsiteY1" fmla="*/ 402079 h 3937759"/>
              <a:gd name="connsiteX2" fmla="*/ 4579620 w 9174480"/>
              <a:gd name="connsiteY2" fmla="*/ 478279 h 3937759"/>
              <a:gd name="connsiteX3" fmla="*/ 4815840 w 9174480"/>
              <a:gd name="connsiteY3" fmla="*/ 379219 h 3937759"/>
              <a:gd name="connsiteX4" fmla="*/ 4815840 w 9174480"/>
              <a:gd name="connsiteY4" fmla="*/ 5451 h 3937759"/>
              <a:gd name="connsiteX5" fmla="*/ 9174480 w 9174480"/>
              <a:gd name="connsiteY5" fmla="*/ 13459 h 3937759"/>
              <a:gd name="connsiteX6" fmla="*/ 9174480 w 9174480"/>
              <a:gd name="connsiteY6" fmla="*/ 3930139 h 3937759"/>
              <a:gd name="connsiteX7" fmla="*/ 0 w 9174480"/>
              <a:gd name="connsiteY7" fmla="*/ 3937759 h 3937759"/>
              <a:gd name="connsiteX8" fmla="*/ 0 w 9174480"/>
              <a:gd name="connsiteY8" fmla="*/ 13459 h 3937759"/>
              <a:gd name="connsiteX9" fmla="*/ 4811198 w 9174480"/>
              <a:gd name="connsiteY9" fmla="*/ 9173 h 3937759"/>
              <a:gd name="connsiteX10" fmla="*/ 4815840 w 9174480"/>
              <a:gd name="connsiteY10" fmla="*/ 23937 h 3937759"/>
              <a:gd name="connsiteX11" fmla="*/ 4382929 w 9174480"/>
              <a:gd name="connsiteY11" fmla="*/ 29175 h 3937759"/>
              <a:gd name="connsiteX0" fmla="*/ 4382929 w 9174480"/>
              <a:gd name="connsiteY0" fmla="*/ 29175 h 3937759"/>
              <a:gd name="connsiteX1" fmla="*/ 4381500 w 9174480"/>
              <a:gd name="connsiteY1" fmla="*/ 402079 h 3937759"/>
              <a:gd name="connsiteX2" fmla="*/ 4579620 w 9174480"/>
              <a:gd name="connsiteY2" fmla="*/ 478279 h 3937759"/>
              <a:gd name="connsiteX3" fmla="*/ 4815840 w 9174480"/>
              <a:gd name="connsiteY3" fmla="*/ 379219 h 3937759"/>
              <a:gd name="connsiteX4" fmla="*/ 4815840 w 9174480"/>
              <a:gd name="connsiteY4" fmla="*/ 5451 h 3937759"/>
              <a:gd name="connsiteX5" fmla="*/ 9174480 w 9174480"/>
              <a:gd name="connsiteY5" fmla="*/ 13459 h 3937759"/>
              <a:gd name="connsiteX6" fmla="*/ 9174480 w 9174480"/>
              <a:gd name="connsiteY6" fmla="*/ 3930139 h 3937759"/>
              <a:gd name="connsiteX7" fmla="*/ 0 w 9174480"/>
              <a:gd name="connsiteY7" fmla="*/ 3937759 h 3937759"/>
              <a:gd name="connsiteX8" fmla="*/ 0 w 9174480"/>
              <a:gd name="connsiteY8" fmla="*/ 13459 h 3937759"/>
              <a:gd name="connsiteX9" fmla="*/ 4811198 w 9174480"/>
              <a:gd name="connsiteY9" fmla="*/ 9173 h 3937759"/>
              <a:gd name="connsiteX10" fmla="*/ 4815840 w 9174480"/>
              <a:gd name="connsiteY10" fmla="*/ 23937 h 3937759"/>
              <a:gd name="connsiteX11" fmla="*/ 4382929 w 9174480"/>
              <a:gd name="connsiteY11" fmla="*/ 29175 h 3937759"/>
              <a:gd name="connsiteX0" fmla="*/ 4382929 w 9174480"/>
              <a:gd name="connsiteY0" fmla="*/ 23724 h 3932308"/>
              <a:gd name="connsiteX1" fmla="*/ 4381500 w 9174480"/>
              <a:gd name="connsiteY1" fmla="*/ 396628 h 3932308"/>
              <a:gd name="connsiteX2" fmla="*/ 4579620 w 9174480"/>
              <a:gd name="connsiteY2" fmla="*/ 472828 h 3932308"/>
              <a:gd name="connsiteX3" fmla="*/ 4815840 w 9174480"/>
              <a:gd name="connsiteY3" fmla="*/ 373768 h 3932308"/>
              <a:gd name="connsiteX4" fmla="*/ 4815840 w 9174480"/>
              <a:gd name="connsiteY4" fmla="*/ 0 h 3932308"/>
              <a:gd name="connsiteX5" fmla="*/ 9174480 w 9174480"/>
              <a:gd name="connsiteY5" fmla="*/ 8008 h 3932308"/>
              <a:gd name="connsiteX6" fmla="*/ 9174480 w 9174480"/>
              <a:gd name="connsiteY6" fmla="*/ 3924688 h 3932308"/>
              <a:gd name="connsiteX7" fmla="*/ 0 w 9174480"/>
              <a:gd name="connsiteY7" fmla="*/ 3932308 h 3932308"/>
              <a:gd name="connsiteX8" fmla="*/ 0 w 9174480"/>
              <a:gd name="connsiteY8" fmla="*/ 8008 h 3932308"/>
              <a:gd name="connsiteX9" fmla="*/ 4811198 w 9174480"/>
              <a:gd name="connsiteY9" fmla="*/ 3722 h 3932308"/>
              <a:gd name="connsiteX10" fmla="*/ 4815840 w 9174480"/>
              <a:gd name="connsiteY10" fmla="*/ 18486 h 3932308"/>
              <a:gd name="connsiteX11" fmla="*/ 4382929 w 9174480"/>
              <a:gd name="connsiteY11" fmla="*/ 23724 h 3932308"/>
              <a:gd name="connsiteX0" fmla="*/ 4382929 w 9174480"/>
              <a:gd name="connsiteY0" fmla="*/ 23724 h 3932308"/>
              <a:gd name="connsiteX1" fmla="*/ 4381500 w 9174480"/>
              <a:gd name="connsiteY1" fmla="*/ 396628 h 3932308"/>
              <a:gd name="connsiteX2" fmla="*/ 4579620 w 9174480"/>
              <a:gd name="connsiteY2" fmla="*/ 472828 h 3932308"/>
              <a:gd name="connsiteX3" fmla="*/ 4815840 w 9174480"/>
              <a:gd name="connsiteY3" fmla="*/ 373768 h 3932308"/>
              <a:gd name="connsiteX4" fmla="*/ 4815840 w 9174480"/>
              <a:gd name="connsiteY4" fmla="*/ 0 h 3932308"/>
              <a:gd name="connsiteX5" fmla="*/ 9174480 w 9174480"/>
              <a:gd name="connsiteY5" fmla="*/ 8008 h 3932308"/>
              <a:gd name="connsiteX6" fmla="*/ 9174480 w 9174480"/>
              <a:gd name="connsiteY6" fmla="*/ 3924688 h 3932308"/>
              <a:gd name="connsiteX7" fmla="*/ 0 w 9174480"/>
              <a:gd name="connsiteY7" fmla="*/ 3932308 h 3932308"/>
              <a:gd name="connsiteX8" fmla="*/ 0 w 9174480"/>
              <a:gd name="connsiteY8" fmla="*/ 8008 h 3932308"/>
              <a:gd name="connsiteX9" fmla="*/ 4811198 w 9174480"/>
              <a:gd name="connsiteY9" fmla="*/ 3722 h 3932308"/>
              <a:gd name="connsiteX10" fmla="*/ 4815840 w 9174480"/>
              <a:gd name="connsiteY10" fmla="*/ 23249 h 3932308"/>
              <a:gd name="connsiteX11" fmla="*/ 4382929 w 9174480"/>
              <a:gd name="connsiteY11" fmla="*/ 23724 h 3932308"/>
              <a:gd name="connsiteX0" fmla="*/ 4382929 w 9174480"/>
              <a:gd name="connsiteY0" fmla="*/ 23724 h 3932308"/>
              <a:gd name="connsiteX1" fmla="*/ 4381500 w 9174480"/>
              <a:gd name="connsiteY1" fmla="*/ 396628 h 3932308"/>
              <a:gd name="connsiteX2" fmla="*/ 4579620 w 9174480"/>
              <a:gd name="connsiteY2" fmla="*/ 472828 h 3932308"/>
              <a:gd name="connsiteX3" fmla="*/ 4815840 w 9174480"/>
              <a:gd name="connsiteY3" fmla="*/ 373768 h 3932308"/>
              <a:gd name="connsiteX4" fmla="*/ 4815840 w 9174480"/>
              <a:gd name="connsiteY4" fmla="*/ 0 h 3932308"/>
              <a:gd name="connsiteX5" fmla="*/ 9174480 w 9174480"/>
              <a:gd name="connsiteY5" fmla="*/ 8008 h 3932308"/>
              <a:gd name="connsiteX6" fmla="*/ 9174480 w 9174480"/>
              <a:gd name="connsiteY6" fmla="*/ 3924688 h 3932308"/>
              <a:gd name="connsiteX7" fmla="*/ 0 w 9174480"/>
              <a:gd name="connsiteY7" fmla="*/ 3932308 h 3932308"/>
              <a:gd name="connsiteX8" fmla="*/ 0 w 9174480"/>
              <a:gd name="connsiteY8" fmla="*/ 8008 h 3932308"/>
              <a:gd name="connsiteX9" fmla="*/ 4811198 w 9174480"/>
              <a:gd name="connsiteY9" fmla="*/ 3722 h 3932308"/>
              <a:gd name="connsiteX10" fmla="*/ 4815840 w 9174480"/>
              <a:gd name="connsiteY10" fmla="*/ 23249 h 3932308"/>
              <a:gd name="connsiteX11" fmla="*/ 4382929 w 9174480"/>
              <a:gd name="connsiteY11" fmla="*/ 23724 h 3932308"/>
              <a:gd name="connsiteX0" fmla="*/ 4382929 w 9174480"/>
              <a:gd name="connsiteY0" fmla="*/ 23724 h 3932308"/>
              <a:gd name="connsiteX1" fmla="*/ 4381500 w 9174480"/>
              <a:gd name="connsiteY1" fmla="*/ 396628 h 3932308"/>
              <a:gd name="connsiteX2" fmla="*/ 4579620 w 9174480"/>
              <a:gd name="connsiteY2" fmla="*/ 472828 h 3932308"/>
              <a:gd name="connsiteX3" fmla="*/ 4815840 w 9174480"/>
              <a:gd name="connsiteY3" fmla="*/ 373768 h 3932308"/>
              <a:gd name="connsiteX4" fmla="*/ 4815840 w 9174480"/>
              <a:gd name="connsiteY4" fmla="*/ 0 h 3932308"/>
              <a:gd name="connsiteX5" fmla="*/ 9174480 w 9174480"/>
              <a:gd name="connsiteY5" fmla="*/ 8008 h 3932308"/>
              <a:gd name="connsiteX6" fmla="*/ 9174480 w 9174480"/>
              <a:gd name="connsiteY6" fmla="*/ 3924688 h 3932308"/>
              <a:gd name="connsiteX7" fmla="*/ 0 w 9174480"/>
              <a:gd name="connsiteY7" fmla="*/ 3932308 h 3932308"/>
              <a:gd name="connsiteX8" fmla="*/ 0 w 9174480"/>
              <a:gd name="connsiteY8" fmla="*/ 8008 h 3932308"/>
              <a:gd name="connsiteX9" fmla="*/ 4811198 w 9174480"/>
              <a:gd name="connsiteY9" fmla="*/ 3722 h 3932308"/>
              <a:gd name="connsiteX10" fmla="*/ 4815840 w 9174480"/>
              <a:gd name="connsiteY10" fmla="*/ 23249 h 3932308"/>
              <a:gd name="connsiteX11" fmla="*/ 4382929 w 9174480"/>
              <a:gd name="connsiteY11" fmla="*/ 23724 h 3932308"/>
              <a:gd name="connsiteX0" fmla="*/ 4382929 w 9174480"/>
              <a:gd name="connsiteY0" fmla="*/ 23724 h 3932308"/>
              <a:gd name="connsiteX1" fmla="*/ 4381500 w 9174480"/>
              <a:gd name="connsiteY1" fmla="*/ 396628 h 3932308"/>
              <a:gd name="connsiteX2" fmla="*/ 4579620 w 9174480"/>
              <a:gd name="connsiteY2" fmla="*/ 472828 h 3932308"/>
              <a:gd name="connsiteX3" fmla="*/ 4815840 w 9174480"/>
              <a:gd name="connsiteY3" fmla="*/ 373768 h 3932308"/>
              <a:gd name="connsiteX4" fmla="*/ 4815840 w 9174480"/>
              <a:gd name="connsiteY4" fmla="*/ 0 h 3932308"/>
              <a:gd name="connsiteX5" fmla="*/ 9174480 w 9174480"/>
              <a:gd name="connsiteY5" fmla="*/ 8008 h 3932308"/>
              <a:gd name="connsiteX6" fmla="*/ 9174480 w 9174480"/>
              <a:gd name="connsiteY6" fmla="*/ 3924688 h 3932308"/>
              <a:gd name="connsiteX7" fmla="*/ 0 w 9174480"/>
              <a:gd name="connsiteY7" fmla="*/ 3932308 h 3932308"/>
              <a:gd name="connsiteX8" fmla="*/ 0 w 9174480"/>
              <a:gd name="connsiteY8" fmla="*/ 8008 h 3932308"/>
              <a:gd name="connsiteX9" fmla="*/ 4811198 w 9174480"/>
              <a:gd name="connsiteY9" fmla="*/ 3722 h 3932308"/>
              <a:gd name="connsiteX10" fmla="*/ 4815840 w 9174480"/>
              <a:gd name="connsiteY10" fmla="*/ 23249 h 3932308"/>
              <a:gd name="connsiteX11" fmla="*/ 4382929 w 9174480"/>
              <a:gd name="connsiteY11" fmla="*/ 23724 h 3932308"/>
              <a:gd name="connsiteX0" fmla="*/ 4382929 w 9174480"/>
              <a:gd name="connsiteY0" fmla="*/ 60483 h 3969067"/>
              <a:gd name="connsiteX1" fmla="*/ 4381500 w 9174480"/>
              <a:gd name="connsiteY1" fmla="*/ 433387 h 3969067"/>
              <a:gd name="connsiteX2" fmla="*/ 4579620 w 9174480"/>
              <a:gd name="connsiteY2" fmla="*/ 509587 h 3969067"/>
              <a:gd name="connsiteX3" fmla="*/ 4815840 w 9174480"/>
              <a:gd name="connsiteY3" fmla="*/ 410527 h 3969067"/>
              <a:gd name="connsiteX4" fmla="*/ 4815840 w 9174480"/>
              <a:gd name="connsiteY4" fmla="*/ 36759 h 3969067"/>
              <a:gd name="connsiteX5" fmla="*/ 9174480 w 9174480"/>
              <a:gd name="connsiteY5" fmla="*/ 44767 h 3969067"/>
              <a:gd name="connsiteX6" fmla="*/ 9174480 w 9174480"/>
              <a:gd name="connsiteY6" fmla="*/ 3961447 h 3969067"/>
              <a:gd name="connsiteX7" fmla="*/ 0 w 9174480"/>
              <a:gd name="connsiteY7" fmla="*/ 3969067 h 3969067"/>
              <a:gd name="connsiteX8" fmla="*/ 0 w 9174480"/>
              <a:gd name="connsiteY8" fmla="*/ 44767 h 3969067"/>
              <a:gd name="connsiteX9" fmla="*/ 4820723 w 9174480"/>
              <a:gd name="connsiteY9" fmla="*/ 0 h 3969067"/>
              <a:gd name="connsiteX10" fmla="*/ 4815840 w 9174480"/>
              <a:gd name="connsiteY10" fmla="*/ 60008 h 3969067"/>
              <a:gd name="connsiteX11" fmla="*/ 4382929 w 9174480"/>
              <a:gd name="connsiteY11" fmla="*/ 60483 h 3969067"/>
              <a:gd name="connsiteX0" fmla="*/ 4382929 w 9174480"/>
              <a:gd name="connsiteY0" fmla="*/ 60483 h 3969067"/>
              <a:gd name="connsiteX1" fmla="*/ 4381500 w 9174480"/>
              <a:gd name="connsiteY1" fmla="*/ 433387 h 3969067"/>
              <a:gd name="connsiteX2" fmla="*/ 4579620 w 9174480"/>
              <a:gd name="connsiteY2" fmla="*/ 509587 h 3969067"/>
              <a:gd name="connsiteX3" fmla="*/ 4815840 w 9174480"/>
              <a:gd name="connsiteY3" fmla="*/ 410527 h 3969067"/>
              <a:gd name="connsiteX4" fmla="*/ 4813459 w 9174480"/>
              <a:gd name="connsiteY4" fmla="*/ 58190 h 3969067"/>
              <a:gd name="connsiteX5" fmla="*/ 9174480 w 9174480"/>
              <a:gd name="connsiteY5" fmla="*/ 44767 h 3969067"/>
              <a:gd name="connsiteX6" fmla="*/ 9174480 w 9174480"/>
              <a:gd name="connsiteY6" fmla="*/ 3961447 h 3969067"/>
              <a:gd name="connsiteX7" fmla="*/ 0 w 9174480"/>
              <a:gd name="connsiteY7" fmla="*/ 3969067 h 3969067"/>
              <a:gd name="connsiteX8" fmla="*/ 0 w 9174480"/>
              <a:gd name="connsiteY8" fmla="*/ 44767 h 3969067"/>
              <a:gd name="connsiteX9" fmla="*/ 4820723 w 9174480"/>
              <a:gd name="connsiteY9" fmla="*/ 0 h 3969067"/>
              <a:gd name="connsiteX10" fmla="*/ 4815840 w 9174480"/>
              <a:gd name="connsiteY10" fmla="*/ 60008 h 3969067"/>
              <a:gd name="connsiteX11" fmla="*/ 4382929 w 9174480"/>
              <a:gd name="connsiteY11" fmla="*/ 60483 h 3969067"/>
              <a:gd name="connsiteX0" fmla="*/ 4382929 w 9174480"/>
              <a:gd name="connsiteY0" fmla="*/ 77152 h 3985736"/>
              <a:gd name="connsiteX1" fmla="*/ 4381500 w 9174480"/>
              <a:gd name="connsiteY1" fmla="*/ 450056 h 3985736"/>
              <a:gd name="connsiteX2" fmla="*/ 4579620 w 9174480"/>
              <a:gd name="connsiteY2" fmla="*/ 526256 h 3985736"/>
              <a:gd name="connsiteX3" fmla="*/ 4815840 w 9174480"/>
              <a:gd name="connsiteY3" fmla="*/ 427196 h 3985736"/>
              <a:gd name="connsiteX4" fmla="*/ 4813459 w 9174480"/>
              <a:gd name="connsiteY4" fmla="*/ 74859 h 3985736"/>
              <a:gd name="connsiteX5" fmla="*/ 9174480 w 9174480"/>
              <a:gd name="connsiteY5" fmla="*/ 61436 h 3985736"/>
              <a:gd name="connsiteX6" fmla="*/ 9174480 w 9174480"/>
              <a:gd name="connsiteY6" fmla="*/ 3978116 h 3985736"/>
              <a:gd name="connsiteX7" fmla="*/ 0 w 9174480"/>
              <a:gd name="connsiteY7" fmla="*/ 3985736 h 3985736"/>
              <a:gd name="connsiteX8" fmla="*/ 0 w 9174480"/>
              <a:gd name="connsiteY8" fmla="*/ 61436 h 3985736"/>
              <a:gd name="connsiteX9" fmla="*/ 4849298 w 9174480"/>
              <a:gd name="connsiteY9" fmla="*/ 0 h 3985736"/>
              <a:gd name="connsiteX10" fmla="*/ 4815840 w 9174480"/>
              <a:gd name="connsiteY10" fmla="*/ 76677 h 3985736"/>
              <a:gd name="connsiteX11" fmla="*/ 4382929 w 9174480"/>
              <a:gd name="connsiteY11" fmla="*/ 77152 h 3985736"/>
              <a:gd name="connsiteX0" fmla="*/ 4382929 w 9174480"/>
              <a:gd name="connsiteY0" fmla="*/ 77152 h 3985736"/>
              <a:gd name="connsiteX1" fmla="*/ 4381500 w 9174480"/>
              <a:gd name="connsiteY1" fmla="*/ 450056 h 3985736"/>
              <a:gd name="connsiteX2" fmla="*/ 4579620 w 9174480"/>
              <a:gd name="connsiteY2" fmla="*/ 526256 h 3985736"/>
              <a:gd name="connsiteX3" fmla="*/ 4815840 w 9174480"/>
              <a:gd name="connsiteY3" fmla="*/ 427196 h 3985736"/>
              <a:gd name="connsiteX4" fmla="*/ 4813459 w 9174480"/>
              <a:gd name="connsiteY4" fmla="*/ 74859 h 3985736"/>
              <a:gd name="connsiteX5" fmla="*/ 9174480 w 9174480"/>
              <a:gd name="connsiteY5" fmla="*/ 61436 h 3985736"/>
              <a:gd name="connsiteX6" fmla="*/ 9174480 w 9174480"/>
              <a:gd name="connsiteY6" fmla="*/ 3978116 h 3985736"/>
              <a:gd name="connsiteX7" fmla="*/ 0 w 9174480"/>
              <a:gd name="connsiteY7" fmla="*/ 3985736 h 3985736"/>
              <a:gd name="connsiteX8" fmla="*/ 0 w 9174480"/>
              <a:gd name="connsiteY8" fmla="*/ 61436 h 3985736"/>
              <a:gd name="connsiteX9" fmla="*/ 4849298 w 9174480"/>
              <a:gd name="connsiteY9" fmla="*/ 0 h 3985736"/>
              <a:gd name="connsiteX10" fmla="*/ 4815840 w 9174480"/>
              <a:gd name="connsiteY10" fmla="*/ 76677 h 3985736"/>
              <a:gd name="connsiteX11" fmla="*/ 4382929 w 9174480"/>
              <a:gd name="connsiteY11" fmla="*/ 77152 h 3985736"/>
              <a:gd name="connsiteX0" fmla="*/ 4382929 w 9174480"/>
              <a:gd name="connsiteY0" fmla="*/ 17621 h 3926205"/>
              <a:gd name="connsiteX1" fmla="*/ 4381500 w 9174480"/>
              <a:gd name="connsiteY1" fmla="*/ 390525 h 3926205"/>
              <a:gd name="connsiteX2" fmla="*/ 4579620 w 9174480"/>
              <a:gd name="connsiteY2" fmla="*/ 466725 h 3926205"/>
              <a:gd name="connsiteX3" fmla="*/ 4815840 w 9174480"/>
              <a:gd name="connsiteY3" fmla="*/ 367665 h 3926205"/>
              <a:gd name="connsiteX4" fmla="*/ 4813459 w 9174480"/>
              <a:gd name="connsiteY4" fmla="*/ 15328 h 3926205"/>
              <a:gd name="connsiteX5" fmla="*/ 9174480 w 9174480"/>
              <a:gd name="connsiteY5" fmla="*/ 1905 h 3926205"/>
              <a:gd name="connsiteX6" fmla="*/ 9174480 w 9174480"/>
              <a:gd name="connsiteY6" fmla="*/ 3918585 h 3926205"/>
              <a:gd name="connsiteX7" fmla="*/ 0 w 9174480"/>
              <a:gd name="connsiteY7" fmla="*/ 3926205 h 3926205"/>
              <a:gd name="connsiteX8" fmla="*/ 0 w 9174480"/>
              <a:gd name="connsiteY8" fmla="*/ 1905 h 3926205"/>
              <a:gd name="connsiteX9" fmla="*/ 4818342 w 9174480"/>
              <a:gd name="connsiteY9" fmla="*/ 0 h 3926205"/>
              <a:gd name="connsiteX10" fmla="*/ 4815840 w 9174480"/>
              <a:gd name="connsiteY10" fmla="*/ 17146 h 3926205"/>
              <a:gd name="connsiteX11" fmla="*/ 4382929 w 9174480"/>
              <a:gd name="connsiteY11" fmla="*/ 17621 h 3926205"/>
              <a:gd name="connsiteX0" fmla="*/ 4382929 w 9174480"/>
              <a:gd name="connsiteY0" fmla="*/ 17621 h 3926205"/>
              <a:gd name="connsiteX1" fmla="*/ 4381500 w 9174480"/>
              <a:gd name="connsiteY1" fmla="*/ 390525 h 3926205"/>
              <a:gd name="connsiteX2" fmla="*/ 4579620 w 9174480"/>
              <a:gd name="connsiteY2" fmla="*/ 466725 h 3926205"/>
              <a:gd name="connsiteX3" fmla="*/ 4815840 w 9174480"/>
              <a:gd name="connsiteY3" fmla="*/ 367665 h 3926205"/>
              <a:gd name="connsiteX4" fmla="*/ 4813459 w 9174480"/>
              <a:gd name="connsiteY4" fmla="*/ 15328 h 3926205"/>
              <a:gd name="connsiteX5" fmla="*/ 9174480 w 9174480"/>
              <a:gd name="connsiteY5" fmla="*/ 1905 h 3926205"/>
              <a:gd name="connsiteX6" fmla="*/ 9174480 w 9174480"/>
              <a:gd name="connsiteY6" fmla="*/ 3918585 h 3926205"/>
              <a:gd name="connsiteX7" fmla="*/ 0 w 9174480"/>
              <a:gd name="connsiteY7" fmla="*/ 3926205 h 3926205"/>
              <a:gd name="connsiteX8" fmla="*/ 0 w 9174480"/>
              <a:gd name="connsiteY8" fmla="*/ 1905 h 3926205"/>
              <a:gd name="connsiteX9" fmla="*/ 4818342 w 9174480"/>
              <a:gd name="connsiteY9" fmla="*/ 0 h 3926205"/>
              <a:gd name="connsiteX10" fmla="*/ 4815840 w 9174480"/>
              <a:gd name="connsiteY10" fmla="*/ 17146 h 3926205"/>
              <a:gd name="connsiteX11" fmla="*/ 4382929 w 9174480"/>
              <a:gd name="connsiteY11" fmla="*/ 17621 h 3926205"/>
              <a:gd name="connsiteX0" fmla="*/ 4382929 w 9174480"/>
              <a:gd name="connsiteY0" fmla="*/ 15716 h 3924300"/>
              <a:gd name="connsiteX1" fmla="*/ 4381500 w 9174480"/>
              <a:gd name="connsiteY1" fmla="*/ 388620 h 3924300"/>
              <a:gd name="connsiteX2" fmla="*/ 4579620 w 9174480"/>
              <a:gd name="connsiteY2" fmla="*/ 464820 h 3924300"/>
              <a:gd name="connsiteX3" fmla="*/ 4815840 w 9174480"/>
              <a:gd name="connsiteY3" fmla="*/ 365760 h 3924300"/>
              <a:gd name="connsiteX4" fmla="*/ 4813459 w 9174480"/>
              <a:gd name="connsiteY4" fmla="*/ 13423 h 3924300"/>
              <a:gd name="connsiteX5" fmla="*/ 9174480 w 9174480"/>
              <a:gd name="connsiteY5" fmla="*/ 0 h 3924300"/>
              <a:gd name="connsiteX6" fmla="*/ 9174480 w 9174480"/>
              <a:gd name="connsiteY6" fmla="*/ 3916680 h 3924300"/>
              <a:gd name="connsiteX7" fmla="*/ 0 w 9174480"/>
              <a:gd name="connsiteY7" fmla="*/ 3924300 h 3924300"/>
              <a:gd name="connsiteX8" fmla="*/ 0 w 9174480"/>
              <a:gd name="connsiteY8" fmla="*/ 0 h 3924300"/>
              <a:gd name="connsiteX9" fmla="*/ 4818342 w 9174480"/>
              <a:gd name="connsiteY9" fmla="*/ 5239 h 3924300"/>
              <a:gd name="connsiteX10" fmla="*/ 4815840 w 9174480"/>
              <a:gd name="connsiteY10" fmla="*/ 15241 h 3924300"/>
              <a:gd name="connsiteX11" fmla="*/ 4382929 w 9174480"/>
              <a:gd name="connsiteY11" fmla="*/ 15716 h 392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74480" h="3924300">
                <a:moveTo>
                  <a:pt x="4382929" y="15716"/>
                </a:moveTo>
                <a:cubicBezTo>
                  <a:pt x="4382453" y="140017"/>
                  <a:pt x="4381976" y="264319"/>
                  <a:pt x="4381500" y="388620"/>
                </a:cubicBezTo>
                <a:lnTo>
                  <a:pt x="4579620" y="464820"/>
                </a:lnTo>
                <a:lnTo>
                  <a:pt x="4815840" y="365760"/>
                </a:lnTo>
                <a:cubicBezTo>
                  <a:pt x="4815046" y="248314"/>
                  <a:pt x="4814253" y="130869"/>
                  <a:pt x="4813459" y="13423"/>
                </a:cubicBezTo>
                <a:lnTo>
                  <a:pt x="9174480" y="0"/>
                </a:lnTo>
                <a:lnTo>
                  <a:pt x="9174480" y="3916680"/>
                </a:lnTo>
                <a:lnTo>
                  <a:pt x="0" y="3924300"/>
                </a:lnTo>
                <a:lnTo>
                  <a:pt x="0" y="0"/>
                </a:lnTo>
                <a:lnTo>
                  <a:pt x="4818342" y="5239"/>
                </a:lnTo>
                <a:cubicBezTo>
                  <a:pt x="4816118" y="87948"/>
                  <a:pt x="4813519" y="5477"/>
                  <a:pt x="4815840" y="15241"/>
                </a:cubicBezTo>
                <a:cubicBezTo>
                  <a:pt x="4718931" y="18687"/>
                  <a:pt x="4527233" y="15558"/>
                  <a:pt x="4382929" y="15716"/>
                </a:cubicBezTo>
                <a:close/>
              </a:path>
            </a:pathLst>
          </a:custGeom>
          <a:solidFill>
            <a:schemeClr val="tx2">
              <a:alpha val="47000"/>
            </a:schemeClr>
          </a:solidFill>
          <a:ln>
            <a:no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MS PGothic" pitchFamily="34" charset="-128"/>
            </a:endParaRPr>
          </a:p>
        </p:txBody>
      </p:sp>
      <p:pic>
        <p:nvPicPr>
          <p:cNvPr id="13" name="Picture 2" descr="Intel_McAfee_Security_horiz"/>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6200" y="89476"/>
            <a:ext cx="1712899" cy="55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3"/>
          <p:cNvSpPr>
            <a:spLocks noGrp="1" noChangeArrowheads="1"/>
          </p:cNvSpPr>
          <p:nvPr>
            <p:ph type="ctrTitle" hasCustomPrompt="1"/>
          </p:nvPr>
        </p:nvSpPr>
        <p:spPr bwMode="white">
          <a:xfrm>
            <a:off x="1249406" y="1131163"/>
            <a:ext cx="6693244" cy="1079365"/>
          </a:xfrm>
        </p:spPr>
        <p:txBody>
          <a:bodyPr anchor="t" anchorCtr="0">
            <a:scene3d>
              <a:camera prst="orthographicFront"/>
              <a:lightRig rig="soft" dir="t"/>
            </a:scene3d>
            <a:sp3d extrusionH="44450" contourW="12700">
              <a:bevelT w="38100" h="38100"/>
              <a:bevelB w="38100" h="38100"/>
              <a:extrusionClr>
                <a:schemeClr val="bg1"/>
              </a:extrusionClr>
              <a:contourClr>
                <a:schemeClr val="bg1"/>
              </a:contourClr>
            </a:sp3d>
          </a:bodyPr>
          <a:lstStyle>
            <a:lvl1pPr algn="ctr">
              <a:lnSpc>
                <a:spcPts val="3720"/>
              </a:lnSpc>
              <a:defRPr sz="3000" b="0" i="0" cap="all" baseline="0">
                <a:solidFill>
                  <a:srgbClr val="E31743"/>
                </a:solidFill>
                <a:latin typeface="Franklin Gothic Medium"/>
                <a:cs typeface="Franklin Gothic Medium"/>
              </a:defRPr>
            </a:lvl1pPr>
          </a:lstStyle>
          <a:p>
            <a:r>
              <a:rPr lang="en-US" dirty="0" smtClean="0"/>
              <a:t>Title of Presentation </a:t>
            </a:r>
            <a:br>
              <a:rPr lang="en-US" dirty="0" smtClean="0"/>
            </a:br>
            <a:r>
              <a:rPr lang="en-US" dirty="0" smtClean="0"/>
              <a:t>FRANKLIN GOTHIC MEDIUM 30PT</a:t>
            </a:r>
            <a:endParaRPr lang="en-US" dirty="0"/>
          </a:p>
        </p:txBody>
      </p:sp>
      <p:sp>
        <p:nvSpPr>
          <p:cNvPr id="15" name="Rectangle 4"/>
          <p:cNvSpPr>
            <a:spLocks noGrp="1" noChangeArrowheads="1"/>
          </p:cNvSpPr>
          <p:nvPr>
            <p:ph type="subTitle" idx="1" hasCustomPrompt="1"/>
          </p:nvPr>
        </p:nvSpPr>
        <p:spPr bwMode="white">
          <a:xfrm>
            <a:off x="1249407" y="2174097"/>
            <a:ext cx="6700108" cy="394222"/>
          </a:xfrm>
        </p:spPr>
        <p:txBody>
          <a:bodyPr anchor="t"/>
          <a:lstStyle>
            <a:lvl1pPr marL="0" indent="0" algn="ctr">
              <a:buFontTx/>
              <a:buNone/>
              <a:defRPr sz="1600" b="0" i="0" baseline="0">
                <a:solidFill>
                  <a:schemeClr val="bg1">
                    <a:lumMod val="85000"/>
                  </a:schemeClr>
                </a:solidFill>
                <a:latin typeface="Franklin Gothic Medium"/>
                <a:cs typeface="Franklin Gothic Medium"/>
              </a:defRPr>
            </a:lvl1pPr>
          </a:lstStyle>
          <a:p>
            <a:r>
              <a:rPr lang="en-US" dirty="0" smtClean="0"/>
              <a:t>Subtitle of Presentation Franklin Gothic Medium 16pt</a:t>
            </a:r>
            <a:endParaRPr lang="en-US" dirty="0"/>
          </a:p>
        </p:txBody>
      </p:sp>
      <p:cxnSp>
        <p:nvCxnSpPr>
          <p:cNvPr id="16" name="Straight Connector 15"/>
          <p:cNvCxnSpPr/>
          <p:nvPr userDrawn="1"/>
        </p:nvCxnSpPr>
        <p:spPr bwMode="auto">
          <a:xfrm>
            <a:off x="1105931" y="919893"/>
            <a:ext cx="6954108" cy="1588"/>
          </a:xfrm>
          <a:prstGeom prst="line">
            <a:avLst/>
          </a:prstGeom>
          <a:solidFill>
            <a:schemeClr val="accent1"/>
          </a:solidFill>
          <a:ln w="12700" cap="flat" cmpd="sng" algn="ctr">
            <a:solidFill>
              <a:schemeClr val="bg1">
                <a:lumMod val="85000"/>
              </a:schemeClr>
            </a:solidFill>
            <a:prstDash val="solid"/>
            <a:round/>
            <a:headEnd type="none" w="med" len="med"/>
            <a:tailEnd type="none" w="med" len="med"/>
          </a:ln>
          <a:effectLst/>
        </p:spPr>
      </p:cxnSp>
      <p:cxnSp>
        <p:nvCxnSpPr>
          <p:cNvPr id="17" name="Straight Connector 16"/>
          <p:cNvCxnSpPr/>
          <p:nvPr userDrawn="1"/>
        </p:nvCxnSpPr>
        <p:spPr bwMode="auto">
          <a:xfrm>
            <a:off x="1105931" y="2712994"/>
            <a:ext cx="6954108" cy="1588"/>
          </a:xfrm>
          <a:prstGeom prst="line">
            <a:avLst/>
          </a:prstGeom>
          <a:solidFill>
            <a:schemeClr val="accent1"/>
          </a:solidFill>
          <a:ln w="12700" cap="flat" cmpd="sng" algn="ctr">
            <a:solidFill>
              <a:schemeClr val="bg1">
                <a:lumMod val="85000"/>
              </a:schemeClr>
            </a:solidFill>
            <a:prstDash val="solid"/>
            <a:round/>
            <a:headEnd type="none" w="med" len="med"/>
            <a:tailEnd type="none" w="med" len="med"/>
          </a:ln>
          <a:effectLst/>
        </p:spPr>
      </p:cxnSp>
      <p:pic>
        <p:nvPicPr>
          <p:cNvPr id="9" name="Picture 2" descr="C:\Users\Consultant\Desktop\tag.png (1)\tag3.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374001" y="66675"/>
            <a:ext cx="617599" cy="657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27199"/>
      </p:ext>
    </p:extLst>
  </p:cSld>
  <p:clrMapOvr>
    <a:masterClrMapping/>
  </p:clrMapOvr>
  <p:transition spd="med">
    <p:wipe dir="r"/>
  </p:transition>
  <p:timing>
    <p:tnLst>
      <p:par>
        <p:cTn id="1" dur="indefinite" restart="never" nodeType="tmRoot"/>
      </p:par>
    </p:tnLst>
  </p:timing>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Diagra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3844926" y="4848225"/>
            <a:ext cx="1395413" cy="161925"/>
          </a:xfrm>
          <a:prstGeom prst="rect">
            <a:avLst/>
          </a:prstGeom>
        </p:spPr>
        <p:txBody>
          <a:bodyPr/>
          <a:lstStyle/>
          <a:p>
            <a:fld id="{84133B3E-06FA-4EDD-B639-73E5B4B62DA1}" type="datetimeFigureOut">
              <a:rPr lang="en-US" smtClean="0"/>
              <a:t>2/10/2015</a:t>
            </a:fld>
            <a:endParaRPr lang="en-US"/>
          </a:p>
        </p:txBody>
      </p:sp>
      <p:sp>
        <p:nvSpPr>
          <p:cNvPr id="4" name="Footer Placeholder 3"/>
          <p:cNvSpPr>
            <a:spLocks noGrp="1"/>
          </p:cNvSpPr>
          <p:nvPr>
            <p:ph type="ftr" sz="quarter" idx="11"/>
          </p:nvPr>
        </p:nvSpPr>
        <p:spPr>
          <a:xfrm>
            <a:off x="803276" y="4848225"/>
            <a:ext cx="2411413" cy="1619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D74B16F1-3368-4EE1-89EA-1CAB7217929A}" type="slidenum">
              <a:rPr lang="en-US" smtClean="0"/>
              <a:t>‹#›</a:t>
            </a:fld>
            <a:endParaRPr lang="en-US"/>
          </a:p>
        </p:txBody>
      </p:sp>
    </p:spTree>
    <p:extLst>
      <p:ext uri="{BB962C8B-B14F-4D97-AF65-F5344CB8AC3E}">
        <p14:creationId xmlns:p14="http://schemas.microsoft.com/office/powerpoint/2010/main" val="234628020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14693" name="Rectangle 5"/>
          <p:cNvSpPr>
            <a:spLocks noGrp="1" noChangeArrowheads="1"/>
          </p:cNvSpPr>
          <p:nvPr>
            <p:ph type="title"/>
          </p:nvPr>
        </p:nvSpPr>
        <p:spPr bwMode="ltGray">
          <a:xfrm>
            <a:off x="631825" y="472802"/>
            <a:ext cx="6134101" cy="570187"/>
          </a:xfrm>
          <a:prstGeom prst="rect">
            <a:avLst/>
          </a:prstGeom>
          <a:noFill/>
          <a:ln w="9525">
            <a:noFill/>
            <a:miter lim="800000"/>
            <a:headEnd/>
            <a:tailEnd/>
          </a:ln>
        </p:spPr>
        <p:txBody>
          <a:bodyPr vert="horz" wrap="square" lIns="91377" tIns="45689" rIns="91377" bIns="45689" numCol="1" anchor="ctr" anchorCtr="0" compatLnSpc="1">
            <a:prstTxWarp prst="textNoShape">
              <a:avLst/>
            </a:prstTxWarp>
            <a:scene3d>
              <a:camera prst="orthographicFront"/>
              <a:lightRig rig="soft" dir="t"/>
            </a:scene3d>
            <a:sp3d extrusionH="44450" contourW="12700">
              <a:bevelT w="38100" h="38100"/>
              <a:bevelB w="38100" h="38100"/>
              <a:contourClr>
                <a:schemeClr val="tx1">
                  <a:lumMod val="40000"/>
                  <a:lumOff val="60000"/>
                </a:schemeClr>
              </a:contourClr>
            </a:sp3d>
          </a:bodyPr>
          <a:lstStyle/>
          <a:p>
            <a:pPr lvl="0"/>
            <a:r>
              <a:rPr lang="en-US" dirty="0" smtClean="0"/>
              <a:t>Click to edit Master title style</a:t>
            </a:r>
          </a:p>
        </p:txBody>
      </p:sp>
      <p:sp>
        <p:nvSpPr>
          <p:cNvPr id="114694" name="Rectangle 6"/>
          <p:cNvSpPr>
            <a:spLocks noGrp="1" noChangeArrowheads="1"/>
          </p:cNvSpPr>
          <p:nvPr>
            <p:ph type="body" idx="1"/>
          </p:nvPr>
        </p:nvSpPr>
        <p:spPr bwMode="auto">
          <a:xfrm>
            <a:off x="578599" y="1574338"/>
            <a:ext cx="7073151" cy="3018300"/>
          </a:xfrm>
          <a:prstGeom prst="rect">
            <a:avLst/>
          </a:prstGeom>
          <a:noFill/>
          <a:ln w="9525">
            <a:noFill/>
            <a:miter lim="800000"/>
            <a:headEnd/>
            <a:tailEnd/>
          </a:ln>
        </p:spPr>
        <p:txBody>
          <a:bodyPr vert="horz" wrap="square" lIns="91377" tIns="45689" rIns="91377" bIns="45689" numCol="1" anchor="t" anchorCtr="0" compatLnSpc="1">
            <a:prstTxWarp prst="textNoShape">
              <a:avLst/>
            </a:prstTxWarp>
          </a:bodyPr>
          <a:lstStyle/>
          <a:p>
            <a:pPr marL="172921" lvl="0" indent="-172921" algn="l" rtl="0" eaLnBrk="1" fontAlgn="base" hangingPunct="1">
              <a:lnSpc>
                <a:spcPct val="95000"/>
              </a:lnSpc>
              <a:spcBef>
                <a:spcPts val="800"/>
              </a:spcBef>
              <a:spcAft>
                <a:spcPts val="200"/>
              </a:spcAft>
              <a:buClrTx/>
              <a:buChar char="•"/>
            </a:pPr>
            <a:r>
              <a:rPr lang="en-US" dirty="0" smtClean="0"/>
              <a:t>Click to edit Master text styles</a:t>
            </a:r>
          </a:p>
          <a:p>
            <a:pPr marL="172921" lvl="1" indent="-172921" algn="l" rtl="0" eaLnBrk="1" fontAlgn="base" hangingPunct="1">
              <a:lnSpc>
                <a:spcPct val="95000"/>
              </a:lnSpc>
              <a:spcBef>
                <a:spcPts val="800"/>
              </a:spcBef>
              <a:spcAft>
                <a:spcPts val="200"/>
              </a:spcAft>
              <a:buClrTx/>
              <a:buChar char="•"/>
            </a:pPr>
            <a:r>
              <a:rPr lang="en-US" dirty="0" smtClean="0"/>
              <a:t>Second level</a:t>
            </a:r>
          </a:p>
          <a:p>
            <a:pPr marL="172921" lvl="2" indent="-172921" algn="l" rtl="0" eaLnBrk="1" fontAlgn="base" hangingPunct="1">
              <a:lnSpc>
                <a:spcPct val="95000"/>
              </a:lnSpc>
              <a:spcBef>
                <a:spcPts val="800"/>
              </a:spcBef>
              <a:spcAft>
                <a:spcPts val="200"/>
              </a:spcAft>
              <a:buClrTx/>
              <a:buChar char="•"/>
            </a:pPr>
            <a:r>
              <a:rPr lang="en-US" dirty="0" smtClean="0"/>
              <a:t>Third level</a:t>
            </a:r>
          </a:p>
          <a:p>
            <a:pPr marL="172921" lvl="3" indent="-172921" algn="l" rtl="0" eaLnBrk="1" fontAlgn="base" hangingPunct="1">
              <a:lnSpc>
                <a:spcPct val="95000"/>
              </a:lnSpc>
              <a:spcBef>
                <a:spcPts val="800"/>
              </a:spcBef>
              <a:spcAft>
                <a:spcPts val="200"/>
              </a:spcAft>
              <a:buClrTx/>
              <a:buChar char="•"/>
            </a:pPr>
            <a:r>
              <a:rPr lang="en-US" dirty="0" smtClean="0"/>
              <a:t>Fourth level</a:t>
            </a:r>
          </a:p>
          <a:p>
            <a:pPr marL="172921" lvl="4" indent="-172921" algn="l" rtl="0" eaLnBrk="1" fontAlgn="base" hangingPunct="1">
              <a:lnSpc>
                <a:spcPct val="95000"/>
              </a:lnSpc>
              <a:spcBef>
                <a:spcPts val="800"/>
              </a:spcBef>
              <a:spcAft>
                <a:spcPts val="200"/>
              </a:spcAft>
              <a:buClrTx/>
              <a:buChar char="•"/>
            </a:pPr>
            <a:r>
              <a:rPr lang="en-US" dirty="0" smtClean="0"/>
              <a:t>Fifth level</a:t>
            </a:r>
          </a:p>
        </p:txBody>
      </p:sp>
      <p:sp>
        <p:nvSpPr>
          <p:cNvPr id="8" name="Rectangle 9"/>
          <p:cNvSpPr>
            <a:spLocks noGrp="1" noChangeArrowheads="1"/>
          </p:cNvSpPr>
          <p:nvPr>
            <p:ph type="sldNum" sz="quarter" idx="4"/>
          </p:nvPr>
        </p:nvSpPr>
        <p:spPr bwMode="auto">
          <a:xfrm>
            <a:off x="512905" y="4793904"/>
            <a:ext cx="607326" cy="215900"/>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a:defRPr sz="800" baseline="0">
                <a:solidFill>
                  <a:schemeClr val="bg1"/>
                </a:solidFill>
                <a:latin typeface="Franklin Gothic Book"/>
                <a:cs typeface="Franklin Gothic Book"/>
              </a:defRPr>
            </a:lvl1pPr>
          </a:lstStyle>
          <a:p>
            <a:fld id="{659A5FE0-7283-4E23-82C6-1CCE5B0C965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7" r:id="rId3"/>
    <p:sldLayoutId id="2147483666" r:id="rId4"/>
    <p:sldLayoutId id="2147483668" r:id="rId5"/>
  </p:sldLayoutIdLst>
  <p:transition spd="med">
    <p:wipe dir="r"/>
  </p:transition>
  <p:timing>
    <p:tnLst>
      <p:par>
        <p:cTn id="1" dur="indefinite" restart="never" nodeType="tmRoot"/>
      </p:par>
    </p:tnLst>
  </p:timing>
  <p:txStyles>
    <p:titleStyle>
      <a:lvl1pPr algn="l" rtl="0" eaLnBrk="1" fontAlgn="base" hangingPunct="1">
        <a:lnSpc>
          <a:spcPct val="95000"/>
        </a:lnSpc>
        <a:spcBef>
          <a:spcPct val="0"/>
        </a:spcBef>
        <a:spcAft>
          <a:spcPct val="0"/>
        </a:spcAft>
        <a:defRPr lang="en-US" sz="2100" b="0" i="0" cap="all" baseline="0" dirty="0" smtClean="0">
          <a:solidFill>
            <a:schemeClr val="bg1"/>
          </a:solidFill>
          <a:latin typeface="Franklin Gothic Medium"/>
          <a:ea typeface="+mj-ea"/>
          <a:cs typeface="+mj-cs"/>
        </a:defRPr>
      </a:lvl1pPr>
      <a:lvl2pPr algn="l" rtl="0" eaLnBrk="1" fontAlgn="base" hangingPunct="1">
        <a:spcBef>
          <a:spcPct val="0"/>
        </a:spcBef>
        <a:spcAft>
          <a:spcPct val="0"/>
        </a:spcAft>
        <a:defRPr sz="2400">
          <a:solidFill>
            <a:schemeClr val="bg1"/>
          </a:solidFill>
          <a:latin typeface="Arial" charset="0"/>
          <a:ea typeface="MS PGothic" pitchFamily="34" charset="-128"/>
        </a:defRPr>
      </a:lvl2pPr>
      <a:lvl3pPr algn="l" rtl="0" eaLnBrk="1" fontAlgn="base" hangingPunct="1">
        <a:spcBef>
          <a:spcPct val="0"/>
        </a:spcBef>
        <a:spcAft>
          <a:spcPct val="0"/>
        </a:spcAft>
        <a:defRPr sz="2400">
          <a:solidFill>
            <a:schemeClr val="bg1"/>
          </a:solidFill>
          <a:latin typeface="Arial" charset="0"/>
          <a:ea typeface="MS PGothic" pitchFamily="34" charset="-128"/>
        </a:defRPr>
      </a:lvl3pPr>
      <a:lvl4pPr algn="l" rtl="0" eaLnBrk="1" fontAlgn="base" hangingPunct="1">
        <a:spcBef>
          <a:spcPct val="0"/>
        </a:spcBef>
        <a:spcAft>
          <a:spcPct val="0"/>
        </a:spcAft>
        <a:defRPr sz="2400">
          <a:solidFill>
            <a:schemeClr val="bg1"/>
          </a:solidFill>
          <a:latin typeface="Arial" charset="0"/>
          <a:ea typeface="MS PGothic" pitchFamily="34" charset="-128"/>
        </a:defRPr>
      </a:lvl4pPr>
      <a:lvl5pPr algn="l" rtl="0" eaLnBrk="1" fontAlgn="base" hangingPunct="1">
        <a:spcBef>
          <a:spcPct val="0"/>
        </a:spcBef>
        <a:spcAft>
          <a:spcPct val="0"/>
        </a:spcAft>
        <a:defRPr sz="2400">
          <a:solidFill>
            <a:schemeClr val="bg1"/>
          </a:solidFill>
          <a:latin typeface="Arial" charset="0"/>
          <a:ea typeface="MS PGothic" pitchFamily="34" charset="-128"/>
        </a:defRPr>
      </a:lvl5pPr>
      <a:lvl6pPr marL="456888" algn="l" rtl="0" eaLnBrk="1" fontAlgn="base" hangingPunct="1">
        <a:spcBef>
          <a:spcPct val="0"/>
        </a:spcBef>
        <a:spcAft>
          <a:spcPct val="0"/>
        </a:spcAft>
        <a:defRPr sz="2400">
          <a:solidFill>
            <a:schemeClr val="bg1"/>
          </a:solidFill>
          <a:latin typeface="Arial" charset="0"/>
          <a:ea typeface="MS PGothic" pitchFamily="34" charset="-128"/>
        </a:defRPr>
      </a:lvl6pPr>
      <a:lvl7pPr marL="913775" algn="l" rtl="0" eaLnBrk="1" fontAlgn="base" hangingPunct="1">
        <a:spcBef>
          <a:spcPct val="0"/>
        </a:spcBef>
        <a:spcAft>
          <a:spcPct val="0"/>
        </a:spcAft>
        <a:defRPr sz="2400">
          <a:solidFill>
            <a:schemeClr val="bg1"/>
          </a:solidFill>
          <a:latin typeface="Arial" charset="0"/>
          <a:ea typeface="MS PGothic" pitchFamily="34" charset="-128"/>
        </a:defRPr>
      </a:lvl7pPr>
      <a:lvl8pPr marL="1370664" algn="l" rtl="0" eaLnBrk="1" fontAlgn="base" hangingPunct="1">
        <a:spcBef>
          <a:spcPct val="0"/>
        </a:spcBef>
        <a:spcAft>
          <a:spcPct val="0"/>
        </a:spcAft>
        <a:defRPr sz="2400">
          <a:solidFill>
            <a:schemeClr val="bg1"/>
          </a:solidFill>
          <a:latin typeface="Arial" charset="0"/>
          <a:ea typeface="MS PGothic" pitchFamily="34" charset="-128"/>
        </a:defRPr>
      </a:lvl8pPr>
      <a:lvl9pPr marL="1827552" algn="l" rtl="0" eaLnBrk="1" fontAlgn="base" hangingPunct="1">
        <a:spcBef>
          <a:spcPct val="0"/>
        </a:spcBef>
        <a:spcAft>
          <a:spcPct val="0"/>
        </a:spcAft>
        <a:defRPr sz="2400">
          <a:solidFill>
            <a:schemeClr val="bg1"/>
          </a:solidFill>
          <a:latin typeface="Arial" charset="0"/>
          <a:ea typeface="MS PGothic" pitchFamily="34" charset="-128"/>
        </a:defRPr>
      </a:lvl9pPr>
    </p:titleStyle>
    <p:bodyStyle>
      <a:lvl1pPr marL="172921" indent="-172921" algn="l" rtl="0" eaLnBrk="1" fontAlgn="base" hangingPunct="1">
        <a:lnSpc>
          <a:spcPct val="95000"/>
        </a:lnSpc>
        <a:spcBef>
          <a:spcPts val="800"/>
        </a:spcBef>
        <a:spcAft>
          <a:spcPts val="200"/>
        </a:spcAft>
        <a:buChar char="•"/>
        <a:defRPr lang="en-US" sz="1600" b="0" i="0" baseline="0" dirty="0" smtClean="0">
          <a:solidFill>
            <a:schemeClr val="bg1"/>
          </a:solidFill>
          <a:latin typeface="Franklin Gothic Book" pitchFamily="34" charset="0"/>
          <a:ea typeface="+mn-ea"/>
          <a:cs typeface="+mn-cs"/>
        </a:defRPr>
      </a:lvl1pPr>
      <a:lvl2pPr marL="569523" indent="-223684" algn="l" rtl="0" eaLnBrk="1" fontAlgn="base" hangingPunct="1">
        <a:lnSpc>
          <a:spcPct val="95000"/>
        </a:lnSpc>
        <a:spcBef>
          <a:spcPts val="200"/>
        </a:spcBef>
        <a:spcAft>
          <a:spcPts val="200"/>
        </a:spcAft>
        <a:buChar char="–"/>
        <a:defRPr sz="1400" baseline="0">
          <a:solidFill>
            <a:schemeClr val="bg1"/>
          </a:solidFill>
          <a:latin typeface="Franklin Gothic Book" pitchFamily="34" charset="0"/>
          <a:ea typeface="+mn-ea"/>
        </a:defRPr>
      </a:lvl2pPr>
      <a:lvl3pPr marL="915363" indent="-172921" algn="l" rtl="0" eaLnBrk="1" fontAlgn="base" hangingPunct="1">
        <a:lnSpc>
          <a:spcPct val="95000"/>
        </a:lnSpc>
        <a:spcBef>
          <a:spcPts val="200"/>
        </a:spcBef>
        <a:spcAft>
          <a:spcPts val="200"/>
        </a:spcAft>
        <a:buChar char="•"/>
        <a:defRPr sz="1400" baseline="0">
          <a:solidFill>
            <a:schemeClr val="bg1"/>
          </a:solidFill>
          <a:latin typeface="Franklin Gothic Book" pitchFamily="34" charset="0"/>
          <a:ea typeface="+mn-ea"/>
        </a:defRPr>
      </a:lvl3pPr>
      <a:lvl4pPr marL="1311966" indent="-225272" algn="l" rtl="0" eaLnBrk="1" fontAlgn="base" hangingPunct="1">
        <a:lnSpc>
          <a:spcPct val="95000"/>
        </a:lnSpc>
        <a:spcBef>
          <a:spcPts val="200"/>
        </a:spcBef>
        <a:spcAft>
          <a:spcPts val="200"/>
        </a:spcAft>
        <a:buChar char="–"/>
        <a:defRPr sz="1400" baseline="0">
          <a:solidFill>
            <a:schemeClr val="bg1"/>
          </a:solidFill>
          <a:latin typeface="Franklin Gothic Book" pitchFamily="34" charset="0"/>
          <a:ea typeface="+mn-ea"/>
        </a:defRPr>
      </a:lvl4pPr>
      <a:lvl5pPr marL="1660979" indent="-228444" algn="l" rtl="0" eaLnBrk="1" fontAlgn="base" hangingPunct="1">
        <a:lnSpc>
          <a:spcPct val="95000"/>
        </a:lnSpc>
        <a:spcBef>
          <a:spcPts val="200"/>
        </a:spcBef>
        <a:spcAft>
          <a:spcPts val="200"/>
        </a:spcAft>
        <a:buChar char="»"/>
        <a:defRPr sz="1400" baseline="0">
          <a:solidFill>
            <a:schemeClr val="bg1"/>
          </a:solidFill>
          <a:latin typeface="Franklin Gothic Book" pitchFamily="34" charset="0"/>
          <a:ea typeface="+mn-ea"/>
        </a:defRPr>
      </a:lvl5pPr>
      <a:lvl6pPr marL="2117867" indent="-228444" algn="l" rtl="0" eaLnBrk="1" fontAlgn="base" hangingPunct="1">
        <a:spcBef>
          <a:spcPct val="20000"/>
        </a:spcBef>
        <a:spcAft>
          <a:spcPct val="0"/>
        </a:spcAft>
        <a:buChar char="»"/>
        <a:defRPr>
          <a:solidFill>
            <a:schemeClr val="tx1"/>
          </a:solidFill>
          <a:latin typeface="+mn-lt"/>
          <a:ea typeface="+mn-ea"/>
        </a:defRPr>
      </a:lvl6pPr>
      <a:lvl7pPr marL="2574755" indent="-228444" algn="l" rtl="0" eaLnBrk="1" fontAlgn="base" hangingPunct="1">
        <a:spcBef>
          <a:spcPct val="20000"/>
        </a:spcBef>
        <a:spcAft>
          <a:spcPct val="0"/>
        </a:spcAft>
        <a:buChar char="»"/>
        <a:defRPr>
          <a:solidFill>
            <a:schemeClr val="tx1"/>
          </a:solidFill>
          <a:latin typeface="+mn-lt"/>
          <a:ea typeface="+mn-ea"/>
        </a:defRPr>
      </a:lvl7pPr>
      <a:lvl8pPr marL="3031642" indent="-228444" algn="l" rtl="0" eaLnBrk="1" fontAlgn="base" hangingPunct="1">
        <a:spcBef>
          <a:spcPct val="20000"/>
        </a:spcBef>
        <a:spcAft>
          <a:spcPct val="0"/>
        </a:spcAft>
        <a:buChar char="»"/>
        <a:defRPr>
          <a:solidFill>
            <a:schemeClr val="tx1"/>
          </a:solidFill>
          <a:latin typeface="+mn-lt"/>
          <a:ea typeface="+mn-ea"/>
        </a:defRPr>
      </a:lvl8pPr>
      <a:lvl9pPr marL="3488531" indent="-228444"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913775" rtl="0" eaLnBrk="1" latinLnBrk="0" hangingPunct="1">
        <a:defRPr sz="1800" kern="1200">
          <a:solidFill>
            <a:schemeClr val="tx1"/>
          </a:solidFill>
          <a:latin typeface="+mn-lt"/>
          <a:ea typeface="+mn-ea"/>
          <a:cs typeface="+mn-cs"/>
        </a:defRPr>
      </a:lvl1pPr>
      <a:lvl2pPr marL="456888" algn="l" defTabSz="913775" rtl="0" eaLnBrk="1" latinLnBrk="0" hangingPunct="1">
        <a:defRPr sz="1800" kern="1200">
          <a:solidFill>
            <a:schemeClr val="tx1"/>
          </a:solidFill>
          <a:latin typeface="+mn-lt"/>
          <a:ea typeface="+mn-ea"/>
          <a:cs typeface="+mn-cs"/>
        </a:defRPr>
      </a:lvl2pPr>
      <a:lvl3pPr marL="913775" algn="l" defTabSz="913775" rtl="0" eaLnBrk="1" latinLnBrk="0" hangingPunct="1">
        <a:defRPr sz="1800" kern="1200">
          <a:solidFill>
            <a:schemeClr val="tx1"/>
          </a:solidFill>
          <a:latin typeface="+mn-lt"/>
          <a:ea typeface="+mn-ea"/>
          <a:cs typeface="+mn-cs"/>
        </a:defRPr>
      </a:lvl3pPr>
      <a:lvl4pPr marL="1370664" algn="l" defTabSz="913775" rtl="0" eaLnBrk="1" latinLnBrk="0" hangingPunct="1">
        <a:defRPr sz="1800" kern="1200">
          <a:solidFill>
            <a:schemeClr val="tx1"/>
          </a:solidFill>
          <a:latin typeface="+mn-lt"/>
          <a:ea typeface="+mn-ea"/>
          <a:cs typeface="+mn-cs"/>
        </a:defRPr>
      </a:lvl4pPr>
      <a:lvl5pPr marL="1827552" algn="l" defTabSz="913775" rtl="0" eaLnBrk="1" latinLnBrk="0" hangingPunct="1">
        <a:defRPr sz="1800" kern="1200">
          <a:solidFill>
            <a:schemeClr val="tx1"/>
          </a:solidFill>
          <a:latin typeface="+mn-lt"/>
          <a:ea typeface="+mn-ea"/>
          <a:cs typeface="+mn-cs"/>
        </a:defRPr>
      </a:lvl5pPr>
      <a:lvl6pPr marL="2284439" algn="l" defTabSz="913775" rtl="0" eaLnBrk="1" latinLnBrk="0" hangingPunct="1">
        <a:defRPr sz="1800" kern="1200">
          <a:solidFill>
            <a:schemeClr val="tx1"/>
          </a:solidFill>
          <a:latin typeface="+mn-lt"/>
          <a:ea typeface="+mn-ea"/>
          <a:cs typeface="+mn-cs"/>
        </a:defRPr>
      </a:lvl6pPr>
      <a:lvl7pPr marL="2741327" algn="l" defTabSz="913775" rtl="0" eaLnBrk="1" latinLnBrk="0" hangingPunct="1">
        <a:defRPr sz="1800" kern="1200">
          <a:solidFill>
            <a:schemeClr val="tx1"/>
          </a:solidFill>
          <a:latin typeface="+mn-lt"/>
          <a:ea typeface="+mn-ea"/>
          <a:cs typeface="+mn-cs"/>
        </a:defRPr>
      </a:lvl7pPr>
      <a:lvl8pPr marL="3198216" algn="l" defTabSz="913775" rtl="0" eaLnBrk="1" latinLnBrk="0" hangingPunct="1">
        <a:defRPr sz="1800" kern="1200">
          <a:solidFill>
            <a:schemeClr val="tx1"/>
          </a:solidFill>
          <a:latin typeface="+mn-lt"/>
          <a:ea typeface="+mn-ea"/>
          <a:cs typeface="+mn-cs"/>
        </a:defRPr>
      </a:lvl8pPr>
      <a:lvl9pPr marL="3655104" algn="l" defTabSz="91377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hyperlink" Target="https://www.blackhat.com/html/webinars/kaminsky-DNS.html" TargetMode="External"/><Relationship Id="rId2" Type="http://schemas.openxmlformats.org/officeDocument/2006/relationships/hyperlink" Target="http://unixwiz.net/techtips/iguide-kaminsky-dns-vuln.html"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hyperlink" Target="https://www.ietf.org/rfc/rfc2328.txt" TargetMode="External"/><Relationship Id="rId2" Type="http://schemas.openxmlformats.org/officeDocument/2006/relationships/hyperlink" Target="http://media.blackhat.com/bh-us-11/Nakibly/BH_US_11_Nakibly_Owning_the_Routing_Table_WP.pdf" TargetMode="External"/><Relationship Id="rId1" Type="http://schemas.openxmlformats.org/officeDocument/2006/relationships/slideLayout" Target="../slideLayouts/slideLayout2.xml"/><Relationship Id="rId6" Type="http://schemas.openxmlformats.org/officeDocument/2006/relationships/hyperlink" Target="http://en.wikipedia.org/wiki/Link-state_routing_protocol" TargetMode="External"/><Relationship Id="rId5" Type="http://schemas.openxmlformats.org/officeDocument/2006/relationships/hyperlink" Target="http://www.youtube.com/watch?v=GuNAPw1m0bg" TargetMode="External"/><Relationship Id="rId4" Type="http://schemas.openxmlformats.org/officeDocument/2006/relationships/hyperlink" Target="http://www.google.com/url?sa=t&amp;rct=j&amp;q=&amp;esrc=s&amp;source=web&amp;cd=3&amp;ved=0CEUQFjAC&amp;url=http://media.blackhat.com/bh-us-11/Nakibly/BH_US_11_Nakibly_Owning_the_Routing_Table_WP.pdf&amp;ei=nYcCU4LVOIXayAH4uoCIBA&amp;usg=AFQjCNEkKg2RaU0q2L6T_PZ4WDJNex7iKg&amp;sig2=-lZhHH8sSSTXjGvZzSsUGQ&amp;bvm=bv.61535280,d.aWc"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youtube.com/watch?v=EcKxaq1FTac"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en.wikipedia.org/wiki/Software-defined_networkin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www.educatedguesswork.org/2009/11/understanding_the_tls_renegoti.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pc-help.org/obscure.ht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schneier.com/blog/archives/2010/04/man-in-the-midd_2.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Transport_Layer_Security" TargetMode="External"/><Relationship Id="rId2" Type="http://schemas.openxmlformats.org/officeDocument/2006/relationships/hyperlink" Target="http://chimera.labs.oreilly.com/books/1230000000545/ch04.html" TargetMode="External"/><Relationship Id="rId1" Type="http://schemas.openxmlformats.org/officeDocument/2006/relationships/slideLayout" Target="../slideLayouts/slideLayout2.xml"/><Relationship Id="rId4" Type="http://schemas.openxmlformats.org/officeDocument/2006/relationships/hyperlink" Target="http://kieranhealy.org/blog/archives/2013/06/09/using-metadata-to-find-paul-rever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en.wikipedia.org/wiki/Public-key_cryptography" TargetMode="External"/><Relationship Id="rId1" Type="http://schemas.openxmlformats.org/officeDocument/2006/relationships/slideLayout" Target="../slideLayouts/slideLayout2.xml"/><Relationship Id="rId6" Type="http://schemas.openxmlformats.org/officeDocument/2006/relationships/hyperlink" Target="http://en.wikipedia.org/wiki/Certificate_authority" TargetMode="External"/><Relationship Id="rId5" Type="http://schemas.openxmlformats.org/officeDocument/2006/relationships/hyperlink" Target="http://en.wikipedia.org/wiki/Digital_signature" TargetMode="External"/><Relationship Id="rId4" Type="http://schemas.openxmlformats.org/officeDocument/2006/relationships/hyperlink" Target="http://en.wikipedia.org/wiki/Diffie%E2%80%93Hellman_key_exchange"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hyperlink" Target="http://en.wikipedia.org/wiki/Transport_Layer_Security"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intelsecurity.com/advanced-threat-research/berserk.html" TargetMode="External"/><Relationship Id="rId2" Type="http://schemas.openxmlformats.org/officeDocument/2006/relationships/hyperlink" Target="https://secure-resumption.com/" TargetMode="Externa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s://www.openssl.org/~bodo/ssl-poodle.pdf"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hyperlink" Target="http://caia.swin.edu.au/cv/szander/publications/szander-ieee-comst07.pdf"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tools.ietf.org/html/rfc3378"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hyperlink" Target="http://www.youtube.com/watch?v=GuNAPw1m0bg" TargetMode="External"/><Relationship Id="rId13" Type="http://schemas.openxmlformats.org/officeDocument/2006/relationships/hyperlink" Target="http://bits.blogs.nytimes.com/2014/01/22/big-web-crash-in-china-experts-suspect-great-firewall/?_php=true&amp;_type=blogs&amp;_r=0" TargetMode="External"/><Relationship Id="rId18" Type="http://schemas.openxmlformats.org/officeDocument/2006/relationships/hyperlink" Target="http://kieranhealy.org/blog/archives/2013/06/09/using-metadata-to-find-paul-revere/" TargetMode="External"/><Relationship Id="rId3" Type="http://schemas.openxmlformats.org/officeDocument/2006/relationships/hyperlink" Target="http://www.amazon.com/The-Cuckoos-Egg-Tracking-Espionage/dp/1416507787" TargetMode="External"/><Relationship Id="rId7" Type="http://schemas.openxmlformats.org/officeDocument/2006/relationships/hyperlink" Target="http://media.blackhat.com/bh-us-11/Nakibly/BH_US_11_Nakibly_Owning_the_Routing_Table_Slides.pdf" TargetMode="External"/><Relationship Id="rId12" Type="http://schemas.openxmlformats.org/officeDocument/2006/relationships/hyperlink" Target="http://en.wikipedia.org/wiki/Two_Generals'_Problem" TargetMode="External"/><Relationship Id="rId17" Type="http://schemas.openxmlformats.org/officeDocument/2006/relationships/hyperlink" Target="https://media.blackhat.com/us-13/US-13-Opi-Evading-Deep-Inspection-for-Fun-and-Shell-WP.pdf" TargetMode="External"/><Relationship Id="rId2" Type="http://schemas.openxmlformats.org/officeDocument/2006/relationships/hyperlink" Target="http://www.youtube.com/watch?v=EcKxaq1FTac" TargetMode="External"/><Relationship Id="rId16" Type="http://schemas.openxmlformats.org/officeDocument/2006/relationships/hyperlink" Target="https://media.blackhat.com/us-13/US-13-Opi-Evading-Deep-Inspection-for-Fun-and-Shell-Slides.pdf" TargetMode="External"/><Relationship Id="rId1" Type="http://schemas.openxmlformats.org/officeDocument/2006/relationships/slideLayout" Target="../slideLayouts/slideLayout2.xml"/><Relationship Id="rId6" Type="http://schemas.openxmlformats.org/officeDocument/2006/relationships/hyperlink" Target="http://chimera.labs.oreilly.com/books/1230000000545/ch04.html" TargetMode="External"/><Relationship Id="rId11" Type="http://schemas.openxmlformats.org/officeDocument/2006/relationships/hyperlink" Target="https://www.ietf.org/rfc/rfc1948.txt" TargetMode="External"/><Relationship Id="rId5" Type="http://schemas.openxmlformats.org/officeDocument/2006/relationships/hyperlink" Target="https://www.imperialviolet.org/2014/02/22/applebug.html" TargetMode="External"/><Relationship Id="rId15" Type="http://schemas.openxmlformats.org/officeDocument/2006/relationships/hyperlink" Target="http://en.wikipedia.org/wiki/Golden_Shield_Project" TargetMode="External"/><Relationship Id="rId10" Type="http://schemas.openxmlformats.org/officeDocument/2006/relationships/hyperlink" Target="https://www.blackhat.com/html/webinars/kaminsky-DNS.html" TargetMode="External"/><Relationship Id="rId4" Type="http://schemas.openxmlformats.org/officeDocument/2006/relationships/hyperlink" Target="http://arstechnica.com/security/2013/04/fueled-by-super-botnets-ddos-attacks-grow-meaner-and-ever-more-powerful/" TargetMode="External"/><Relationship Id="rId9" Type="http://schemas.openxmlformats.org/officeDocument/2006/relationships/hyperlink" Target="http://unixwiz.net/techtips/iguide-kaminsky-dns-vuln.html" TargetMode="External"/><Relationship Id="rId14" Type="http://schemas.openxmlformats.org/officeDocument/2006/relationships/hyperlink" Target="http://gigaom.com/2014/01/22/no-the-chinese-internet-did-not-somehow-get-re-routed-to-a-small-house-in-wyoming/"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hyperlink" Target="http://en.wikipedia.org/wiki/LAN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tools.ietf.org/html/rfc3704"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hyperlink" Target="http://cve.mitre.org/cgi-bin/cvename.cgi?name=CVE-2009-2540" TargetMode="External"/><Relationship Id="rId13" Type="http://schemas.openxmlformats.org/officeDocument/2006/relationships/hyperlink" Target="http://cve.mitre.org/cgi-bin/cvename.cgi?name=CVE-2008-2122" TargetMode="External"/><Relationship Id="rId3" Type="http://schemas.openxmlformats.org/officeDocument/2006/relationships/hyperlink" Target="http://its.calpoly.edu/Policies/RUP-INT/#e4" TargetMode="External"/><Relationship Id="rId7" Type="http://schemas.openxmlformats.org/officeDocument/2006/relationships/hyperlink" Target="http://cve.mitre.org/cgi-bin/cvename.cgi?name=CVE-2009-2726" TargetMode="External"/><Relationship Id="rId12" Type="http://schemas.openxmlformats.org/officeDocument/2006/relationships/hyperlink" Target="http://cve.mitre.org/cgi-bin/cvename.cgi?name=CVE-2008-2121" TargetMode="External"/><Relationship Id="rId17" Type="http://schemas.openxmlformats.org/officeDocument/2006/relationships/hyperlink" Target="http://cve.mitre.org/cgi-bin/cvename.cgi?name=CVE-2007-0897" TargetMode="External"/><Relationship Id="rId2" Type="http://schemas.openxmlformats.org/officeDocument/2006/relationships/hyperlink" Target="http://nmap.org/" TargetMode="External"/><Relationship Id="rId16" Type="http://schemas.openxmlformats.org/officeDocument/2006/relationships/hyperlink" Target="http://cve.mitre.org/cgi-bin/cvename.cgi?name=CVE-2006-1173" TargetMode="External"/><Relationship Id="rId1" Type="http://schemas.openxmlformats.org/officeDocument/2006/relationships/slideLayout" Target="../slideLayouts/slideLayout2.xml"/><Relationship Id="rId6" Type="http://schemas.openxmlformats.org/officeDocument/2006/relationships/hyperlink" Target="http://cve.mitre.org/cgi-bin/cvename.cgi?name=CVE-2009-2858" TargetMode="External"/><Relationship Id="rId11" Type="http://schemas.openxmlformats.org/officeDocument/2006/relationships/hyperlink" Target="http://cve.mitre.org/cgi-bin/cvename.cgi?name=CVE-2008-5180" TargetMode="External"/><Relationship Id="rId5" Type="http://schemas.openxmlformats.org/officeDocument/2006/relationships/hyperlink" Target="http://cve.mitre.org/cgi-bin/cvename.cgi?name=CVE-2009-1928" TargetMode="External"/><Relationship Id="rId15" Type="http://schemas.openxmlformats.org/officeDocument/2006/relationships/hyperlink" Target="http://cve.mitre.org/cgi-bin/cvename.cgi?name=CVE-2007-4103" TargetMode="External"/><Relationship Id="rId10" Type="http://schemas.openxmlformats.org/officeDocument/2006/relationships/hyperlink" Target="http://cve.mitre.org/cgi-bin/cvename.cgi?name=CVE-2009-2054" TargetMode="External"/><Relationship Id="rId4" Type="http://schemas.openxmlformats.org/officeDocument/2006/relationships/hyperlink" Target="http://cve.mitre.org/cgi-bin/cvename.cgi?name=CVE-2009-2874" TargetMode="External"/><Relationship Id="rId9" Type="http://schemas.openxmlformats.org/officeDocument/2006/relationships/hyperlink" Target="http://cve.mitre.org/cgi-bin/cvename.cgi?name=CVE-2009-2299" TargetMode="External"/><Relationship Id="rId14" Type="http://schemas.openxmlformats.org/officeDocument/2006/relationships/hyperlink" Target="http://cve.mitre.org/cgi-bin/cvename.cgi?name=CVE-2008-1700" TargetMode="External"/></Relationships>
</file>

<file path=ppt/slides/_rels/slide64.xml.rels><?xml version="1.0" encoding="UTF-8" standalone="yes"?>
<Relationships xmlns="http://schemas.openxmlformats.org/package/2006/relationships"><Relationship Id="rId3" Type="http://schemas.openxmlformats.org/officeDocument/2006/relationships/hyperlink" Target="https://www.us-cert.gov/ncas/alerts/TA13-088A" TargetMode="External"/><Relationship Id="rId2" Type="http://schemas.openxmlformats.org/officeDocument/2006/relationships/hyperlink" Target="http://arstechnica.com/security/2013/04/fueled-by-super-botnets-ddos-attacks-grow-meaner-and-ever-more-powerful/" TargetMode="External"/><Relationship Id="rId1" Type="http://schemas.openxmlformats.org/officeDocument/2006/relationships/slideLayout" Target="../slideLayouts/slideLayout2.xml"/><Relationship Id="rId4" Type="http://schemas.openxmlformats.org/officeDocument/2006/relationships/hyperlink" Target="http://www.us-cert.gov/ncas/alerts/TA14-013A"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en.wikipedia.org/wiki/Buffer_overflow" TargetMode="External"/><Relationship Id="rId2" Type="http://schemas.openxmlformats.org/officeDocument/2006/relationships/hyperlink" Target="http://tools.ietf.org/html/rfc1122#section-1.2.2" TargetMode="External"/><Relationship Id="rId1" Type="http://schemas.openxmlformats.org/officeDocument/2006/relationships/slideLayout" Target="../slideLayouts/slideLayout2.xml"/><Relationship Id="rId5" Type="http://schemas.openxmlformats.org/officeDocument/2006/relationships/hyperlink" Target="http://en.wikipedia.org/wiki/Morris_worm" TargetMode="External"/><Relationship Id="rId4" Type="http://schemas.openxmlformats.org/officeDocument/2006/relationships/hyperlink" Target="http://en.wikipedia.org/wiki/Return-oriented_programm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hyperlink" Target="http://tools.ietf.org/html/rfc1122#section-1.2.2"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en.wikipedia.org/wiki/Stateful_firewall"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en.wikipedia.org/wiki/Virtual_private_network" TargetMode="External"/><Relationship Id="rId2" Type="http://schemas.openxmlformats.org/officeDocument/2006/relationships/hyperlink" Target="en.wikipedia.org/wiki/IPsec" TargetMode="External"/><Relationship Id="rId1" Type="http://schemas.openxmlformats.org/officeDocument/2006/relationships/slideLayout" Target="../slideLayouts/slideLayout2.xml"/><Relationship Id="rId6" Type="http://schemas.openxmlformats.org/officeDocument/2006/relationships/hyperlink" Target="http://en.wikipedia.org/wiki/Point-to-Point_Tunneling_Protocol" TargetMode="External"/><Relationship Id="rId5" Type="http://schemas.openxmlformats.org/officeDocument/2006/relationships/hyperlink" Target="http://en.wikipedia.org/wiki/L2tp" TargetMode="External"/><Relationship Id="rId4" Type="http://schemas.openxmlformats.org/officeDocument/2006/relationships/hyperlink" Target="http://en.wikipedia.org/wiki/Internet_Key_Exchange"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http://en.wikipedia.org/wiki/Dynamic_program_analysis"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https://media.blackhat.com/us-13/US-13-Opi-Evading-Deep-Inspection-for-Fun-and-Shell-Slides.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http://en.wikipedia.org/wiki/Software-defined_networking"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hyperlink" Target="mailto:geoffrey_cooper@mcafee.com" TargetMode="External"/><Relationship Id="rId2" Type="http://schemas.openxmlformats.org/officeDocument/2006/relationships/hyperlink" Target="mailto:ramv@mcafee.com" TargetMode="External"/><Relationship Id="rId1" Type="http://schemas.openxmlformats.org/officeDocument/2006/relationships/slideLayout" Target="../slideLayouts/slideLayout4.xml"/><Relationship Id="rId4" Type="http://schemas.openxmlformats.org/officeDocument/2006/relationships/hyperlink" Target="mailto:geoffrey.cooper@intel.com"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3" Type="http://schemas.openxmlformats.org/officeDocument/2006/relationships/hyperlink" Target="http://en.wikipedia.org/wiki/Stateful_firewall" TargetMode="External"/><Relationship Id="rId2" Type="http://schemas.openxmlformats.org/officeDocument/2006/relationships/hyperlink" Target="http://en.wikipedia.org/wiki/Two_Generals'_Problem"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784664" y="2140298"/>
            <a:ext cx="5807876" cy="1079365"/>
          </a:xfrm>
        </p:spPr>
        <p:txBody>
          <a:bodyPr/>
          <a:lstStyle/>
          <a:p>
            <a:r>
              <a:rPr lang="en-US" dirty="0" smtClean="0"/>
              <a:t>Network Security</a:t>
            </a:r>
            <a:endParaRPr lang="en-US" dirty="0"/>
          </a:p>
        </p:txBody>
      </p:sp>
      <p:sp>
        <p:nvSpPr>
          <p:cNvPr id="5" name="Subtitle 4"/>
          <p:cNvSpPr>
            <a:spLocks noGrp="1"/>
          </p:cNvSpPr>
          <p:nvPr>
            <p:ph type="subTitle" idx="4294967295"/>
          </p:nvPr>
        </p:nvSpPr>
        <p:spPr>
          <a:xfrm>
            <a:off x="1787840" y="3105150"/>
            <a:ext cx="5398322" cy="394222"/>
          </a:xfrm>
        </p:spPr>
        <p:txBody>
          <a:bodyPr/>
          <a:lstStyle/>
          <a:p>
            <a:pPr marL="0" indent="0">
              <a:buNone/>
            </a:pPr>
            <a:r>
              <a:rPr lang="en-US" dirty="0" smtClean="0"/>
              <a:t>Defense Against The Dark Arts</a:t>
            </a:r>
            <a:endParaRPr lang="en-US" dirty="0"/>
          </a:p>
        </p:txBody>
      </p:sp>
      <p:sp>
        <p:nvSpPr>
          <p:cNvPr id="6" name="TextBox 5"/>
          <p:cNvSpPr txBox="1"/>
          <p:nvPr/>
        </p:nvSpPr>
        <p:spPr>
          <a:xfrm>
            <a:off x="1777999" y="3878645"/>
            <a:ext cx="2175566" cy="600160"/>
          </a:xfrm>
          <a:prstGeom prst="rect">
            <a:avLst/>
          </a:prstGeom>
          <a:noFill/>
        </p:spPr>
        <p:txBody>
          <a:bodyPr wrap="square" lIns="91436" tIns="45718" rIns="91436" bIns="45718" rtlCol="0" anchor="t">
            <a:spAutoFit/>
          </a:bodyPr>
          <a:lstStyle/>
          <a:p>
            <a:r>
              <a:rPr lang="en-US" sz="1100" dirty="0">
                <a:solidFill>
                  <a:schemeClr val="bg1"/>
                </a:solidFill>
                <a:latin typeface="Franklin Gothic Book"/>
                <a:cs typeface="Franklin Gothic Book"/>
              </a:rPr>
              <a:t>Ram Venugopalan</a:t>
            </a:r>
          </a:p>
          <a:p>
            <a:r>
              <a:rPr lang="en-US" sz="1100" dirty="0">
                <a:solidFill>
                  <a:schemeClr val="bg1"/>
                </a:solidFill>
                <a:latin typeface="Franklin Gothic Book"/>
                <a:cs typeface="Franklin Gothic Book"/>
              </a:rPr>
              <a:t>Geoffrey Cooper</a:t>
            </a:r>
          </a:p>
          <a:p>
            <a:r>
              <a:rPr lang="en-US" sz="1100" dirty="0" smtClean="0">
                <a:solidFill>
                  <a:schemeClr val="bg1"/>
                </a:solidFill>
                <a:latin typeface="Franklin Gothic Book"/>
                <a:cs typeface="Franklin Gothic Book"/>
              </a:rPr>
              <a:t>Intel Security</a:t>
            </a:r>
            <a:endParaRPr lang="en-US" sz="1100" dirty="0">
              <a:solidFill>
                <a:schemeClr val="bg1"/>
              </a:solidFill>
              <a:latin typeface="Franklin Gothic Book"/>
              <a:cs typeface="Franklin Gothic Book"/>
            </a:endParaRPr>
          </a:p>
        </p:txBody>
      </p:sp>
      <p:sp>
        <p:nvSpPr>
          <p:cNvPr id="7" name="Subtitle 4"/>
          <p:cNvSpPr txBox="1">
            <a:spLocks/>
          </p:cNvSpPr>
          <p:nvPr/>
        </p:nvSpPr>
        <p:spPr bwMode="white">
          <a:xfrm>
            <a:off x="1787837" y="3472928"/>
            <a:ext cx="5398322" cy="394222"/>
          </a:xfrm>
          <a:prstGeom prst="rect">
            <a:avLst/>
          </a:prstGeom>
          <a:noFill/>
          <a:ln w="9525">
            <a:noFill/>
            <a:miter lim="800000"/>
            <a:headEnd/>
            <a:tailEnd/>
          </a:ln>
        </p:spPr>
        <p:txBody>
          <a:bodyPr vert="horz" wrap="square" lIns="91377" tIns="45689" rIns="91377" bIns="45689" numCol="1" anchor="t" anchorCtr="0" compatLnSpc="1">
            <a:prstTxWarp prst="textNoShape">
              <a:avLst/>
            </a:prstTxWarp>
          </a:bodyPr>
          <a:lstStyle>
            <a:lvl1pPr marL="0" indent="0" algn="l" rtl="0" eaLnBrk="1" fontAlgn="base" hangingPunct="1">
              <a:lnSpc>
                <a:spcPct val="95000"/>
              </a:lnSpc>
              <a:spcBef>
                <a:spcPts val="1066"/>
              </a:spcBef>
              <a:spcAft>
                <a:spcPts val="267"/>
              </a:spcAft>
              <a:buFontTx/>
              <a:buNone/>
              <a:defRPr lang="en-US" sz="2100" b="0" i="0" baseline="0">
                <a:solidFill>
                  <a:schemeClr val="bg1"/>
                </a:solidFill>
                <a:latin typeface="Franklin Gothic Medium"/>
                <a:ea typeface="+mn-ea"/>
                <a:cs typeface="Franklin Gothic Medium"/>
              </a:defRPr>
            </a:lvl1pPr>
            <a:lvl2pPr marL="759263" indent="-298206" algn="l" rtl="0" eaLnBrk="1" fontAlgn="base" hangingPunct="1">
              <a:lnSpc>
                <a:spcPct val="95000"/>
              </a:lnSpc>
              <a:spcBef>
                <a:spcPts val="267"/>
              </a:spcBef>
              <a:spcAft>
                <a:spcPts val="267"/>
              </a:spcAft>
              <a:buChar char="–"/>
              <a:defRPr sz="1900">
                <a:solidFill>
                  <a:schemeClr val="tx1"/>
                </a:solidFill>
                <a:latin typeface="Franklin Gothic Book" pitchFamily="34" charset="0"/>
                <a:ea typeface="+mn-ea"/>
              </a:defRPr>
            </a:lvl2pPr>
            <a:lvl3pPr marL="1220321" indent="-230530" algn="l" rtl="0" eaLnBrk="1" fontAlgn="base" hangingPunct="1">
              <a:lnSpc>
                <a:spcPct val="95000"/>
              </a:lnSpc>
              <a:spcBef>
                <a:spcPts val="267"/>
              </a:spcBef>
              <a:spcAft>
                <a:spcPts val="267"/>
              </a:spcAft>
              <a:buChar char="•"/>
              <a:defRPr sz="1900">
                <a:solidFill>
                  <a:schemeClr val="tx1"/>
                </a:solidFill>
                <a:latin typeface="Franklin Gothic Book" pitchFamily="34" charset="0"/>
                <a:ea typeface="+mn-ea"/>
              </a:defRPr>
            </a:lvl3pPr>
            <a:lvl4pPr marL="1749055" indent="-300322" algn="l" rtl="0" eaLnBrk="1" fontAlgn="base" hangingPunct="1">
              <a:lnSpc>
                <a:spcPct val="95000"/>
              </a:lnSpc>
              <a:spcBef>
                <a:spcPts val="267"/>
              </a:spcBef>
              <a:spcAft>
                <a:spcPts val="267"/>
              </a:spcAft>
              <a:buChar char="–"/>
              <a:defRPr sz="1900">
                <a:solidFill>
                  <a:schemeClr val="tx1"/>
                </a:solidFill>
                <a:latin typeface="Franklin Gothic Book" pitchFamily="34" charset="0"/>
                <a:ea typeface="+mn-ea"/>
              </a:defRPr>
            </a:lvl4pPr>
            <a:lvl5pPr marL="2214343" indent="-304552" algn="l" rtl="0" eaLnBrk="1" fontAlgn="base" hangingPunct="1">
              <a:lnSpc>
                <a:spcPct val="95000"/>
              </a:lnSpc>
              <a:spcBef>
                <a:spcPts val="267"/>
              </a:spcBef>
              <a:spcAft>
                <a:spcPts val="267"/>
              </a:spcAft>
              <a:buChar char="»"/>
              <a:defRPr sz="1900">
                <a:solidFill>
                  <a:schemeClr val="tx1"/>
                </a:solidFill>
                <a:latin typeface="Franklin Gothic Book" pitchFamily="34" charset="0"/>
                <a:ea typeface="+mn-ea"/>
              </a:defRPr>
            </a:lvl5pPr>
            <a:lvl6pPr marL="2823446" indent="-304552" algn="l" rtl="0" eaLnBrk="1" fontAlgn="base" hangingPunct="1">
              <a:spcBef>
                <a:spcPct val="20000"/>
              </a:spcBef>
              <a:spcAft>
                <a:spcPct val="0"/>
              </a:spcAft>
              <a:buChar char="»"/>
              <a:defRPr>
                <a:solidFill>
                  <a:schemeClr val="tx1"/>
                </a:solidFill>
                <a:latin typeface="+mn-lt"/>
                <a:ea typeface="+mn-ea"/>
              </a:defRPr>
            </a:lvl6pPr>
            <a:lvl7pPr marL="3432549" indent="-304552" algn="l" rtl="0" eaLnBrk="1" fontAlgn="base" hangingPunct="1">
              <a:spcBef>
                <a:spcPct val="20000"/>
              </a:spcBef>
              <a:spcAft>
                <a:spcPct val="0"/>
              </a:spcAft>
              <a:buChar char="»"/>
              <a:defRPr>
                <a:solidFill>
                  <a:schemeClr val="tx1"/>
                </a:solidFill>
                <a:latin typeface="+mn-lt"/>
                <a:ea typeface="+mn-ea"/>
              </a:defRPr>
            </a:lvl7pPr>
            <a:lvl8pPr marL="4041650" indent="-304552" algn="l" rtl="0" eaLnBrk="1" fontAlgn="base" hangingPunct="1">
              <a:spcBef>
                <a:spcPct val="20000"/>
              </a:spcBef>
              <a:spcAft>
                <a:spcPct val="0"/>
              </a:spcAft>
              <a:buChar char="»"/>
              <a:defRPr>
                <a:solidFill>
                  <a:schemeClr val="tx1"/>
                </a:solidFill>
                <a:latin typeface="+mn-lt"/>
                <a:ea typeface="+mn-ea"/>
              </a:defRPr>
            </a:lvl8pPr>
            <a:lvl9pPr marL="4650754" indent="-304552" algn="l" rtl="0" eaLnBrk="1" fontAlgn="base" hangingPunct="1">
              <a:spcBef>
                <a:spcPct val="20000"/>
              </a:spcBef>
              <a:spcAft>
                <a:spcPct val="0"/>
              </a:spcAft>
              <a:buChar char="»"/>
              <a:defRPr>
                <a:solidFill>
                  <a:schemeClr val="tx1"/>
                </a:solidFill>
                <a:latin typeface="+mn-lt"/>
                <a:ea typeface="+mn-ea"/>
              </a:defRPr>
            </a:lvl9pPr>
          </a:lstStyle>
          <a:p>
            <a:endParaRPr lang="en-US" sz="1100" kern="0" dirty="0"/>
          </a:p>
        </p:txBody>
      </p:sp>
    </p:spTree>
    <p:extLst>
      <p:ext uri="{BB962C8B-B14F-4D97-AF65-F5344CB8AC3E}">
        <p14:creationId xmlns:p14="http://schemas.microsoft.com/office/powerpoint/2010/main" val="3643705914"/>
      </p:ext>
    </p:extLst>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Firewalls and Security Zones</a:t>
            </a:r>
            <a:endParaRPr lang="en-US" dirty="0"/>
          </a:p>
        </p:txBody>
      </p:sp>
      <p:sp>
        <p:nvSpPr>
          <p:cNvPr id="3" name="Content Placeholder 2"/>
          <p:cNvSpPr>
            <a:spLocks noGrp="1"/>
          </p:cNvSpPr>
          <p:nvPr>
            <p:ph sz="quarter" idx="11"/>
          </p:nvPr>
        </p:nvSpPr>
        <p:spPr>
          <a:xfrm>
            <a:off x="579613" y="819150"/>
            <a:ext cx="7072138" cy="3733800"/>
          </a:xfrm>
        </p:spPr>
        <p:txBody>
          <a:bodyPr/>
          <a:lstStyle/>
          <a:p>
            <a:r>
              <a:rPr lang="en-US" dirty="0" smtClean="0"/>
              <a:t>Most common implementation of policy is to define zones in the network with policy between the zones</a:t>
            </a:r>
          </a:p>
          <a:p>
            <a:r>
              <a:rPr lang="en-US" dirty="0" smtClean="0"/>
              <a:t>Firewalls are devices that sit between the zones and filter traffic for policy</a:t>
            </a:r>
          </a:p>
          <a:p>
            <a:pPr lvl="1"/>
            <a:r>
              <a:rPr lang="en-US" dirty="0" smtClean="0"/>
              <a:t>Over time, more functions have been added to firewalls (e.g., Routing, NAT, IPS)</a:t>
            </a:r>
          </a:p>
          <a:p>
            <a:pPr lvl="1"/>
            <a:r>
              <a:rPr lang="en-US" dirty="0"/>
              <a:t>Firewalls </a:t>
            </a:r>
            <a:r>
              <a:rPr lang="en-US" dirty="0" smtClean="0"/>
              <a:t>are big business, almost an industry of their own</a:t>
            </a:r>
            <a:endParaRPr lang="en-US" dirty="0"/>
          </a:p>
          <a:p>
            <a:r>
              <a:rPr lang="en-US" dirty="0" smtClean="0"/>
              <a:t>Commonly used zones:</a:t>
            </a:r>
          </a:p>
          <a:p>
            <a:pPr marL="345839" lvl="1" indent="0">
              <a:buNone/>
            </a:pPr>
            <a:r>
              <a:rPr lang="en-US" dirty="0" smtClean="0"/>
              <a:t>Internet	Intranet		Testing Labs</a:t>
            </a:r>
          </a:p>
          <a:p>
            <a:pPr marL="345839" lvl="1" indent="0">
              <a:buNone/>
            </a:pPr>
            <a:r>
              <a:rPr lang="en-US" dirty="0" smtClean="0"/>
              <a:t>Extranet	Corporate		Data Center</a:t>
            </a:r>
          </a:p>
          <a:p>
            <a:pPr marL="345839" lvl="1" indent="0">
              <a:buNone/>
            </a:pPr>
            <a:r>
              <a:rPr lang="en-US" dirty="0" smtClean="0"/>
              <a:t>DMZ		User Stations (DHCP Pools)</a:t>
            </a:r>
          </a:p>
          <a:p>
            <a:r>
              <a:rPr lang="en-US" dirty="0" smtClean="0"/>
              <a:t>Firewalls are best at describing policy from IP</a:t>
            </a:r>
            <a:r>
              <a:rPr lang="en-US" dirty="0" smtClean="0">
                <a:sym typeface="Wingdings" panose="05000000000000000000" pitchFamily="2" charset="2"/>
              </a:rPr>
              <a:t>IP address.  More advanced concepts:</a:t>
            </a:r>
          </a:p>
          <a:p>
            <a:pPr lvl="1"/>
            <a:r>
              <a:rPr lang="en-US" dirty="0" smtClean="0">
                <a:sym typeface="Wingdings" panose="05000000000000000000" pitchFamily="2" charset="2"/>
              </a:rPr>
              <a:t>Application + IP to IP (GMAIL from User Stations to Internet)</a:t>
            </a:r>
          </a:p>
          <a:p>
            <a:pPr lvl="1"/>
            <a:r>
              <a:rPr lang="en-US" dirty="0" smtClean="0">
                <a:sym typeface="Wingdings" panose="05000000000000000000" pitchFamily="2" charset="2"/>
              </a:rPr>
              <a:t>User + IP to IP (Finance Worker from User Stations to Financial Data Center)</a:t>
            </a:r>
            <a:endParaRPr lang="en-US" dirty="0"/>
          </a:p>
        </p:txBody>
      </p:sp>
      <p:sp>
        <p:nvSpPr>
          <p:cNvPr id="4" name="TextBox 3"/>
          <p:cNvSpPr txBox="1"/>
          <p:nvPr/>
        </p:nvSpPr>
        <p:spPr>
          <a:xfrm>
            <a:off x="7924800" y="2495550"/>
            <a:ext cx="762000" cy="338554"/>
          </a:xfrm>
          <a:prstGeom prst="rect">
            <a:avLst/>
          </a:prstGeom>
          <a:noFill/>
        </p:spPr>
        <p:txBody>
          <a:bodyPr wrap="square" rtlCol="0">
            <a:spAutoFit/>
          </a:bodyPr>
          <a:lstStyle/>
          <a:p>
            <a:endParaRPr lang="en-US" sz="1600" dirty="0" err="1" smtClean="0">
              <a:solidFill>
                <a:srgbClr val="5E6A71"/>
              </a:solidFill>
              <a:latin typeface="Franklin Gothic Book" pitchFamily="34" charset="0"/>
            </a:endParaRPr>
          </a:p>
        </p:txBody>
      </p:sp>
    </p:spTree>
    <p:extLst>
      <p:ext uri="{BB962C8B-B14F-4D97-AF65-F5344CB8AC3E}">
        <p14:creationId xmlns:p14="http://schemas.microsoft.com/office/powerpoint/2010/main" val="3580498667"/>
      </p:ext>
    </p:extLst>
  </p:cSld>
  <p:clrMapOvr>
    <a:masterClrMapping/>
  </p:clrMapOvr>
  <p:transition spd="med">
    <p:wipe dir="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495800" y="819150"/>
            <a:ext cx="4648200" cy="3876676"/>
          </a:xfrm>
          <a:prstGeom prst="rect">
            <a:avLst/>
          </a:prstGeom>
          <a:solidFill>
            <a:schemeClr val="bg1"/>
          </a:solidFill>
          <a:ln>
            <a:solidFill>
              <a:schemeClr val="tx1"/>
            </a:solidFill>
          </a:ln>
        </p:spPr>
        <p:txBody>
          <a:bodyPr wrap="square" rtlCol="0" anchor="ctr">
            <a:noAutofit/>
          </a:bodyPr>
          <a:lstStyle/>
          <a:p>
            <a:pPr algn="ctr">
              <a:lnSpc>
                <a:spcPct val="95000"/>
              </a:lnSpc>
            </a:pPr>
            <a:endParaRPr lang="en-US" sz="1100" dirty="0" smtClean="0">
              <a:solidFill>
                <a:srgbClr val="5E6A71"/>
              </a:solidFill>
            </a:endParaRPr>
          </a:p>
        </p:txBody>
      </p:sp>
      <p:sp>
        <p:nvSpPr>
          <p:cNvPr id="2" name="Title 1"/>
          <p:cNvSpPr>
            <a:spLocks noGrp="1"/>
          </p:cNvSpPr>
          <p:nvPr>
            <p:ph type="title"/>
          </p:nvPr>
        </p:nvSpPr>
        <p:spPr/>
        <p:txBody>
          <a:bodyPr/>
          <a:lstStyle/>
          <a:p>
            <a:r>
              <a:rPr lang="en-US" dirty="0" smtClean="0"/>
              <a:t>DNS Queries</a:t>
            </a:r>
            <a:endParaRPr lang="en-US" dirty="0"/>
          </a:p>
        </p:txBody>
      </p:sp>
      <p:sp>
        <p:nvSpPr>
          <p:cNvPr id="3" name="Content Placeholder 2"/>
          <p:cNvSpPr>
            <a:spLocks noGrp="1"/>
          </p:cNvSpPr>
          <p:nvPr>
            <p:ph sz="quarter" idx="11"/>
          </p:nvPr>
        </p:nvSpPr>
        <p:spPr>
          <a:xfrm>
            <a:off x="579613" y="971550"/>
            <a:ext cx="3969465" cy="3733800"/>
          </a:xfrm>
        </p:spPr>
        <p:txBody>
          <a:bodyPr>
            <a:normAutofit fontScale="92500" lnSpcReduction="10000"/>
          </a:bodyPr>
          <a:lstStyle/>
          <a:p>
            <a:r>
              <a:rPr lang="en-US" dirty="0" smtClean="0"/>
              <a:t>DNS queries work from the root servers down.  www.unixwiz</a:t>
            </a:r>
            <a:r>
              <a:rPr lang="en-US" u="sng" dirty="0" smtClean="0"/>
              <a:t>.net </a:t>
            </a:r>
          </a:p>
          <a:p>
            <a:r>
              <a:rPr lang="en-US" dirty="0" smtClean="0"/>
              <a:t>Each query either gives the answer or tells you where to ask next, so eventually you get the answer</a:t>
            </a:r>
          </a:p>
          <a:p>
            <a:r>
              <a:rPr lang="en-US" dirty="0" smtClean="0"/>
              <a:t>The last server is owner of the domain name. </a:t>
            </a:r>
            <a:r>
              <a:rPr lang="en-US" u="sng" dirty="0" smtClean="0"/>
              <a:t>DNS forces a query to the known server that owns the domain.</a:t>
            </a:r>
          </a:p>
          <a:p>
            <a:r>
              <a:rPr lang="en-US" dirty="0" smtClean="0"/>
              <a:t>DNS responses must satisfy:</a:t>
            </a:r>
          </a:p>
          <a:p>
            <a:pPr lvl="1"/>
            <a:r>
              <a:rPr lang="en-US" dirty="0" smtClean="0"/>
              <a:t>UDP port </a:t>
            </a:r>
            <a:r>
              <a:rPr lang="en-US" dirty="0" smtClean="0">
                <a:sym typeface="Wingdings" panose="05000000000000000000" pitchFamily="2" charset="2"/>
              </a:rPr>
              <a:t> (changes when server reboots)</a:t>
            </a:r>
            <a:endParaRPr lang="en-US" dirty="0" smtClean="0"/>
          </a:p>
          <a:p>
            <a:pPr lvl="1"/>
            <a:r>
              <a:rPr lang="en-US" dirty="0" smtClean="0"/>
              <a:t>Internal consistency checks</a:t>
            </a:r>
          </a:p>
          <a:p>
            <a:pPr lvl="1"/>
            <a:r>
              <a:rPr lang="en-US" dirty="0" smtClean="0"/>
              <a:t>Query ID (QID)</a:t>
            </a:r>
          </a:p>
          <a:p>
            <a:r>
              <a:rPr lang="en-US" dirty="0" err="1" smtClean="0"/>
              <a:t>Kaminsky</a:t>
            </a:r>
            <a:r>
              <a:rPr lang="en-US" dirty="0" smtClean="0"/>
              <a:t> determined that all of these could be predicted</a:t>
            </a:r>
          </a:p>
          <a:p>
            <a:r>
              <a:rPr lang="en-US" dirty="0" smtClean="0"/>
              <a:t>First </a:t>
            </a:r>
            <a:r>
              <a:rPr lang="en-US" dirty="0"/>
              <a:t>good answer is </a:t>
            </a:r>
            <a:r>
              <a:rPr lang="en-US" dirty="0" smtClean="0"/>
              <a:t>used</a:t>
            </a:r>
            <a:endParaRPr lang="en-US" dirty="0"/>
          </a:p>
        </p:txBody>
      </p:sp>
      <p:pic>
        <p:nvPicPr>
          <p:cNvPr id="1026" name="Picture 2" descr="DNS Packet, Step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9078" y="895350"/>
            <a:ext cx="4572062" cy="38004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953000" y="4629150"/>
            <a:ext cx="2105641" cy="338554"/>
          </a:xfrm>
          <a:prstGeom prst="rect">
            <a:avLst/>
          </a:prstGeom>
          <a:noFill/>
        </p:spPr>
        <p:txBody>
          <a:bodyPr wrap="none" rtlCol="0">
            <a:spAutoFit/>
          </a:bodyPr>
          <a:lstStyle/>
          <a:p>
            <a:r>
              <a:rPr lang="en-US" sz="1600" dirty="0" smtClean="0">
                <a:solidFill>
                  <a:srgbClr val="5E6A71"/>
                </a:solidFill>
                <a:latin typeface="Franklin Gothic Book" pitchFamily="34" charset="0"/>
              </a:rPr>
              <a:t>DNS Response packet</a:t>
            </a:r>
          </a:p>
        </p:txBody>
      </p:sp>
      <p:sp>
        <p:nvSpPr>
          <p:cNvPr id="5" name="TextBox 4"/>
          <p:cNvSpPr txBox="1"/>
          <p:nvPr/>
        </p:nvSpPr>
        <p:spPr>
          <a:xfrm>
            <a:off x="4674848" y="4908709"/>
            <a:ext cx="2792752" cy="246221"/>
          </a:xfrm>
          <a:prstGeom prst="rect">
            <a:avLst/>
          </a:prstGeom>
          <a:noFill/>
        </p:spPr>
        <p:txBody>
          <a:bodyPr wrap="none" rtlCol="0">
            <a:spAutoFit/>
          </a:bodyPr>
          <a:lstStyle/>
          <a:p>
            <a:r>
              <a:rPr lang="en-US" sz="1000" dirty="0" smtClean="0">
                <a:solidFill>
                  <a:srgbClr val="5E6A71"/>
                </a:solidFill>
                <a:latin typeface="Arial Narrow" panose="020B0606020202030204" pitchFamily="34" charset="0"/>
              </a:rPr>
              <a:t>http</a:t>
            </a:r>
            <a:r>
              <a:rPr lang="en-US" sz="1000" dirty="0">
                <a:solidFill>
                  <a:srgbClr val="5E6A71"/>
                </a:solidFill>
                <a:latin typeface="Arial Narrow" panose="020B0606020202030204" pitchFamily="34" charset="0"/>
              </a:rPr>
              <a:t>://unixwiz.net/techtips/iguide-kaminsky-dns-vuln.html</a:t>
            </a:r>
            <a:endParaRPr lang="en-US" sz="1000" dirty="0" smtClean="0">
              <a:solidFill>
                <a:srgbClr val="5E6A71"/>
              </a:solidFill>
              <a:latin typeface="Arial Narrow" panose="020B0606020202030204" pitchFamily="34" charset="0"/>
            </a:endParaRPr>
          </a:p>
        </p:txBody>
      </p:sp>
    </p:spTree>
    <p:extLst>
      <p:ext uri="{BB962C8B-B14F-4D97-AF65-F5344CB8AC3E}">
        <p14:creationId xmlns:p14="http://schemas.microsoft.com/office/powerpoint/2010/main" val="3217366553"/>
      </p:ext>
    </p:extLst>
  </p:cSld>
  <p:clrMapOvr>
    <a:masterClrMapping/>
  </p:clrMapOvr>
  <p:transition spd="med">
    <p:wipe dir="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Kaminsky</a:t>
            </a:r>
            <a:r>
              <a:rPr lang="en-US" dirty="0" smtClean="0"/>
              <a:t> DNS Poisoning</a:t>
            </a:r>
            <a:endParaRPr lang="en-US" dirty="0"/>
          </a:p>
        </p:txBody>
      </p:sp>
      <p:sp>
        <p:nvSpPr>
          <p:cNvPr id="3" name="Content Placeholder 2"/>
          <p:cNvSpPr>
            <a:spLocks noGrp="1"/>
          </p:cNvSpPr>
          <p:nvPr>
            <p:ph sz="quarter" idx="11"/>
          </p:nvPr>
        </p:nvSpPr>
        <p:spPr/>
        <p:txBody>
          <a:bodyPr/>
          <a:lstStyle/>
          <a:p>
            <a:r>
              <a:rPr lang="en-US" dirty="0" smtClean="0"/>
              <a:t>Determine the authoritative server of the victim domain, by querying it</a:t>
            </a:r>
            <a:endParaRPr lang="en-US" dirty="0"/>
          </a:p>
          <a:p>
            <a:r>
              <a:rPr lang="en-US" dirty="0" smtClean="0"/>
              <a:t>Get the server to query your own domain (e.g., boris.badenov.su)</a:t>
            </a:r>
          </a:p>
          <a:p>
            <a:pPr lvl="1"/>
            <a:r>
              <a:rPr lang="en-US" dirty="0" smtClean="0"/>
              <a:t>This gives you info about how to predict the response from the victim.</a:t>
            </a:r>
          </a:p>
          <a:p>
            <a:r>
              <a:rPr lang="en-US" dirty="0" smtClean="0"/>
              <a:t>Next query the same server about the victim domain.</a:t>
            </a:r>
          </a:p>
          <a:p>
            <a:r>
              <a:rPr lang="en-US" dirty="0" smtClean="0"/>
              <a:t>… and immediately flood the server with predicted (but forged) responses</a:t>
            </a:r>
          </a:p>
          <a:p>
            <a:pPr lvl="1"/>
            <a:r>
              <a:rPr lang="en-US" dirty="0" smtClean="0"/>
              <a:t>UDP port info will be the same as earlier</a:t>
            </a:r>
          </a:p>
          <a:p>
            <a:pPr lvl="1"/>
            <a:r>
              <a:rPr lang="en-US" dirty="0" smtClean="0"/>
              <a:t>Query ID’s increment linearly, so flood the next 1000 of them</a:t>
            </a:r>
          </a:p>
          <a:p>
            <a:pPr lvl="1"/>
            <a:r>
              <a:rPr lang="en-US" dirty="0" smtClean="0"/>
              <a:t>Respond quickly, before the real response arrives</a:t>
            </a:r>
          </a:p>
          <a:p>
            <a:pPr lvl="1"/>
            <a:r>
              <a:rPr lang="en-US" dirty="0" smtClean="0"/>
              <a:t>Include a long time to live so the victim server will cache YOUR information for a long time</a:t>
            </a:r>
          </a:p>
          <a:p>
            <a:r>
              <a:rPr lang="en-US" dirty="0" smtClean="0"/>
              <a:t>Read: </a:t>
            </a:r>
            <a:r>
              <a:rPr lang="en-US" dirty="0">
                <a:solidFill>
                  <a:srgbClr val="5E6A71"/>
                </a:solidFill>
                <a:hlinkClick r:id="rId2"/>
              </a:rPr>
              <a:t>http://unixwiz.net/techtips/iguide-kaminsky-dns-vuln.html</a:t>
            </a:r>
            <a:endParaRPr lang="en-US" dirty="0">
              <a:solidFill>
                <a:srgbClr val="5E6A71"/>
              </a:solidFill>
            </a:endParaRPr>
          </a:p>
          <a:p>
            <a:r>
              <a:rPr lang="en-US" dirty="0" smtClean="0"/>
              <a:t>Listen: </a:t>
            </a:r>
            <a:r>
              <a:rPr lang="en-US" dirty="0" smtClean="0">
                <a:solidFill>
                  <a:srgbClr val="5E6A71"/>
                </a:solidFill>
                <a:hlinkClick r:id="rId3"/>
              </a:rPr>
              <a:t>https</a:t>
            </a:r>
            <a:r>
              <a:rPr lang="en-US" dirty="0">
                <a:solidFill>
                  <a:srgbClr val="5E6A71"/>
                </a:solidFill>
                <a:hlinkClick r:id="rId3"/>
              </a:rPr>
              <a:t>://www.blackhat.com/html/webinars/kaminsky-DNS.html</a:t>
            </a:r>
            <a:endParaRPr lang="en-US" dirty="0" smtClean="0"/>
          </a:p>
        </p:txBody>
      </p:sp>
    </p:spTree>
    <p:extLst>
      <p:ext uri="{BB962C8B-B14F-4D97-AF65-F5344CB8AC3E}">
        <p14:creationId xmlns:p14="http://schemas.microsoft.com/office/powerpoint/2010/main" val="1218380457"/>
      </p:ext>
    </p:extLst>
  </p:cSld>
  <p:clrMapOvr>
    <a:masterClrMapping/>
  </p:clrMapOvr>
  <p:transition spd="med">
    <p:wipe dir="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Stuff: </a:t>
            </a:r>
            <a:r>
              <a:rPr lang="en-US" dirty="0" smtClean="0">
                <a:hlinkClick r:id="rId2"/>
              </a:rPr>
              <a:t>Attack on OSPF Routing </a:t>
            </a:r>
            <a:r>
              <a:rPr lang="en-US" dirty="0" smtClean="0"/>
              <a:t>(</a:t>
            </a:r>
            <a:r>
              <a:rPr lang="en-US" dirty="0" smtClean="0">
                <a:hlinkClick r:id="rId3"/>
              </a:rPr>
              <a:t>RFC 2328</a:t>
            </a:r>
            <a:r>
              <a:rPr lang="en-US" dirty="0" smtClean="0"/>
              <a:t>)</a:t>
            </a:r>
            <a:endParaRPr lang="en-US" dirty="0"/>
          </a:p>
        </p:txBody>
      </p:sp>
      <p:sp>
        <p:nvSpPr>
          <p:cNvPr id="3" name="Content Placeholder 2"/>
          <p:cNvSpPr>
            <a:spLocks noGrp="1"/>
          </p:cNvSpPr>
          <p:nvPr>
            <p:ph sz="quarter" idx="11"/>
          </p:nvPr>
        </p:nvSpPr>
        <p:spPr>
          <a:xfrm>
            <a:off x="533400" y="988427"/>
            <a:ext cx="7072138" cy="3733800"/>
          </a:xfrm>
        </p:spPr>
        <p:txBody>
          <a:bodyPr/>
          <a:lstStyle/>
          <a:p>
            <a:r>
              <a:rPr lang="en-US" u="sng" dirty="0" smtClean="0"/>
              <a:t>Owning </a:t>
            </a:r>
            <a:r>
              <a:rPr lang="en-US" u="sng" dirty="0"/>
              <a:t>the Routing Table</a:t>
            </a:r>
            <a:r>
              <a:rPr lang="en-US" dirty="0"/>
              <a:t>, </a:t>
            </a:r>
            <a:r>
              <a:rPr lang="en-US" dirty="0" smtClean="0"/>
              <a:t>2011, Alex </a:t>
            </a:r>
            <a:r>
              <a:rPr lang="en-US" dirty="0" err="1"/>
              <a:t>Kirshon</a:t>
            </a:r>
            <a:r>
              <a:rPr lang="en-US" dirty="0"/>
              <a:t>, Dima </a:t>
            </a:r>
            <a:r>
              <a:rPr lang="en-US" dirty="0" err="1"/>
              <a:t>Gonikman</a:t>
            </a:r>
            <a:r>
              <a:rPr lang="en-US" dirty="0"/>
              <a:t>, Dr. Gabi </a:t>
            </a:r>
            <a:r>
              <a:rPr lang="en-US" dirty="0" err="1" smtClean="0"/>
              <a:t>Nakibly</a:t>
            </a:r>
            <a:r>
              <a:rPr lang="en-US" dirty="0" smtClean="0"/>
              <a:t> (BlackHat </a:t>
            </a:r>
            <a:r>
              <a:rPr lang="en-US" dirty="0" smtClean="0">
                <a:hlinkClick r:id="rId4"/>
              </a:rPr>
              <a:t>paper </a:t>
            </a:r>
            <a:r>
              <a:rPr lang="en-US" dirty="0" smtClean="0"/>
              <a:t>and </a:t>
            </a:r>
            <a:r>
              <a:rPr lang="en-US" dirty="0" smtClean="0">
                <a:hlinkClick r:id="rId5"/>
              </a:rPr>
              <a:t>video</a:t>
            </a:r>
            <a:r>
              <a:rPr lang="en-US" dirty="0" smtClean="0"/>
              <a:t>)</a:t>
            </a:r>
            <a:endParaRPr lang="en-US" dirty="0"/>
          </a:p>
          <a:p>
            <a:r>
              <a:rPr lang="en-US" dirty="0" smtClean="0"/>
              <a:t>OSPF is a </a:t>
            </a:r>
            <a:r>
              <a:rPr lang="en-US" dirty="0" smtClean="0">
                <a:hlinkClick r:id="rId6"/>
              </a:rPr>
              <a:t>Link State routing protocol</a:t>
            </a:r>
            <a:r>
              <a:rPr lang="en-US" dirty="0" smtClean="0"/>
              <a:t>, where each node repeatedly sends Link State Advertisements (LSA) to indicate what nodes it is connected to.  Each node then builds a routing map based on all the LSA.</a:t>
            </a:r>
          </a:p>
          <a:p>
            <a:pPr lvl="1"/>
            <a:r>
              <a:rPr lang="en-US" dirty="0" smtClean="0"/>
              <a:t>The protocol defines uniqueness uses the LSA sequence number, checksum and age; the checksum is not secured by a secret.</a:t>
            </a:r>
          </a:p>
          <a:p>
            <a:r>
              <a:rPr lang="en-US" dirty="0" smtClean="0"/>
              <a:t>Attacker: listens for a LSA, then sends an update just after.  </a:t>
            </a:r>
          </a:p>
          <a:p>
            <a:pPr lvl="1"/>
            <a:r>
              <a:rPr lang="en-US" dirty="0" smtClean="0"/>
              <a:t>This is a Predictive Attack—causes the real update to be seen as a duplicate</a:t>
            </a:r>
          </a:p>
          <a:p>
            <a:r>
              <a:rPr lang="en-US" dirty="0" smtClean="0"/>
              <a:t>Routing tables now corrupted for 30 minutes</a:t>
            </a:r>
          </a:p>
          <a:p>
            <a:r>
              <a:rPr lang="en-US" dirty="0" smtClean="0"/>
              <a:t>Attacker can segment the network</a:t>
            </a:r>
          </a:p>
          <a:p>
            <a:r>
              <a:rPr lang="en-US" dirty="0" smtClean="0"/>
              <a:t>Attacker can route everything through himself or </a:t>
            </a:r>
            <a:r>
              <a:rPr lang="en-US" dirty="0" err="1" smtClean="0"/>
              <a:t>blackhole</a:t>
            </a:r>
            <a:r>
              <a:rPr lang="en-US" dirty="0" smtClean="0"/>
              <a:t> everything</a:t>
            </a:r>
          </a:p>
        </p:txBody>
      </p:sp>
      <p:sp>
        <p:nvSpPr>
          <p:cNvPr id="4" name="Rectangle 3"/>
          <p:cNvSpPr/>
          <p:nvPr/>
        </p:nvSpPr>
        <p:spPr>
          <a:xfrm>
            <a:off x="3891609" y="1200150"/>
            <a:ext cx="3347391" cy="338554"/>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1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If Interested: see video / paper</a:t>
            </a:r>
            <a:endParaRPr 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1652985667"/>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Thinking about zones &amp; Policy</a:t>
            </a:r>
            <a:endParaRPr lang="en-US" dirty="0"/>
          </a:p>
        </p:txBody>
      </p:sp>
      <p:sp>
        <p:nvSpPr>
          <p:cNvPr id="5" name="Oval 4"/>
          <p:cNvSpPr/>
          <p:nvPr/>
        </p:nvSpPr>
        <p:spPr>
          <a:xfrm>
            <a:off x="762000" y="1123950"/>
            <a:ext cx="3200400" cy="3505200"/>
          </a:xfrm>
          <a:prstGeom prst="ellipse">
            <a:avLst/>
          </a:prstGeom>
          <a:solidFill>
            <a:schemeClr val="accent4">
              <a:lumMod val="40000"/>
              <a:lumOff val="60000"/>
              <a:alpha val="57000"/>
            </a:schemeClr>
          </a:solidFill>
          <a:ln>
            <a:solidFill>
              <a:schemeClr val="tx2"/>
            </a:solidFill>
          </a:ln>
        </p:spPr>
        <p:txBody>
          <a:bodyPr wrap="square" rtlCol="0" anchor="t">
            <a:noAutofit/>
          </a:bodyPr>
          <a:lstStyle/>
          <a:p>
            <a:pPr algn="ctr">
              <a:lnSpc>
                <a:spcPct val="95000"/>
              </a:lnSpc>
            </a:pPr>
            <a:r>
              <a:rPr lang="en-US" sz="1000" b="1" dirty="0">
                <a:solidFill>
                  <a:schemeClr val="bg1">
                    <a:lumMod val="85000"/>
                  </a:schemeClr>
                </a:solidFill>
              </a:rPr>
              <a:t>INTERNET</a:t>
            </a:r>
          </a:p>
        </p:txBody>
      </p:sp>
      <p:sp>
        <p:nvSpPr>
          <p:cNvPr id="6" name="Oval 5"/>
          <p:cNvSpPr/>
          <p:nvPr/>
        </p:nvSpPr>
        <p:spPr>
          <a:xfrm>
            <a:off x="4495800" y="1135972"/>
            <a:ext cx="3200400" cy="3505200"/>
          </a:xfrm>
          <a:prstGeom prst="ellipse">
            <a:avLst/>
          </a:prstGeom>
          <a:solidFill>
            <a:schemeClr val="accent4">
              <a:lumMod val="40000"/>
              <a:lumOff val="60000"/>
              <a:alpha val="57000"/>
            </a:schemeClr>
          </a:solidFill>
          <a:ln>
            <a:solidFill>
              <a:schemeClr val="tx2"/>
            </a:solidFill>
          </a:ln>
        </p:spPr>
        <p:txBody>
          <a:bodyPr wrap="square" rtlCol="0" anchor="t">
            <a:noAutofit/>
          </a:bodyPr>
          <a:lstStyle/>
          <a:p>
            <a:pPr algn="ctr">
              <a:lnSpc>
                <a:spcPct val="95000"/>
              </a:lnSpc>
            </a:pPr>
            <a:r>
              <a:rPr lang="en-US" sz="1000" b="1" dirty="0">
                <a:solidFill>
                  <a:schemeClr val="bg1">
                    <a:lumMod val="85000"/>
                  </a:schemeClr>
                </a:solidFill>
              </a:rPr>
              <a:t>INTRANET</a:t>
            </a:r>
          </a:p>
        </p:txBody>
      </p:sp>
      <p:sp>
        <p:nvSpPr>
          <p:cNvPr id="7" name="Oval 6"/>
          <p:cNvSpPr/>
          <p:nvPr/>
        </p:nvSpPr>
        <p:spPr>
          <a:xfrm>
            <a:off x="5691696" y="1962150"/>
            <a:ext cx="1852104" cy="2490556"/>
          </a:xfrm>
          <a:prstGeom prst="ellipse">
            <a:avLst/>
          </a:prstGeom>
          <a:solidFill>
            <a:schemeClr val="accent4">
              <a:lumMod val="40000"/>
              <a:lumOff val="60000"/>
              <a:alpha val="57000"/>
            </a:schemeClr>
          </a:solidFill>
          <a:ln>
            <a:solidFill>
              <a:schemeClr val="tx2"/>
            </a:solidFill>
          </a:ln>
        </p:spPr>
        <p:txBody>
          <a:bodyPr wrap="square" rtlCol="0" anchor="t">
            <a:noAutofit/>
          </a:bodyPr>
          <a:lstStyle/>
          <a:p>
            <a:pPr algn="ctr">
              <a:lnSpc>
                <a:spcPct val="95000"/>
              </a:lnSpc>
            </a:pPr>
            <a:r>
              <a:rPr lang="en-US" sz="1000" b="1" dirty="0">
                <a:solidFill>
                  <a:srgbClr val="5E6A71"/>
                </a:solidFill>
              </a:rPr>
              <a:t>CORPORATE</a:t>
            </a:r>
          </a:p>
        </p:txBody>
      </p:sp>
      <p:sp>
        <p:nvSpPr>
          <p:cNvPr id="8" name="Oval 7"/>
          <p:cNvSpPr/>
          <p:nvPr/>
        </p:nvSpPr>
        <p:spPr>
          <a:xfrm>
            <a:off x="2743200" y="1123950"/>
            <a:ext cx="2948495" cy="1600200"/>
          </a:xfrm>
          <a:prstGeom prst="ellipse">
            <a:avLst/>
          </a:prstGeom>
          <a:solidFill>
            <a:schemeClr val="accent4">
              <a:lumMod val="40000"/>
              <a:lumOff val="60000"/>
              <a:alpha val="57000"/>
            </a:schemeClr>
          </a:solidFill>
          <a:ln>
            <a:solidFill>
              <a:schemeClr val="tx2"/>
            </a:solidFill>
          </a:ln>
        </p:spPr>
        <p:txBody>
          <a:bodyPr wrap="square" rtlCol="0" anchor="t">
            <a:noAutofit/>
          </a:bodyPr>
          <a:lstStyle/>
          <a:p>
            <a:pPr algn="ctr">
              <a:lnSpc>
                <a:spcPct val="95000"/>
              </a:lnSpc>
            </a:pPr>
            <a:r>
              <a:rPr lang="en-US" sz="1000" b="1" dirty="0">
                <a:solidFill>
                  <a:schemeClr val="bg1">
                    <a:lumMod val="85000"/>
                  </a:schemeClr>
                </a:solidFill>
              </a:rPr>
              <a:t>DATA CENTERS</a:t>
            </a:r>
          </a:p>
        </p:txBody>
      </p:sp>
      <p:sp>
        <p:nvSpPr>
          <p:cNvPr id="9" name="Oval 8"/>
          <p:cNvSpPr/>
          <p:nvPr/>
        </p:nvSpPr>
        <p:spPr>
          <a:xfrm>
            <a:off x="4495800" y="754972"/>
            <a:ext cx="914400" cy="762000"/>
          </a:xfrm>
          <a:prstGeom prst="ellipse">
            <a:avLst/>
          </a:prstGeom>
          <a:solidFill>
            <a:schemeClr val="accent4">
              <a:lumMod val="40000"/>
              <a:lumOff val="60000"/>
              <a:alpha val="57000"/>
            </a:schemeClr>
          </a:solidFill>
          <a:ln>
            <a:solidFill>
              <a:schemeClr val="tx2"/>
            </a:solidFill>
          </a:ln>
        </p:spPr>
        <p:txBody>
          <a:bodyPr wrap="square" rtlCol="0" anchor="t">
            <a:noAutofit/>
          </a:bodyPr>
          <a:lstStyle/>
          <a:p>
            <a:pPr algn="ctr">
              <a:lnSpc>
                <a:spcPct val="95000"/>
              </a:lnSpc>
            </a:pPr>
            <a:r>
              <a:rPr lang="en-US" sz="1000" b="1" dirty="0">
                <a:solidFill>
                  <a:schemeClr val="bg1">
                    <a:lumMod val="85000"/>
                  </a:schemeClr>
                </a:solidFill>
              </a:rPr>
              <a:t>DMZ</a:t>
            </a:r>
          </a:p>
        </p:txBody>
      </p:sp>
      <p:sp>
        <p:nvSpPr>
          <p:cNvPr id="10" name="Oval 9"/>
          <p:cNvSpPr/>
          <p:nvPr/>
        </p:nvSpPr>
        <p:spPr>
          <a:xfrm>
            <a:off x="914400" y="2439140"/>
            <a:ext cx="1447800" cy="1732810"/>
          </a:xfrm>
          <a:prstGeom prst="ellipse">
            <a:avLst/>
          </a:prstGeom>
          <a:solidFill>
            <a:schemeClr val="accent4">
              <a:lumMod val="40000"/>
              <a:lumOff val="60000"/>
              <a:alpha val="57000"/>
            </a:schemeClr>
          </a:solidFill>
          <a:ln>
            <a:solidFill>
              <a:schemeClr val="tx2"/>
            </a:solidFill>
          </a:ln>
        </p:spPr>
        <p:txBody>
          <a:bodyPr wrap="square" rtlCol="0" anchor="t">
            <a:noAutofit/>
          </a:bodyPr>
          <a:lstStyle/>
          <a:p>
            <a:pPr algn="ctr">
              <a:lnSpc>
                <a:spcPct val="95000"/>
              </a:lnSpc>
            </a:pPr>
            <a:r>
              <a:rPr lang="en-US" sz="1000" b="1" dirty="0" smtClean="0">
                <a:solidFill>
                  <a:srgbClr val="5E6A71"/>
                </a:solidFill>
              </a:rPr>
              <a:t>EXTRANET</a:t>
            </a:r>
            <a:endParaRPr lang="en-US" sz="1000" b="1" dirty="0">
              <a:solidFill>
                <a:srgbClr val="5E6A71"/>
              </a:solidFill>
            </a:endParaRPr>
          </a:p>
        </p:txBody>
      </p:sp>
      <p:sp>
        <p:nvSpPr>
          <p:cNvPr id="11" name="Oval 10"/>
          <p:cNvSpPr/>
          <p:nvPr/>
        </p:nvSpPr>
        <p:spPr>
          <a:xfrm>
            <a:off x="4648200" y="1821772"/>
            <a:ext cx="838200" cy="673778"/>
          </a:xfrm>
          <a:prstGeom prst="ellipse">
            <a:avLst/>
          </a:prstGeom>
          <a:solidFill>
            <a:schemeClr val="accent4">
              <a:lumMod val="40000"/>
              <a:lumOff val="60000"/>
              <a:alpha val="57000"/>
            </a:schemeClr>
          </a:solidFill>
          <a:ln>
            <a:solidFill>
              <a:schemeClr val="tx2"/>
            </a:solidFill>
          </a:ln>
        </p:spPr>
        <p:txBody>
          <a:bodyPr wrap="square" rtlCol="0" anchor="t">
            <a:noAutofit/>
          </a:bodyPr>
          <a:lstStyle/>
          <a:p>
            <a:pPr algn="ctr">
              <a:lnSpc>
                <a:spcPct val="95000"/>
              </a:lnSpc>
            </a:pPr>
            <a:r>
              <a:rPr lang="en-US" sz="1000" b="1" dirty="0" smtClean="0">
                <a:solidFill>
                  <a:srgbClr val="5E6A71"/>
                </a:solidFill>
              </a:rPr>
              <a:t>Corp</a:t>
            </a:r>
          </a:p>
          <a:p>
            <a:pPr algn="ctr">
              <a:lnSpc>
                <a:spcPct val="95000"/>
              </a:lnSpc>
            </a:pPr>
            <a:r>
              <a:rPr lang="en-US" sz="1000" b="1" dirty="0" smtClean="0">
                <a:solidFill>
                  <a:srgbClr val="5E6A71"/>
                </a:solidFill>
              </a:rPr>
              <a:t>DC</a:t>
            </a:r>
            <a:endParaRPr lang="en-US" sz="1000" b="1" dirty="0">
              <a:solidFill>
                <a:srgbClr val="5E6A71"/>
              </a:solidFill>
            </a:endParaRPr>
          </a:p>
        </p:txBody>
      </p:sp>
      <p:sp>
        <p:nvSpPr>
          <p:cNvPr id="12" name="Oval 11"/>
          <p:cNvSpPr/>
          <p:nvPr/>
        </p:nvSpPr>
        <p:spPr>
          <a:xfrm>
            <a:off x="6084348" y="3486150"/>
            <a:ext cx="1219200" cy="762000"/>
          </a:xfrm>
          <a:prstGeom prst="ellipse">
            <a:avLst/>
          </a:prstGeom>
          <a:solidFill>
            <a:schemeClr val="accent4">
              <a:lumMod val="40000"/>
              <a:lumOff val="60000"/>
              <a:alpha val="57000"/>
            </a:schemeClr>
          </a:solidFill>
          <a:ln>
            <a:solidFill>
              <a:schemeClr val="tx2"/>
            </a:solidFill>
          </a:ln>
        </p:spPr>
        <p:txBody>
          <a:bodyPr wrap="square" rtlCol="0" anchor="t">
            <a:noAutofit/>
          </a:bodyPr>
          <a:lstStyle/>
          <a:p>
            <a:pPr algn="ctr">
              <a:lnSpc>
                <a:spcPct val="95000"/>
              </a:lnSpc>
            </a:pPr>
            <a:r>
              <a:rPr lang="en-US" sz="1000" b="1" dirty="0" smtClean="0">
                <a:solidFill>
                  <a:srgbClr val="5E6A71"/>
                </a:solidFill>
              </a:rPr>
              <a:t>LABS</a:t>
            </a:r>
            <a:endParaRPr lang="en-US" sz="1000" b="1" dirty="0">
              <a:solidFill>
                <a:srgbClr val="5E6A71"/>
              </a:solidFill>
            </a:endParaRPr>
          </a:p>
        </p:txBody>
      </p:sp>
      <p:sp>
        <p:nvSpPr>
          <p:cNvPr id="13" name="Rectangle 12"/>
          <p:cNvSpPr/>
          <p:nvPr/>
        </p:nvSpPr>
        <p:spPr>
          <a:xfrm>
            <a:off x="5536707" y="209550"/>
            <a:ext cx="3083665" cy="584775"/>
          </a:xfrm>
          <a:prstGeom prst="rect">
            <a:avLst/>
          </a:prstGeom>
          <a:noFill/>
        </p:spPr>
        <p:txBody>
          <a:bodyPr wrap="none" lIns="91440" tIns="45720" rIns="91440" bIns="45720">
            <a:spAutoFit/>
          </a:bodyPr>
          <a:lstStyle/>
          <a:p>
            <a:r>
              <a:rPr lang="en-US" sz="1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What inter-zone </a:t>
            </a:r>
            <a:r>
              <a:rPr lang="en-US" sz="1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traffic </a:t>
            </a:r>
            <a:endParaRPr lang="en-US" sz="1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r>
              <a:rPr lang="en-US" sz="1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makes sense?</a:t>
            </a:r>
            <a:endParaRPr lang="en-US" sz="1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4" name="Oval 13"/>
          <p:cNvSpPr/>
          <p:nvPr/>
        </p:nvSpPr>
        <p:spPr>
          <a:xfrm>
            <a:off x="2971800" y="1821772"/>
            <a:ext cx="838200" cy="673778"/>
          </a:xfrm>
          <a:prstGeom prst="ellipse">
            <a:avLst/>
          </a:prstGeom>
          <a:solidFill>
            <a:schemeClr val="accent4">
              <a:lumMod val="40000"/>
              <a:lumOff val="60000"/>
              <a:alpha val="57000"/>
            </a:schemeClr>
          </a:solidFill>
          <a:ln>
            <a:solidFill>
              <a:schemeClr val="tx2"/>
            </a:solidFill>
          </a:ln>
        </p:spPr>
        <p:txBody>
          <a:bodyPr wrap="square" rtlCol="0" anchor="t">
            <a:noAutofit/>
          </a:bodyPr>
          <a:lstStyle/>
          <a:p>
            <a:pPr algn="ctr">
              <a:lnSpc>
                <a:spcPct val="95000"/>
              </a:lnSpc>
            </a:pPr>
            <a:r>
              <a:rPr lang="en-US" sz="1000" b="1" dirty="0" smtClean="0">
                <a:solidFill>
                  <a:srgbClr val="5E6A71"/>
                </a:solidFill>
              </a:rPr>
              <a:t>Cloud</a:t>
            </a:r>
          </a:p>
          <a:p>
            <a:pPr algn="ctr">
              <a:lnSpc>
                <a:spcPct val="95000"/>
              </a:lnSpc>
            </a:pPr>
            <a:r>
              <a:rPr lang="en-US" sz="1000" b="1" dirty="0" smtClean="0">
                <a:solidFill>
                  <a:srgbClr val="5E6A71"/>
                </a:solidFill>
              </a:rPr>
              <a:t>DC</a:t>
            </a:r>
            <a:endParaRPr lang="en-US" sz="1000" b="1" dirty="0">
              <a:solidFill>
                <a:srgbClr val="5E6A71"/>
              </a:solidFill>
            </a:endParaRPr>
          </a:p>
        </p:txBody>
      </p:sp>
      <p:sp>
        <p:nvSpPr>
          <p:cNvPr id="16" name="Oval 15"/>
          <p:cNvSpPr/>
          <p:nvPr/>
        </p:nvSpPr>
        <p:spPr>
          <a:xfrm>
            <a:off x="4648200" y="3207428"/>
            <a:ext cx="972106" cy="673778"/>
          </a:xfrm>
          <a:prstGeom prst="ellipse">
            <a:avLst/>
          </a:prstGeom>
          <a:solidFill>
            <a:schemeClr val="accent4">
              <a:lumMod val="40000"/>
              <a:lumOff val="60000"/>
              <a:alpha val="57000"/>
            </a:schemeClr>
          </a:solidFill>
          <a:ln>
            <a:solidFill>
              <a:schemeClr val="tx2"/>
            </a:solidFill>
          </a:ln>
        </p:spPr>
        <p:txBody>
          <a:bodyPr wrap="square" rtlCol="0" anchor="t">
            <a:noAutofit/>
          </a:bodyPr>
          <a:lstStyle/>
          <a:p>
            <a:pPr algn="ctr">
              <a:lnSpc>
                <a:spcPct val="95000"/>
              </a:lnSpc>
            </a:pPr>
            <a:r>
              <a:rPr lang="en-US" sz="1000" b="1" dirty="0" smtClean="0">
                <a:solidFill>
                  <a:srgbClr val="5E6A71"/>
                </a:solidFill>
              </a:rPr>
              <a:t>External Access Points</a:t>
            </a:r>
            <a:endParaRPr lang="en-US" sz="1000" b="1" dirty="0">
              <a:solidFill>
                <a:srgbClr val="5E6A71"/>
              </a:solidFill>
            </a:endParaRPr>
          </a:p>
        </p:txBody>
      </p:sp>
      <p:sp>
        <p:nvSpPr>
          <p:cNvPr id="17" name="Oval 16"/>
          <p:cNvSpPr/>
          <p:nvPr/>
        </p:nvSpPr>
        <p:spPr>
          <a:xfrm>
            <a:off x="1136341" y="2911922"/>
            <a:ext cx="972106" cy="515367"/>
          </a:xfrm>
          <a:prstGeom prst="ellipse">
            <a:avLst/>
          </a:prstGeom>
          <a:solidFill>
            <a:schemeClr val="accent4">
              <a:lumMod val="40000"/>
              <a:lumOff val="60000"/>
              <a:alpha val="57000"/>
            </a:schemeClr>
          </a:solidFill>
          <a:ln>
            <a:solidFill>
              <a:schemeClr val="tx2"/>
            </a:solidFill>
          </a:ln>
        </p:spPr>
        <p:txBody>
          <a:bodyPr wrap="square" rtlCol="0" anchor="t">
            <a:noAutofit/>
          </a:bodyPr>
          <a:lstStyle/>
          <a:p>
            <a:pPr algn="ctr">
              <a:lnSpc>
                <a:spcPct val="95000"/>
              </a:lnSpc>
            </a:pPr>
            <a:r>
              <a:rPr lang="en-US" sz="1000" b="1" dirty="0" smtClean="0">
                <a:solidFill>
                  <a:srgbClr val="5E6A71"/>
                </a:solidFill>
              </a:rPr>
              <a:t>Partner Sites</a:t>
            </a:r>
            <a:endParaRPr lang="en-US" sz="1000" b="1" dirty="0">
              <a:solidFill>
                <a:srgbClr val="5E6A71"/>
              </a:solidFill>
            </a:endParaRPr>
          </a:p>
        </p:txBody>
      </p:sp>
      <p:sp>
        <p:nvSpPr>
          <p:cNvPr id="18" name="Oval 17"/>
          <p:cNvSpPr/>
          <p:nvPr/>
        </p:nvSpPr>
        <p:spPr>
          <a:xfrm>
            <a:off x="1161494" y="3486150"/>
            <a:ext cx="972106" cy="515367"/>
          </a:xfrm>
          <a:prstGeom prst="ellipse">
            <a:avLst/>
          </a:prstGeom>
          <a:solidFill>
            <a:schemeClr val="accent4">
              <a:lumMod val="40000"/>
              <a:lumOff val="60000"/>
              <a:alpha val="57000"/>
            </a:schemeClr>
          </a:solidFill>
          <a:ln>
            <a:solidFill>
              <a:schemeClr val="tx2"/>
            </a:solidFill>
          </a:ln>
        </p:spPr>
        <p:txBody>
          <a:bodyPr wrap="square" rtlCol="0" anchor="t">
            <a:noAutofit/>
          </a:bodyPr>
          <a:lstStyle/>
          <a:p>
            <a:pPr algn="ctr">
              <a:lnSpc>
                <a:spcPct val="95000"/>
              </a:lnSpc>
            </a:pPr>
            <a:r>
              <a:rPr lang="en-US" sz="1000" b="1" dirty="0" smtClean="0">
                <a:solidFill>
                  <a:srgbClr val="5E6A71"/>
                </a:solidFill>
              </a:rPr>
              <a:t>Trusted clients</a:t>
            </a:r>
            <a:endParaRPr lang="en-US" sz="1000" b="1" dirty="0">
              <a:solidFill>
                <a:srgbClr val="5E6A71"/>
              </a:solidFill>
            </a:endParaRPr>
          </a:p>
        </p:txBody>
      </p:sp>
    </p:spTree>
    <p:extLst>
      <p:ext uri="{BB962C8B-B14F-4D97-AF65-F5344CB8AC3E}">
        <p14:creationId xmlns:p14="http://schemas.microsoft.com/office/powerpoint/2010/main" val="53030088"/>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Zones and Policy – Homework assignment</a:t>
            </a:r>
            <a:endParaRPr lang="en-US" dirty="0"/>
          </a:p>
        </p:txBody>
      </p:sp>
      <p:graphicFrame>
        <p:nvGraphicFramePr>
          <p:cNvPr id="7" name="Content Placeholder 6"/>
          <p:cNvGraphicFramePr>
            <a:graphicFrameLocks noGrp="1"/>
          </p:cNvGraphicFramePr>
          <p:nvPr>
            <p:ph sz="quarter" idx="11"/>
            <p:extLst>
              <p:ext uri="{D42A27DB-BD31-4B8C-83A1-F6EECF244321}">
                <p14:modId xmlns:p14="http://schemas.microsoft.com/office/powerpoint/2010/main" val="955821073"/>
              </p:ext>
            </p:extLst>
          </p:nvPr>
        </p:nvGraphicFramePr>
        <p:xfrm>
          <a:off x="579438" y="971548"/>
          <a:ext cx="7573961" cy="2854138"/>
        </p:xfrm>
        <a:graphic>
          <a:graphicData uri="http://schemas.openxmlformats.org/drawingml/2006/table">
            <a:tbl>
              <a:tblPr>
                <a:tableStyleId>{5C22544A-7EE6-4342-B048-85BDC9FD1C3A}</a:tableStyleId>
              </a:tblPr>
              <a:tblGrid>
                <a:gridCol w="238851"/>
                <a:gridCol w="1251579"/>
                <a:gridCol w="910022"/>
                <a:gridCol w="1053332"/>
                <a:gridCol w="697444"/>
                <a:gridCol w="680725"/>
                <a:gridCol w="2742008"/>
              </a:tblGrid>
              <a:tr h="205771">
                <a:tc>
                  <a:txBody>
                    <a:bodyPr/>
                    <a:lstStyle/>
                    <a:p>
                      <a:pPr algn="l" fontAlgn="b"/>
                      <a:r>
                        <a:rPr lang="en-US" sz="800" u="none" strike="noStrike">
                          <a:effectLst/>
                        </a:rPr>
                        <a:t>#</a:t>
                      </a:r>
                      <a:endParaRPr lang="en-US" sz="800" b="1"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Source</a:t>
                      </a:r>
                      <a:endParaRPr lang="en-US" sz="800" b="1"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Destination</a:t>
                      </a:r>
                      <a:endParaRPr lang="en-US" sz="800" b="1"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Service</a:t>
                      </a:r>
                      <a:endParaRPr lang="en-US" sz="800" b="1"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Action</a:t>
                      </a:r>
                      <a:endParaRPr lang="en-US" sz="800" b="1"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Alert</a:t>
                      </a:r>
                      <a:endParaRPr lang="en-US" sz="800" b="1"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Comment</a:t>
                      </a:r>
                      <a:endParaRPr lang="en-US" sz="800" b="1" i="0" u="none" strike="noStrike">
                        <a:solidFill>
                          <a:srgbClr val="000000"/>
                        </a:solidFill>
                        <a:effectLst/>
                        <a:latin typeface="Calibri"/>
                      </a:endParaRPr>
                    </a:p>
                  </a:txBody>
                  <a:tcPr marL="6697" marR="6697" marT="6697" marB="0" anchor="b"/>
                </a:tc>
              </a:tr>
              <a:tr h="411543">
                <a:tc>
                  <a:txBody>
                    <a:bodyPr/>
                    <a:lstStyle/>
                    <a:p>
                      <a:pPr algn="r" fontAlgn="b"/>
                      <a:r>
                        <a:rPr lang="en-US" sz="800" u="none" strike="noStrike">
                          <a:effectLst/>
                        </a:rPr>
                        <a:t>1</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Intranet</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Internet</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(HTTP &amp; TCP/80) |</a:t>
                      </a:r>
                      <a:br>
                        <a:rPr lang="en-US" sz="800" u="none" strike="noStrike">
                          <a:effectLst/>
                        </a:rPr>
                      </a:br>
                      <a:r>
                        <a:rPr lang="en-US" sz="800" u="none" strike="noStrike">
                          <a:effectLst/>
                        </a:rPr>
                        <a:t>(HTTPS &amp; TCP/443)</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Permit</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No</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Everyone on the Intranet is allowed to browse the Internet</a:t>
                      </a:r>
                      <a:endParaRPr lang="en-US" sz="800" b="0" i="0" u="none" strike="noStrike">
                        <a:solidFill>
                          <a:srgbClr val="000000"/>
                        </a:solidFill>
                        <a:effectLst/>
                        <a:latin typeface="Calibri"/>
                      </a:endParaRPr>
                    </a:p>
                  </a:txBody>
                  <a:tcPr marL="6697" marR="6697" marT="6697" marB="0" anchor="b"/>
                </a:tc>
              </a:tr>
              <a:tr h="384883">
                <a:tc>
                  <a:txBody>
                    <a:bodyPr/>
                    <a:lstStyle/>
                    <a:p>
                      <a:pPr algn="r" fontAlgn="b"/>
                      <a:r>
                        <a:rPr lang="en-US" sz="800" u="none" strike="noStrike">
                          <a:effectLst/>
                        </a:rPr>
                        <a:t>2</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Intranet</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DNS &amp; UDP/53</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No</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How do you think DNS should work from the Intranet out?</a:t>
                      </a:r>
                      <a:endParaRPr lang="en-US" sz="800" b="0" i="0" u="none" strike="noStrike">
                        <a:solidFill>
                          <a:srgbClr val="000000"/>
                        </a:solidFill>
                        <a:effectLst/>
                        <a:latin typeface="Calibri"/>
                      </a:endParaRPr>
                    </a:p>
                  </a:txBody>
                  <a:tcPr marL="6697" marR="6697" marT="6697" marB="0" anchor="b"/>
                </a:tc>
              </a:tr>
              <a:tr h="411543">
                <a:tc>
                  <a:txBody>
                    <a:bodyPr/>
                    <a:lstStyle/>
                    <a:p>
                      <a:pPr algn="r" fontAlgn="b"/>
                      <a:r>
                        <a:rPr lang="en-US" sz="800" u="none" strike="noStrike">
                          <a:effectLst/>
                        </a:rPr>
                        <a:t>3</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Intranet</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Internet</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SMB</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Deny</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Yes</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Do not allow file browsing over the internet, alert so we can catch the sucker.</a:t>
                      </a:r>
                      <a:endParaRPr lang="en-US" sz="800" b="0" i="0" u="none" strike="noStrike">
                        <a:solidFill>
                          <a:srgbClr val="000000"/>
                        </a:solidFill>
                        <a:effectLst/>
                        <a:latin typeface="Calibri"/>
                      </a:endParaRPr>
                    </a:p>
                  </a:txBody>
                  <a:tcPr marL="6697" marR="6697" marT="6697" marB="0" anchor="b"/>
                </a:tc>
              </a:tr>
              <a:tr h="205771">
                <a:tc>
                  <a:txBody>
                    <a:bodyPr/>
                    <a:lstStyle/>
                    <a:p>
                      <a:pPr algn="r" fontAlgn="b"/>
                      <a:r>
                        <a:rPr lang="en-US" sz="800" u="none" strike="noStrike">
                          <a:effectLst/>
                        </a:rPr>
                        <a:t>4</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697" marR="6697" marT="6697" marB="0" anchor="b"/>
                </a:tc>
              </a:tr>
              <a:tr h="205771">
                <a:tc>
                  <a:txBody>
                    <a:bodyPr/>
                    <a:lstStyle/>
                    <a:p>
                      <a:pPr algn="r" fontAlgn="b"/>
                      <a:r>
                        <a:rPr lang="en-US" sz="800" u="none" strike="noStrike">
                          <a:effectLst/>
                        </a:rPr>
                        <a:t>5</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697" marR="6697" marT="6697" marB="0" anchor="b"/>
                </a:tc>
              </a:tr>
              <a:tr h="205771">
                <a:tc>
                  <a:txBody>
                    <a:bodyPr/>
                    <a:lstStyle/>
                    <a:p>
                      <a:pPr algn="r" fontAlgn="b"/>
                      <a:r>
                        <a:rPr lang="en-US" sz="800" u="none" strike="noStrike">
                          <a:effectLst/>
                        </a:rPr>
                        <a:t>6</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697" marR="6697" marT="6697" marB="0" anchor="b"/>
                </a:tc>
              </a:tr>
              <a:tr h="205771">
                <a:tc>
                  <a:txBody>
                    <a:bodyPr/>
                    <a:lstStyle/>
                    <a:p>
                      <a:pPr algn="r" fontAlgn="b"/>
                      <a:r>
                        <a:rPr lang="en-US" sz="800" u="none" strike="noStrike">
                          <a:effectLst/>
                        </a:rPr>
                        <a:t>38</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697" marR="6697" marT="6697" marB="0" anchor="b"/>
                </a:tc>
              </a:tr>
              <a:tr h="205771">
                <a:tc>
                  <a:txBody>
                    <a:bodyPr/>
                    <a:lstStyle/>
                    <a:p>
                      <a:pPr algn="r" fontAlgn="b"/>
                      <a:r>
                        <a:rPr lang="en-US" sz="800" u="none" strike="noStrike">
                          <a:effectLst/>
                        </a:rPr>
                        <a:t>39</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 </a:t>
                      </a:r>
                      <a:endParaRPr lang="en-US" sz="800" b="0" i="0" u="none" strike="noStrike">
                        <a:solidFill>
                          <a:srgbClr val="000000"/>
                        </a:solidFill>
                        <a:effectLst/>
                        <a:latin typeface="Calibri"/>
                      </a:endParaRPr>
                    </a:p>
                  </a:txBody>
                  <a:tcPr marL="6697" marR="6697" marT="6697" marB="0" anchor="b"/>
                </a:tc>
              </a:tr>
              <a:tr h="411543">
                <a:tc>
                  <a:txBody>
                    <a:bodyPr/>
                    <a:lstStyle/>
                    <a:p>
                      <a:pPr algn="r" fontAlgn="b"/>
                      <a:r>
                        <a:rPr lang="en-US" sz="800" u="none" strike="noStrike">
                          <a:effectLst/>
                        </a:rPr>
                        <a:t>40</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ANY</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ANY</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ALL</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DENY</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a:effectLst/>
                        </a:rPr>
                        <a:t>NO</a:t>
                      </a:r>
                      <a:endParaRPr lang="en-US" sz="800" b="0" i="0" u="none" strike="noStrike">
                        <a:solidFill>
                          <a:srgbClr val="000000"/>
                        </a:solidFill>
                        <a:effectLst/>
                        <a:latin typeface="Calibri"/>
                      </a:endParaRPr>
                    </a:p>
                  </a:txBody>
                  <a:tcPr marL="6697" marR="6697" marT="6697" marB="0" anchor="b"/>
                </a:tc>
                <a:tc>
                  <a:txBody>
                    <a:bodyPr/>
                    <a:lstStyle/>
                    <a:p>
                      <a:pPr algn="l" fontAlgn="b"/>
                      <a:r>
                        <a:rPr lang="en-US" sz="800" u="none" strike="noStrike" dirty="0">
                          <a:effectLst/>
                        </a:rPr>
                        <a:t>Firewall policy is best done with a deny all rule at the bottom.  </a:t>
                      </a:r>
                      <a:endParaRPr lang="en-US" sz="800" b="0" i="0" u="none" strike="noStrike" dirty="0">
                        <a:solidFill>
                          <a:srgbClr val="000000"/>
                        </a:solidFill>
                        <a:effectLst/>
                        <a:latin typeface="Calibri"/>
                      </a:endParaRPr>
                    </a:p>
                  </a:txBody>
                  <a:tcPr marL="6697" marR="6697" marT="6697" marB="0" anchor="b"/>
                </a:tc>
              </a:tr>
            </a:tbl>
          </a:graphicData>
        </a:graphic>
      </p:graphicFrame>
      <p:sp>
        <p:nvSpPr>
          <p:cNvPr id="8" name="Rectangle 7"/>
          <p:cNvSpPr/>
          <p:nvPr/>
        </p:nvSpPr>
        <p:spPr>
          <a:xfrm>
            <a:off x="1600200" y="2800350"/>
            <a:ext cx="2785314" cy="338554"/>
          </a:xfrm>
          <a:prstGeom prst="rect">
            <a:avLst/>
          </a:prstGeom>
          <a:noFill/>
        </p:spPr>
        <p:txBody>
          <a:bodyPr wrap="none" lIns="91440" tIns="45720" rIns="91440" bIns="45720">
            <a:spAutoFit/>
          </a:bodyPr>
          <a:lstStyle/>
          <a:p>
            <a:r>
              <a:rPr lang="en-US" sz="1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Fill in the policy here</a:t>
            </a:r>
            <a:endParaRPr lang="en-US" sz="1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299633813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Firewall-like devices</a:t>
            </a:r>
            <a:endParaRPr lang="en-US" dirty="0"/>
          </a:p>
        </p:txBody>
      </p:sp>
      <p:sp>
        <p:nvSpPr>
          <p:cNvPr id="3" name="Content Placeholder 2"/>
          <p:cNvSpPr>
            <a:spLocks noGrp="1"/>
          </p:cNvSpPr>
          <p:nvPr>
            <p:ph sz="quarter" idx="11"/>
          </p:nvPr>
        </p:nvSpPr>
        <p:spPr/>
        <p:txBody>
          <a:bodyPr>
            <a:normAutofit fontScale="92500" lnSpcReduction="10000"/>
          </a:bodyPr>
          <a:lstStyle/>
          <a:p>
            <a:r>
              <a:rPr lang="en-US" dirty="0" smtClean="0"/>
              <a:t>Web Gateway</a:t>
            </a:r>
          </a:p>
          <a:p>
            <a:pPr lvl="1"/>
            <a:r>
              <a:rPr lang="en-US" dirty="0" smtClean="0"/>
              <a:t>Proxies web connections to apply policy (HTTP proxy / transparent proxy)</a:t>
            </a:r>
          </a:p>
          <a:p>
            <a:pPr lvl="1"/>
            <a:r>
              <a:rPr lang="en-US" dirty="0" smtClean="0"/>
              <a:t>On premise or in the cloud</a:t>
            </a:r>
          </a:p>
          <a:p>
            <a:pPr lvl="1"/>
            <a:r>
              <a:rPr lang="en-US" dirty="0" smtClean="0"/>
              <a:t>URL reputation</a:t>
            </a:r>
          </a:p>
          <a:p>
            <a:pPr lvl="1"/>
            <a:r>
              <a:rPr lang="en-US" dirty="0" smtClean="0"/>
              <a:t>Typically provides inspection of web content (JavaScript attacks, java code).  General anti-malware analysis also makes sense (e.g., file reputation, anti-virus scanning).</a:t>
            </a:r>
          </a:p>
          <a:p>
            <a:pPr lvl="1"/>
            <a:r>
              <a:rPr lang="en-US" dirty="0" smtClean="0"/>
              <a:t>Able to leverage the interactive nature of web browsing to interact with the user (e.g., progress bars as a file is downloading to the proxy, configurable error “landing pages”).</a:t>
            </a:r>
          </a:p>
          <a:p>
            <a:r>
              <a:rPr lang="en-US" dirty="0" smtClean="0"/>
              <a:t>Email Gateway</a:t>
            </a:r>
          </a:p>
          <a:p>
            <a:pPr lvl="1"/>
            <a:r>
              <a:rPr lang="en-US" dirty="0" smtClean="0"/>
              <a:t>Proxies SMTP connections.  Typically, the customer sets the MX record to point at the gateway’s IP address and configures the mail server IP into the gateway</a:t>
            </a:r>
          </a:p>
          <a:p>
            <a:pPr lvl="1"/>
            <a:r>
              <a:rPr lang="en-US" dirty="0" smtClean="0"/>
              <a:t>On premise or in the cloud</a:t>
            </a:r>
          </a:p>
          <a:p>
            <a:pPr lvl="1"/>
            <a:r>
              <a:rPr lang="en-US" dirty="0" smtClean="0"/>
              <a:t>Original mission was anti-spam (typically &gt;99% accuracy, but there is still a lot left)</a:t>
            </a:r>
          </a:p>
          <a:p>
            <a:pPr lvl="1"/>
            <a:r>
              <a:rPr lang="en-US" dirty="0" smtClean="0"/>
              <a:t>File scanning for malware has become equally important</a:t>
            </a:r>
          </a:p>
          <a:p>
            <a:pPr lvl="1"/>
            <a:r>
              <a:rPr lang="en-US" dirty="0" smtClean="0"/>
              <a:t>Trending towards Data Loss Prevention (DLP)—scanning of files against dictionaries to determine if they contain secrets.</a:t>
            </a:r>
          </a:p>
          <a:p>
            <a:pPr lvl="1"/>
            <a:endParaRPr lang="en-US" dirty="0"/>
          </a:p>
        </p:txBody>
      </p:sp>
    </p:spTree>
    <p:extLst>
      <p:ext uri="{BB962C8B-B14F-4D97-AF65-F5344CB8AC3E}">
        <p14:creationId xmlns:p14="http://schemas.microsoft.com/office/powerpoint/2010/main" val="4001058988"/>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www.tudorplace.com.ar/images/HenryVIIIarmor0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2800" y="2969950"/>
            <a:ext cx="801187" cy="165762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Defense in Depth</a:t>
            </a:r>
            <a:endParaRPr lang="en-US" dirty="0"/>
          </a:p>
        </p:txBody>
      </p:sp>
      <p:pic>
        <p:nvPicPr>
          <p:cNvPr id="1026" name="Picture 2" descr="http://www.castles.org/Kids_Section/Castle_Story/images/kidcastle1.jpg"/>
          <p:cNvPicPr>
            <a:picLocks noGrp="1" noChangeAspect="1" noChangeArrowheads="1"/>
          </p:cNvPicPr>
          <p:nvPr>
            <p:ph sz="quarter" idx="11"/>
          </p:nvPr>
        </p:nvPicPr>
        <p:blipFill>
          <a:blip r:embed="rId3">
            <a:extLst>
              <a:ext uri="{BEBA8EAE-BF5A-486C-A8C5-ECC9F3942E4B}">
                <a14:imgProps xmlns:a14="http://schemas.microsoft.com/office/drawing/2010/main">
                  <a14:imgLayer r:embed="rId4">
                    <a14:imgEffect>
                      <a14:brightnessContrast contrast="17000"/>
                    </a14:imgEffect>
                  </a14:imgLayer>
                </a14:imgProps>
              </a:ext>
              <a:ext uri="{28A0092B-C50C-407E-A947-70E740481C1C}">
                <a14:useLocalDpi xmlns:a14="http://schemas.microsoft.com/office/drawing/2010/main" val="0"/>
              </a:ext>
            </a:extLst>
          </a:blip>
          <a:srcRect/>
          <a:stretch>
            <a:fillRect/>
          </a:stretch>
        </p:blipFill>
        <p:spPr bwMode="auto">
          <a:xfrm>
            <a:off x="628975" y="971550"/>
            <a:ext cx="5924225" cy="3733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200400" y="4721005"/>
            <a:ext cx="3576873" cy="246221"/>
          </a:xfrm>
          <a:prstGeom prst="rect">
            <a:avLst/>
          </a:prstGeom>
        </p:spPr>
        <p:txBody>
          <a:bodyPr wrap="square">
            <a:spAutoFit/>
          </a:bodyPr>
          <a:lstStyle/>
          <a:p>
            <a:pPr algn="r"/>
            <a:r>
              <a:rPr lang="en-US" sz="1000" dirty="0"/>
              <a:t>http://www.castles.org/Kids_Section/Castle_Story/parts.htm</a:t>
            </a:r>
          </a:p>
        </p:txBody>
      </p:sp>
      <p:sp>
        <p:nvSpPr>
          <p:cNvPr id="6" name="TextBox 5"/>
          <p:cNvSpPr txBox="1"/>
          <p:nvPr/>
        </p:nvSpPr>
        <p:spPr>
          <a:xfrm>
            <a:off x="6553200" y="895350"/>
            <a:ext cx="2259721" cy="2031325"/>
          </a:xfrm>
          <a:prstGeom prst="rect">
            <a:avLst/>
          </a:prstGeom>
          <a:noFill/>
        </p:spPr>
        <p:txBody>
          <a:bodyPr wrap="none" rtlCol="0">
            <a:spAutoFit/>
          </a:bodyPr>
          <a:lstStyle/>
          <a:p>
            <a:r>
              <a:rPr lang="en-US" sz="1400" u="sng" dirty="0" smtClean="0">
                <a:solidFill>
                  <a:schemeClr val="bg1"/>
                </a:solidFill>
                <a:latin typeface="Franklin Gothic Book" pitchFamily="34" charset="0"/>
              </a:rPr>
              <a:t>Layered defenses</a:t>
            </a:r>
          </a:p>
          <a:p>
            <a:endParaRPr lang="en-US" sz="1400" dirty="0" smtClean="0">
              <a:solidFill>
                <a:schemeClr val="bg1"/>
              </a:solidFill>
              <a:latin typeface="Franklin Gothic Book" pitchFamily="34" charset="0"/>
            </a:endParaRPr>
          </a:p>
          <a:p>
            <a:pPr marL="342900" indent="-342900">
              <a:buAutoNum type="arabicPeriod"/>
            </a:pPr>
            <a:r>
              <a:rPr lang="en-US" sz="1400" dirty="0" smtClean="0">
                <a:solidFill>
                  <a:schemeClr val="bg1"/>
                </a:solidFill>
                <a:latin typeface="Franklin Gothic Book" pitchFamily="34" charset="0"/>
              </a:rPr>
              <a:t>Surrounding  terrain</a:t>
            </a:r>
          </a:p>
          <a:p>
            <a:pPr marL="342900" indent="-342900">
              <a:buAutoNum type="arabicPeriod"/>
            </a:pPr>
            <a:r>
              <a:rPr lang="en-US" sz="1400" dirty="0" smtClean="0">
                <a:solidFill>
                  <a:schemeClr val="bg1"/>
                </a:solidFill>
                <a:latin typeface="Franklin Gothic Book" pitchFamily="34" charset="0"/>
              </a:rPr>
              <a:t>Watch towers</a:t>
            </a:r>
          </a:p>
          <a:p>
            <a:pPr marL="342900" indent="-342900">
              <a:buAutoNum type="arabicPeriod"/>
            </a:pPr>
            <a:r>
              <a:rPr lang="en-US" sz="1400" dirty="0" smtClean="0">
                <a:solidFill>
                  <a:schemeClr val="bg1"/>
                </a:solidFill>
                <a:latin typeface="Franklin Gothic Book" pitchFamily="34" charset="0"/>
              </a:rPr>
              <a:t>Moat/barbican</a:t>
            </a:r>
          </a:p>
          <a:p>
            <a:pPr marL="342900" indent="-342900">
              <a:buAutoNum type="arabicPeriod"/>
            </a:pPr>
            <a:r>
              <a:rPr lang="en-US" sz="1400" dirty="0" smtClean="0">
                <a:solidFill>
                  <a:schemeClr val="bg1"/>
                </a:solidFill>
                <a:latin typeface="Franklin Gothic Book" pitchFamily="34" charset="0"/>
              </a:rPr>
              <a:t>Drawbridge / portcullis</a:t>
            </a:r>
          </a:p>
          <a:p>
            <a:pPr marL="342900" indent="-342900">
              <a:buAutoNum type="arabicPeriod"/>
            </a:pPr>
            <a:r>
              <a:rPr lang="en-US" sz="1400" dirty="0" smtClean="0">
                <a:solidFill>
                  <a:schemeClr val="bg1"/>
                </a:solidFill>
                <a:latin typeface="Franklin Gothic Book" pitchFamily="34" charset="0"/>
              </a:rPr>
              <a:t>Curtain wall/batteries</a:t>
            </a:r>
          </a:p>
          <a:p>
            <a:pPr marL="342900" indent="-342900">
              <a:buAutoNum type="arabicPeriod"/>
            </a:pPr>
            <a:r>
              <a:rPr lang="en-US" sz="1400" dirty="0" smtClean="0">
                <a:solidFill>
                  <a:schemeClr val="bg1"/>
                </a:solidFill>
                <a:latin typeface="Franklin Gothic Book" pitchFamily="34" charset="0"/>
              </a:rPr>
              <a:t>Bailey</a:t>
            </a:r>
          </a:p>
          <a:p>
            <a:pPr marL="342900" indent="-342900">
              <a:buAutoNum type="arabicPeriod"/>
            </a:pPr>
            <a:r>
              <a:rPr lang="en-US" sz="1400" dirty="0" smtClean="0">
                <a:solidFill>
                  <a:schemeClr val="bg1"/>
                </a:solidFill>
                <a:latin typeface="Franklin Gothic Book" pitchFamily="34" charset="0"/>
              </a:rPr>
              <a:t>Keep</a:t>
            </a:r>
            <a:r>
              <a:rPr lang="en-US" sz="1400" dirty="0">
                <a:solidFill>
                  <a:schemeClr val="bg1"/>
                </a:solidFill>
                <a:latin typeface="Franklin Gothic Book" pitchFamily="34" charset="0"/>
              </a:rPr>
              <a:t> </a:t>
            </a:r>
            <a:r>
              <a:rPr lang="en-US" sz="1400" dirty="0" smtClean="0">
                <a:solidFill>
                  <a:schemeClr val="bg1"/>
                </a:solidFill>
                <a:latin typeface="Franklin Gothic Book" pitchFamily="34" charset="0"/>
                <a:sym typeface="Wingdings" panose="05000000000000000000" pitchFamily="2" charset="2"/>
              </a:rPr>
              <a:t></a:t>
            </a:r>
            <a:r>
              <a:rPr lang="en-US" sz="1400" i="1" dirty="0" smtClean="0">
                <a:solidFill>
                  <a:schemeClr val="bg1"/>
                </a:solidFill>
                <a:latin typeface="Franklin Gothic Book" pitchFamily="34" charset="0"/>
              </a:rPr>
              <a:t>King lives here</a:t>
            </a:r>
          </a:p>
        </p:txBody>
      </p:sp>
      <p:sp>
        <p:nvSpPr>
          <p:cNvPr id="7" name="Rectangle 6"/>
          <p:cNvSpPr/>
          <p:nvPr/>
        </p:nvSpPr>
        <p:spPr>
          <a:xfrm>
            <a:off x="1901301" y="4138196"/>
            <a:ext cx="7064178" cy="338554"/>
          </a:xfrm>
          <a:prstGeom prst="rect">
            <a:avLst/>
          </a:prstGeom>
          <a:noFill/>
        </p:spPr>
        <p:txBody>
          <a:bodyPr wrap="none" lIns="91440" tIns="45720" rIns="91440" bIns="45720">
            <a:spAutoFit/>
          </a:bodyPr>
          <a:lstStyle/>
          <a:p>
            <a:pPr algn="ctr"/>
            <a:r>
              <a:rPr lang="en-US" sz="16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Classroom Project: How does this apply to the network?</a:t>
            </a:r>
            <a:endParaRPr lang="en-US" sz="16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143389700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5071739" y="3653926"/>
            <a:ext cx="2324100" cy="1356224"/>
          </a:xfrm>
          <a:prstGeom prst="rect">
            <a:avLst/>
          </a:prstGeom>
          <a:solidFill>
            <a:schemeClr val="accent4">
              <a:lumMod val="75000"/>
            </a:schemeClr>
          </a:solidFill>
          <a:ln>
            <a:solidFill>
              <a:schemeClr val="bg1"/>
            </a:solidFill>
          </a:ln>
        </p:spPr>
        <p:txBody>
          <a:bodyPr wrap="square" rtlCol="0" anchor="t">
            <a:noAutofit/>
          </a:bodyPr>
          <a:lstStyle/>
          <a:p>
            <a:pPr>
              <a:lnSpc>
                <a:spcPct val="95000"/>
              </a:lnSpc>
            </a:pPr>
            <a:r>
              <a:rPr lang="en-US" sz="800" dirty="0">
                <a:solidFill>
                  <a:schemeClr val="bg1"/>
                </a:solidFill>
              </a:rPr>
              <a:t>ENCLAVE</a:t>
            </a:r>
          </a:p>
        </p:txBody>
      </p:sp>
      <p:sp>
        <p:nvSpPr>
          <p:cNvPr id="2" name="Title 1"/>
          <p:cNvSpPr>
            <a:spLocks noGrp="1"/>
          </p:cNvSpPr>
          <p:nvPr>
            <p:ph type="title"/>
          </p:nvPr>
        </p:nvSpPr>
        <p:spPr>
          <a:xfrm>
            <a:off x="438149" y="133350"/>
            <a:ext cx="6134101" cy="570187"/>
          </a:xfrm>
        </p:spPr>
        <p:txBody>
          <a:bodyPr/>
          <a:lstStyle/>
          <a:p>
            <a:r>
              <a:rPr lang="en-US" dirty="0" smtClean="0"/>
              <a:t>Defense In Depth – </a:t>
            </a:r>
            <a:r>
              <a:rPr lang="en-US" dirty="0" err="1" smtClean="0"/>
              <a:t>NetWork</a:t>
            </a:r>
            <a:r>
              <a:rPr lang="en-US" dirty="0" smtClean="0"/>
              <a:t> Example</a:t>
            </a:r>
            <a:endParaRPr lang="en-US" dirty="0"/>
          </a:p>
        </p:txBody>
      </p:sp>
      <p:sp>
        <p:nvSpPr>
          <p:cNvPr id="4" name="Rectangle 3"/>
          <p:cNvSpPr/>
          <p:nvPr/>
        </p:nvSpPr>
        <p:spPr>
          <a:xfrm>
            <a:off x="5562600" y="1504950"/>
            <a:ext cx="2362200" cy="549427"/>
          </a:xfrm>
          <a:prstGeom prst="rect">
            <a:avLst/>
          </a:prstGeom>
          <a:solidFill>
            <a:schemeClr val="accent4">
              <a:lumMod val="75000"/>
            </a:schemeClr>
          </a:solidFill>
          <a:ln>
            <a:solidFill>
              <a:schemeClr val="bg1"/>
            </a:solidFill>
          </a:ln>
        </p:spPr>
        <p:txBody>
          <a:bodyPr wrap="square" rtlCol="0" anchor="t">
            <a:noAutofit/>
          </a:bodyPr>
          <a:lstStyle/>
          <a:p>
            <a:pPr>
              <a:lnSpc>
                <a:spcPct val="95000"/>
              </a:lnSpc>
            </a:pPr>
            <a:r>
              <a:rPr lang="en-US" sz="800" dirty="0" smtClean="0">
                <a:solidFill>
                  <a:schemeClr val="bg1"/>
                </a:solidFill>
              </a:rPr>
              <a:t>VISITORS</a:t>
            </a:r>
            <a:endParaRPr lang="en-US" sz="800" dirty="0">
              <a:solidFill>
                <a:schemeClr val="bg1"/>
              </a:solidFill>
            </a:endParaRPr>
          </a:p>
        </p:txBody>
      </p:sp>
      <p:sp>
        <p:nvSpPr>
          <p:cNvPr id="5" name="Cloud 4"/>
          <p:cNvSpPr/>
          <p:nvPr/>
        </p:nvSpPr>
        <p:spPr>
          <a:xfrm>
            <a:off x="3048740" y="863923"/>
            <a:ext cx="2209800" cy="609600"/>
          </a:xfrm>
          <a:prstGeom prst="cloud">
            <a:avLst/>
          </a:prstGeom>
          <a:solidFill>
            <a:schemeClr val="accent4">
              <a:lumMod val="75000"/>
            </a:schemeClr>
          </a:solidFill>
          <a:ln>
            <a:solidFill>
              <a:schemeClr val="bg1"/>
            </a:solidFill>
          </a:ln>
        </p:spPr>
        <p:txBody>
          <a:bodyPr wrap="square" rtlCol="0" anchor="ctr">
            <a:noAutofit/>
          </a:bodyPr>
          <a:lstStyle/>
          <a:p>
            <a:pPr algn="ctr">
              <a:lnSpc>
                <a:spcPct val="95000"/>
              </a:lnSpc>
            </a:pPr>
            <a:r>
              <a:rPr lang="en-US" sz="800" dirty="0" smtClean="0">
                <a:solidFill>
                  <a:schemeClr val="bg1"/>
                </a:solidFill>
              </a:rPr>
              <a:t>INTERNET</a:t>
            </a:r>
            <a:endParaRPr lang="en-US" sz="800" dirty="0">
              <a:solidFill>
                <a:schemeClr val="bg1"/>
              </a:solidFill>
            </a:endParaRPr>
          </a:p>
        </p:txBody>
      </p:sp>
      <p:sp>
        <p:nvSpPr>
          <p:cNvPr id="10" name="Rectangle 9"/>
          <p:cNvSpPr/>
          <p:nvPr/>
        </p:nvSpPr>
        <p:spPr>
          <a:xfrm>
            <a:off x="2023739" y="3638550"/>
            <a:ext cx="2324100" cy="1356224"/>
          </a:xfrm>
          <a:prstGeom prst="rect">
            <a:avLst/>
          </a:prstGeom>
          <a:solidFill>
            <a:schemeClr val="accent4">
              <a:lumMod val="75000"/>
            </a:schemeClr>
          </a:solidFill>
          <a:ln>
            <a:solidFill>
              <a:schemeClr val="bg1"/>
            </a:solidFill>
          </a:ln>
        </p:spPr>
        <p:txBody>
          <a:bodyPr wrap="square" rtlCol="0" anchor="t">
            <a:noAutofit/>
          </a:bodyPr>
          <a:lstStyle/>
          <a:p>
            <a:pPr>
              <a:lnSpc>
                <a:spcPct val="95000"/>
              </a:lnSpc>
            </a:pPr>
            <a:r>
              <a:rPr lang="en-US" sz="800" dirty="0">
                <a:solidFill>
                  <a:schemeClr val="bg1"/>
                </a:solidFill>
              </a:rPr>
              <a:t>USER WORKSTATIONS</a:t>
            </a:r>
          </a:p>
        </p:txBody>
      </p:sp>
      <p:sp>
        <p:nvSpPr>
          <p:cNvPr id="27" name="Flowchart: Magnetic Disk 26"/>
          <p:cNvSpPr/>
          <p:nvPr/>
        </p:nvSpPr>
        <p:spPr>
          <a:xfrm>
            <a:off x="6405239" y="4044237"/>
            <a:ext cx="762000" cy="648069"/>
          </a:xfrm>
          <a:prstGeom prst="flowChartMagneticDisk">
            <a:avLst/>
          </a:prstGeom>
          <a:solidFill>
            <a:schemeClr val="accent4">
              <a:lumMod val="75000"/>
            </a:schemeClr>
          </a:solidFill>
          <a:ln>
            <a:solidFill>
              <a:schemeClr val="bg1"/>
            </a:solidFill>
          </a:ln>
        </p:spPr>
        <p:txBody>
          <a:bodyPr wrap="square" rtlCol="0" anchor="ctr">
            <a:noAutofit/>
          </a:bodyPr>
          <a:lstStyle/>
          <a:p>
            <a:pPr algn="ctr">
              <a:lnSpc>
                <a:spcPct val="95000"/>
              </a:lnSpc>
            </a:pPr>
            <a:r>
              <a:rPr lang="en-US" sz="800" dirty="0" smtClean="0">
                <a:solidFill>
                  <a:schemeClr val="bg1"/>
                </a:solidFill>
              </a:rPr>
              <a:t>CRITICAL DATA</a:t>
            </a:r>
            <a:endParaRPr lang="en-US" sz="800" dirty="0">
              <a:solidFill>
                <a:schemeClr val="bg1"/>
              </a:solidFill>
            </a:endParaRPr>
          </a:p>
        </p:txBody>
      </p:sp>
      <p:sp>
        <p:nvSpPr>
          <p:cNvPr id="12" name="Flowchart: Magnetic Disk 11"/>
          <p:cNvSpPr/>
          <p:nvPr/>
        </p:nvSpPr>
        <p:spPr>
          <a:xfrm>
            <a:off x="461639" y="1504950"/>
            <a:ext cx="1028700" cy="415742"/>
          </a:xfrm>
          <a:prstGeom prst="flowChartMagneticDisk">
            <a:avLst/>
          </a:prstGeom>
          <a:solidFill>
            <a:schemeClr val="accent4">
              <a:lumMod val="75000"/>
            </a:schemeClr>
          </a:solidFill>
          <a:ln>
            <a:solidFill>
              <a:schemeClr val="bg1"/>
            </a:solidFill>
          </a:ln>
        </p:spPr>
        <p:txBody>
          <a:bodyPr wrap="square" rtlCol="0" anchor="ctr">
            <a:noAutofit/>
          </a:bodyPr>
          <a:lstStyle/>
          <a:p>
            <a:pPr algn="ctr">
              <a:lnSpc>
                <a:spcPct val="95000"/>
              </a:lnSpc>
            </a:pPr>
            <a:r>
              <a:rPr lang="en-US" sz="800" dirty="0">
                <a:solidFill>
                  <a:schemeClr val="bg1"/>
                </a:solidFill>
              </a:rPr>
              <a:t>SIEM</a:t>
            </a:r>
          </a:p>
        </p:txBody>
      </p:sp>
      <p:sp>
        <p:nvSpPr>
          <p:cNvPr id="25" name="Rounded Rectangle 24"/>
          <p:cNvSpPr/>
          <p:nvPr/>
        </p:nvSpPr>
        <p:spPr>
          <a:xfrm>
            <a:off x="3391640" y="1779178"/>
            <a:ext cx="1524000" cy="275500"/>
          </a:xfrm>
          <a:prstGeom prst="roundRect">
            <a:avLst/>
          </a:prstGeom>
          <a:solidFill>
            <a:schemeClr val="accent4">
              <a:lumMod val="75000"/>
            </a:schemeClr>
          </a:solidFill>
          <a:ln>
            <a:solidFill>
              <a:schemeClr val="bg1"/>
            </a:solidFill>
          </a:ln>
        </p:spPr>
        <p:txBody>
          <a:bodyPr wrap="square" rtlCol="0" anchor="ctr">
            <a:noAutofit/>
          </a:bodyPr>
          <a:lstStyle/>
          <a:p>
            <a:pPr algn="ctr">
              <a:lnSpc>
                <a:spcPct val="95000"/>
              </a:lnSpc>
            </a:pPr>
            <a:r>
              <a:rPr lang="en-US" sz="800" dirty="0" smtClean="0">
                <a:solidFill>
                  <a:schemeClr val="bg1"/>
                </a:solidFill>
              </a:rPr>
              <a:t>FIREWALL</a:t>
            </a:r>
            <a:endParaRPr lang="en-US" sz="800" dirty="0">
              <a:solidFill>
                <a:schemeClr val="bg1"/>
              </a:solidFill>
            </a:endParaRPr>
          </a:p>
        </p:txBody>
      </p:sp>
      <p:cxnSp>
        <p:nvCxnSpPr>
          <p:cNvPr id="30" name="Elbow Connector 29"/>
          <p:cNvCxnSpPr>
            <a:stCxn id="5" idx="1"/>
            <a:endCxn id="25" idx="0"/>
          </p:cNvCxnSpPr>
          <p:nvPr/>
        </p:nvCxnSpPr>
        <p:spPr bwMode="auto">
          <a:xfrm>
            <a:off x="4153640" y="1472874"/>
            <a:ext cx="0" cy="306304"/>
          </a:xfrm>
          <a:prstGeom prst="straightConnector1">
            <a:avLst/>
          </a:prstGeom>
          <a:solidFill>
            <a:schemeClr val="accent1"/>
          </a:solidFill>
          <a:ln w="9525" cap="flat" cmpd="sng" algn="ctr">
            <a:solidFill>
              <a:schemeClr val="bg1"/>
            </a:solidFill>
            <a:prstDash val="solid"/>
            <a:round/>
            <a:headEnd type="none" w="med" len="med"/>
            <a:tailEnd type="none" w="med" len="med"/>
          </a:ln>
          <a:effectLst/>
        </p:spPr>
      </p:cxnSp>
      <p:sp>
        <p:nvSpPr>
          <p:cNvPr id="32" name="Rounded Rectangle 31"/>
          <p:cNvSpPr/>
          <p:nvPr/>
        </p:nvSpPr>
        <p:spPr>
          <a:xfrm>
            <a:off x="3395339" y="2167843"/>
            <a:ext cx="1524000" cy="275500"/>
          </a:xfrm>
          <a:prstGeom prst="roundRect">
            <a:avLst/>
          </a:prstGeom>
          <a:solidFill>
            <a:schemeClr val="accent4">
              <a:lumMod val="75000"/>
            </a:schemeClr>
          </a:solidFill>
          <a:ln>
            <a:solidFill>
              <a:schemeClr val="bg1"/>
            </a:solidFill>
          </a:ln>
        </p:spPr>
        <p:txBody>
          <a:bodyPr wrap="square" rtlCol="0" anchor="ctr">
            <a:noAutofit/>
          </a:bodyPr>
          <a:lstStyle/>
          <a:p>
            <a:pPr algn="ctr">
              <a:lnSpc>
                <a:spcPct val="95000"/>
              </a:lnSpc>
            </a:pPr>
            <a:r>
              <a:rPr lang="en-US" sz="800" dirty="0" smtClean="0">
                <a:solidFill>
                  <a:schemeClr val="bg1"/>
                </a:solidFill>
              </a:rPr>
              <a:t>IPS</a:t>
            </a:r>
            <a:endParaRPr lang="en-US" sz="800" dirty="0">
              <a:solidFill>
                <a:schemeClr val="bg1"/>
              </a:solidFill>
            </a:endParaRPr>
          </a:p>
        </p:txBody>
      </p:sp>
      <p:cxnSp>
        <p:nvCxnSpPr>
          <p:cNvPr id="33" name="Elbow Connector 29"/>
          <p:cNvCxnSpPr>
            <a:stCxn id="25" idx="2"/>
            <a:endCxn id="32" idx="0"/>
          </p:cNvCxnSpPr>
          <p:nvPr/>
        </p:nvCxnSpPr>
        <p:spPr bwMode="auto">
          <a:xfrm>
            <a:off x="4153640" y="2054678"/>
            <a:ext cx="3699" cy="113165"/>
          </a:xfrm>
          <a:prstGeom prst="straightConnector1">
            <a:avLst/>
          </a:prstGeom>
          <a:solidFill>
            <a:schemeClr val="accent1"/>
          </a:solidFill>
          <a:ln w="9525" cap="flat" cmpd="sng" algn="ctr">
            <a:solidFill>
              <a:schemeClr val="bg1"/>
            </a:solidFill>
            <a:prstDash val="solid"/>
            <a:round/>
            <a:headEnd type="none" w="med" len="med"/>
            <a:tailEnd type="none" w="med" len="med"/>
          </a:ln>
          <a:effectLst/>
        </p:spPr>
      </p:cxnSp>
      <p:sp>
        <p:nvSpPr>
          <p:cNvPr id="39" name="Rounded Rectangle 38"/>
          <p:cNvSpPr/>
          <p:nvPr/>
        </p:nvSpPr>
        <p:spPr>
          <a:xfrm>
            <a:off x="5040852" y="3404506"/>
            <a:ext cx="1524000" cy="275500"/>
          </a:xfrm>
          <a:prstGeom prst="roundRect">
            <a:avLst/>
          </a:prstGeom>
          <a:solidFill>
            <a:schemeClr val="accent4">
              <a:lumMod val="75000"/>
            </a:schemeClr>
          </a:solidFill>
          <a:ln>
            <a:solidFill>
              <a:schemeClr val="bg1"/>
            </a:solidFill>
          </a:ln>
        </p:spPr>
        <p:txBody>
          <a:bodyPr wrap="square" rtlCol="0" anchor="ctr">
            <a:noAutofit/>
          </a:bodyPr>
          <a:lstStyle/>
          <a:p>
            <a:pPr algn="ctr">
              <a:lnSpc>
                <a:spcPct val="95000"/>
              </a:lnSpc>
            </a:pPr>
            <a:r>
              <a:rPr lang="en-US" sz="800" dirty="0" smtClean="0">
                <a:solidFill>
                  <a:schemeClr val="bg1"/>
                </a:solidFill>
              </a:rPr>
              <a:t>FIREWALL</a:t>
            </a:r>
            <a:endParaRPr lang="en-US" sz="800" dirty="0">
              <a:solidFill>
                <a:schemeClr val="bg1"/>
              </a:solidFill>
            </a:endParaRPr>
          </a:p>
        </p:txBody>
      </p:sp>
      <p:sp>
        <p:nvSpPr>
          <p:cNvPr id="41" name="Flowchart: Magnetic Disk 40"/>
          <p:cNvSpPr/>
          <p:nvPr/>
        </p:nvSpPr>
        <p:spPr>
          <a:xfrm>
            <a:off x="2362940" y="798399"/>
            <a:ext cx="1028700" cy="415742"/>
          </a:xfrm>
          <a:prstGeom prst="flowChartMagneticDisk">
            <a:avLst/>
          </a:prstGeom>
          <a:solidFill>
            <a:schemeClr val="accent4">
              <a:lumMod val="75000"/>
            </a:schemeClr>
          </a:solidFill>
          <a:ln>
            <a:solidFill>
              <a:schemeClr val="bg1"/>
            </a:solidFill>
          </a:ln>
        </p:spPr>
        <p:txBody>
          <a:bodyPr wrap="square" rtlCol="0" anchor="ctr">
            <a:noAutofit/>
          </a:bodyPr>
          <a:lstStyle/>
          <a:p>
            <a:pPr algn="ctr">
              <a:lnSpc>
                <a:spcPct val="95000"/>
              </a:lnSpc>
            </a:pPr>
            <a:r>
              <a:rPr lang="en-US" sz="800" dirty="0" smtClean="0">
                <a:solidFill>
                  <a:schemeClr val="bg1"/>
                </a:solidFill>
              </a:rPr>
              <a:t>REPUTATION</a:t>
            </a:r>
            <a:endParaRPr lang="en-US" sz="800" dirty="0">
              <a:solidFill>
                <a:schemeClr val="bg1"/>
              </a:solidFill>
            </a:endParaRPr>
          </a:p>
        </p:txBody>
      </p:sp>
      <p:cxnSp>
        <p:nvCxnSpPr>
          <p:cNvPr id="42" name="Elbow Connector 29"/>
          <p:cNvCxnSpPr>
            <a:stCxn id="25" idx="1"/>
            <a:endCxn id="41" idx="3"/>
          </p:cNvCxnSpPr>
          <p:nvPr/>
        </p:nvCxnSpPr>
        <p:spPr bwMode="auto">
          <a:xfrm flipH="1" flipV="1">
            <a:off x="2877290" y="1214141"/>
            <a:ext cx="514350" cy="702787"/>
          </a:xfrm>
          <a:prstGeom prst="straightConnector1">
            <a:avLst/>
          </a:prstGeom>
          <a:solidFill>
            <a:schemeClr val="accent1"/>
          </a:solidFill>
          <a:ln w="9525" cap="flat" cmpd="sng" algn="ctr">
            <a:solidFill>
              <a:schemeClr val="bg1"/>
            </a:solidFill>
            <a:prstDash val="dash"/>
            <a:round/>
            <a:headEnd type="none" w="med" len="med"/>
            <a:tailEnd type="none" w="med" len="med"/>
          </a:ln>
          <a:effectLst/>
        </p:spPr>
      </p:cxnSp>
      <p:sp>
        <p:nvSpPr>
          <p:cNvPr id="56" name="Rounded Rectangle 55"/>
          <p:cNvSpPr/>
          <p:nvPr/>
        </p:nvSpPr>
        <p:spPr>
          <a:xfrm>
            <a:off x="2423789" y="4230522"/>
            <a:ext cx="1524000" cy="275500"/>
          </a:xfrm>
          <a:prstGeom prst="roundRect">
            <a:avLst/>
          </a:prstGeom>
          <a:solidFill>
            <a:schemeClr val="accent4">
              <a:lumMod val="75000"/>
            </a:schemeClr>
          </a:solidFill>
          <a:ln>
            <a:solidFill>
              <a:schemeClr val="bg1"/>
            </a:solidFill>
          </a:ln>
        </p:spPr>
        <p:txBody>
          <a:bodyPr wrap="square" rtlCol="0" anchor="ctr">
            <a:noAutofit/>
          </a:bodyPr>
          <a:lstStyle/>
          <a:p>
            <a:pPr algn="ctr">
              <a:lnSpc>
                <a:spcPct val="95000"/>
              </a:lnSpc>
            </a:pPr>
            <a:r>
              <a:rPr lang="en-US" sz="800" dirty="0" smtClean="0">
                <a:solidFill>
                  <a:schemeClr val="bg1"/>
                </a:solidFill>
              </a:rPr>
              <a:t>HOST-BASED TECHNOLOGIES</a:t>
            </a:r>
            <a:endParaRPr lang="en-US" sz="800" dirty="0">
              <a:solidFill>
                <a:schemeClr val="bg1"/>
              </a:solidFill>
            </a:endParaRPr>
          </a:p>
        </p:txBody>
      </p:sp>
      <p:sp>
        <p:nvSpPr>
          <p:cNvPr id="57" name="Rectangle 56"/>
          <p:cNvSpPr/>
          <p:nvPr/>
        </p:nvSpPr>
        <p:spPr>
          <a:xfrm>
            <a:off x="5555202" y="2178129"/>
            <a:ext cx="2324100" cy="686887"/>
          </a:xfrm>
          <a:prstGeom prst="rect">
            <a:avLst/>
          </a:prstGeom>
          <a:solidFill>
            <a:schemeClr val="accent4">
              <a:lumMod val="75000"/>
            </a:schemeClr>
          </a:solidFill>
          <a:ln>
            <a:solidFill>
              <a:schemeClr val="bg1"/>
            </a:solidFill>
          </a:ln>
        </p:spPr>
        <p:txBody>
          <a:bodyPr wrap="square" rtlCol="0" anchor="t">
            <a:noAutofit/>
          </a:bodyPr>
          <a:lstStyle/>
          <a:p>
            <a:pPr>
              <a:lnSpc>
                <a:spcPct val="95000"/>
              </a:lnSpc>
            </a:pPr>
            <a:r>
              <a:rPr lang="en-US" sz="800" dirty="0" smtClean="0">
                <a:solidFill>
                  <a:schemeClr val="bg1"/>
                </a:solidFill>
              </a:rPr>
              <a:t>DMZ</a:t>
            </a:r>
            <a:endParaRPr lang="en-US" sz="800" dirty="0">
              <a:solidFill>
                <a:schemeClr val="bg1"/>
              </a:solidFill>
            </a:endParaRPr>
          </a:p>
        </p:txBody>
      </p:sp>
      <p:cxnSp>
        <p:nvCxnSpPr>
          <p:cNvPr id="58" name="Elbow Connector 29"/>
          <p:cNvCxnSpPr>
            <a:stCxn id="32" idx="3"/>
            <a:endCxn id="57" idx="1"/>
          </p:cNvCxnSpPr>
          <p:nvPr/>
        </p:nvCxnSpPr>
        <p:spPr bwMode="auto">
          <a:xfrm>
            <a:off x="4919339" y="2305593"/>
            <a:ext cx="635863" cy="215980"/>
          </a:xfrm>
          <a:prstGeom prst="straightConnector1">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Elbow Connector 29"/>
          <p:cNvCxnSpPr>
            <a:stCxn id="25" idx="3"/>
            <a:endCxn id="4" idx="1"/>
          </p:cNvCxnSpPr>
          <p:nvPr/>
        </p:nvCxnSpPr>
        <p:spPr bwMode="auto">
          <a:xfrm flipV="1">
            <a:off x="4915640" y="1779664"/>
            <a:ext cx="646960" cy="137264"/>
          </a:xfrm>
          <a:prstGeom prst="straightConnector1">
            <a:avLst/>
          </a:prstGeom>
          <a:solidFill>
            <a:schemeClr val="accent1"/>
          </a:solidFill>
          <a:ln w="9525" cap="flat" cmpd="sng" algn="ctr">
            <a:solidFill>
              <a:schemeClr val="bg1"/>
            </a:solidFill>
            <a:prstDash val="solid"/>
            <a:round/>
            <a:headEnd type="none" w="med" len="med"/>
            <a:tailEnd type="none" w="med" len="med"/>
          </a:ln>
          <a:effectLst/>
        </p:spPr>
      </p:cxnSp>
      <p:sp>
        <p:nvSpPr>
          <p:cNvPr id="68" name="Flowchart: Alternate Process 67"/>
          <p:cNvSpPr/>
          <p:nvPr/>
        </p:nvSpPr>
        <p:spPr>
          <a:xfrm>
            <a:off x="5345652" y="4044237"/>
            <a:ext cx="883513" cy="648069"/>
          </a:xfrm>
          <a:prstGeom prst="flowChartAlternateProcess">
            <a:avLst/>
          </a:prstGeom>
          <a:solidFill>
            <a:schemeClr val="accent4">
              <a:lumMod val="75000"/>
            </a:schemeClr>
          </a:solidFill>
          <a:ln>
            <a:solidFill>
              <a:schemeClr val="bg1"/>
            </a:solidFill>
          </a:ln>
        </p:spPr>
        <p:txBody>
          <a:bodyPr wrap="square" rtlCol="0" anchor="ctr">
            <a:noAutofit/>
          </a:bodyPr>
          <a:lstStyle/>
          <a:p>
            <a:pPr algn="ctr">
              <a:lnSpc>
                <a:spcPct val="95000"/>
              </a:lnSpc>
            </a:pPr>
            <a:r>
              <a:rPr lang="en-US" sz="800" dirty="0" smtClean="0">
                <a:solidFill>
                  <a:schemeClr val="bg1"/>
                </a:solidFill>
              </a:rPr>
              <a:t>REMOTE DESKTOP SERVER</a:t>
            </a:r>
            <a:endParaRPr lang="en-US" sz="800" dirty="0">
              <a:solidFill>
                <a:schemeClr val="bg1"/>
              </a:solidFill>
            </a:endParaRPr>
          </a:p>
        </p:txBody>
      </p:sp>
      <p:cxnSp>
        <p:nvCxnSpPr>
          <p:cNvPr id="69" name="Elbow Connector 29"/>
          <p:cNvCxnSpPr>
            <a:stCxn id="32" idx="2"/>
            <a:endCxn id="39" idx="0"/>
          </p:cNvCxnSpPr>
          <p:nvPr/>
        </p:nvCxnSpPr>
        <p:spPr bwMode="auto">
          <a:xfrm>
            <a:off x="4157339" y="2443343"/>
            <a:ext cx="1645513" cy="961163"/>
          </a:xfrm>
          <a:prstGeom prst="straightConnector1">
            <a:avLst/>
          </a:prstGeom>
          <a:solidFill>
            <a:schemeClr val="accent1"/>
          </a:solidFill>
          <a:ln w="9525" cap="flat" cmpd="sng" algn="ctr">
            <a:solidFill>
              <a:schemeClr val="bg1"/>
            </a:solidFill>
            <a:prstDash val="solid"/>
            <a:round/>
            <a:headEnd type="none" w="med" len="med"/>
            <a:tailEnd type="none" w="med" len="med"/>
          </a:ln>
          <a:effectLst/>
        </p:spPr>
      </p:cxnSp>
      <p:cxnSp>
        <p:nvCxnSpPr>
          <p:cNvPr id="72" name="Elbow Connector 29"/>
          <p:cNvCxnSpPr>
            <a:stCxn id="68" idx="0"/>
            <a:endCxn id="39" idx="2"/>
          </p:cNvCxnSpPr>
          <p:nvPr/>
        </p:nvCxnSpPr>
        <p:spPr bwMode="auto">
          <a:xfrm flipV="1">
            <a:off x="5787409" y="3680006"/>
            <a:ext cx="15443" cy="364231"/>
          </a:xfrm>
          <a:prstGeom prst="straightConnector1">
            <a:avLst/>
          </a:prstGeom>
          <a:solidFill>
            <a:schemeClr val="accent1"/>
          </a:solidFill>
          <a:ln w="9525" cap="flat" cmpd="sng" algn="ctr">
            <a:solidFill>
              <a:schemeClr val="bg1"/>
            </a:solidFill>
            <a:prstDash val="solid"/>
            <a:round/>
            <a:headEnd type="none" w="med" len="med"/>
            <a:tailEnd type="none" w="med" len="med"/>
          </a:ln>
          <a:effectLst/>
        </p:spPr>
      </p:cxnSp>
      <p:cxnSp>
        <p:nvCxnSpPr>
          <p:cNvPr id="75" name="Elbow Connector 29"/>
          <p:cNvCxnSpPr>
            <a:stCxn id="68" idx="3"/>
            <a:endCxn id="27" idx="2"/>
          </p:cNvCxnSpPr>
          <p:nvPr/>
        </p:nvCxnSpPr>
        <p:spPr bwMode="auto">
          <a:xfrm>
            <a:off x="6229165" y="4368272"/>
            <a:ext cx="176074" cy="0"/>
          </a:xfrm>
          <a:prstGeom prst="straightConnector1">
            <a:avLst/>
          </a:prstGeom>
          <a:solidFill>
            <a:schemeClr val="accent1"/>
          </a:solidFill>
          <a:ln w="9525" cap="flat" cmpd="sng" algn="ctr">
            <a:solidFill>
              <a:schemeClr val="bg1"/>
            </a:solidFill>
            <a:prstDash val="solid"/>
            <a:round/>
            <a:headEnd type="none" w="med" len="med"/>
            <a:tailEnd type="none" w="med" len="med"/>
          </a:ln>
          <a:effectLst/>
        </p:spPr>
      </p:cxnSp>
      <p:cxnSp>
        <p:nvCxnSpPr>
          <p:cNvPr id="78" name="Elbow Connector 29"/>
          <p:cNvCxnSpPr>
            <a:stCxn id="32" idx="2"/>
            <a:endCxn id="95" idx="0"/>
          </p:cNvCxnSpPr>
          <p:nvPr/>
        </p:nvCxnSpPr>
        <p:spPr bwMode="auto">
          <a:xfrm flipH="1">
            <a:off x="3185789" y="2443343"/>
            <a:ext cx="971550" cy="935083"/>
          </a:xfrm>
          <a:prstGeom prst="straightConnector1">
            <a:avLst/>
          </a:prstGeom>
          <a:solidFill>
            <a:schemeClr val="accent1"/>
          </a:solidFill>
          <a:ln w="9525" cap="flat" cmpd="sng" algn="ctr">
            <a:solidFill>
              <a:schemeClr val="bg1"/>
            </a:solidFill>
            <a:prstDash val="solid"/>
            <a:round/>
            <a:headEnd type="none" w="med" len="med"/>
            <a:tailEnd type="none" w="med" len="med"/>
          </a:ln>
          <a:effectLst/>
        </p:spPr>
      </p:cxnSp>
      <p:sp>
        <p:nvSpPr>
          <p:cNvPr id="83" name="Rectangle 82"/>
          <p:cNvSpPr/>
          <p:nvPr/>
        </p:nvSpPr>
        <p:spPr>
          <a:xfrm>
            <a:off x="747389" y="2724150"/>
            <a:ext cx="1276350" cy="678112"/>
          </a:xfrm>
          <a:prstGeom prst="rect">
            <a:avLst/>
          </a:prstGeom>
          <a:solidFill>
            <a:schemeClr val="accent4">
              <a:lumMod val="75000"/>
            </a:schemeClr>
          </a:solidFill>
          <a:ln>
            <a:solidFill>
              <a:schemeClr val="bg1"/>
            </a:solidFill>
          </a:ln>
        </p:spPr>
        <p:txBody>
          <a:bodyPr wrap="square" rtlCol="0" anchor="t">
            <a:noAutofit/>
          </a:bodyPr>
          <a:lstStyle/>
          <a:p>
            <a:pPr>
              <a:lnSpc>
                <a:spcPct val="95000"/>
              </a:lnSpc>
            </a:pPr>
            <a:r>
              <a:rPr lang="en-US" sz="800" dirty="0" smtClean="0">
                <a:solidFill>
                  <a:schemeClr val="bg1"/>
                </a:solidFill>
              </a:rPr>
              <a:t>DATA CENTER</a:t>
            </a:r>
          </a:p>
          <a:p>
            <a:pPr>
              <a:lnSpc>
                <a:spcPct val="95000"/>
              </a:lnSpc>
            </a:pPr>
            <a:r>
              <a:rPr lang="en-US" sz="800" dirty="0" smtClean="0">
                <a:solidFill>
                  <a:schemeClr val="bg1"/>
                </a:solidFill>
              </a:rPr>
              <a:t>(CORPORATE SERVICES)</a:t>
            </a:r>
          </a:p>
        </p:txBody>
      </p:sp>
      <p:cxnSp>
        <p:nvCxnSpPr>
          <p:cNvPr id="85" name="Elbow Connector 29"/>
          <p:cNvCxnSpPr>
            <a:stCxn id="32" idx="2"/>
            <a:endCxn id="103" idx="3"/>
          </p:cNvCxnSpPr>
          <p:nvPr/>
        </p:nvCxnSpPr>
        <p:spPr bwMode="auto">
          <a:xfrm flipH="1">
            <a:off x="1969038" y="2443343"/>
            <a:ext cx="2188301" cy="137750"/>
          </a:xfrm>
          <a:prstGeom prst="straightConnector1">
            <a:avLst/>
          </a:prstGeom>
          <a:solidFill>
            <a:schemeClr val="accent1"/>
          </a:solidFill>
          <a:ln w="9525" cap="flat" cmpd="sng" algn="ctr">
            <a:solidFill>
              <a:schemeClr val="bg1"/>
            </a:solidFill>
            <a:prstDash val="solid"/>
            <a:round/>
            <a:headEnd type="none" w="med" len="med"/>
            <a:tailEnd type="none" w="med" len="med"/>
          </a:ln>
          <a:effectLst/>
        </p:spPr>
      </p:cxnSp>
      <p:sp>
        <p:nvSpPr>
          <p:cNvPr id="91" name="Left Arrow 90"/>
          <p:cNvSpPr/>
          <p:nvPr/>
        </p:nvSpPr>
        <p:spPr>
          <a:xfrm>
            <a:off x="1490338" y="1607015"/>
            <a:ext cx="500201" cy="211611"/>
          </a:xfrm>
          <a:prstGeom prst="leftArrow">
            <a:avLst/>
          </a:prstGeom>
          <a:solidFill>
            <a:srgbClr val="B71234"/>
          </a:solidFill>
          <a:ln>
            <a:solidFill>
              <a:schemeClr val="bg1"/>
            </a:solidFill>
          </a:ln>
        </p:spPr>
        <p:txBody>
          <a:bodyPr wrap="square" rtlCol="0" anchor="ctr">
            <a:spAutoFit/>
          </a:bodyPr>
          <a:lstStyle/>
          <a:p>
            <a:pPr algn="ctr">
              <a:lnSpc>
                <a:spcPct val="95000"/>
              </a:lnSpc>
            </a:pPr>
            <a:endParaRPr lang="en-US" sz="800" dirty="0">
              <a:solidFill>
                <a:srgbClr val="5E6A71"/>
              </a:solidFill>
            </a:endParaRPr>
          </a:p>
        </p:txBody>
      </p:sp>
      <p:sp>
        <p:nvSpPr>
          <p:cNvPr id="92" name="TextBox 91"/>
          <p:cNvSpPr txBox="1"/>
          <p:nvPr/>
        </p:nvSpPr>
        <p:spPr>
          <a:xfrm>
            <a:off x="1420753" y="1754073"/>
            <a:ext cx="1103187" cy="415498"/>
          </a:xfrm>
          <a:prstGeom prst="rect">
            <a:avLst/>
          </a:prstGeom>
          <a:noFill/>
          <a:ln>
            <a:noFill/>
          </a:ln>
        </p:spPr>
        <p:txBody>
          <a:bodyPr wrap="none" rtlCol="0">
            <a:spAutoFit/>
          </a:bodyPr>
          <a:lstStyle/>
          <a:p>
            <a:r>
              <a:rPr lang="en-US" sz="1050" dirty="0" smtClean="0">
                <a:solidFill>
                  <a:schemeClr val="bg1">
                    <a:lumMod val="85000"/>
                  </a:schemeClr>
                </a:solidFill>
                <a:latin typeface="Franklin Gothic Book" pitchFamily="34" charset="0"/>
              </a:rPr>
              <a:t>Feeds from all</a:t>
            </a:r>
          </a:p>
          <a:p>
            <a:r>
              <a:rPr lang="en-US" sz="1050" dirty="0" smtClean="0">
                <a:solidFill>
                  <a:schemeClr val="bg1">
                    <a:lumMod val="85000"/>
                  </a:schemeClr>
                </a:solidFill>
                <a:latin typeface="Franklin Gothic Book" pitchFamily="34" charset="0"/>
              </a:rPr>
              <a:t>Security devices</a:t>
            </a:r>
          </a:p>
        </p:txBody>
      </p:sp>
      <p:sp>
        <p:nvSpPr>
          <p:cNvPr id="95" name="Rounded Rectangle 94"/>
          <p:cNvSpPr/>
          <p:nvPr/>
        </p:nvSpPr>
        <p:spPr>
          <a:xfrm>
            <a:off x="2423789" y="3378426"/>
            <a:ext cx="1524000" cy="275500"/>
          </a:xfrm>
          <a:prstGeom prst="roundRect">
            <a:avLst/>
          </a:prstGeom>
          <a:solidFill>
            <a:schemeClr val="accent4">
              <a:lumMod val="75000"/>
            </a:schemeClr>
          </a:solidFill>
          <a:ln>
            <a:solidFill>
              <a:schemeClr val="bg1"/>
            </a:solidFill>
          </a:ln>
        </p:spPr>
        <p:txBody>
          <a:bodyPr wrap="square" rtlCol="0" anchor="ctr">
            <a:noAutofit/>
          </a:bodyPr>
          <a:lstStyle/>
          <a:p>
            <a:pPr algn="ctr">
              <a:lnSpc>
                <a:spcPct val="95000"/>
              </a:lnSpc>
            </a:pPr>
            <a:r>
              <a:rPr lang="en-US" sz="800" dirty="0" smtClean="0">
                <a:solidFill>
                  <a:schemeClr val="bg1"/>
                </a:solidFill>
              </a:rPr>
              <a:t>FIREWALL</a:t>
            </a:r>
            <a:endParaRPr lang="en-US" sz="800" dirty="0">
              <a:solidFill>
                <a:schemeClr val="bg1"/>
              </a:solidFill>
            </a:endParaRPr>
          </a:p>
        </p:txBody>
      </p:sp>
      <p:sp>
        <p:nvSpPr>
          <p:cNvPr id="103" name="Rounded Rectangle 102"/>
          <p:cNvSpPr/>
          <p:nvPr/>
        </p:nvSpPr>
        <p:spPr>
          <a:xfrm>
            <a:off x="747389" y="2443343"/>
            <a:ext cx="1221649" cy="275500"/>
          </a:xfrm>
          <a:prstGeom prst="roundRect">
            <a:avLst/>
          </a:prstGeom>
          <a:solidFill>
            <a:schemeClr val="accent4">
              <a:lumMod val="75000"/>
            </a:schemeClr>
          </a:solidFill>
          <a:ln>
            <a:solidFill>
              <a:schemeClr val="bg1"/>
            </a:solidFill>
          </a:ln>
        </p:spPr>
        <p:txBody>
          <a:bodyPr wrap="square" rtlCol="0" anchor="ctr">
            <a:noAutofit/>
          </a:bodyPr>
          <a:lstStyle/>
          <a:p>
            <a:pPr algn="ctr">
              <a:lnSpc>
                <a:spcPct val="95000"/>
              </a:lnSpc>
            </a:pPr>
            <a:r>
              <a:rPr lang="en-US" sz="800" dirty="0" smtClean="0">
                <a:solidFill>
                  <a:schemeClr val="bg1"/>
                </a:solidFill>
              </a:rPr>
              <a:t>IPS</a:t>
            </a:r>
            <a:endParaRPr lang="en-US" sz="800" dirty="0">
              <a:solidFill>
                <a:schemeClr val="bg1"/>
              </a:solidFill>
            </a:endParaRPr>
          </a:p>
        </p:txBody>
      </p:sp>
    </p:spTree>
    <p:extLst>
      <p:ext uri="{BB962C8B-B14F-4D97-AF65-F5344CB8AC3E}">
        <p14:creationId xmlns:p14="http://schemas.microsoft.com/office/powerpoint/2010/main" val="3421505431"/>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INTRUSION DETECTION </a:t>
            </a:r>
            <a:endParaRPr lang="en-US" dirty="0"/>
          </a:p>
        </p:txBody>
      </p:sp>
      <p:sp>
        <p:nvSpPr>
          <p:cNvPr id="4" name="Content Placeholder 3"/>
          <p:cNvSpPr>
            <a:spLocks noGrp="1"/>
          </p:cNvSpPr>
          <p:nvPr>
            <p:ph sz="quarter" idx="11"/>
          </p:nvPr>
        </p:nvSpPr>
        <p:spPr/>
        <p:txBody>
          <a:bodyPr/>
          <a:lstStyle/>
          <a:p>
            <a:r>
              <a:rPr lang="en-US" dirty="0" smtClean="0"/>
              <a:t>Intrusion detection (IDS/IPS)</a:t>
            </a:r>
          </a:p>
          <a:p>
            <a:pPr lvl="1"/>
            <a:r>
              <a:rPr lang="en-US" dirty="0" smtClean="0"/>
              <a:t>Use </a:t>
            </a:r>
            <a:r>
              <a:rPr lang="en-US" smtClean="0"/>
              <a:t>signatures/anomaly detection </a:t>
            </a:r>
            <a:r>
              <a:rPr lang="en-US" dirty="0" smtClean="0"/>
              <a:t>to detect attacks</a:t>
            </a:r>
          </a:p>
          <a:p>
            <a:pPr lvl="1"/>
            <a:r>
              <a:rPr lang="en-US" dirty="0" smtClean="0"/>
              <a:t>Extra info to use: OS type, Protocol fields, known exploit tools, packet techniques</a:t>
            </a:r>
          </a:p>
          <a:p>
            <a:r>
              <a:rPr lang="en-US" dirty="0" smtClean="0"/>
              <a:t>Advantages: </a:t>
            </a:r>
          </a:p>
          <a:p>
            <a:pPr lvl="1"/>
            <a:r>
              <a:rPr lang="en-US" dirty="0" smtClean="0"/>
              <a:t>Catch known attacks quickly and efficiently</a:t>
            </a:r>
          </a:p>
          <a:p>
            <a:pPr lvl="1"/>
            <a:r>
              <a:rPr lang="en-US" dirty="0"/>
              <a:t>Good information on attacks</a:t>
            </a:r>
          </a:p>
          <a:p>
            <a:pPr lvl="1"/>
            <a:r>
              <a:rPr lang="en-US" dirty="0" smtClean="0"/>
              <a:t>Virtual patching</a:t>
            </a:r>
          </a:p>
          <a:p>
            <a:r>
              <a:rPr lang="en-US" dirty="0" smtClean="0"/>
              <a:t>Disadvantages:</a:t>
            </a:r>
          </a:p>
          <a:p>
            <a:pPr lvl="1"/>
            <a:r>
              <a:rPr lang="en-US" dirty="0" smtClean="0"/>
              <a:t>Zero day attacks (arms race phenomenon)</a:t>
            </a:r>
          </a:p>
          <a:p>
            <a:pPr lvl="1"/>
            <a:r>
              <a:rPr lang="en-US" dirty="0" smtClean="0"/>
              <a:t>False positives</a:t>
            </a:r>
          </a:p>
          <a:p>
            <a:pPr lvl="1"/>
            <a:endParaRPr lang="en-US" dirty="0"/>
          </a:p>
        </p:txBody>
      </p:sp>
    </p:spTree>
    <p:extLst>
      <p:ext uri="{BB962C8B-B14F-4D97-AF65-F5344CB8AC3E}">
        <p14:creationId xmlns:p14="http://schemas.microsoft.com/office/powerpoint/2010/main" val="2562230234"/>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Honeynets</a:t>
            </a:r>
            <a:r>
              <a:rPr lang="en-US" dirty="0" smtClean="0"/>
              <a:t> / Intrusion Deception</a:t>
            </a:r>
            <a:endParaRPr lang="en-US" dirty="0"/>
          </a:p>
        </p:txBody>
      </p:sp>
      <p:sp>
        <p:nvSpPr>
          <p:cNvPr id="3" name="Content Placeholder 2"/>
          <p:cNvSpPr>
            <a:spLocks noGrp="1"/>
          </p:cNvSpPr>
          <p:nvPr>
            <p:ph sz="quarter" idx="11"/>
          </p:nvPr>
        </p:nvSpPr>
        <p:spPr/>
        <p:txBody>
          <a:bodyPr/>
          <a:lstStyle/>
          <a:p>
            <a:r>
              <a:rPr lang="en-US" dirty="0" smtClean="0"/>
              <a:t>Idea: Catch the flies in honey</a:t>
            </a:r>
          </a:p>
          <a:p>
            <a:r>
              <a:rPr lang="en-US" dirty="0" smtClean="0"/>
              <a:t>Attackers don’t know the structure of the network under attack.</a:t>
            </a:r>
          </a:p>
          <a:p>
            <a:r>
              <a:rPr lang="en-US" dirty="0" smtClean="0"/>
              <a:t>We can devise a phony network to waste their time or deceive them</a:t>
            </a:r>
          </a:p>
          <a:p>
            <a:pPr lvl="1"/>
            <a:r>
              <a:rPr lang="en-US" dirty="0" smtClean="0"/>
              <a:t>An early version of the concept appears in </a:t>
            </a:r>
            <a:r>
              <a:rPr lang="en-US" u="sng" dirty="0" smtClean="0"/>
              <a:t>The Cuckoo’s Egg</a:t>
            </a:r>
            <a:r>
              <a:rPr lang="en-US" dirty="0" smtClean="0"/>
              <a:t> (Cliff Stoll, 1989).  </a:t>
            </a:r>
            <a:r>
              <a:rPr lang="en-US" dirty="0" smtClean="0">
                <a:hlinkClick r:id="rId2"/>
              </a:rPr>
              <a:t>Nova covered this true story, too</a:t>
            </a:r>
            <a:r>
              <a:rPr lang="en-US" dirty="0"/>
              <a:t> </a:t>
            </a:r>
            <a:r>
              <a:rPr lang="en-US" dirty="0" smtClean="0"/>
              <a:t>(honeypot part: 39:30-44:30)</a:t>
            </a:r>
          </a:p>
          <a:p>
            <a:r>
              <a:rPr lang="en-US" dirty="0" smtClean="0"/>
              <a:t>Use unassigned internal addresses</a:t>
            </a:r>
          </a:p>
          <a:p>
            <a:r>
              <a:rPr lang="en-US" dirty="0" smtClean="0"/>
              <a:t>Apply sucker algorithms to slow down the attacker</a:t>
            </a:r>
          </a:p>
          <a:p>
            <a:pPr lvl="1"/>
            <a:r>
              <a:rPr lang="en-US" dirty="0" smtClean="0"/>
              <a:t>E.g., wait a long time, then </a:t>
            </a:r>
            <a:r>
              <a:rPr lang="en-US" dirty="0" err="1" smtClean="0"/>
              <a:t>ack</a:t>
            </a:r>
            <a:r>
              <a:rPr lang="en-US" dirty="0" smtClean="0"/>
              <a:t> 1 byte, then repeat</a:t>
            </a:r>
          </a:p>
          <a:p>
            <a:r>
              <a:rPr lang="en-US" dirty="0" smtClean="0"/>
              <a:t>Create phony content for the attacker to download or look at.</a:t>
            </a:r>
          </a:p>
          <a:p>
            <a:r>
              <a:rPr lang="en-US" dirty="0" smtClean="0"/>
              <a:t>Problem:</a:t>
            </a:r>
          </a:p>
          <a:p>
            <a:pPr lvl="1"/>
            <a:r>
              <a:rPr lang="en-US" dirty="0" smtClean="0"/>
              <a:t>Requires a lot of configuration per site, less common than firewalls, etc..</a:t>
            </a:r>
          </a:p>
          <a:p>
            <a:pPr lvl="1"/>
            <a:r>
              <a:rPr lang="en-US" dirty="0" smtClean="0"/>
              <a:t>Some vendors provide solutions</a:t>
            </a:r>
            <a:endParaRPr lang="en-US" dirty="0"/>
          </a:p>
        </p:txBody>
      </p:sp>
    </p:spTree>
    <p:extLst>
      <p:ext uri="{BB962C8B-B14F-4D97-AF65-F5344CB8AC3E}">
        <p14:creationId xmlns:p14="http://schemas.microsoft.com/office/powerpoint/2010/main" val="1325719052"/>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Quarantine</a:t>
            </a:r>
            <a:endParaRPr lang="en-US" dirty="0"/>
          </a:p>
        </p:txBody>
      </p:sp>
      <p:sp>
        <p:nvSpPr>
          <p:cNvPr id="3" name="Content Placeholder 2"/>
          <p:cNvSpPr>
            <a:spLocks noGrp="1"/>
          </p:cNvSpPr>
          <p:nvPr>
            <p:ph sz="quarter" idx="11"/>
          </p:nvPr>
        </p:nvSpPr>
        <p:spPr/>
        <p:txBody>
          <a:bodyPr/>
          <a:lstStyle/>
          <a:p>
            <a:r>
              <a:rPr lang="en-US" dirty="0" smtClean="0"/>
              <a:t>Concept: place hosts that misbehave into a quarantine area where they can’t “infect” anyone else</a:t>
            </a:r>
          </a:p>
          <a:p>
            <a:r>
              <a:rPr lang="en-US" dirty="0" smtClean="0"/>
              <a:t>Commonly deployed on network entry</a:t>
            </a:r>
          </a:p>
          <a:p>
            <a:pPr lvl="1"/>
            <a:r>
              <a:rPr lang="en-US" dirty="0" smtClean="0"/>
              <a:t>801.11x switch fabrics with Network Admission Control products (not very common)</a:t>
            </a:r>
          </a:p>
          <a:p>
            <a:pPr lvl="1"/>
            <a:r>
              <a:rPr lang="en-US" dirty="0" smtClean="0"/>
              <a:t>Airport wireless logins (very common)</a:t>
            </a:r>
          </a:p>
          <a:p>
            <a:pPr lvl="1"/>
            <a:r>
              <a:rPr lang="en-US" dirty="0" smtClean="0">
                <a:hlinkClick r:id="rId2"/>
              </a:rPr>
              <a:t>Software Defined Networks </a:t>
            </a:r>
            <a:r>
              <a:rPr lang="en-US" dirty="0" smtClean="0"/>
              <a:t>(SDN) – new concept, getting bigger fast</a:t>
            </a:r>
          </a:p>
          <a:p>
            <a:r>
              <a:rPr lang="en-US" dirty="0" smtClean="0"/>
              <a:t>Firewalls often implement a “Blacklisting” mechanism, sort of like a quarantine</a:t>
            </a:r>
          </a:p>
          <a:p>
            <a:pPr lvl="1"/>
            <a:r>
              <a:rPr lang="en-US" dirty="0" smtClean="0"/>
              <a:t>Behavior indicates the machine is infected or user doing something wrong (policy violations, IPS signatures, reputation)</a:t>
            </a:r>
          </a:p>
          <a:p>
            <a:pPr lvl="1"/>
            <a:r>
              <a:rPr lang="en-US" dirty="0" smtClean="0"/>
              <a:t>Typically, black list the remote host that brought about the infection</a:t>
            </a:r>
          </a:p>
          <a:p>
            <a:pPr lvl="1"/>
            <a:r>
              <a:rPr lang="en-US" dirty="0" smtClean="0"/>
              <a:t>A limited quarantine works better for local hosts when possible, because users don’t like to be blacklisted (remember, the user probably didn’t realize they were doing anything wrong)</a:t>
            </a:r>
          </a:p>
          <a:p>
            <a:pPr lvl="1"/>
            <a:endParaRPr lang="en-US" dirty="0"/>
          </a:p>
        </p:txBody>
      </p:sp>
    </p:spTree>
    <p:extLst>
      <p:ext uri="{BB962C8B-B14F-4D97-AF65-F5344CB8AC3E}">
        <p14:creationId xmlns:p14="http://schemas.microsoft.com/office/powerpoint/2010/main" val="2747445767"/>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Reputation</a:t>
            </a:r>
            <a:endParaRPr lang="en-US" dirty="0"/>
          </a:p>
        </p:txBody>
      </p:sp>
      <p:sp>
        <p:nvSpPr>
          <p:cNvPr id="3" name="Content Placeholder 2"/>
          <p:cNvSpPr>
            <a:spLocks noGrp="1"/>
          </p:cNvSpPr>
          <p:nvPr>
            <p:ph sz="quarter" idx="11"/>
          </p:nvPr>
        </p:nvSpPr>
        <p:spPr/>
        <p:txBody>
          <a:bodyPr/>
          <a:lstStyle/>
          <a:p>
            <a:r>
              <a:rPr lang="en-US" dirty="0" smtClean="0"/>
              <a:t>Big Data solution</a:t>
            </a:r>
          </a:p>
          <a:p>
            <a:r>
              <a:rPr lang="en-US" dirty="0" smtClean="0"/>
              <a:t>Collect a list of bad and good things, serve the list out from The Cloud</a:t>
            </a:r>
          </a:p>
          <a:p>
            <a:pPr lvl="1"/>
            <a:r>
              <a:rPr lang="en-US" dirty="0" smtClean="0"/>
              <a:t>IP addresses that were associated with malware or botnets</a:t>
            </a:r>
          </a:p>
          <a:p>
            <a:pPr lvl="1"/>
            <a:r>
              <a:rPr lang="en-US" dirty="0" smtClean="0"/>
              <a:t>IP addresses of spammers</a:t>
            </a:r>
          </a:p>
          <a:p>
            <a:pPr lvl="1"/>
            <a:r>
              <a:rPr lang="en-US" dirty="0" smtClean="0"/>
              <a:t>URLs that reference pages with scripting attacks, drive-by-downloads, etc.</a:t>
            </a:r>
          </a:p>
          <a:p>
            <a:pPr lvl="1"/>
            <a:r>
              <a:rPr lang="en-US" dirty="0" smtClean="0"/>
              <a:t>URL classification and categorization</a:t>
            </a:r>
          </a:p>
          <a:p>
            <a:pPr lvl="1"/>
            <a:r>
              <a:rPr lang="en-US" dirty="0" smtClean="0"/>
              <a:t>Files that come from known program releases</a:t>
            </a:r>
          </a:p>
          <a:p>
            <a:pPr lvl="1"/>
            <a:r>
              <a:rPr lang="en-US" dirty="0" smtClean="0"/>
              <a:t>Files that come from known viruses, or tend to be included in viruses</a:t>
            </a:r>
          </a:p>
          <a:p>
            <a:r>
              <a:rPr lang="en-US" dirty="0" smtClean="0"/>
              <a:t>McAfee GTI is a prominent example</a:t>
            </a:r>
          </a:p>
          <a:p>
            <a:r>
              <a:rPr lang="en-US" dirty="0" smtClean="0"/>
              <a:t>Issues:</a:t>
            </a:r>
          </a:p>
          <a:p>
            <a:pPr lvl="1"/>
            <a:r>
              <a:rPr lang="en-US" dirty="0" smtClean="0"/>
              <a:t>Multi-function hosts</a:t>
            </a:r>
          </a:p>
          <a:p>
            <a:pPr lvl="1"/>
            <a:r>
              <a:rPr lang="en-US" dirty="0" smtClean="0"/>
              <a:t>Stale data</a:t>
            </a:r>
          </a:p>
          <a:p>
            <a:pPr lvl="1"/>
            <a:r>
              <a:rPr lang="en-US" dirty="0" smtClean="0"/>
              <a:t>Zero day susceptibility</a:t>
            </a:r>
          </a:p>
          <a:p>
            <a:pPr lvl="1"/>
            <a:endParaRPr lang="en-US" dirty="0"/>
          </a:p>
        </p:txBody>
      </p:sp>
    </p:spTree>
    <p:extLst>
      <p:ext uri="{BB962C8B-B14F-4D97-AF65-F5344CB8AC3E}">
        <p14:creationId xmlns:p14="http://schemas.microsoft.com/office/powerpoint/2010/main" val="2931523450"/>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1"/>
          </p:nvPr>
        </p:nvSpPr>
        <p:spPr>
          <a:xfrm>
            <a:off x="579613" y="971550"/>
            <a:ext cx="3382787" cy="3733800"/>
          </a:xfrm>
        </p:spPr>
        <p:txBody>
          <a:bodyPr>
            <a:normAutofit fontScale="92500" lnSpcReduction="20000"/>
          </a:bodyPr>
          <a:lstStyle/>
          <a:p>
            <a:r>
              <a:rPr lang="en-US" dirty="0" smtClean="0">
                <a:solidFill>
                  <a:srgbClr val="C00000"/>
                </a:solidFill>
              </a:rPr>
              <a:t>Lesson 1</a:t>
            </a:r>
            <a:r>
              <a:rPr lang="en-US" dirty="0" smtClean="0"/>
              <a:t> (90min)</a:t>
            </a:r>
          </a:p>
          <a:p>
            <a:pPr lvl="1"/>
            <a:r>
              <a:rPr lang="en-US" dirty="0" smtClean="0"/>
              <a:t>Introduction</a:t>
            </a:r>
          </a:p>
          <a:p>
            <a:pPr lvl="2"/>
            <a:r>
              <a:rPr lang="en-US" dirty="0" smtClean="0"/>
              <a:t>Classroom Exercise – Defense in depth</a:t>
            </a:r>
          </a:p>
          <a:p>
            <a:pPr lvl="2"/>
            <a:r>
              <a:rPr lang="en-US" dirty="0" smtClean="0"/>
              <a:t>Classroom Exercise – Zone policy</a:t>
            </a:r>
          </a:p>
          <a:p>
            <a:pPr lvl="1"/>
            <a:r>
              <a:rPr lang="en-US" dirty="0" smtClean="0"/>
              <a:t>Network Security Technologies</a:t>
            </a:r>
          </a:p>
          <a:p>
            <a:pPr lvl="1"/>
            <a:r>
              <a:rPr lang="en-US" dirty="0" smtClean="0"/>
              <a:t>Describe homework assignment</a:t>
            </a:r>
          </a:p>
          <a:p>
            <a:r>
              <a:rPr lang="en-US" sz="1700" dirty="0">
                <a:solidFill>
                  <a:srgbClr val="C00000"/>
                </a:solidFill>
              </a:rPr>
              <a:t>Lab 2 </a:t>
            </a:r>
            <a:r>
              <a:rPr lang="en-US" sz="1700" dirty="0"/>
              <a:t>(90min)</a:t>
            </a:r>
          </a:p>
          <a:p>
            <a:pPr marL="569524" lvl="3">
              <a:spcBef>
                <a:spcPts val="800"/>
              </a:spcBef>
            </a:pPr>
            <a:r>
              <a:rPr lang="en-US" sz="1500" dirty="0"/>
              <a:t>Derive intelligence from packet meta-data only</a:t>
            </a:r>
            <a:r>
              <a:rPr lang="en-US" sz="1500" dirty="0" smtClean="0"/>
              <a:t>.</a:t>
            </a:r>
            <a:endParaRPr lang="en-US" dirty="0" smtClean="0"/>
          </a:p>
          <a:p>
            <a:r>
              <a:rPr lang="en-US" dirty="0" smtClean="0">
                <a:solidFill>
                  <a:srgbClr val="C00000"/>
                </a:solidFill>
              </a:rPr>
              <a:t>Homework</a:t>
            </a:r>
            <a:endParaRPr lang="en-US" dirty="0">
              <a:solidFill>
                <a:srgbClr val="C00000"/>
              </a:solidFill>
            </a:endParaRPr>
          </a:p>
          <a:p>
            <a:pPr lvl="1"/>
            <a:r>
              <a:rPr lang="en-US" dirty="0"/>
              <a:t>Define inter-zone policy for zone diagram (slide 12)</a:t>
            </a:r>
          </a:p>
          <a:p>
            <a:pPr lvl="1"/>
            <a:r>
              <a:rPr lang="en-US" dirty="0"/>
              <a:t>Color Jon </a:t>
            </a:r>
            <a:r>
              <a:rPr lang="en-US" dirty="0" err="1"/>
              <a:t>Postel’s</a:t>
            </a:r>
            <a:r>
              <a:rPr lang="en-US" dirty="0"/>
              <a:t> discussion of the Robustness Principle—Green/Right; Red/Wrong</a:t>
            </a:r>
            <a:r>
              <a:rPr lang="en-US" dirty="0" smtClean="0"/>
              <a:t>.</a:t>
            </a:r>
            <a:endParaRPr lang="en-US" dirty="0"/>
          </a:p>
        </p:txBody>
      </p:sp>
      <p:sp>
        <p:nvSpPr>
          <p:cNvPr id="6" name="Content Placeholder 2"/>
          <p:cNvSpPr txBox="1">
            <a:spLocks/>
          </p:cNvSpPr>
          <p:nvPr/>
        </p:nvSpPr>
        <p:spPr bwMode="auto">
          <a:xfrm>
            <a:off x="4267200" y="971550"/>
            <a:ext cx="3382787" cy="3733800"/>
          </a:xfrm>
          <a:prstGeom prst="rect">
            <a:avLst/>
          </a:prstGeom>
          <a:noFill/>
          <a:ln w="9525">
            <a:noFill/>
            <a:miter lim="800000"/>
            <a:headEnd/>
            <a:tailEnd/>
          </a:ln>
        </p:spPr>
        <p:txBody>
          <a:bodyPr vert="horz" wrap="square" lIns="91377" tIns="45689" rIns="91377" bIns="45689" numCol="1" anchor="t" anchorCtr="0" compatLnSpc="1">
            <a:prstTxWarp prst="textNoShape">
              <a:avLst/>
            </a:prstTxWarp>
            <a:normAutofit/>
          </a:bodyPr>
          <a:lstStyle>
            <a:lvl1pPr marL="172921" indent="-172921" algn="l" rtl="0" eaLnBrk="1" fontAlgn="base" hangingPunct="1">
              <a:lnSpc>
                <a:spcPct val="95000"/>
              </a:lnSpc>
              <a:spcBef>
                <a:spcPts val="800"/>
              </a:spcBef>
              <a:spcAft>
                <a:spcPts val="200"/>
              </a:spcAft>
              <a:buChar char="•"/>
              <a:defRPr lang="en-US" sz="1600" b="0" i="0" dirty="0" smtClean="0">
                <a:solidFill>
                  <a:schemeClr val="tx1"/>
                </a:solidFill>
                <a:latin typeface="Franklin Gothic Book" pitchFamily="34" charset="0"/>
                <a:ea typeface="+mn-ea"/>
                <a:cs typeface="+mn-cs"/>
              </a:defRPr>
            </a:lvl1pPr>
            <a:lvl2pPr marL="569523" indent="-223684" algn="l" rtl="0" eaLnBrk="1" fontAlgn="base" hangingPunct="1">
              <a:lnSpc>
                <a:spcPct val="95000"/>
              </a:lnSpc>
              <a:spcBef>
                <a:spcPts val="200"/>
              </a:spcBef>
              <a:spcAft>
                <a:spcPts val="200"/>
              </a:spcAft>
              <a:buChar char="–"/>
              <a:defRPr sz="1400">
                <a:solidFill>
                  <a:schemeClr val="tx1"/>
                </a:solidFill>
                <a:latin typeface="Franklin Gothic Book" pitchFamily="34" charset="0"/>
                <a:ea typeface="+mn-ea"/>
              </a:defRPr>
            </a:lvl2pPr>
            <a:lvl3pPr marL="915363" indent="-172921" algn="l" rtl="0" eaLnBrk="1" fontAlgn="base" hangingPunct="1">
              <a:lnSpc>
                <a:spcPct val="95000"/>
              </a:lnSpc>
              <a:spcBef>
                <a:spcPts val="200"/>
              </a:spcBef>
              <a:spcAft>
                <a:spcPts val="200"/>
              </a:spcAft>
              <a:buChar char="•"/>
              <a:defRPr sz="1400">
                <a:solidFill>
                  <a:schemeClr val="tx1"/>
                </a:solidFill>
                <a:latin typeface="Franklin Gothic Book" pitchFamily="34" charset="0"/>
                <a:ea typeface="+mn-ea"/>
              </a:defRPr>
            </a:lvl3pPr>
            <a:lvl4pPr marL="1311966" indent="-225272" algn="l" rtl="0" eaLnBrk="1" fontAlgn="base" hangingPunct="1">
              <a:lnSpc>
                <a:spcPct val="95000"/>
              </a:lnSpc>
              <a:spcBef>
                <a:spcPts val="200"/>
              </a:spcBef>
              <a:spcAft>
                <a:spcPts val="200"/>
              </a:spcAft>
              <a:buChar char="–"/>
              <a:defRPr sz="1400">
                <a:solidFill>
                  <a:schemeClr val="tx1"/>
                </a:solidFill>
                <a:latin typeface="Franklin Gothic Book" pitchFamily="34" charset="0"/>
                <a:ea typeface="+mn-ea"/>
              </a:defRPr>
            </a:lvl4pPr>
            <a:lvl5pPr marL="1660979" indent="-228444" algn="l" rtl="0" eaLnBrk="1" fontAlgn="base" hangingPunct="1">
              <a:lnSpc>
                <a:spcPct val="95000"/>
              </a:lnSpc>
              <a:spcBef>
                <a:spcPts val="200"/>
              </a:spcBef>
              <a:spcAft>
                <a:spcPts val="200"/>
              </a:spcAft>
              <a:buChar char="»"/>
              <a:defRPr sz="1400">
                <a:solidFill>
                  <a:schemeClr val="tx1"/>
                </a:solidFill>
                <a:latin typeface="Franklin Gothic Book" pitchFamily="34" charset="0"/>
                <a:ea typeface="+mn-ea"/>
              </a:defRPr>
            </a:lvl5pPr>
            <a:lvl6pPr marL="2117867" indent="-228444" algn="l" rtl="0" eaLnBrk="1" fontAlgn="base" hangingPunct="1">
              <a:spcBef>
                <a:spcPct val="20000"/>
              </a:spcBef>
              <a:spcAft>
                <a:spcPct val="0"/>
              </a:spcAft>
              <a:buChar char="»"/>
              <a:defRPr>
                <a:solidFill>
                  <a:schemeClr val="tx1"/>
                </a:solidFill>
                <a:latin typeface="+mn-lt"/>
                <a:ea typeface="+mn-ea"/>
              </a:defRPr>
            </a:lvl6pPr>
            <a:lvl7pPr marL="2574755" indent="-228444" algn="l" rtl="0" eaLnBrk="1" fontAlgn="base" hangingPunct="1">
              <a:spcBef>
                <a:spcPct val="20000"/>
              </a:spcBef>
              <a:spcAft>
                <a:spcPct val="0"/>
              </a:spcAft>
              <a:buChar char="»"/>
              <a:defRPr>
                <a:solidFill>
                  <a:schemeClr val="tx1"/>
                </a:solidFill>
                <a:latin typeface="+mn-lt"/>
                <a:ea typeface="+mn-ea"/>
              </a:defRPr>
            </a:lvl7pPr>
            <a:lvl8pPr marL="3031642" indent="-228444" algn="l" rtl="0" eaLnBrk="1" fontAlgn="base" hangingPunct="1">
              <a:spcBef>
                <a:spcPct val="20000"/>
              </a:spcBef>
              <a:spcAft>
                <a:spcPct val="0"/>
              </a:spcAft>
              <a:buChar char="»"/>
              <a:defRPr>
                <a:solidFill>
                  <a:schemeClr val="tx1"/>
                </a:solidFill>
                <a:latin typeface="+mn-lt"/>
                <a:ea typeface="+mn-ea"/>
              </a:defRPr>
            </a:lvl8pPr>
            <a:lvl9pPr marL="3488531" indent="-228444" algn="l" rtl="0" eaLnBrk="1" fontAlgn="base" hangingPunct="1">
              <a:spcBef>
                <a:spcPct val="20000"/>
              </a:spcBef>
              <a:spcAft>
                <a:spcPct val="0"/>
              </a:spcAft>
              <a:buChar char="»"/>
              <a:defRPr>
                <a:solidFill>
                  <a:schemeClr val="tx1"/>
                </a:solidFill>
                <a:latin typeface="+mn-lt"/>
                <a:ea typeface="+mn-ea"/>
              </a:defRPr>
            </a:lvl9pPr>
          </a:lstStyle>
          <a:p>
            <a:r>
              <a:rPr lang="en-US" sz="1500" dirty="0" smtClean="0">
                <a:solidFill>
                  <a:srgbClr val="C00000"/>
                </a:solidFill>
              </a:rPr>
              <a:t>Lesson </a:t>
            </a:r>
            <a:r>
              <a:rPr lang="en-US" sz="1500" dirty="0">
                <a:solidFill>
                  <a:srgbClr val="C00000"/>
                </a:solidFill>
              </a:rPr>
              <a:t>2 </a:t>
            </a:r>
            <a:r>
              <a:rPr lang="en-US" sz="1500" dirty="0">
                <a:solidFill>
                  <a:schemeClr val="bg1"/>
                </a:solidFill>
              </a:rPr>
              <a:t>(90min)</a:t>
            </a:r>
          </a:p>
          <a:p>
            <a:pPr marL="569524" lvl="3">
              <a:spcBef>
                <a:spcPts val="800"/>
              </a:spcBef>
            </a:pPr>
            <a:r>
              <a:rPr lang="en-US" sz="1500" dirty="0" smtClean="0">
                <a:solidFill>
                  <a:schemeClr val="bg1"/>
                </a:solidFill>
              </a:rPr>
              <a:t>Homework review</a:t>
            </a:r>
          </a:p>
          <a:p>
            <a:pPr marL="569524" lvl="3">
              <a:spcBef>
                <a:spcPts val="800"/>
              </a:spcBef>
            </a:pPr>
            <a:r>
              <a:rPr lang="en-US" sz="1500" dirty="0" smtClean="0">
                <a:solidFill>
                  <a:schemeClr val="bg1"/>
                </a:solidFill>
              </a:rPr>
              <a:t>Network </a:t>
            </a:r>
            <a:r>
              <a:rPr lang="en-US" sz="1500" dirty="0">
                <a:solidFill>
                  <a:schemeClr val="bg1"/>
                </a:solidFill>
              </a:rPr>
              <a:t>Security Technologies (finish)</a:t>
            </a:r>
          </a:p>
          <a:p>
            <a:pPr marL="569524" lvl="3">
              <a:spcBef>
                <a:spcPts val="800"/>
              </a:spcBef>
            </a:pPr>
            <a:r>
              <a:rPr lang="en-US" sz="1500" dirty="0">
                <a:solidFill>
                  <a:schemeClr val="bg1"/>
                </a:solidFill>
              </a:rPr>
              <a:t>Network Security Tools</a:t>
            </a:r>
          </a:p>
          <a:p>
            <a:pPr marL="569524" lvl="3">
              <a:spcBef>
                <a:spcPts val="800"/>
              </a:spcBef>
            </a:pPr>
            <a:r>
              <a:rPr lang="en-US" sz="1500" dirty="0" err="1">
                <a:solidFill>
                  <a:schemeClr val="bg1"/>
                </a:solidFill>
              </a:rPr>
              <a:t>Wrapup</a:t>
            </a:r>
            <a:endParaRPr lang="en-US" sz="1500" dirty="0">
              <a:solidFill>
                <a:schemeClr val="bg1"/>
              </a:solidFill>
            </a:endParaRPr>
          </a:p>
          <a:p>
            <a:pPr marL="569524" lvl="3">
              <a:spcBef>
                <a:spcPts val="800"/>
              </a:spcBef>
            </a:pPr>
            <a:r>
              <a:rPr lang="en-US" sz="1500" dirty="0">
                <a:solidFill>
                  <a:schemeClr val="bg1"/>
                </a:solidFill>
              </a:rPr>
              <a:t>Prep for lab</a:t>
            </a:r>
          </a:p>
          <a:p>
            <a:r>
              <a:rPr lang="en-US" dirty="0">
                <a:solidFill>
                  <a:srgbClr val="C00000"/>
                </a:solidFill>
              </a:rPr>
              <a:t>Lab 1 </a:t>
            </a:r>
            <a:r>
              <a:rPr lang="en-US" dirty="0">
                <a:solidFill>
                  <a:schemeClr val="bg1"/>
                </a:solidFill>
              </a:rPr>
              <a:t>(90min)</a:t>
            </a:r>
          </a:p>
          <a:p>
            <a:pPr lvl="1"/>
            <a:r>
              <a:rPr lang="en-US" dirty="0">
                <a:solidFill>
                  <a:schemeClr val="bg1"/>
                </a:solidFill>
              </a:rPr>
              <a:t>Derive intelligence from captured packet </a:t>
            </a:r>
            <a:r>
              <a:rPr lang="en-US" dirty="0" smtClean="0">
                <a:solidFill>
                  <a:schemeClr val="bg1"/>
                </a:solidFill>
              </a:rPr>
              <a:t>content</a:t>
            </a:r>
            <a:endParaRPr lang="en-US" kern="0" dirty="0">
              <a:solidFill>
                <a:schemeClr val="bg1"/>
              </a:solidFill>
            </a:endParaRPr>
          </a:p>
        </p:txBody>
      </p:sp>
    </p:spTree>
    <p:extLst>
      <p:ext uri="{BB962C8B-B14F-4D97-AF65-F5344CB8AC3E}">
        <p14:creationId xmlns:p14="http://schemas.microsoft.com/office/powerpoint/2010/main" val="2622939632"/>
      </p:ext>
    </p:extLst>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Security Technologies</a:t>
            </a:r>
            <a:endParaRPr lang="en-US" dirty="0"/>
          </a:p>
        </p:txBody>
      </p:sp>
      <p:sp>
        <p:nvSpPr>
          <p:cNvPr id="4" name="Content Placeholder 2"/>
          <p:cNvSpPr>
            <a:spLocks noGrp="1"/>
          </p:cNvSpPr>
          <p:nvPr>
            <p:ph sz="quarter" idx="11"/>
          </p:nvPr>
        </p:nvSpPr>
        <p:spPr>
          <a:xfrm>
            <a:off x="152400" y="1185716"/>
            <a:ext cx="2925587" cy="3733800"/>
          </a:xfrm>
        </p:spPr>
        <p:txBody>
          <a:bodyPr>
            <a:normAutofit fontScale="70000" lnSpcReduction="20000"/>
          </a:bodyPr>
          <a:lstStyle/>
          <a:p>
            <a:r>
              <a:rPr lang="en-US" sz="1800" b="1" kern="1200" dirty="0"/>
              <a:t>Policy</a:t>
            </a:r>
          </a:p>
          <a:p>
            <a:r>
              <a:rPr lang="en-US" sz="1800" b="1" kern="1200" dirty="0"/>
              <a:t>Passive capture</a:t>
            </a:r>
          </a:p>
          <a:p>
            <a:r>
              <a:rPr lang="en-US" sz="1800" b="1" kern="1200" dirty="0"/>
              <a:t>Packet filtering</a:t>
            </a:r>
          </a:p>
          <a:p>
            <a:r>
              <a:rPr lang="en-US" sz="1800" b="1" kern="1200" dirty="0"/>
              <a:t>Deep Inspection</a:t>
            </a:r>
          </a:p>
          <a:p>
            <a:r>
              <a:rPr lang="en-US" sz="1800" b="1" kern="1200" dirty="0"/>
              <a:t>Crypto Inspection (“SSL Inspection”)</a:t>
            </a:r>
          </a:p>
          <a:p>
            <a:r>
              <a:rPr lang="en-US" sz="1800" b="1" kern="1200" dirty="0"/>
              <a:t>Proxy / Gateway</a:t>
            </a:r>
          </a:p>
          <a:p>
            <a:r>
              <a:rPr lang="en-US" sz="1800" b="1" kern="1200" dirty="0"/>
              <a:t>Vulnerability Scanning</a:t>
            </a:r>
          </a:p>
          <a:p>
            <a:r>
              <a:rPr lang="en-US" sz="1800" b="1" kern="1200" dirty="0"/>
              <a:t>Intrusion Detection </a:t>
            </a:r>
            <a:endParaRPr lang="en-US" sz="1800" b="1" kern="1200" dirty="0" smtClean="0"/>
          </a:p>
          <a:p>
            <a:r>
              <a:rPr lang="en-US" sz="1800" b="1" kern="1200" dirty="0" smtClean="0"/>
              <a:t>Static </a:t>
            </a:r>
            <a:r>
              <a:rPr lang="en-US" sz="1800" b="1" kern="1200" dirty="0"/>
              <a:t>analysis </a:t>
            </a:r>
          </a:p>
          <a:p>
            <a:r>
              <a:rPr lang="en-US" sz="1800" b="1" kern="1200" dirty="0"/>
              <a:t>Dynamic analysis</a:t>
            </a:r>
          </a:p>
          <a:p>
            <a:r>
              <a:rPr lang="en-US" sz="1800" b="1" kern="1200" dirty="0"/>
              <a:t>Security Information &amp; Event Management (SIEM</a:t>
            </a:r>
            <a:r>
              <a:rPr lang="en-US" sz="1800" b="1" kern="1200" dirty="0" smtClean="0"/>
              <a:t>)</a:t>
            </a:r>
          </a:p>
          <a:p>
            <a:r>
              <a:rPr lang="en-US" sz="1800" b="1" kern="1200" dirty="0" smtClean="0"/>
              <a:t>Reputation / Cloud data analysis</a:t>
            </a:r>
            <a:endParaRPr lang="en-US" sz="1800" b="1" kern="1200" dirty="0"/>
          </a:p>
          <a:p>
            <a:pPr marL="0" indent="0">
              <a:buNone/>
            </a:pPr>
            <a:endParaRPr lang="en-US" b="1" dirty="0"/>
          </a:p>
        </p:txBody>
      </p:sp>
      <p:sp>
        <p:nvSpPr>
          <p:cNvPr id="5" name="Content Placeholder 2"/>
          <p:cNvSpPr txBox="1">
            <a:spLocks/>
          </p:cNvSpPr>
          <p:nvPr/>
        </p:nvSpPr>
        <p:spPr bwMode="auto">
          <a:xfrm>
            <a:off x="6370813" y="1200150"/>
            <a:ext cx="2773187" cy="3733800"/>
          </a:xfrm>
          <a:prstGeom prst="rect">
            <a:avLst/>
          </a:prstGeom>
          <a:noFill/>
          <a:ln w="9525">
            <a:noFill/>
            <a:miter lim="800000"/>
            <a:headEnd/>
            <a:tailEnd/>
          </a:ln>
        </p:spPr>
        <p:txBody>
          <a:bodyPr vert="horz" wrap="square" lIns="91377" tIns="45689" rIns="91377" bIns="45689" numCol="1" anchor="t" anchorCtr="0" compatLnSpc="1">
            <a:prstTxWarp prst="textNoShape">
              <a:avLst/>
            </a:prstTxWarp>
            <a:normAutofit/>
          </a:bodyPr>
          <a:lstStyle>
            <a:lvl1pPr marL="172921" indent="-172921" algn="l" rtl="0" eaLnBrk="1" fontAlgn="base" hangingPunct="1">
              <a:lnSpc>
                <a:spcPct val="95000"/>
              </a:lnSpc>
              <a:spcBef>
                <a:spcPts val="800"/>
              </a:spcBef>
              <a:spcAft>
                <a:spcPts val="200"/>
              </a:spcAft>
              <a:buChar char="•"/>
              <a:defRPr lang="en-US" sz="1600" b="0" i="0" dirty="0" smtClean="0">
                <a:solidFill>
                  <a:schemeClr val="tx1"/>
                </a:solidFill>
                <a:latin typeface="Franklin Gothic Book" pitchFamily="34" charset="0"/>
                <a:ea typeface="+mn-ea"/>
                <a:cs typeface="+mn-cs"/>
              </a:defRPr>
            </a:lvl1pPr>
            <a:lvl2pPr marL="569523" indent="-223684" algn="l" rtl="0" eaLnBrk="1" fontAlgn="base" hangingPunct="1">
              <a:lnSpc>
                <a:spcPct val="95000"/>
              </a:lnSpc>
              <a:spcBef>
                <a:spcPts val="200"/>
              </a:spcBef>
              <a:spcAft>
                <a:spcPts val="200"/>
              </a:spcAft>
              <a:buChar char="–"/>
              <a:defRPr sz="1400">
                <a:solidFill>
                  <a:schemeClr val="tx1"/>
                </a:solidFill>
                <a:latin typeface="Franklin Gothic Book" pitchFamily="34" charset="0"/>
                <a:ea typeface="+mn-ea"/>
              </a:defRPr>
            </a:lvl2pPr>
            <a:lvl3pPr marL="915363" indent="-172921" algn="l" rtl="0" eaLnBrk="1" fontAlgn="base" hangingPunct="1">
              <a:lnSpc>
                <a:spcPct val="95000"/>
              </a:lnSpc>
              <a:spcBef>
                <a:spcPts val="200"/>
              </a:spcBef>
              <a:spcAft>
                <a:spcPts val="200"/>
              </a:spcAft>
              <a:buChar char="•"/>
              <a:defRPr sz="1400">
                <a:solidFill>
                  <a:schemeClr val="tx1"/>
                </a:solidFill>
                <a:latin typeface="Franklin Gothic Book" pitchFamily="34" charset="0"/>
                <a:ea typeface="+mn-ea"/>
              </a:defRPr>
            </a:lvl3pPr>
            <a:lvl4pPr marL="1311966" indent="-225272" algn="l" rtl="0" eaLnBrk="1" fontAlgn="base" hangingPunct="1">
              <a:lnSpc>
                <a:spcPct val="95000"/>
              </a:lnSpc>
              <a:spcBef>
                <a:spcPts val="200"/>
              </a:spcBef>
              <a:spcAft>
                <a:spcPts val="200"/>
              </a:spcAft>
              <a:buChar char="–"/>
              <a:defRPr sz="1400">
                <a:solidFill>
                  <a:schemeClr val="tx1"/>
                </a:solidFill>
                <a:latin typeface="Franklin Gothic Book" pitchFamily="34" charset="0"/>
                <a:ea typeface="+mn-ea"/>
              </a:defRPr>
            </a:lvl4pPr>
            <a:lvl5pPr marL="1660979" indent="-228444" algn="l" rtl="0" eaLnBrk="1" fontAlgn="base" hangingPunct="1">
              <a:lnSpc>
                <a:spcPct val="95000"/>
              </a:lnSpc>
              <a:spcBef>
                <a:spcPts val="200"/>
              </a:spcBef>
              <a:spcAft>
                <a:spcPts val="200"/>
              </a:spcAft>
              <a:buChar char="»"/>
              <a:defRPr sz="1400">
                <a:solidFill>
                  <a:schemeClr val="tx1"/>
                </a:solidFill>
                <a:latin typeface="Franklin Gothic Book" pitchFamily="34" charset="0"/>
                <a:ea typeface="+mn-ea"/>
              </a:defRPr>
            </a:lvl5pPr>
            <a:lvl6pPr marL="2117867" indent="-228444" algn="l" rtl="0" eaLnBrk="1" fontAlgn="base" hangingPunct="1">
              <a:spcBef>
                <a:spcPct val="20000"/>
              </a:spcBef>
              <a:spcAft>
                <a:spcPct val="0"/>
              </a:spcAft>
              <a:buChar char="»"/>
              <a:defRPr>
                <a:solidFill>
                  <a:schemeClr val="tx1"/>
                </a:solidFill>
                <a:latin typeface="+mn-lt"/>
                <a:ea typeface="+mn-ea"/>
              </a:defRPr>
            </a:lvl6pPr>
            <a:lvl7pPr marL="2574755" indent="-228444" algn="l" rtl="0" eaLnBrk="1" fontAlgn="base" hangingPunct="1">
              <a:spcBef>
                <a:spcPct val="20000"/>
              </a:spcBef>
              <a:spcAft>
                <a:spcPct val="0"/>
              </a:spcAft>
              <a:buChar char="»"/>
              <a:defRPr>
                <a:solidFill>
                  <a:schemeClr val="tx1"/>
                </a:solidFill>
                <a:latin typeface="+mn-lt"/>
                <a:ea typeface="+mn-ea"/>
              </a:defRPr>
            </a:lvl7pPr>
            <a:lvl8pPr marL="3031642" indent="-228444" algn="l" rtl="0" eaLnBrk="1" fontAlgn="base" hangingPunct="1">
              <a:spcBef>
                <a:spcPct val="20000"/>
              </a:spcBef>
              <a:spcAft>
                <a:spcPct val="0"/>
              </a:spcAft>
              <a:buChar char="»"/>
              <a:defRPr>
                <a:solidFill>
                  <a:schemeClr val="tx1"/>
                </a:solidFill>
                <a:latin typeface="+mn-lt"/>
                <a:ea typeface="+mn-ea"/>
              </a:defRPr>
            </a:lvl8pPr>
            <a:lvl9pPr marL="3488531" indent="-228444" algn="l" rtl="0" eaLnBrk="1" fontAlgn="base" hangingPunct="1">
              <a:spcBef>
                <a:spcPct val="20000"/>
              </a:spcBef>
              <a:spcAft>
                <a:spcPct val="0"/>
              </a:spcAft>
              <a:buChar char="»"/>
              <a:defRPr>
                <a:solidFill>
                  <a:schemeClr val="tx1"/>
                </a:solidFill>
                <a:latin typeface="+mn-lt"/>
                <a:ea typeface="+mn-ea"/>
              </a:defRPr>
            </a:lvl9pPr>
          </a:lstStyle>
          <a:p>
            <a:r>
              <a:rPr lang="en-US" sz="1400" dirty="0" smtClean="0">
                <a:solidFill>
                  <a:srgbClr val="FFFF00"/>
                </a:solidFill>
              </a:rPr>
              <a:t>Policy</a:t>
            </a:r>
          </a:p>
          <a:p>
            <a:r>
              <a:rPr lang="en-US" sz="1400" dirty="0" smtClean="0">
                <a:solidFill>
                  <a:srgbClr val="FFFF00"/>
                </a:solidFill>
              </a:rPr>
              <a:t>Identity / Trust</a:t>
            </a:r>
          </a:p>
          <a:p>
            <a:r>
              <a:rPr lang="en-US" sz="1400" dirty="0" smtClean="0">
                <a:solidFill>
                  <a:srgbClr val="FFFF00"/>
                </a:solidFill>
              </a:rPr>
              <a:t>Blocking </a:t>
            </a:r>
            <a:r>
              <a:rPr lang="en-US" sz="1400" dirty="0">
                <a:solidFill>
                  <a:srgbClr val="FFFF00"/>
                </a:solidFill>
              </a:rPr>
              <a:t>traffic</a:t>
            </a:r>
          </a:p>
          <a:p>
            <a:r>
              <a:rPr lang="en-US" sz="1400" dirty="0">
                <a:solidFill>
                  <a:srgbClr val="FFFF00"/>
                </a:solidFill>
              </a:rPr>
              <a:t>Modifying traffic </a:t>
            </a:r>
            <a:r>
              <a:rPr lang="en-US" sz="1400" dirty="0" smtClean="0">
                <a:solidFill>
                  <a:srgbClr val="FFFF00"/>
                </a:solidFill>
              </a:rPr>
              <a:t>to remove suspicious parts (Man in the Middle)</a:t>
            </a:r>
            <a:endParaRPr lang="en-US" sz="1400" dirty="0">
              <a:solidFill>
                <a:srgbClr val="FFFF00"/>
              </a:solidFill>
            </a:endParaRPr>
          </a:p>
          <a:p>
            <a:r>
              <a:rPr lang="en-US" sz="1400" dirty="0">
                <a:solidFill>
                  <a:srgbClr val="FFFF00"/>
                </a:solidFill>
              </a:rPr>
              <a:t>Translation (NAT, Load balancing, Reverse proxy, URL mapping)</a:t>
            </a:r>
          </a:p>
          <a:p>
            <a:r>
              <a:rPr lang="en-US" sz="1400" dirty="0">
                <a:solidFill>
                  <a:srgbClr val="FFFF00"/>
                </a:solidFill>
              </a:rPr>
              <a:t>Routing</a:t>
            </a:r>
          </a:p>
          <a:p>
            <a:r>
              <a:rPr lang="en-US" sz="1400" dirty="0">
                <a:solidFill>
                  <a:srgbClr val="FFFF00"/>
                </a:solidFill>
              </a:rPr>
              <a:t>Encryption</a:t>
            </a:r>
          </a:p>
          <a:p>
            <a:endParaRPr lang="en-US" kern="0" dirty="0">
              <a:solidFill>
                <a:srgbClr val="FFFF00"/>
              </a:solidFill>
            </a:endParaRPr>
          </a:p>
        </p:txBody>
      </p:sp>
      <p:sp>
        <p:nvSpPr>
          <p:cNvPr id="3" name="TextBox 2"/>
          <p:cNvSpPr txBox="1"/>
          <p:nvPr/>
        </p:nvSpPr>
        <p:spPr>
          <a:xfrm>
            <a:off x="334787" y="817661"/>
            <a:ext cx="911660" cy="307777"/>
          </a:xfrm>
          <a:prstGeom prst="rect">
            <a:avLst/>
          </a:prstGeom>
          <a:noFill/>
        </p:spPr>
        <p:txBody>
          <a:bodyPr wrap="none" rtlCol="0">
            <a:spAutoFit/>
          </a:bodyPr>
          <a:lstStyle/>
          <a:p>
            <a:r>
              <a:rPr lang="en-US" sz="1400" b="1" dirty="0" smtClean="0">
                <a:solidFill>
                  <a:schemeClr val="accent4">
                    <a:lumMod val="20000"/>
                    <a:lumOff val="80000"/>
                  </a:schemeClr>
                </a:solidFill>
                <a:latin typeface="Franklin Gothic Book" pitchFamily="34" charset="0"/>
              </a:rPr>
              <a:t>Detection</a:t>
            </a:r>
          </a:p>
        </p:txBody>
      </p:sp>
      <p:cxnSp>
        <p:nvCxnSpPr>
          <p:cNvPr id="7" name="Straight Connector 6"/>
          <p:cNvCxnSpPr/>
          <p:nvPr/>
        </p:nvCxnSpPr>
        <p:spPr bwMode="auto">
          <a:xfrm>
            <a:off x="0" y="1123948"/>
            <a:ext cx="9144000" cy="1490"/>
          </a:xfrm>
          <a:prstGeom prst="line">
            <a:avLst/>
          </a:prstGeom>
          <a:solidFill>
            <a:schemeClr val="accent1"/>
          </a:solidFill>
          <a:ln w="9525" cap="flat" cmpd="sng" algn="ctr">
            <a:solidFill>
              <a:schemeClr val="accent4">
                <a:lumMod val="20000"/>
                <a:lumOff val="80000"/>
              </a:schemeClr>
            </a:solidFill>
            <a:prstDash val="solid"/>
            <a:round/>
            <a:headEnd type="none" w="med" len="med"/>
            <a:tailEnd type="none" w="med" len="med"/>
          </a:ln>
          <a:effectLst/>
        </p:spPr>
      </p:cxnSp>
      <p:sp>
        <p:nvSpPr>
          <p:cNvPr id="8" name="TextBox 7"/>
          <p:cNvSpPr txBox="1"/>
          <p:nvPr/>
        </p:nvSpPr>
        <p:spPr>
          <a:xfrm>
            <a:off x="6523212" y="817661"/>
            <a:ext cx="1325387" cy="307777"/>
          </a:xfrm>
          <a:prstGeom prst="rect">
            <a:avLst/>
          </a:prstGeom>
          <a:noFill/>
        </p:spPr>
        <p:txBody>
          <a:bodyPr wrap="square" rtlCol="0">
            <a:spAutoFit/>
          </a:bodyPr>
          <a:lstStyle/>
          <a:p>
            <a:r>
              <a:rPr lang="en-US" sz="1400" b="1" dirty="0" smtClean="0">
                <a:solidFill>
                  <a:schemeClr val="accent4">
                    <a:lumMod val="20000"/>
                    <a:lumOff val="80000"/>
                  </a:schemeClr>
                </a:solidFill>
                <a:latin typeface="Franklin Gothic Book" pitchFamily="34" charset="0"/>
              </a:rPr>
              <a:t>Protection</a:t>
            </a:r>
          </a:p>
        </p:txBody>
      </p:sp>
    </p:spTree>
    <p:extLst>
      <p:ext uri="{BB962C8B-B14F-4D97-AF65-F5344CB8AC3E}">
        <p14:creationId xmlns:p14="http://schemas.microsoft.com/office/powerpoint/2010/main" val="2624233908"/>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Security Technologies</a:t>
            </a:r>
            <a:endParaRPr lang="en-US" dirty="0"/>
          </a:p>
        </p:txBody>
      </p:sp>
      <p:sp>
        <p:nvSpPr>
          <p:cNvPr id="4" name="Content Placeholder 2"/>
          <p:cNvSpPr>
            <a:spLocks noGrp="1"/>
          </p:cNvSpPr>
          <p:nvPr>
            <p:ph sz="quarter" idx="11"/>
          </p:nvPr>
        </p:nvSpPr>
        <p:spPr>
          <a:xfrm>
            <a:off x="152400" y="1185716"/>
            <a:ext cx="2925587" cy="3733800"/>
          </a:xfrm>
        </p:spPr>
        <p:txBody>
          <a:bodyPr>
            <a:normAutofit fontScale="70000" lnSpcReduction="20000"/>
          </a:bodyPr>
          <a:lstStyle/>
          <a:p>
            <a:r>
              <a:rPr lang="en-US" sz="1800" b="1" kern="1200" dirty="0"/>
              <a:t>Policy</a:t>
            </a:r>
          </a:p>
          <a:p>
            <a:r>
              <a:rPr lang="en-US" sz="1800" b="1" kern="1200" dirty="0"/>
              <a:t>Passive capture</a:t>
            </a:r>
          </a:p>
          <a:p>
            <a:r>
              <a:rPr lang="en-US" sz="1800" b="1" kern="1200" dirty="0"/>
              <a:t>Packet filtering</a:t>
            </a:r>
          </a:p>
          <a:p>
            <a:r>
              <a:rPr lang="en-US" sz="1800" b="1" kern="1200" dirty="0" smtClean="0"/>
              <a:t>Deep Stateful Inspection</a:t>
            </a:r>
          </a:p>
          <a:p>
            <a:r>
              <a:rPr lang="en-US" sz="1800" b="1" kern="1200" dirty="0" smtClean="0"/>
              <a:t>App Identification</a:t>
            </a:r>
            <a:endParaRPr lang="en-US" sz="1800" b="1" kern="1200" dirty="0"/>
          </a:p>
          <a:p>
            <a:r>
              <a:rPr lang="en-US" sz="1800" b="1" kern="1200" dirty="0"/>
              <a:t>Crypto Inspection (“SSL Inspection”)</a:t>
            </a:r>
          </a:p>
          <a:p>
            <a:r>
              <a:rPr lang="en-US" sz="1800" b="1" kern="1200" dirty="0"/>
              <a:t>Proxy / Gateway</a:t>
            </a:r>
          </a:p>
          <a:p>
            <a:r>
              <a:rPr lang="en-US" sz="1800" b="1" kern="1200" dirty="0"/>
              <a:t>Vulnerability Scanning</a:t>
            </a:r>
          </a:p>
          <a:p>
            <a:r>
              <a:rPr lang="en-US" sz="1800" b="1" kern="1200" dirty="0"/>
              <a:t>Intrusion </a:t>
            </a:r>
            <a:r>
              <a:rPr lang="en-US" sz="1800" b="1" kern="1200" dirty="0" smtClean="0"/>
              <a:t>Detection</a:t>
            </a:r>
            <a:endParaRPr lang="en-US" sz="1800" b="1" kern="1200" dirty="0"/>
          </a:p>
          <a:p>
            <a:r>
              <a:rPr lang="en-US" sz="1800" b="1" kern="1200" dirty="0"/>
              <a:t>Static analysis </a:t>
            </a:r>
          </a:p>
          <a:p>
            <a:r>
              <a:rPr lang="en-US" sz="1800" b="1" kern="1200" dirty="0"/>
              <a:t>Dynamic analysis</a:t>
            </a:r>
          </a:p>
          <a:p>
            <a:r>
              <a:rPr lang="en-US" sz="1800" b="1" kern="1200" dirty="0"/>
              <a:t>Security Information &amp; Event Management (SIEM</a:t>
            </a:r>
            <a:r>
              <a:rPr lang="en-US" sz="1800" b="1" kern="1200" dirty="0" smtClean="0"/>
              <a:t>)</a:t>
            </a:r>
          </a:p>
          <a:p>
            <a:r>
              <a:rPr lang="en-US" sz="1800" b="1" kern="1200" dirty="0" smtClean="0"/>
              <a:t>Reputation / Cloud data analysis</a:t>
            </a:r>
            <a:endParaRPr lang="en-US" sz="1800" b="1" kern="1200" dirty="0"/>
          </a:p>
          <a:p>
            <a:pPr marL="0" indent="0">
              <a:buNone/>
            </a:pPr>
            <a:endParaRPr lang="en-US" dirty="0"/>
          </a:p>
        </p:txBody>
      </p:sp>
      <p:sp>
        <p:nvSpPr>
          <p:cNvPr id="5" name="Content Placeholder 2"/>
          <p:cNvSpPr txBox="1">
            <a:spLocks/>
          </p:cNvSpPr>
          <p:nvPr/>
        </p:nvSpPr>
        <p:spPr bwMode="auto">
          <a:xfrm>
            <a:off x="6370813" y="1200150"/>
            <a:ext cx="2773187" cy="3733800"/>
          </a:xfrm>
          <a:prstGeom prst="rect">
            <a:avLst/>
          </a:prstGeom>
          <a:noFill/>
          <a:ln w="9525">
            <a:noFill/>
            <a:miter lim="800000"/>
            <a:headEnd/>
            <a:tailEnd/>
          </a:ln>
        </p:spPr>
        <p:txBody>
          <a:bodyPr vert="horz" wrap="square" lIns="91377" tIns="45689" rIns="91377" bIns="45689" numCol="1" anchor="t" anchorCtr="0" compatLnSpc="1">
            <a:prstTxWarp prst="textNoShape">
              <a:avLst/>
            </a:prstTxWarp>
            <a:normAutofit/>
          </a:bodyPr>
          <a:lstStyle>
            <a:lvl1pPr marL="172921" indent="-172921" algn="l" rtl="0" eaLnBrk="1" fontAlgn="base" hangingPunct="1">
              <a:lnSpc>
                <a:spcPct val="95000"/>
              </a:lnSpc>
              <a:spcBef>
                <a:spcPts val="800"/>
              </a:spcBef>
              <a:spcAft>
                <a:spcPts val="200"/>
              </a:spcAft>
              <a:buChar char="•"/>
              <a:defRPr lang="en-US" sz="1600" b="0" i="0" dirty="0" smtClean="0">
                <a:solidFill>
                  <a:schemeClr val="tx1"/>
                </a:solidFill>
                <a:latin typeface="Franklin Gothic Book" pitchFamily="34" charset="0"/>
                <a:ea typeface="+mn-ea"/>
                <a:cs typeface="+mn-cs"/>
              </a:defRPr>
            </a:lvl1pPr>
            <a:lvl2pPr marL="569523" indent="-223684" algn="l" rtl="0" eaLnBrk="1" fontAlgn="base" hangingPunct="1">
              <a:lnSpc>
                <a:spcPct val="95000"/>
              </a:lnSpc>
              <a:spcBef>
                <a:spcPts val="200"/>
              </a:spcBef>
              <a:spcAft>
                <a:spcPts val="200"/>
              </a:spcAft>
              <a:buChar char="–"/>
              <a:defRPr sz="1400">
                <a:solidFill>
                  <a:schemeClr val="tx1"/>
                </a:solidFill>
                <a:latin typeface="Franklin Gothic Book" pitchFamily="34" charset="0"/>
                <a:ea typeface="+mn-ea"/>
              </a:defRPr>
            </a:lvl2pPr>
            <a:lvl3pPr marL="915363" indent="-172921" algn="l" rtl="0" eaLnBrk="1" fontAlgn="base" hangingPunct="1">
              <a:lnSpc>
                <a:spcPct val="95000"/>
              </a:lnSpc>
              <a:spcBef>
                <a:spcPts val="200"/>
              </a:spcBef>
              <a:spcAft>
                <a:spcPts val="200"/>
              </a:spcAft>
              <a:buChar char="•"/>
              <a:defRPr sz="1400">
                <a:solidFill>
                  <a:schemeClr val="tx1"/>
                </a:solidFill>
                <a:latin typeface="Franklin Gothic Book" pitchFamily="34" charset="0"/>
                <a:ea typeface="+mn-ea"/>
              </a:defRPr>
            </a:lvl3pPr>
            <a:lvl4pPr marL="1311966" indent="-225272" algn="l" rtl="0" eaLnBrk="1" fontAlgn="base" hangingPunct="1">
              <a:lnSpc>
                <a:spcPct val="95000"/>
              </a:lnSpc>
              <a:spcBef>
                <a:spcPts val="200"/>
              </a:spcBef>
              <a:spcAft>
                <a:spcPts val="200"/>
              </a:spcAft>
              <a:buChar char="–"/>
              <a:defRPr sz="1400">
                <a:solidFill>
                  <a:schemeClr val="tx1"/>
                </a:solidFill>
                <a:latin typeface="Franklin Gothic Book" pitchFamily="34" charset="0"/>
                <a:ea typeface="+mn-ea"/>
              </a:defRPr>
            </a:lvl4pPr>
            <a:lvl5pPr marL="1660979" indent="-228444" algn="l" rtl="0" eaLnBrk="1" fontAlgn="base" hangingPunct="1">
              <a:lnSpc>
                <a:spcPct val="95000"/>
              </a:lnSpc>
              <a:spcBef>
                <a:spcPts val="200"/>
              </a:spcBef>
              <a:spcAft>
                <a:spcPts val="200"/>
              </a:spcAft>
              <a:buChar char="»"/>
              <a:defRPr sz="1400">
                <a:solidFill>
                  <a:schemeClr val="tx1"/>
                </a:solidFill>
                <a:latin typeface="Franklin Gothic Book" pitchFamily="34" charset="0"/>
                <a:ea typeface="+mn-ea"/>
              </a:defRPr>
            </a:lvl5pPr>
            <a:lvl6pPr marL="2117867" indent="-228444" algn="l" rtl="0" eaLnBrk="1" fontAlgn="base" hangingPunct="1">
              <a:spcBef>
                <a:spcPct val="20000"/>
              </a:spcBef>
              <a:spcAft>
                <a:spcPct val="0"/>
              </a:spcAft>
              <a:buChar char="»"/>
              <a:defRPr>
                <a:solidFill>
                  <a:schemeClr val="tx1"/>
                </a:solidFill>
                <a:latin typeface="+mn-lt"/>
                <a:ea typeface="+mn-ea"/>
              </a:defRPr>
            </a:lvl6pPr>
            <a:lvl7pPr marL="2574755" indent="-228444" algn="l" rtl="0" eaLnBrk="1" fontAlgn="base" hangingPunct="1">
              <a:spcBef>
                <a:spcPct val="20000"/>
              </a:spcBef>
              <a:spcAft>
                <a:spcPct val="0"/>
              </a:spcAft>
              <a:buChar char="»"/>
              <a:defRPr>
                <a:solidFill>
                  <a:schemeClr val="tx1"/>
                </a:solidFill>
                <a:latin typeface="+mn-lt"/>
                <a:ea typeface="+mn-ea"/>
              </a:defRPr>
            </a:lvl7pPr>
            <a:lvl8pPr marL="3031642" indent="-228444" algn="l" rtl="0" eaLnBrk="1" fontAlgn="base" hangingPunct="1">
              <a:spcBef>
                <a:spcPct val="20000"/>
              </a:spcBef>
              <a:spcAft>
                <a:spcPct val="0"/>
              </a:spcAft>
              <a:buChar char="»"/>
              <a:defRPr>
                <a:solidFill>
                  <a:schemeClr val="tx1"/>
                </a:solidFill>
                <a:latin typeface="+mn-lt"/>
                <a:ea typeface="+mn-ea"/>
              </a:defRPr>
            </a:lvl8pPr>
            <a:lvl9pPr marL="3488531" indent="-228444" algn="l" rtl="0" eaLnBrk="1" fontAlgn="base" hangingPunct="1">
              <a:spcBef>
                <a:spcPct val="20000"/>
              </a:spcBef>
              <a:spcAft>
                <a:spcPct val="0"/>
              </a:spcAft>
              <a:buChar char="»"/>
              <a:defRPr>
                <a:solidFill>
                  <a:schemeClr val="tx1"/>
                </a:solidFill>
                <a:latin typeface="+mn-lt"/>
                <a:ea typeface="+mn-ea"/>
              </a:defRPr>
            </a:lvl9pPr>
          </a:lstStyle>
          <a:p>
            <a:r>
              <a:rPr lang="en-US" sz="1400" dirty="0" smtClean="0">
                <a:solidFill>
                  <a:srgbClr val="FFFF00"/>
                </a:solidFill>
              </a:rPr>
              <a:t>Policy</a:t>
            </a:r>
          </a:p>
          <a:p>
            <a:r>
              <a:rPr lang="en-US" sz="1400" dirty="0" smtClean="0">
                <a:solidFill>
                  <a:srgbClr val="FFFF00"/>
                </a:solidFill>
              </a:rPr>
              <a:t>Identity / Trust</a:t>
            </a:r>
          </a:p>
          <a:p>
            <a:r>
              <a:rPr lang="en-US" sz="1400" dirty="0" smtClean="0">
                <a:solidFill>
                  <a:srgbClr val="FFFF00"/>
                </a:solidFill>
              </a:rPr>
              <a:t>Blocking </a:t>
            </a:r>
            <a:r>
              <a:rPr lang="en-US" sz="1400" dirty="0">
                <a:solidFill>
                  <a:srgbClr val="FFFF00"/>
                </a:solidFill>
              </a:rPr>
              <a:t>traffic</a:t>
            </a:r>
          </a:p>
          <a:p>
            <a:r>
              <a:rPr lang="en-US" sz="1400" dirty="0">
                <a:solidFill>
                  <a:srgbClr val="FFFF00"/>
                </a:solidFill>
              </a:rPr>
              <a:t>Modifying traffic </a:t>
            </a:r>
            <a:r>
              <a:rPr lang="en-US" sz="1400" dirty="0" smtClean="0">
                <a:solidFill>
                  <a:srgbClr val="FFFF00"/>
                </a:solidFill>
              </a:rPr>
              <a:t>to remove suspicious parts (Man in the Middle)</a:t>
            </a:r>
            <a:endParaRPr lang="en-US" sz="1400" dirty="0">
              <a:solidFill>
                <a:srgbClr val="FFFF00"/>
              </a:solidFill>
            </a:endParaRPr>
          </a:p>
          <a:p>
            <a:r>
              <a:rPr lang="en-US" sz="1400" dirty="0">
                <a:solidFill>
                  <a:srgbClr val="FFFF00"/>
                </a:solidFill>
              </a:rPr>
              <a:t>Translation (NAT, Load balancing, Reverse proxy, URL mapping)</a:t>
            </a:r>
          </a:p>
          <a:p>
            <a:r>
              <a:rPr lang="en-US" sz="1400" dirty="0">
                <a:solidFill>
                  <a:srgbClr val="FFFF00"/>
                </a:solidFill>
              </a:rPr>
              <a:t>Routing</a:t>
            </a:r>
          </a:p>
          <a:p>
            <a:r>
              <a:rPr lang="en-US" sz="1400" dirty="0" smtClean="0">
                <a:solidFill>
                  <a:srgbClr val="FFFF00"/>
                </a:solidFill>
              </a:rPr>
              <a:t>Encryption</a:t>
            </a:r>
          </a:p>
          <a:p>
            <a:r>
              <a:rPr lang="en-US" sz="1400" dirty="0" smtClean="0">
                <a:solidFill>
                  <a:srgbClr val="FFFF00"/>
                </a:solidFill>
              </a:rPr>
              <a:t>SIEM</a:t>
            </a:r>
            <a:endParaRPr lang="en-US" sz="1400" dirty="0">
              <a:solidFill>
                <a:srgbClr val="FFFF00"/>
              </a:solidFill>
            </a:endParaRPr>
          </a:p>
          <a:p>
            <a:endParaRPr lang="en-US" kern="0" dirty="0">
              <a:solidFill>
                <a:srgbClr val="FFFF00"/>
              </a:solidFill>
            </a:endParaRPr>
          </a:p>
        </p:txBody>
      </p:sp>
      <p:sp>
        <p:nvSpPr>
          <p:cNvPr id="3" name="TextBox 2"/>
          <p:cNvSpPr txBox="1"/>
          <p:nvPr/>
        </p:nvSpPr>
        <p:spPr>
          <a:xfrm>
            <a:off x="334787" y="817661"/>
            <a:ext cx="911660" cy="307777"/>
          </a:xfrm>
          <a:prstGeom prst="rect">
            <a:avLst/>
          </a:prstGeom>
          <a:noFill/>
        </p:spPr>
        <p:txBody>
          <a:bodyPr wrap="none" rtlCol="0">
            <a:spAutoFit/>
          </a:bodyPr>
          <a:lstStyle/>
          <a:p>
            <a:r>
              <a:rPr lang="en-US" sz="1400" b="1" dirty="0" smtClean="0">
                <a:solidFill>
                  <a:schemeClr val="accent4">
                    <a:lumMod val="20000"/>
                    <a:lumOff val="80000"/>
                  </a:schemeClr>
                </a:solidFill>
                <a:latin typeface="Franklin Gothic Book" pitchFamily="34" charset="0"/>
              </a:rPr>
              <a:t>Detection</a:t>
            </a:r>
          </a:p>
        </p:txBody>
      </p:sp>
      <p:cxnSp>
        <p:nvCxnSpPr>
          <p:cNvPr id="7" name="Straight Connector 6"/>
          <p:cNvCxnSpPr/>
          <p:nvPr/>
        </p:nvCxnSpPr>
        <p:spPr bwMode="auto">
          <a:xfrm>
            <a:off x="0" y="1123948"/>
            <a:ext cx="9144000" cy="1490"/>
          </a:xfrm>
          <a:prstGeom prst="line">
            <a:avLst/>
          </a:prstGeom>
          <a:solidFill>
            <a:schemeClr val="accent1"/>
          </a:solidFill>
          <a:ln w="9525" cap="flat" cmpd="sng" algn="ctr">
            <a:solidFill>
              <a:schemeClr val="accent4">
                <a:lumMod val="20000"/>
                <a:lumOff val="80000"/>
              </a:schemeClr>
            </a:solidFill>
            <a:prstDash val="solid"/>
            <a:round/>
            <a:headEnd type="none" w="med" len="med"/>
            <a:tailEnd type="none" w="med" len="med"/>
          </a:ln>
          <a:effectLst/>
        </p:spPr>
      </p:cxnSp>
      <p:sp>
        <p:nvSpPr>
          <p:cNvPr id="8" name="TextBox 7"/>
          <p:cNvSpPr txBox="1"/>
          <p:nvPr/>
        </p:nvSpPr>
        <p:spPr>
          <a:xfrm>
            <a:off x="6523212" y="817661"/>
            <a:ext cx="1325387" cy="307777"/>
          </a:xfrm>
          <a:prstGeom prst="rect">
            <a:avLst/>
          </a:prstGeom>
          <a:noFill/>
        </p:spPr>
        <p:txBody>
          <a:bodyPr wrap="square" rtlCol="0">
            <a:spAutoFit/>
          </a:bodyPr>
          <a:lstStyle/>
          <a:p>
            <a:r>
              <a:rPr lang="en-US" sz="1400" b="1" dirty="0" smtClean="0">
                <a:solidFill>
                  <a:schemeClr val="accent4">
                    <a:lumMod val="20000"/>
                    <a:lumOff val="80000"/>
                  </a:schemeClr>
                </a:solidFill>
                <a:latin typeface="Franklin Gothic Book" pitchFamily="34" charset="0"/>
              </a:rPr>
              <a:t>Protection</a:t>
            </a:r>
          </a:p>
        </p:txBody>
      </p:sp>
      <p:sp>
        <p:nvSpPr>
          <p:cNvPr id="9" name="TextBox 8"/>
          <p:cNvSpPr txBox="1"/>
          <p:nvPr/>
        </p:nvSpPr>
        <p:spPr>
          <a:xfrm>
            <a:off x="3551413" y="817661"/>
            <a:ext cx="1325387" cy="307777"/>
          </a:xfrm>
          <a:prstGeom prst="rect">
            <a:avLst/>
          </a:prstGeom>
          <a:noFill/>
        </p:spPr>
        <p:txBody>
          <a:bodyPr wrap="square" rtlCol="0">
            <a:spAutoFit/>
          </a:bodyPr>
          <a:lstStyle/>
          <a:p>
            <a:r>
              <a:rPr lang="en-US" sz="1400" b="1" dirty="0" smtClean="0">
                <a:solidFill>
                  <a:schemeClr val="accent4">
                    <a:lumMod val="20000"/>
                    <a:lumOff val="80000"/>
                  </a:schemeClr>
                </a:solidFill>
                <a:latin typeface="Franklin Gothic Book" pitchFamily="34" charset="0"/>
              </a:rPr>
              <a:t>Products</a:t>
            </a:r>
          </a:p>
        </p:txBody>
      </p:sp>
      <p:sp>
        <p:nvSpPr>
          <p:cNvPr id="10" name="Content Placeholder 2"/>
          <p:cNvSpPr txBox="1">
            <a:spLocks/>
          </p:cNvSpPr>
          <p:nvPr/>
        </p:nvSpPr>
        <p:spPr bwMode="auto">
          <a:xfrm>
            <a:off x="3352800" y="1200150"/>
            <a:ext cx="2773187" cy="3733800"/>
          </a:xfrm>
          <a:prstGeom prst="rect">
            <a:avLst/>
          </a:prstGeom>
          <a:noFill/>
          <a:ln w="9525">
            <a:noFill/>
            <a:miter lim="800000"/>
            <a:headEnd/>
            <a:tailEnd/>
          </a:ln>
        </p:spPr>
        <p:txBody>
          <a:bodyPr vert="horz" wrap="square" lIns="91377" tIns="45689" rIns="91377" bIns="45689" numCol="1" anchor="t" anchorCtr="0" compatLnSpc="1">
            <a:prstTxWarp prst="textNoShape">
              <a:avLst/>
            </a:prstTxWarp>
            <a:normAutofit/>
          </a:bodyPr>
          <a:lstStyle>
            <a:lvl1pPr marL="172921" indent="-172921" algn="l" rtl="0" eaLnBrk="1" fontAlgn="base" hangingPunct="1">
              <a:lnSpc>
                <a:spcPct val="95000"/>
              </a:lnSpc>
              <a:spcBef>
                <a:spcPts val="800"/>
              </a:spcBef>
              <a:spcAft>
                <a:spcPts val="200"/>
              </a:spcAft>
              <a:buChar char="•"/>
              <a:defRPr lang="en-US" sz="1600" b="0" i="0" dirty="0" smtClean="0">
                <a:solidFill>
                  <a:schemeClr val="tx1"/>
                </a:solidFill>
                <a:latin typeface="Franklin Gothic Book" pitchFamily="34" charset="0"/>
                <a:ea typeface="+mn-ea"/>
                <a:cs typeface="+mn-cs"/>
              </a:defRPr>
            </a:lvl1pPr>
            <a:lvl2pPr marL="569523" indent="-223684" algn="l" rtl="0" eaLnBrk="1" fontAlgn="base" hangingPunct="1">
              <a:lnSpc>
                <a:spcPct val="95000"/>
              </a:lnSpc>
              <a:spcBef>
                <a:spcPts val="200"/>
              </a:spcBef>
              <a:spcAft>
                <a:spcPts val="200"/>
              </a:spcAft>
              <a:buChar char="–"/>
              <a:defRPr sz="1400">
                <a:solidFill>
                  <a:schemeClr val="tx1"/>
                </a:solidFill>
                <a:latin typeface="Franklin Gothic Book" pitchFamily="34" charset="0"/>
                <a:ea typeface="+mn-ea"/>
              </a:defRPr>
            </a:lvl2pPr>
            <a:lvl3pPr marL="915363" indent="-172921" algn="l" rtl="0" eaLnBrk="1" fontAlgn="base" hangingPunct="1">
              <a:lnSpc>
                <a:spcPct val="95000"/>
              </a:lnSpc>
              <a:spcBef>
                <a:spcPts val="200"/>
              </a:spcBef>
              <a:spcAft>
                <a:spcPts val="200"/>
              </a:spcAft>
              <a:buChar char="•"/>
              <a:defRPr sz="1400">
                <a:solidFill>
                  <a:schemeClr val="tx1"/>
                </a:solidFill>
                <a:latin typeface="Franklin Gothic Book" pitchFamily="34" charset="0"/>
                <a:ea typeface="+mn-ea"/>
              </a:defRPr>
            </a:lvl3pPr>
            <a:lvl4pPr marL="1311966" indent="-225272" algn="l" rtl="0" eaLnBrk="1" fontAlgn="base" hangingPunct="1">
              <a:lnSpc>
                <a:spcPct val="95000"/>
              </a:lnSpc>
              <a:spcBef>
                <a:spcPts val="200"/>
              </a:spcBef>
              <a:spcAft>
                <a:spcPts val="200"/>
              </a:spcAft>
              <a:buChar char="–"/>
              <a:defRPr sz="1400">
                <a:solidFill>
                  <a:schemeClr val="tx1"/>
                </a:solidFill>
                <a:latin typeface="Franklin Gothic Book" pitchFamily="34" charset="0"/>
                <a:ea typeface="+mn-ea"/>
              </a:defRPr>
            </a:lvl4pPr>
            <a:lvl5pPr marL="1660979" indent="-228444" algn="l" rtl="0" eaLnBrk="1" fontAlgn="base" hangingPunct="1">
              <a:lnSpc>
                <a:spcPct val="95000"/>
              </a:lnSpc>
              <a:spcBef>
                <a:spcPts val="200"/>
              </a:spcBef>
              <a:spcAft>
                <a:spcPts val="200"/>
              </a:spcAft>
              <a:buChar char="»"/>
              <a:defRPr sz="1400">
                <a:solidFill>
                  <a:schemeClr val="tx1"/>
                </a:solidFill>
                <a:latin typeface="Franklin Gothic Book" pitchFamily="34" charset="0"/>
                <a:ea typeface="+mn-ea"/>
              </a:defRPr>
            </a:lvl5pPr>
            <a:lvl6pPr marL="2117867" indent="-228444" algn="l" rtl="0" eaLnBrk="1" fontAlgn="base" hangingPunct="1">
              <a:spcBef>
                <a:spcPct val="20000"/>
              </a:spcBef>
              <a:spcAft>
                <a:spcPct val="0"/>
              </a:spcAft>
              <a:buChar char="»"/>
              <a:defRPr>
                <a:solidFill>
                  <a:schemeClr val="tx1"/>
                </a:solidFill>
                <a:latin typeface="+mn-lt"/>
                <a:ea typeface="+mn-ea"/>
              </a:defRPr>
            </a:lvl6pPr>
            <a:lvl7pPr marL="2574755" indent="-228444" algn="l" rtl="0" eaLnBrk="1" fontAlgn="base" hangingPunct="1">
              <a:spcBef>
                <a:spcPct val="20000"/>
              </a:spcBef>
              <a:spcAft>
                <a:spcPct val="0"/>
              </a:spcAft>
              <a:buChar char="»"/>
              <a:defRPr>
                <a:solidFill>
                  <a:schemeClr val="tx1"/>
                </a:solidFill>
                <a:latin typeface="+mn-lt"/>
                <a:ea typeface="+mn-ea"/>
              </a:defRPr>
            </a:lvl7pPr>
            <a:lvl8pPr marL="3031642" indent="-228444" algn="l" rtl="0" eaLnBrk="1" fontAlgn="base" hangingPunct="1">
              <a:spcBef>
                <a:spcPct val="20000"/>
              </a:spcBef>
              <a:spcAft>
                <a:spcPct val="0"/>
              </a:spcAft>
              <a:buChar char="»"/>
              <a:defRPr>
                <a:solidFill>
                  <a:schemeClr val="tx1"/>
                </a:solidFill>
                <a:latin typeface="+mn-lt"/>
                <a:ea typeface="+mn-ea"/>
              </a:defRPr>
            </a:lvl8pPr>
            <a:lvl9pPr marL="3488531" indent="-228444" algn="l" rtl="0" eaLnBrk="1" fontAlgn="base" hangingPunct="1">
              <a:spcBef>
                <a:spcPct val="20000"/>
              </a:spcBef>
              <a:spcAft>
                <a:spcPct val="0"/>
              </a:spcAft>
              <a:buChar char="»"/>
              <a:defRPr>
                <a:solidFill>
                  <a:schemeClr val="tx1"/>
                </a:solidFill>
                <a:latin typeface="+mn-lt"/>
                <a:ea typeface="+mn-ea"/>
              </a:defRPr>
            </a:lvl9pPr>
          </a:lstStyle>
          <a:p>
            <a:r>
              <a:rPr lang="en-US" sz="1400" b="1" kern="0" dirty="0">
                <a:solidFill>
                  <a:schemeClr val="accent6">
                    <a:lumMod val="40000"/>
                    <a:lumOff val="60000"/>
                  </a:schemeClr>
                </a:solidFill>
              </a:rPr>
              <a:t>Firewall</a:t>
            </a:r>
          </a:p>
          <a:p>
            <a:r>
              <a:rPr lang="en-US" sz="1400" b="1" kern="0" dirty="0">
                <a:solidFill>
                  <a:schemeClr val="accent6">
                    <a:lumMod val="40000"/>
                    <a:lumOff val="60000"/>
                  </a:schemeClr>
                </a:solidFill>
              </a:rPr>
              <a:t>IPS</a:t>
            </a:r>
          </a:p>
          <a:p>
            <a:r>
              <a:rPr lang="en-US" sz="1400" b="1" kern="0" dirty="0">
                <a:solidFill>
                  <a:schemeClr val="accent6">
                    <a:lumMod val="40000"/>
                    <a:lumOff val="60000"/>
                  </a:schemeClr>
                </a:solidFill>
              </a:rPr>
              <a:t>Next-Gen Firewall</a:t>
            </a:r>
          </a:p>
          <a:p>
            <a:r>
              <a:rPr lang="en-US" sz="1400" b="1" kern="0" dirty="0">
                <a:solidFill>
                  <a:schemeClr val="accent6">
                    <a:lumMod val="40000"/>
                    <a:lumOff val="60000"/>
                  </a:schemeClr>
                </a:solidFill>
              </a:rPr>
              <a:t>Next-Gen IPS</a:t>
            </a:r>
          </a:p>
          <a:p>
            <a:r>
              <a:rPr lang="en-US" sz="1400" b="1" kern="0" dirty="0">
                <a:solidFill>
                  <a:schemeClr val="accent6">
                    <a:lumMod val="40000"/>
                    <a:lumOff val="60000"/>
                  </a:schemeClr>
                </a:solidFill>
              </a:rPr>
              <a:t>Web Gateway</a:t>
            </a:r>
          </a:p>
          <a:p>
            <a:r>
              <a:rPr lang="en-US" sz="1400" b="1" kern="0" dirty="0">
                <a:solidFill>
                  <a:schemeClr val="accent6">
                    <a:lumMod val="40000"/>
                    <a:lumOff val="60000"/>
                  </a:schemeClr>
                </a:solidFill>
              </a:rPr>
              <a:t>Email Gateway</a:t>
            </a:r>
          </a:p>
          <a:p>
            <a:r>
              <a:rPr lang="en-US" sz="1400" b="1" kern="0" dirty="0" smtClean="0">
                <a:solidFill>
                  <a:schemeClr val="accent6">
                    <a:lumMod val="40000"/>
                    <a:lumOff val="60000"/>
                  </a:schemeClr>
                </a:solidFill>
              </a:rPr>
              <a:t>Data Loss Protection</a:t>
            </a:r>
          </a:p>
          <a:p>
            <a:r>
              <a:rPr lang="en-US" sz="1400" b="1" kern="0" dirty="0" smtClean="0">
                <a:solidFill>
                  <a:schemeClr val="accent6">
                    <a:lumMod val="40000"/>
                    <a:lumOff val="60000"/>
                  </a:schemeClr>
                </a:solidFill>
              </a:rPr>
              <a:t>Identity management / authentication</a:t>
            </a:r>
          </a:p>
          <a:p>
            <a:r>
              <a:rPr lang="en-US" sz="1400" b="1" kern="0" dirty="0" smtClean="0">
                <a:solidFill>
                  <a:schemeClr val="accent6">
                    <a:lumMod val="40000"/>
                    <a:lumOff val="60000"/>
                  </a:schemeClr>
                </a:solidFill>
              </a:rPr>
              <a:t>Advanced Threat Detection (zero day protection)</a:t>
            </a:r>
          </a:p>
          <a:p>
            <a:endParaRPr lang="en-US" sz="1400" b="1" kern="0" dirty="0">
              <a:solidFill>
                <a:schemeClr val="accent6">
                  <a:lumMod val="40000"/>
                  <a:lumOff val="60000"/>
                </a:schemeClr>
              </a:solidFill>
            </a:endParaRPr>
          </a:p>
        </p:txBody>
      </p:sp>
    </p:spTree>
    <p:extLst>
      <p:ext uri="{BB962C8B-B14F-4D97-AF65-F5344CB8AC3E}">
        <p14:creationId xmlns:p14="http://schemas.microsoft.com/office/powerpoint/2010/main" val="3221806489"/>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Security Technologies</a:t>
            </a:r>
            <a:endParaRPr lang="en-US" dirty="0"/>
          </a:p>
        </p:txBody>
      </p:sp>
      <p:sp>
        <p:nvSpPr>
          <p:cNvPr id="4" name="Content Placeholder 2"/>
          <p:cNvSpPr>
            <a:spLocks noGrp="1"/>
          </p:cNvSpPr>
          <p:nvPr>
            <p:ph sz="quarter" idx="11"/>
          </p:nvPr>
        </p:nvSpPr>
        <p:spPr>
          <a:xfrm>
            <a:off x="152400" y="1185716"/>
            <a:ext cx="2925587" cy="3733800"/>
          </a:xfrm>
        </p:spPr>
        <p:txBody>
          <a:bodyPr>
            <a:normAutofit fontScale="70000" lnSpcReduction="20000"/>
          </a:bodyPr>
          <a:lstStyle/>
          <a:p>
            <a:r>
              <a:rPr lang="en-US" sz="1800" b="1" kern="1200" dirty="0"/>
              <a:t>Policy</a:t>
            </a:r>
          </a:p>
          <a:p>
            <a:r>
              <a:rPr lang="en-US" sz="1800" b="1" kern="1200" dirty="0"/>
              <a:t>Passive capture</a:t>
            </a:r>
          </a:p>
          <a:p>
            <a:r>
              <a:rPr lang="en-US" sz="1800" b="1" kern="1200" dirty="0"/>
              <a:t>Packet filtering</a:t>
            </a:r>
          </a:p>
          <a:p>
            <a:r>
              <a:rPr lang="en-US" sz="1800" b="1" kern="1200" dirty="0" smtClean="0"/>
              <a:t>Deep Stateful Inspection</a:t>
            </a:r>
          </a:p>
          <a:p>
            <a:r>
              <a:rPr lang="en-US" sz="1800" b="1" kern="1200" dirty="0" smtClean="0"/>
              <a:t>App Identification</a:t>
            </a:r>
            <a:endParaRPr lang="en-US" sz="1800" b="1" kern="1200" dirty="0"/>
          </a:p>
          <a:p>
            <a:r>
              <a:rPr lang="en-US" sz="1800" b="1" kern="1200" dirty="0"/>
              <a:t>Crypto Inspection (“SSL Inspection”)</a:t>
            </a:r>
          </a:p>
          <a:p>
            <a:r>
              <a:rPr lang="en-US" sz="1800" b="1" kern="1200" dirty="0"/>
              <a:t>Proxy / Gateway</a:t>
            </a:r>
          </a:p>
          <a:p>
            <a:r>
              <a:rPr lang="en-US" sz="1800" b="1" kern="1200" dirty="0"/>
              <a:t>Vulnerability Scanning</a:t>
            </a:r>
          </a:p>
          <a:p>
            <a:r>
              <a:rPr lang="en-US" sz="1800" b="1" kern="1200" dirty="0"/>
              <a:t>Intrusion </a:t>
            </a:r>
            <a:r>
              <a:rPr lang="en-US" sz="1800" b="1" kern="1200" dirty="0" smtClean="0"/>
              <a:t>Detection</a:t>
            </a:r>
            <a:endParaRPr lang="en-US" sz="1800" b="1" kern="1200" dirty="0"/>
          </a:p>
          <a:p>
            <a:r>
              <a:rPr lang="en-US" sz="1800" b="1" kern="1200" dirty="0"/>
              <a:t>Static analysis </a:t>
            </a:r>
          </a:p>
          <a:p>
            <a:r>
              <a:rPr lang="en-US" sz="1800" b="1" kern="1200" dirty="0"/>
              <a:t>Dynamic analysis</a:t>
            </a:r>
          </a:p>
          <a:p>
            <a:r>
              <a:rPr lang="en-US" sz="1800" b="1" kern="1200" dirty="0"/>
              <a:t>Security Information &amp; Event Management (SIEM</a:t>
            </a:r>
            <a:r>
              <a:rPr lang="en-US" sz="1800" b="1" kern="1200" dirty="0" smtClean="0"/>
              <a:t>)</a:t>
            </a:r>
          </a:p>
          <a:p>
            <a:r>
              <a:rPr lang="en-US" sz="1800" b="1" kern="1200" dirty="0" smtClean="0"/>
              <a:t>Reputation / Cloud data analysis</a:t>
            </a:r>
            <a:endParaRPr lang="en-US" sz="1800" b="1" kern="1200" dirty="0"/>
          </a:p>
          <a:p>
            <a:pPr marL="0" indent="0">
              <a:buNone/>
            </a:pPr>
            <a:endParaRPr lang="en-US" dirty="0"/>
          </a:p>
        </p:txBody>
      </p:sp>
      <p:sp>
        <p:nvSpPr>
          <p:cNvPr id="5" name="Content Placeholder 2"/>
          <p:cNvSpPr txBox="1">
            <a:spLocks/>
          </p:cNvSpPr>
          <p:nvPr/>
        </p:nvSpPr>
        <p:spPr bwMode="auto">
          <a:xfrm>
            <a:off x="6370813" y="1200150"/>
            <a:ext cx="2773187" cy="3733800"/>
          </a:xfrm>
          <a:prstGeom prst="rect">
            <a:avLst/>
          </a:prstGeom>
          <a:noFill/>
          <a:ln w="9525">
            <a:noFill/>
            <a:miter lim="800000"/>
            <a:headEnd/>
            <a:tailEnd/>
          </a:ln>
        </p:spPr>
        <p:txBody>
          <a:bodyPr vert="horz" wrap="square" lIns="91377" tIns="45689" rIns="91377" bIns="45689" numCol="1" anchor="t" anchorCtr="0" compatLnSpc="1">
            <a:prstTxWarp prst="textNoShape">
              <a:avLst/>
            </a:prstTxWarp>
            <a:normAutofit/>
          </a:bodyPr>
          <a:lstStyle>
            <a:lvl1pPr marL="172921" indent="-172921" algn="l" rtl="0" eaLnBrk="1" fontAlgn="base" hangingPunct="1">
              <a:lnSpc>
                <a:spcPct val="95000"/>
              </a:lnSpc>
              <a:spcBef>
                <a:spcPts val="800"/>
              </a:spcBef>
              <a:spcAft>
                <a:spcPts val="200"/>
              </a:spcAft>
              <a:buChar char="•"/>
              <a:defRPr lang="en-US" sz="1600" b="0" i="0" dirty="0" smtClean="0">
                <a:solidFill>
                  <a:schemeClr val="tx1"/>
                </a:solidFill>
                <a:latin typeface="Franklin Gothic Book" pitchFamily="34" charset="0"/>
                <a:ea typeface="+mn-ea"/>
                <a:cs typeface="+mn-cs"/>
              </a:defRPr>
            </a:lvl1pPr>
            <a:lvl2pPr marL="569523" indent="-223684" algn="l" rtl="0" eaLnBrk="1" fontAlgn="base" hangingPunct="1">
              <a:lnSpc>
                <a:spcPct val="95000"/>
              </a:lnSpc>
              <a:spcBef>
                <a:spcPts val="200"/>
              </a:spcBef>
              <a:spcAft>
                <a:spcPts val="200"/>
              </a:spcAft>
              <a:buChar char="–"/>
              <a:defRPr sz="1400">
                <a:solidFill>
                  <a:schemeClr val="tx1"/>
                </a:solidFill>
                <a:latin typeface="Franklin Gothic Book" pitchFamily="34" charset="0"/>
                <a:ea typeface="+mn-ea"/>
              </a:defRPr>
            </a:lvl2pPr>
            <a:lvl3pPr marL="915363" indent="-172921" algn="l" rtl="0" eaLnBrk="1" fontAlgn="base" hangingPunct="1">
              <a:lnSpc>
                <a:spcPct val="95000"/>
              </a:lnSpc>
              <a:spcBef>
                <a:spcPts val="200"/>
              </a:spcBef>
              <a:spcAft>
                <a:spcPts val="200"/>
              </a:spcAft>
              <a:buChar char="•"/>
              <a:defRPr sz="1400">
                <a:solidFill>
                  <a:schemeClr val="tx1"/>
                </a:solidFill>
                <a:latin typeface="Franklin Gothic Book" pitchFamily="34" charset="0"/>
                <a:ea typeface="+mn-ea"/>
              </a:defRPr>
            </a:lvl3pPr>
            <a:lvl4pPr marL="1311966" indent="-225272" algn="l" rtl="0" eaLnBrk="1" fontAlgn="base" hangingPunct="1">
              <a:lnSpc>
                <a:spcPct val="95000"/>
              </a:lnSpc>
              <a:spcBef>
                <a:spcPts val="200"/>
              </a:spcBef>
              <a:spcAft>
                <a:spcPts val="200"/>
              </a:spcAft>
              <a:buChar char="–"/>
              <a:defRPr sz="1400">
                <a:solidFill>
                  <a:schemeClr val="tx1"/>
                </a:solidFill>
                <a:latin typeface="Franklin Gothic Book" pitchFamily="34" charset="0"/>
                <a:ea typeface="+mn-ea"/>
              </a:defRPr>
            </a:lvl4pPr>
            <a:lvl5pPr marL="1660979" indent="-228444" algn="l" rtl="0" eaLnBrk="1" fontAlgn="base" hangingPunct="1">
              <a:lnSpc>
                <a:spcPct val="95000"/>
              </a:lnSpc>
              <a:spcBef>
                <a:spcPts val="200"/>
              </a:spcBef>
              <a:spcAft>
                <a:spcPts val="200"/>
              </a:spcAft>
              <a:buChar char="»"/>
              <a:defRPr sz="1400">
                <a:solidFill>
                  <a:schemeClr val="tx1"/>
                </a:solidFill>
                <a:latin typeface="Franklin Gothic Book" pitchFamily="34" charset="0"/>
                <a:ea typeface="+mn-ea"/>
              </a:defRPr>
            </a:lvl5pPr>
            <a:lvl6pPr marL="2117867" indent="-228444" algn="l" rtl="0" eaLnBrk="1" fontAlgn="base" hangingPunct="1">
              <a:spcBef>
                <a:spcPct val="20000"/>
              </a:spcBef>
              <a:spcAft>
                <a:spcPct val="0"/>
              </a:spcAft>
              <a:buChar char="»"/>
              <a:defRPr>
                <a:solidFill>
                  <a:schemeClr val="tx1"/>
                </a:solidFill>
                <a:latin typeface="+mn-lt"/>
                <a:ea typeface="+mn-ea"/>
              </a:defRPr>
            </a:lvl6pPr>
            <a:lvl7pPr marL="2574755" indent="-228444" algn="l" rtl="0" eaLnBrk="1" fontAlgn="base" hangingPunct="1">
              <a:spcBef>
                <a:spcPct val="20000"/>
              </a:spcBef>
              <a:spcAft>
                <a:spcPct val="0"/>
              </a:spcAft>
              <a:buChar char="»"/>
              <a:defRPr>
                <a:solidFill>
                  <a:schemeClr val="tx1"/>
                </a:solidFill>
                <a:latin typeface="+mn-lt"/>
                <a:ea typeface="+mn-ea"/>
              </a:defRPr>
            </a:lvl7pPr>
            <a:lvl8pPr marL="3031642" indent="-228444" algn="l" rtl="0" eaLnBrk="1" fontAlgn="base" hangingPunct="1">
              <a:spcBef>
                <a:spcPct val="20000"/>
              </a:spcBef>
              <a:spcAft>
                <a:spcPct val="0"/>
              </a:spcAft>
              <a:buChar char="»"/>
              <a:defRPr>
                <a:solidFill>
                  <a:schemeClr val="tx1"/>
                </a:solidFill>
                <a:latin typeface="+mn-lt"/>
                <a:ea typeface="+mn-ea"/>
              </a:defRPr>
            </a:lvl8pPr>
            <a:lvl9pPr marL="3488531" indent="-228444" algn="l" rtl="0" eaLnBrk="1" fontAlgn="base" hangingPunct="1">
              <a:spcBef>
                <a:spcPct val="20000"/>
              </a:spcBef>
              <a:spcAft>
                <a:spcPct val="0"/>
              </a:spcAft>
              <a:buChar char="»"/>
              <a:defRPr>
                <a:solidFill>
                  <a:schemeClr val="tx1"/>
                </a:solidFill>
                <a:latin typeface="+mn-lt"/>
                <a:ea typeface="+mn-ea"/>
              </a:defRPr>
            </a:lvl9pPr>
          </a:lstStyle>
          <a:p>
            <a:r>
              <a:rPr lang="en-US" sz="1400" dirty="0" smtClean="0">
                <a:solidFill>
                  <a:srgbClr val="FFFF00"/>
                </a:solidFill>
              </a:rPr>
              <a:t>Policy</a:t>
            </a:r>
          </a:p>
          <a:p>
            <a:r>
              <a:rPr lang="en-US" sz="1400" dirty="0" smtClean="0">
                <a:solidFill>
                  <a:srgbClr val="FFFF00"/>
                </a:solidFill>
              </a:rPr>
              <a:t>Identity / Trust</a:t>
            </a:r>
          </a:p>
          <a:p>
            <a:r>
              <a:rPr lang="en-US" sz="1400" dirty="0" smtClean="0">
                <a:solidFill>
                  <a:srgbClr val="FFFF00"/>
                </a:solidFill>
              </a:rPr>
              <a:t>Blocking </a:t>
            </a:r>
            <a:r>
              <a:rPr lang="en-US" sz="1400" dirty="0">
                <a:solidFill>
                  <a:srgbClr val="FFFF00"/>
                </a:solidFill>
              </a:rPr>
              <a:t>traffic</a:t>
            </a:r>
          </a:p>
          <a:p>
            <a:r>
              <a:rPr lang="en-US" sz="1400" dirty="0">
                <a:solidFill>
                  <a:srgbClr val="FFFF00"/>
                </a:solidFill>
              </a:rPr>
              <a:t>Modifying traffic </a:t>
            </a:r>
            <a:r>
              <a:rPr lang="en-US" sz="1400" dirty="0" smtClean="0">
                <a:solidFill>
                  <a:srgbClr val="FFFF00"/>
                </a:solidFill>
              </a:rPr>
              <a:t>to remove suspicious parts (Man in the Middle)</a:t>
            </a:r>
            <a:endParaRPr lang="en-US" sz="1400" dirty="0">
              <a:solidFill>
                <a:srgbClr val="FFFF00"/>
              </a:solidFill>
            </a:endParaRPr>
          </a:p>
          <a:p>
            <a:r>
              <a:rPr lang="en-US" sz="1400" dirty="0">
                <a:solidFill>
                  <a:srgbClr val="FFFF00"/>
                </a:solidFill>
              </a:rPr>
              <a:t>Translation (NAT, Load balancing, Reverse proxy, URL mapping)</a:t>
            </a:r>
          </a:p>
          <a:p>
            <a:r>
              <a:rPr lang="en-US" sz="1400" dirty="0">
                <a:solidFill>
                  <a:srgbClr val="FFFF00"/>
                </a:solidFill>
              </a:rPr>
              <a:t>Routing</a:t>
            </a:r>
          </a:p>
          <a:p>
            <a:r>
              <a:rPr lang="en-US" sz="1400" dirty="0" smtClean="0">
                <a:solidFill>
                  <a:srgbClr val="FFFF00"/>
                </a:solidFill>
              </a:rPr>
              <a:t>Encryption</a:t>
            </a:r>
          </a:p>
          <a:p>
            <a:r>
              <a:rPr lang="en-US" sz="1400" dirty="0" smtClean="0">
                <a:solidFill>
                  <a:srgbClr val="FFFF00"/>
                </a:solidFill>
              </a:rPr>
              <a:t>SIEM</a:t>
            </a:r>
            <a:endParaRPr lang="en-US" sz="1400" dirty="0">
              <a:solidFill>
                <a:srgbClr val="FFFF00"/>
              </a:solidFill>
            </a:endParaRPr>
          </a:p>
          <a:p>
            <a:endParaRPr lang="en-US" kern="0" dirty="0">
              <a:solidFill>
                <a:srgbClr val="FFFF00"/>
              </a:solidFill>
            </a:endParaRPr>
          </a:p>
        </p:txBody>
      </p:sp>
      <p:sp>
        <p:nvSpPr>
          <p:cNvPr id="3" name="TextBox 2"/>
          <p:cNvSpPr txBox="1"/>
          <p:nvPr/>
        </p:nvSpPr>
        <p:spPr>
          <a:xfrm>
            <a:off x="334787" y="817661"/>
            <a:ext cx="911660" cy="307777"/>
          </a:xfrm>
          <a:prstGeom prst="rect">
            <a:avLst/>
          </a:prstGeom>
          <a:noFill/>
        </p:spPr>
        <p:txBody>
          <a:bodyPr wrap="none" rtlCol="0">
            <a:spAutoFit/>
          </a:bodyPr>
          <a:lstStyle/>
          <a:p>
            <a:r>
              <a:rPr lang="en-US" sz="1400" b="1" dirty="0" smtClean="0">
                <a:solidFill>
                  <a:schemeClr val="accent4">
                    <a:lumMod val="20000"/>
                    <a:lumOff val="80000"/>
                  </a:schemeClr>
                </a:solidFill>
                <a:latin typeface="Franklin Gothic Book" pitchFamily="34" charset="0"/>
              </a:rPr>
              <a:t>Detection</a:t>
            </a:r>
          </a:p>
        </p:txBody>
      </p:sp>
      <p:cxnSp>
        <p:nvCxnSpPr>
          <p:cNvPr id="7" name="Straight Connector 6"/>
          <p:cNvCxnSpPr/>
          <p:nvPr/>
        </p:nvCxnSpPr>
        <p:spPr bwMode="auto">
          <a:xfrm>
            <a:off x="0" y="1123948"/>
            <a:ext cx="9144000" cy="1490"/>
          </a:xfrm>
          <a:prstGeom prst="line">
            <a:avLst/>
          </a:prstGeom>
          <a:solidFill>
            <a:schemeClr val="accent1"/>
          </a:solidFill>
          <a:ln w="9525" cap="flat" cmpd="sng" algn="ctr">
            <a:solidFill>
              <a:schemeClr val="accent4">
                <a:lumMod val="20000"/>
                <a:lumOff val="80000"/>
              </a:schemeClr>
            </a:solidFill>
            <a:prstDash val="solid"/>
            <a:round/>
            <a:headEnd type="none" w="med" len="med"/>
            <a:tailEnd type="none" w="med" len="med"/>
          </a:ln>
          <a:effectLst/>
        </p:spPr>
      </p:cxnSp>
      <p:sp>
        <p:nvSpPr>
          <p:cNvPr id="8" name="TextBox 7"/>
          <p:cNvSpPr txBox="1"/>
          <p:nvPr/>
        </p:nvSpPr>
        <p:spPr>
          <a:xfrm>
            <a:off x="6523212" y="817661"/>
            <a:ext cx="1325387" cy="307777"/>
          </a:xfrm>
          <a:prstGeom prst="rect">
            <a:avLst/>
          </a:prstGeom>
          <a:noFill/>
        </p:spPr>
        <p:txBody>
          <a:bodyPr wrap="square" rtlCol="0">
            <a:spAutoFit/>
          </a:bodyPr>
          <a:lstStyle/>
          <a:p>
            <a:r>
              <a:rPr lang="en-US" sz="1400" b="1" dirty="0" smtClean="0">
                <a:solidFill>
                  <a:schemeClr val="accent4">
                    <a:lumMod val="20000"/>
                    <a:lumOff val="80000"/>
                  </a:schemeClr>
                </a:solidFill>
                <a:latin typeface="Franklin Gothic Book" pitchFamily="34" charset="0"/>
              </a:rPr>
              <a:t>Protection</a:t>
            </a:r>
          </a:p>
        </p:txBody>
      </p:sp>
      <p:sp>
        <p:nvSpPr>
          <p:cNvPr id="9" name="TextBox 8"/>
          <p:cNvSpPr txBox="1"/>
          <p:nvPr/>
        </p:nvSpPr>
        <p:spPr>
          <a:xfrm>
            <a:off x="3551413" y="817661"/>
            <a:ext cx="1325387" cy="307777"/>
          </a:xfrm>
          <a:prstGeom prst="rect">
            <a:avLst/>
          </a:prstGeom>
          <a:noFill/>
        </p:spPr>
        <p:txBody>
          <a:bodyPr wrap="square" rtlCol="0">
            <a:spAutoFit/>
          </a:bodyPr>
          <a:lstStyle/>
          <a:p>
            <a:r>
              <a:rPr lang="en-US" sz="1400" b="1" dirty="0" smtClean="0">
                <a:solidFill>
                  <a:schemeClr val="accent4">
                    <a:lumMod val="20000"/>
                    <a:lumOff val="80000"/>
                  </a:schemeClr>
                </a:solidFill>
                <a:latin typeface="Franklin Gothic Book" pitchFamily="34" charset="0"/>
              </a:rPr>
              <a:t>Products</a:t>
            </a:r>
          </a:p>
        </p:txBody>
      </p:sp>
      <p:sp>
        <p:nvSpPr>
          <p:cNvPr id="10" name="Content Placeholder 2"/>
          <p:cNvSpPr txBox="1">
            <a:spLocks/>
          </p:cNvSpPr>
          <p:nvPr/>
        </p:nvSpPr>
        <p:spPr bwMode="auto">
          <a:xfrm>
            <a:off x="3352800" y="1200150"/>
            <a:ext cx="2773187" cy="3733800"/>
          </a:xfrm>
          <a:prstGeom prst="rect">
            <a:avLst/>
          </a:prstGeom>
          <a:noFill/>
          <a:ln w="9525">
            <a:noFill/>
            <a:miter lim="800000"/>
            <a:headEnd/>
            <a:tailEnd/>
          </a:ln>
        </p:spPr>
        <p:txBody>
          <a:bodyPr vert="horz" wrap="square" lIns="91377" tIns="45689" rIns="91377" bIns="45689" numCol="1" anchor="t" anchorCtr="0" compatLnSpc="1">
            <a:prstTxWarp prst="textNoShape">
              <a:avLst/>
            </a:prstTxWarp>
            <a:normAutofit/>
          </a:bodyPr>
          <a:lstStyle>
            <a:defPPr>
              <a:defRPr lang="en-US"/>
            </a:defPPr>
            <a:lvl1pPr marL="172921" indent="-172921" fontAlgn="base">
              <a:lnSpc>
                <a:spcPct val="95000"/>
              </a:lnSpc>
              <a:spcBef>
                <a:spcPts val="800"/>
              </a:spcBef>
              <a:spcAft>
                <a:spcPts val="200"/>
              </a:spcAft>
              <a:buChar char="•"/>
              <a:defRPr sz="1400" b="1" i="0" kern="0">
                <a:solidFill>
                  <a:schemeClr val="accent6">
                    <a:lumMod val="40000"/>
                    <a:lumOff val="60000"/>
                  </a:schemeClr>
                </a:solidFill>
                <a:latin typeface="Franklin Gothic Book" pitchFamily="34" charset="0"/>
              </a:defRPr>
            </a:lvl1pPr>
            <a:lvl2pPr marL="569523" indent="-223684" fontAlgn="base">
              <a:lnSpc>
                <a:spcPct val="95000"/>
              </a:lnSpc>
              <a:spcBef>
                <a:spcPts val="200"/>
              </a:spcBef>
              <a:spcAft>
                <a:spcPts val="200"/>
              </a:spcAft>
              <a:buChar char="–"/>
              <a:defRPr sz="1400">
                <a:latin typeface="Franklin Gothic Book" pitchFamily="34" charset="0"/>
              </a:defRPr>
            </a:lvl2pPr>
            <a:lvl3pPr marL="915363" indent="-172921" fontAlgn="base">
              <a:lnSpc>
                <a:spcPct val="95000"/>
              </a:lnSpc>
              <a:spcBef>
                <a:spcPts val="200"/>
              </a:spcBef>
              <a:spcAft>
                <a:spcPts val="200"/>
              </a:spcAft>
              <a:buChar char="•"/>
              <a:defRPr sz="1400">
                <a:latin typeface="Franklin Gothic Book" pitchFamily="34" charset="0"/>
              </a:defRPr>
            </a:lvl3pPr>
            <a:lvl4pPr marL="1311966" indent="-225272" fontAlgn="base">
              <a:lnSpc>
                <a:spcPct val="95000"/>
              </a:lnSpc>
              <a:spcBef>
                <a:spcPts val="200"/>
              </a:spcBef>
              <a:spcAft>
                <a:spcPts val="200"/>
              </a:spcAft>
              <a:buChar char="–"/>
              <a:defRPr sz="1400">
                <a:latin typeface="Franklin Gothic Book" pitchFamily="34" charset="0"/>
              </a:defRPr>
            </a:lvl4pPr>
            <a:lvl5pPr marL="1660979" indent="-228444" fontAlgn="base">
              <a:lnSpc>
                <a:spcPct val="95000"/>
              </a:lnSpc>
              <a:spcBef>
                <a:spcPts val="200"/>
              </a:spcBef>
              <a:spcAft>
                <a:spcPts val="200"/>
              </a:spcAft>
              <a:buChar char="»"/>
              <a:defRPr sz="1400">
                <a:latin typeface="Franklin Gothic Book" pitchFamily="34" charset="0"/>
              </a:defRPr>
            </a:lvl5pPr>
            <a:lvl6pPr marL="2117867" indent="-228444" fontAlgn="base">
              <a:spcBef>
                <a:spcPct val="20000"/>
              </a:spcBef>
              <a:spcAft>
                <a:spcPct val="0"/>
              </a:spcAft>
              <a:buChar char="»"/>
            </a:lvl6pPr>
            <a:lvl7pPr marL="2574755" indent="-228444" fontAlgn="base">
              <a:spcBef>
                <a:spcPct val="20000"/>
              </a:spcBef>
              <a:spcAft>
                <a:spcPct val="0"/>
              </a:spcAft>
              <a:buChar char="»"/>
            </a:lvl7pPr>
            <a:lvl8pPr marL="3031642" indent="-228444" fontAlgn="base">
              <a:spcBef>
                <a:spcPct val="20000"/>
              </a:spcBef>
              <a:spcAft>
                <a:spcPct val="0"/>
              </a:spcAft>
              <a:buChar char="»"/>
            </a:lvl8pPr>
            <a:lvl9pPr marL="3488531" indent="-228444" fontAlgn="base">
              <a:spcBef>
                <a:spcPct val="20000"/>
              </a:spcBef>
              <a:spcAft>
                <a:spcPct val="0"/>
              </a:spcAft>
              <a:buChar char="»"/>
            </a:lvl9pPr>
          </a:lstStyle>
          <a:p>
            <a:r>
              <a:rPr lang="en-US" dirty="0"/>
              <a:t>Firewall</a:t>
            </a:r>
          </a:p>
          <a:p>
            <a:r>
              <a:rPr lang="en-US" dirty="0"/>
              <a:t>IPS</a:t>
            </a:r>
          </a:p>
          <a:p>
            <a:r>
              <a:rPr lang="en-US" dirty="0"/>
              <a:t>Next-Gen Firewall</a:t>
            </a:r>
          </a:p>
          <a:p>
            <a:r>
              <a:rPr lang="en-US" dirty="0"/>
              <a:t>Next-Gen IPS</a:t>
            </a:r>
          </a:p>
          <a:p>
            <a:r>
              <a:rPr lang="en-US" dirty="0"/>
              <a:t>Web Gateway</a:t>
            </a:r>
          </a:p>
          <a:p>
            <a:r>
              <a:rPr lang="en-US" dirty="0"/>
              <a:t>Email Gateway</a:t>
            </a:r>
          </a:p>
          <a:p>
            <a:r>
              <a:rPr lang="en-US" dirty="0"/>
              <a:t>Data Loss Protection</a:t>
            </a:r>
          </a:p>
          <a:p>
            <a:r>
              <a:rPr lang="en-US" dirty="0"/>
              <a:t>Identity management / authentication</a:t>
            </a:r>
          </a:p>
          <a:p>
            <a:r>
              <a:rPr lang="en-US" dirty="0"/>
              <a:t>Advanced Threat Detection (zero day protection)</a:t>
            </a:r>
          </a:p>
          <a:p>
            <a:endParaRPr lang="en-US" dirty="0"/>
          </a:p>
        </p:txBody>
      </p:sp>
      <p:sp>
        <p:nvSpPr>
          <p:cNvPr id="11" name="Rectangle 10"/>
          <p:cNvSpPr/>
          <p:nvPr/>
        </p:nvSpPr>
        <p:spPr>
          <a:xfrm>
            <a:off x="5837411" y="275973"/>
            <a:ext cx="2011187" cy="326243"/>
          </a:xfrm>
          <a:prstGeom prst="rect">
            <a:avLst/>
          </a:prstGeom>
          <a:solidFill>
            <a:srgbClr val="B71234"/>
          </a:solidFill>
        </p:spPr>
        <p:txBody>
          <a:bodyPr wrap="square" rtlCol="0" anchor="ctr">
            <a:spAutoFit/>
          </a:bodyPr>
          <a:lstStyle/>
          <a:p>
            <a:pPr algn="ctr">
              <a:lnSpc>
                <a:spcPct val="95000"/>
              </a:lnSpc>
            </a:pPr>
            <a:r>
              <a:rPr lang="en-US" sz="800" dirty="0" smtClean="0">
                <a:solidFill>
                  <a:srgbClr val="FFFF00"/>
                </a:solidFill>
              </a:rPr>
              <a:t>Classroom – draw some lines to show which products have which technologies</a:t>
            </a:r>
          </a:p>
        </p:txBody>
      </p:sp>
      <p:grpSp>
        <p:nvGrpSpPr>
          <p:cNvPr id="51" name="Group 50"/>
          <p:cNvGrpSpPr/>
          <p:nvPr/>
        </p:nvGrpSpPr>
        <p:grpSpPr>
          <a:xfrm>
            <a:off x="914400" y="1276350"/>
            <a:ext cx="5608812" cy="2514600"/>
            <a:chOff x="914400" y="1276350"/>
            <a:chExt cx="5608812" cy="2514600"/>
          </a:xfrm>
        </p:grpSpPr>
        <p:cxnSp>
          <p:nvCxnSpPr>
            <p:cNvPr id="12" name="Straight Connector 11"/>
            <p:cNvCxnSpPr/>
            <p:nvPr/>
          </p:nvCxnSpPr>
          <p:spPr bwMode="auto">
            <a:xfrm flipH="1" flipV="1">
              <a:off x="914400" y="1276350"/>
              <a:ext cx="2438400" cy="76200"/>
            </a:xfrm>
            <a:prstGeom prst="line">
              <a:avLst/>
            </a:prstGeom>
            <a:solidFill>
              <a:schemeClr val="accent1"/>
            </a:solidFill>
            <a:ln w="28575" cap="flat" cmpd="sng" algn="ctr">
              <a:solidFill>
                <a:schemeClr val="accent5">
                  <a:lumMod val="60000"/>
                  <a:lumOff val="40000"/>
                  <a:alpha val="73000"/>
                </a:schemeClr>
              </a:solidFill>
              <a:prstDash val="solid"/>
              <a:round/>
              <a:headEnd type="none" w="med" len="med"/>
              <a:tailEnd type="none" w="med" len="med"/>
            </a:ln>
            <a:effectLst/>
          </p:spPr>
        </p:cxnSp>
        <p:cxnSp>
          <p:nvCxnSpPr>
            <p:cNvPr id="13" name="Straight Connector 12"/>
            <p:cNvCxnSpPr/>
            <p:nvPr/>
          </p:nvCxnSpPr>
          <p:spPr bwMode="auto">
            <a:xfrm flipH="1">
              <a:off x="1524000" y="1352550"/>
              <a:ext cx="1828800" cy="457200"/>
            </a:xfrm>
            <a:prstGeom prst="line">
              <a:avLst/>
            </a:prstGeom>
            <a:solidFill>
              <a:schemeClr val="accent1"/>
            </a:solidFill>
            <a:ln w="28575" cap="flat" cmpd="sng" algn="ctr">
              <a:solidFill>
                <a:schemeClr val="accent5">
                  <a:lumMod val="60000"/>
                  <a:lumOff val="40000"/>
                  <a:alpha val="73000"/>
                </a:schemeClr>
              </a:solidFill>
              <a:prstDash val="solid"/>
              <a:round/>
              <a:headEnd type="none" w="med" len="med"/>
              <a:tailEnd type="none" w="med" len="med"/>
            </a:ln>
            <a:effectLst/>
          </p:spPr>
        </p:cxnSp>
        <p:cxnSp>
          <p:nvCxnSpPr>
            <p:cNvPr id="16" name="Straight Connector 15"/>
            <p:cNvCxnSpPr/>
            <p:nvPr/>
          </p:nvCxnSpPr>
          <p:spPr bwMode="auto">
            <a:xfrm flipH="1">
              <a:off x="2133600" y="1352550"/>
              <a:ext cx="1219200" cy="762000"/>
            </a:xfrm>
            <a:prstGeom prst="line">
              <a:avLst/>
            </a:prstGeom>
            <a:solidFill>
              <a:schemeClr val="accent1"/>
            </a:solidFill>
            <a:ln w="28575" cap="flat" cmpd="sng" algn="ctr">
              <a:solidFill>
                <a:schemeClr val="accent5">
                  <a:lumMod val="60000"/>
                  <a:lumOff val="40000"/>
                  <a:alpha val="73000"/>
                </a:schemeClr>
              </a:solidFill>
              <a:prstDash val="solid"/>
              <a:round/>
              <a:headEnd type="none" w="med" len="med"/>
              <a:tailEnd type="none" w="med" len="med"/>
            </a:ln>
            <a:effectLst/>
          </p:spPr>
        </p:cxnSp>
        <p:cxnSp>
          <p:nvCxnSpPr>
            <p:cNvPr id="19" name="Straight Connector 18"/>
            <p:cNvCxnSpPr/>
            <p:nvPr/>
          </p:nvCxnSpPr>
          <p:spPr bwMode="auto">
            <a:xfrm>
              <a:off x="4267200" y="1352550"/>
              <a:ext cx="2103613" cy="0"/>
            </a:xfrm>
            <a:prstGeom prst="line">
              <a:avLst/>
            </a:prstGeom>
            <a:solidFill>
              <a:schemeClr val="accent1"/>
            </a:solidFill>
            <a:ln w="28575" cap="flat" cmpd="sng" algn="ctr">
              <a:solidFill>
                <a:schemeClr val="accent5">
                  <a:lumMod val="60000"/>
                  <a:lumOff val="40000"/>
                  <a:alpha val="73000"/>
                </a:schemeClr>
              </a:solidFill>
              <a:prstDash val="solid"/>
              <a:round/>
              <a:headEnd type="none" w="med" len="med"/>
              <a:tailEnd type="none" w="med" len="med"/>
            </a:ln>
            <a:effectLst/>
          </p:spPr>
        </p:cxnSp>
        <p:cxnSp>
          <p:nvCxnSpPr>
            <p:cNvPr id="22" name="Straight Connector 21"/>
            <p:cNvCxnSpPr/>
            <p:nvPr/>
          </p:nvCxnSpPr>
          <p:spPr bwMode="auto">
            <a:xfrm>
              <a:off x="4267200" y="1352550"/>
              <a:ext cx="2133600" cy="609600"/>
            </a:xfrm>
            <a:prstGeom prst="line">
              <a:avLst/>
            </a:prstGeom>
            <a:solidFill>
              <a:schemeClr val="accent1"/>
            </a:solidFill>
            <a:ln w="28575" cap="flat" cmpd="sng" algn="ctr">
              <a:solidFill>
                <a:schemeClr val="accent5">
                  <a:lumMod val="60000"/>
                  <a:lumOff val="40000"/>
                  <a:alpha val="73000"/>
                </a:schemeClr>
              </a:solidFill>
              <a:prstDash val="solid"/>
              <a:round/>
              <a:headEnd type="none" w="med" len="med"/>
              <a:tailEnd type="none" w="med" len="med"/>
            </a:ln>
            <a:effectLst/>
          </p:spPr>
        </p:cxnSp>
        <p:cxnSp>
          <p:nvCxnSpPr>
            <p:cNvPr id="26" name="Straight Connector 25"/>
            <p:cNvCxnSpPr>
              <a:endCxn id="5" idx="1"/>
            </p:cNvCxnSpPr>
            <p:nvPr/>
          </p:nvCxnSpPr>
          <p:spPr bwMode="auto">
            <a:xfrm>
              <a:off x="4267200" y="1352550"/>
              <a:ext cx="2103613" cy="1714500"/>
            </a:xfrm>
            <a:prstGeom prst="line">
              <a:avLst/>
            </a:prstGeom>
            <a:solidFill>
              <a:schemeClr val="accent1"/>
            </a:solidFill>
            <a:ln w="28575" cap="flat" cmpd="sng" algn="ctr">
              <a:solidFill>
                <a:schemeClr val="accent5">
                  <a:lumMod val="60000"/>
                  <a:lumOff val="40000"/>
                  <a:alpha val="73000"/>
                </a:schemeClr>
              </a:solidFill>
              <a:prstDash val="solid"/>
              <a:round/>
              <a:headEnd type="none" w="med" len="med"/>
              <a:tailEnd type="none" w="med" len="med"/>
            </a:ln>
            <a:effectLst/>
          </p:spPr>
        </p:cxnSp>
        <p:cxnSp>
          <p:nvCxnSpPr>
            <p:cNvPr id="29" name="Straight Connector 28"/>
            <p:cNvCxnSpPr/>
            <p:nvPr/>
          </p:nvCxnSpPr>
          <p:spPr bwMode="auto">
            <a:xfrm>
              <a:off x="4267200" y="1352550"/>
              <a:ext cx="2256012" cy="2438400"/>
            </a:xfrm>
            <a:prstGeom prst="line">
              <a:avLst/>
            </a:prstGeom>
            <a:solidFill>
              <a:schemeClr val="accent1"/>
            </a:solidFill>
            <a:ln w="28575" cap="flat" cmpd="sng" algn="ctr">
              <a:solidFill>
                <a:schemeClr val="accent5">
                  <a:lumMod val="60000"/>
                  <a:lumOff val="40000"/>
                  <a:alpha val="73000"/>
                </a:schemeClr>
              </a:solidFill>
              <a:prstDash val="solid"/>
              <a:round/>
              <a:headEnd type="none" w="med" len="med"/>
              <a:tailEnd type="none" w="med" len="med"/>
            </a:ln>
            <a:effectLst/>
          </p:spPr>
        </p:cxnSp>
        <p:cxnSp>
          <p:nvCxnSpPr>
            <p:cNvPr id="48" name="Straight Connector 47"/>
            <p:cNvCxnSpPr/>
            <p:nvPr/>
          </p:nvCxnSpPr>
          <p:spPr bwMode="auto">
            <a:xfrm>
              <a:off x="4267200" y="1352550"/>
              <a:ext cx="2256012" cy="990600"/>
            </a:xfrm>
            <a:prstGeom prst="line">
              <a:avLst/>
            </a:prstGeom>
            <a:solidFill>
              <a:schemeClr val="accent1"/>
            </a:solidFill>
            <a:ln w="28575" cap="flat" cmpd="sng" algn="ctr">
              <a:solidFill>
                <a:schemeClr val="accent5">
                  <a:lumMod val="60000"/>
                  <a:lumOff val="40000"/>
                  <a:alpha val="73000"/>
                </a:schemeClr>
              </a:solidFill>
              <a:prstDash val="solid"/>
              <a:round/>
              <a:headEnd type="none" w="med" len="med"/>
              <a:tailEnd type="none" w="med" len="med"/>
            </a:ln>
            <a:effectLst/>
          </p:spPr>
        </p:cxnSp>
      </p:grpSp>
      <p:grpSp>
        <p:nvGrpSpPr>
          <p:cNvPr id="58" name="Group 57"/>
          <p:cNvGrpSpPr/>
          <p:nvPr/>
        </p:nvGrpSpPr>
        <p:grpSpPr>
          <a:xfrm>
            <a:off x="1676400" y="1352550"/>
            <a:ext cx="1875013" cy="2133600"/>
            <a:chOff x="1676400" y="1352550"/>
            <a:chExt cx="1875013" cy="2133600"/>
          </a:xfrm>
        </p:grpSpPr>
        <p:cxnSp>
          <p:nvCxnSpPr>
            <p:cNvPr id="39" name="Straight Connector 38"/>
            <p:cNvCxnSpPr/>
            <p:nvPr/>
          </p:nvCxnSpPr>
          <p:spPr bwMode="auto">
            <a:xfrm flipH="1">
              <a:off x="2971800" y="2038350"/>
              <a:ext cx="457200" cy="609600"/>
            </a:xfrm>
            <a:prstGeom prst="line">
              <a:avLst/>
            </a:prstGeom>
            <a:solidFill>
              <a:schemeClr val="accent1"/>
            </a:solidFill>
            <a:ln w="28575" cap="flat" cmpd="sng" algn="ctr">
              <a:solidFill>
                <a:schemeClr val="accent4">
                  <a:lumMod val="20000"/>
                  <a:lumOff val="80000"/>
                  <a:alpha val="51000"/>
                </a:schemeClr>
              </a:solidFill>
              <a:prstDash val="solid"/>
              <a:round/>
              <a:headEnd type="none" w="med" len="med"/>
              <a:tailEnd type="none" w="med" len="med"/>
            </a:ln>
            <a:effectLst/>
          </p:spPr>
        </p:cxnSp>
        <p:cxnSp>
          <p:nvCxnSpPr>
            <p:cNvPr id="41" name="Straight Connector 40"/>
            <p:cNvCxnSpPr/>
            <p:nvPr/>
          </p:nvCxnSpPr>
          <p:spPr bwMode="auto">
            <a:xfrm flipH="1">
              <a:off x="1676400" y="2038350"/>
              <a:ext cx="1752600" cy="304800"/>
            </a:xfrm>
            <a:prstGeom prst="line">
              <a:avLst/>
            </a:prstGeom>
            <a:solidFill>
              <a:schemeClr val="accent1"/>
            </a:solidFill>
            <a:ln w="28575" cap="flat" cmpd="sng" algn="ctr">
              <a:solidFill>
                <a:schemeClr val="accent4">
                  <a:lumMod val="20000"/>
                  <a:lumOff val="80000"/>
                  <a:alpha val="51000"/>
                </a:schemeClr>
              </a:solidFill>
              <a:prstDash val="solid"/>
              <a:round/>
              <a:headEnd type="none" w="med" len="med"/>
              <a:tailEnd type="none" w="med" len="med"/>
            </a:ln>
            <a:effectLst/>
          </p:spPr>
        </p:cxnSp>
        <p:cxnSp>
          <p:nvCxnSpPr>
            <p:cNvPr id="44" name="Straight Connector 43"/>
            <p:cNvCxnSpPr/>
            <p:nvPr/>
          </p:nvCxnSpPr>
          <p:spPr bwMode="auto">
            <a:xfrm flipH="1">
              <a:off x="1828800" y="2038350"/>
              <a:ext cx="1600200" cy="1447800"/>
            </a:xfrm>
            <a:prstGeom prst="line">
              <a:avLst/>
            </a:prstGeom>
            <a:solidFill>
              <a:schemeClr val="accent1"/>
            </a:solidFill>
            <a:ln w="28575" cap="flat" cmpd="sng" algn="ctr">
              <a:solidFill>
                <a:schemeClr val="accent4">
                  <a:lumMod val="20000"/>
                  <a:lumOff val="80000"/>
                  <a:alpha val="51000"/>
                </a:schemeClr>
              </a:solidFill>
              <a:prstDash val="solid"/>
              <a:round/>
              <a:headEnd type="none" w="med" len="med"/>
              <a:tailEnd type="none" w="med" len="med"/>
            </a:ln>
            <a:effectLst/>
          </p:spPr>
        </p:cxnSp>
        <p:cxnSp>
          <p:nvCxnSpPr>
            <p:cNvPr id="55" name="Straight Connector 54"/>
            <p:cNvCxnSpPr/>
            <p:nvPr/>
          </p:nvCxnSpPr>
          <p:spPr bwMode="auto">
            <a:xfrm flipV="1">
              <a:off x="3429000" y="1352550"/>
              <a:ext cx="122413" cy="685800"/>
            </a:xfrm>
            <a:prstGeom prst="line">
              <a:avLst/>
            </a:prstGeom>
            <a:solidFill>
              <a:schemeClr val="accent1"/>
            </a:solidFill>
            <a:ln w="28575" cap="flat" cmpd="sng" algn="ctr">
              <a:solidFill>
                <a:schemeClr val="accent4">
                  <a:lumMod val="20000"/>
                  <a:lumOff val="80000"/>
                  <a:alpha val="51000"/>
                </a:schemeClr>
              </a:solidFill>
              <a:prstDash val="solid"/>
              <a:round/>
              <a:headEnd type="none" w="med" len="med"/>
              <a:tailEnd type="none" w="med" len="med"/>
            </a:ln>
            <a:effectLst/>
          </p:spPr>
        </p:cxnSp>
      </p:grpSp>
      <p:grpSp>
        <p:nvGrpSpPr>
          <p:cNvPr id="82" name="Group 81"/>
          <p:cNvGrpSpPr/>
          <p:nvPr/>
        </p:nvGrpSpPr>
        <p:grpSpPr>
          <a:xfrm>
            <a:off x="1447800" y="1695450"/>
            <a:ext cx="5075412" cy="3009900"/>
            <a:chOff x="1447800" y="1695450"/>
            <a:chExt cx="5075412" cy="3009900"/>
          </a:xfrm>
        </p:grpSpPr>
        <p:cxnSp>
          <p:nvCxnSpPr>
            <p:cNvPr id="60" name="Straight Connector 59"/>
            <p:cNvCxnSpPr/>
            <p:nvPr/>
          </p:nvCxnSpPr>
          <p:spPr bwMode="auto">
            <a:xfrm flipH="1">
              <a:off x="1600200" y="2952750"/>
              <a:ext cx="1890006" cy="0"/>
            </a:xfrm>
            <a:prstGeom prst="line">
              <a:avLst/>
            </a:prstGeom>
            <a:solidFill>
              <a:schemeClr val="accent1"/>
            </a:solidFill>
            <a:ln w="28575" cap="flat" cmpd="sng" algn="ctr">
              <a:solidFill>
                <a:schemeClr val="accent3">
                  <a:lumMod val="75000"/>
                  <a:alpha val="72000"/>
                </a:schemeClr>
              </a:solidFill>
              <a:prstDash val="solid"/>
              <a:round/>
              <a:headEnd type="none" w="med" len="med"/>
              <a:tailEnd type="none" w="med" len="med"/>
            </a:ln>
            <a:effectLst/>
          </p:spPr>
        </p:cxnSp>
        <p:cxnSp>
          <p:nvCxnSpPr>
            <p:cNvPr id="61" name="Straight Connector 60"/>
            <p:cNvCxnSpPr/>
            <p:nvPr/>
          </p:nvCxnSpPr>
          <p:spPr bwMode="auto">
            <a:xfrm flipH="1">
              <a:off x="2743200" y="2952750"/>
              <a:ext cx="747006" cy="1752600"/>
            </a:xfrm>
            <a:prstGeom prst="line">
              <a:avLst/>
            </a:prstGeom>
            <a:solidFill>
              <a:schemeClr val="accent1"/>
            </a:solidFill>
            <a:ln w="28575" cap="flat" cmpd="sng" algn="ctr">
              <a:solidFill>
                <a:schemeClr val="accent3">
                  <a:lumMod val="75000"/>
                  <a:alpha val="72000"/>
                </a:schemeClr>
              </a:solidFill>
              <a:prstDash val="solid"/>
              <a:round/>
              <a:headEnd type="none" w="med" len="med"/>
              <a:tailEnd type="none" w="med" len="med"/>
            </a:ln>
            <a:effectLst/>
          </p:spPr>
        </p:cxnSp>
        <p:cxnSp>
          <p:nvCxnSpPr>
            <p:cNvPr id="64" name="Straight Connector 63"/>
            <p:cNvCxnSpPr/>
            <p:nvPr/>
          </p:nvCxnSpPr>
          <p:spPr bwMode="auto">
            <a:xfrm flipH="1">
              <a:off x="1447800" y="2952750"/>
              <a:ext cx="2042406" cy="762000"/>
            </a:xfrm>
            <a:prstGeom prst="line">
              <a:avLst/>
            </a:prstGeom>
            <a:solidFill>
              <a:schemeClr val="accent1"/>
            </a:solidFill>
            <a:ln w="28575" cap="flat" cmpd="sng" algn="ctr">
              <a:solidFill>
                <a:schemeClr val="accent3">
                  <a:lumMod val="75000"/>
                  <a:alpha val="72000"/>
                </a:schemeClr>
              </a:solidFill>
              <a:prstDash val="solid"/>
              <a:round/>
              <a:headEnd type="none" w="med" len="med"/>
              <a:tailEnd type="none" w="med" len="med"/>
            </a:ln>
            <a:effectLst/>
          </p:spPr>
        </p:cxnSp>
        <p:cxnSp>
          <p:nvCxnSpPr>
            <p:cNvPr id="68" name="Straight Connector 67"/>
            <p:cNvCxnSpPr/>
            <p:nvPr/>
          </p:nvCxnSpPr>
          <p:spPr bwMode="auto">
            <a:xfrm flipH="1">
              <a:off x="1828800" y="2952750"/>
              <a:ext cx="1661406" cy="533400"/>
            </a:xfrm>
            <a:prstGeom prst="line">
              <a:avLst/>
            </a:prstGeom>
            <a:solidFill>
              <a:schemeClr val="accent1"/>
            </a:solidFill>
            <a:ln w="28575" cap="flat" cmpd="sng" algn="ctr">
              <a:solidFill>
                <a:schemeClr val="accent3">
                  <a:lumMod val="75000"/>
                  <a:alpha val="72000"/>
                </a:schemeClr>
              </a:solidFill>
              <a:prstDash val="solid"/>
              <a:round/>
              <a:headEnd type="none" w="med" len="med"/>
              <a:tailEnd type="none" w="med" len="med"/>
            </a:ln>
            <a:effectLst/>
          </p:spPr>
        </p:cxnSp>
        <p:cxnSp>
          <p:nvCxnSpPr>
            <p:cNvPr id="71" name="Straight Connector 70"/>
            <p:cNvCxnSpPr/>
            <p:nvPr/>
          </p:nvCxnSpPr>
          <p:spPr bwMode="auto">
            <a:xfrm flipV="1">
              <a:off x="4800600" y="1695450"/>
              <a:ext cx="1722612" cy="1257300"/>
            </a:xfrm>
            <a:prstGeom prst="line">
              <a:avLst/>
            </a:prstGeom>
            <a:solidFill>
              <a:schemeClr val="accent1"/>
            </a:solidFill>
            <a:ln w="28575" cap="flat" cmpd="sng" algn="ctr">
              <a:solidFill>
                <a:schemeClr val="accent3">
                  <a:lumMod val="75000"/>
                  <a:alpha val="72000"/>
                </a:schemeClr>
              </a:solidFill>
              <a:prstDash val="solid"/>
              <a:round/>
              <a:headEnd type="none" w="med" len="med"/>
              <a:tailEnd type="none" w="med" len="med"/>
            </a:ln>
            <a:effectLst/>
          </p:spPr>
        </p:cxnSp>
        <p:cxnSp>
          <p:nvCxnSpPr>
            <p:cNvPr id="76" name="Straight Connector 75"/>
            <p:cNvCxnSpPr/>
            <p:nvPr/>
          </p:nvCxnSpPr>
          <p:spPr bwMode="auto">
            <a:xfrm>
              <a:off x="4800600" y="2952750"/>
              <a:ext cx="1722612" cy="1219200"/>
            </a:xfrm>
            <a:prstGeom prst="line">
              <a:avLst/>
            </a:prstGeom>
            <a:solidFill>
              <a:schemeClr val="accent1"/>
            </a:solidFill>
            <a:ln w="28575" cap="flat" cmpd="sng" algn="ctr">
              <a:solidFill>
                <a:schemeClr val="accent3">
                  <a:lumMod val="75000"/>
                  <a:alpha val="72000"/>
                </a:schemeClr>
              </a:solidFill>
              <a:prstDash val="solid"/>
              <a:round/>
              <a:headEnd type="none" w="med" len="med"/>
              <a:tailEnd type="none" w="med" len="med"/>
            </a:ln>
            <a:effectLst/>
          </p:spPr>
        </p:cxnSp>
        <p:cxnSp>
          <p:nvCxnSpPr>
            <p:cNvPr id="79" name="Straight Connector 78"/>
            <p:cNvCxnSpPr/>
            <p:nvPr/>
          </p:nvCxnSpPr>
          <p:spPr bwMode="auto">
            <a:xfrm flipV="1">
              <a:off x="4800600" y="2343150"/>
              <a:ext cx="1722612" cy="609600"/>
            </a:xfrm>
            <a:prstGeom prst="line">
              <a:avLst/>
            </a:prstGeom>
            <a:solidFill>
              <a:schemeClr val="accent1"/>
            </a:solidFill>
            <a:ln w="28575" cap="flat" cmpd="sng" algn="ctr">
              <a:solidFill>
                <a:schemeClr val="accent3">
                  <a:lumMod val="75000"/>
                  <a:alpha val="72000"/>
                </a:schemeClr>
              </a:solidFill>
              <a:prstDash val="solid"/>
              <a:round/>
              <a:headEnd type="none" w="med" len="med"/>
              <a:tailEnd type="none" w="med" len="med"/>
            </a:ln>
            <a:effectLst/>
          </p:spPr>
        </p:cxnSp>
      </p:grpSp>
    </p:spTree>
    <p:extLst>
      <p:ext uri="{BB962C8B-B14F-4D97-AF65-F5344CB8AC3E}">
        <p14:creationId xmlns:p14="http://schemas.microsoft.com/office/powerpoint/2010/main" val="119563026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500"/>
                                        <p:tgtEl>
                                          <p:spTgt spid="5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58"/>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51"/>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Security Products</a:t>
            </a:r>
            <a:endParaRPr lang="en-US" dirty="0"/>
          </a:p>
        </p:txBody>
      </p:sp>
      <p:sp>
        <p:nvSpPr>
          <p:cNvPr id="3" name="Content Placeholder 2"/>
          <p:cNvSpPr>
            <a:spLocks noGrp="1"/>
          </p:cNvSpPr>
          <p:nvPr>
            <p:ph sz="quarter" idx="11"/>
          </p:nvPr>
        </p:nvSpPr>
        <p:spPr/>
        <p:txBody>
          <a:bodyPr>
            <a:normAutofit/>
          </a:bodyPr>
          <a:lstStyle/>
          <a:p>
            <a:pPr marL="0" indent="0">
              <a:buNone/>
            </a:pPr>
            <a:r>
              <a:rPr lang="en-US" dirty="0" smtClean="0"/>
              <a:t>IDS </a:t>
            </a:r>
            <a:r>
              <a:rPr lang="en-US" dirty="0" smtClean="0">
                <a:sym typeface="Wingdings" panose="05000000000000000000" pitchFamily="2" charset="2"/>
              </a:rPr>
              <a:t></a:t>
            </a:r>
            <a:r>
              <a:rPr lang="en-US" dirty="0" smtClean="0"/>
              <a:t> Passive Capture + Deep Stateful Inspection + Intrusion Detection</a:t>
            </a:r>
          </a:p>
          <a:p>
            <a:pPr marL="0" indent="0">
              <a:buNone/>
            </a:pPr>
            <a:r>
              <a:rPr lang="en-US" dirty="0" smtClean="0"/>
              <a:t>IPS </a:t>
            </a:r>
            <a:r>
              <a:rPr lang="en-US" dirty="0">
                <a:sym typeface="Wingdings" panose="05000000000000000000" pitchFamily="2" charset="2"/>
              </a:rPr>
              <a:t></a:t>
            </a:r>
            <a:r>
              <a:rPr lang="en-US" dirty="0" smtClean="0"/>
              <a:t> IDS + Blocking traffic</a:t>
            </a:r>
          </a:p>
          <a:p>
            <a:pPr marL="0" indent="0">
              <a:buNone/>
            </a:pPr>
            <a:r>
              <a:rPr lang="en-US" dirty="0" smtClean="0"/>
              <a:t>NGIPS </a:t>
            </a:r>
            <a:r>
              <a:rPr lang="en-US" dirty="0">
                <a:sym typeface="Wingdings" panose="05000000000000000000" pitchFamily="2" charset="2"/>
              </a:rPr>
              <a:t></a:t>
            </a:r>
            <a:r>
              <a:rPr lang="en-US" dirty="0" smtClean="0"/>
              <a:t> IPS + Packet Filtering + Crypto Inspection + Static Analysis</a:t>
            </a:r>
          </a:p>
          <a:p>
            <a:pPr marL="0" indent="0">
              <a:buNone/>
            </a:pPr>
            <a:r>
              <a:rPr lang="en-US" dirty="0" smtClean="0"/>
              <a:t>Firewall </a:t>
            </a:r>
            <a:r>
              <a:rPr lang="en-US" dirty="0">
                <a:sym typeface="Wingdings" panose="05000000000000000000" pitchFamily="2" charset="2"/>
              </a:rPr>
              <a:t></a:t>
            </a:r>
            <a:r>
              <a:rPr lang="en-US" dirty="0" smtClean="0"/>
              <a:t> Packet Filtering + </a:t>
            </a:r>
            <a:r>
              <a:rPr lang="en-US" dirty="0"/>
              <a:t>Deep </a:t>
            </a:r>
            <a:r>
              <a:rPr lang="en-US" dirty="0" smtClean="0"/>
              <a:t>St. Inspection + Policy</a:t>
            </a:r>
          </a:p>
          <a:p>
            <a:pPr marL="0" indent="0">
              <a:buNone/>
            </a:pPr>
            <a:r>
              <a:rPr lang="en-US" dirty="0" smtClean="0"/>
              <a:t>NGFW </a:t>
            </a:r>
            <a:r>
              <a:rPr lang="en-US" dirty="0">
                <a:sym typeface="Wingdings" panose="05000000000000000000" pitchFamily="2" charset="2"/>
              </a:rPr>
              <a:t></a:t>
            </a:r>
            <a:r>
              <a:rPr lang="en-US" dirty="0" smtClean="0"/>
              <a:t> Firewall + IPS + Crypto Inspection + App ID</a:t>
            </a:r>
          </a:p>
          <a:p>
            <a:pPr marL="0" indent="0">
              <a:buNone/>
            </a:pPr>
            <a:r>
              <a:rPr lang="en-US" dirty="0" smtClean="0"/>
              <a:t>Web Gateway </a:t>
            </a:r>
            <a:r>
              <a:rPr lang="en-US" dirty="0">
                <a:sym typeface="Wingdings" panose="05000000000000000000" pitchFamily="2" charset="2"/>
              </a:rPr>
              <a:t></a:t>
            </a:r>
            <a:r>
              <a:rPr lang="en-US" dirty="0" smtClean="0"/>
              <a:t> </a:t>
            </a:r>
          </a:p>
          <a:p>
            <a:pPr marL="0" indent="0">
              <a:buNone/>
            </a:pPr>
            <a:r>
              <a:rPr lang="en-US" dirty="0" smtClean="0"/>
              <a:t>    Proxy + Intrusion Detection + Static Analysis + Crypto Inspection + Policy</a:t>
            </a:r>
          </a:p>
          <a:p>
            <a:pPr marL="0" indent="0">
              <a:buNone/>
            </a:pPr>
            <a:r>
              <a:rPr lang="en-US" dirty="0" smtClean="0"/>
              <a:t>Email Gateway </a:t>
            </a:r>
            <a:r>
              <a:rPr lang="en-US" dirty="0">
                <a:sym typeface="Wingdings" panose="05000000000000000000" pitchFamily="2" charset="2"/>
              </a:rPr>
              <a:t></a:t>
            </a:r>
            <a:r>
              <a:rPr lang="en-US" dirty="0" smtClean="0"/>
              <a:t> Proxy + Intrusion Detection</a:t>
            </a:r>
          </a:p>
          <a:p>
            <a:pPr marL="0" indent="0">
              <a:buNone/>
            </a:pPr>
            <a:r>
              <a:rPr lang="en-US" dirty="0" smtClean="0"/>
              <a:t>Data Loss Prevention (Data at Rest) </a:t>
            </a:r>
            <a:r>
              <a:rPr lang="en-US" dirty="0">
                <a:sym typeface="Wingdings" panose="05000000000000000000" pitchFamily="2" charset="2"/>
              </a:rPr>
              <a:t></a:t>
            </a:r>
            <a:r>
              <a:rPr lang="en-US" dirty="0" smtClean="0"/>
              <a:t> </a:t>
            </a:r>
          </a:p>
          <a:p>
            <a:pPr marL="0" indent="0">
              <a:buNone/>
            </a:pPr>
            <a:r>
              <a:rPr lang="en-US" dirty="0" smtClean="0"/>
              <a:t>    Vulnerability Scanning + Intrusion Detection + Dictionary Lookups</a:t>
            </a:r>
          </a:p>
        </p:txBody>
      </p:sp>
    </p:spTree>
    <p:extLst>
      <p:ext uri="{BB962C8B-B14F-4D97-AF65-F5344CB8AC3E}">
        <p14:creationId xmlns:p14="http://schemas.microsoft.com/office/powerpoint/2010/main" val="1093136878"/>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Threats: MITM </a:t>
            </a:r>
            <a:r>
              <a:rPr lang="en-US" dirty="0" smtClean="0"/>
              <a:t>– Person in the </a:t>
            </a:r>
            <a:r>
              <a:rPr lang="en-US" dirty="0" err="1" smtClean="0"/>
              <a:t>MIddle</a:t>
            </a:r>
            <a:endParaRPr lang="en-US" dirty="0"/>
          </a:p>
        </p:txBody>
      </p:sp>
      <p:sp>
        <p:nvSpPr>
          <p:cNvPr id="3" name="Subtitle 2"/>
          <p:cNvSpPr>
            <a:spLocks noGrp="1"/>
          </p:cNvSpPr>
          <p:nvPr>
            <p:ph type="subTitle" idx="1"/>
          </p:nvPr>
        </p:nvSpPr>
        <p:spPr/>
        <p:txBody>
          <a:bodyPr/>
          <a:lstStyle/>
          <a:p>
            <a:r>
              <a:rPr lang="en-US" dirty="0" smtClean="0"/>
              <a:t>Threats across the network stack and defenses against them</a:t>
            </a:r>
            <a:endParaRPr lang="en-US" dirty="0"/>
          </a:p>
        </p:txBody>
      </p:sp>
    </p:spTree>
    <p:extLst>
      <p:ext uri="{BB962C8B-B14F-4D97-AF65-F5344CB8AC3E}">
        <p14:creationId xmlns:p14="http://schemas.microsoft.com/office/powerpoint/2010/main" val="1000965339"/>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MITM –man in the Middle</a:t>
            </a:r>
            <a:endParaRPr lang="en-US" dirty="0"/>
          </a:p>
        </p:txBody>
      </p:sp>
      <p:sp>
        <p:nvSpPr>
          <p:cNvPr id="3" name="Content Placeholder 2"/>
          <p:cNvSpPr>
            <a:spLocks noGrp="1"/>
          </p:cNvSpPr>
          <p:nvPr>
            <p:ph sz="quarter" idx="11"/>
          </p:nvPr>
        </p:nvSpPr>
        <p:spPr/>
        <p:txBody>
          <a:bodyPr/>
          <a:lstStyle/>
          <a:p>
            <a:r>
              <a:rPr lang="en-US" dirty="0" smtClean="0"/>
              <a:t>A</a:t>
            </a:r>
            <a:r>
              <a:rPr lang="en-US" dirty="0" smtClean="0">
                <a:sym typeface="Wingdings" panose="05000000000000000000" pitchFamily="2" charset="2"/>
              </a:rPr>
              <a:t>B and M is in the middle, intercepting and (possibly) changing messages</a:t>
            </a:r>
          </a:p>
          <a:p>
            <a:pPr marL="0" indent="0">
              <a:buNone/>
            </a:pPr>
            <a:r>
              <a:rPr lang="en-US" dirty="0" smtClean="0">
                <a:sym typeface="Wingdings" panose="05000000000000000000" pitchFamily="2" charset="2"/>
              </a:rPr>
              <a:t>Example</a:t>
            </a:r>
            <a:endParaRPr lang="en-US" dirty="0" smtClean="0"/>
          </a:p>
          <a:p>
            <a:r>
              <a:rPr lang="en-US" sz="1400" dirty="0" smtClean="0"/>
              <a:t>Alice wants to have lunch with Bob, Alice sends Bob a message</a:t>
            </a:r>
          </a:p>
          <a:p>
            <a:r>
              <a:rPr lang="en-US" sz="1400" dirty="0" smtClean="0"/>
              <a:t>Unbeknownst to Alice or Bob, the evil Mallory is intercepting all messages!</a:t>
            </a:r>
          </a:p>
          <a:p>
            <a:r>
              <a:rPr lang="en-US" sz="1400" dirty="0" smtClean="0"/>
              <a:t>Mallory rewrites the messages.  What can he do?</a:t>
            </a:r>
            <a:endParaRPr lang="en-US" dirty="0" smtClean="0"/>
          </a:p>
          <a:p>
            <a:pPr lvl="1"/>
            <a:r>
              <a:rPr lang="en-US" dirty="0" smtClean="0"/>
              <a:t>Send Alice’ message to ask Charlie instead</a:t>
            </a:r>
          </a:p>
          <a:p>
            <a:pPr lvl="1"/>
            <a:r>
              <a:rPr lang="en-US" dirty="0" smtClean="0"/>
              <a:t>Rewrite </a:t>
            </a:r>
            <a:r>
              <a:rPr lang="en-US" dirty="0"/>
              <a:t>Bob’s </a:t>
            </a:r>
            <a:r>
              <a:rPr lang="en-US" dirty="0" smtClean="0"/>
              <a:t>message to spurn Alice, messing up their relationship</a:t>
            </a:r>
          </a:p>
          <a:p>
            <a:pPr lvl="1"/>
            <a:r>
              <a:rPr lang="en-US" dirty="0" smtClean="0"/>
              <a:t>Rewrite Alice’ message to send Bob off to Costco to buy $50 of potato chips and rewrites Bob’s message so that Alice meets Mallory instead</a:t>
            </a:r>
          </a:p>
          <a:p>
            <a:pPr lvl="1"/>
            <a:r>
              <a:rPr lang="en-US" dirty="0" smtClean="0"/>
              <a:t>Checks outstanding warrants, notices that Bob is a wanted felon, </a:t>
            </a:r>
            <a:r>
              <a:rPr lang="en-US" dirty="0" err="1" smtClean="0"/>
              <a:t>sicks</a:t>
            </a:r>
            <a:r>
              <a:rPr lang="en-US" dirty="0" smtClean="0"/>
              <a:t> the police on Bob while warning Alice off</a:t>
            </a:r>
          </a:p>
          <a:p>
            <a:r>
              <a:rPr lang="en-US" dirty="0" smtClean="0"/>
              <a:t>Remember: MITM has great power for both good and evil.  </a:t>
            </a:r>
          </a:p>
          <a:p>
            <a:pPr lvl="1"/>
            <a:r>
              <a:rPr lang="en-US" dirty="0" smtClean="0"/>
              <a:t>Apply Spider Man morale.</a:t>
            </a:r>
          </a:p>
          <a:p>
            <a:pPr lvl="1"/>
            <a:endParaRPr lang="en-US" dirty="0" smtClean="0"/>
          </a:p>
        </p:txBody>
      </p:sp>
    </p:spTree>
    <p:extLst>
      <p:ext uri="{BB962C8B-B14F-4D97-AF65-F5344CB8AC3E}">
        <p14:creationId xmlns:p14="http://schemas.microsoft.com/office/powerpoint/2010/main" val="3651008513"/>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MITM Examples (Black Hat </a:t>
            </a:r>
            <a:r>
              <a:rPr lang="en-US" dirty="0" smtClean="0">
                <a:sym typeface="Wingdings" panose="05000000000000000000" pitchFamily="2" charset="2"/>
              </a:rPr>
              <a:t>)</a:t>
            </a:r>
            <a:endParaRPr lang="en-US" dirty="0"/>
          </a:p>
        </p:txBody>
      </p:sp>
      <p:sp>
        <p:nvSpPr>
          <p:cNvPr id="3" name="Content Placeholder 2"/>
          <p:cNvSpPr>
            <a:spLocks noGrp="1"/>
          </p:cNvSpPr>
          <p:nvPr>
            <p:ph sz="quarter" idx="11"/>
          </p:nvPr>
        </p:nvSpPr>
        <p:spPr/>
        <p:txBody>
          <a:bodyPr>
            <a:normAutofit lnSpcReduction="10000"/>
          </a:bodyPr>
          <a:lstStyle/>
          <a:p>
            <a:r>
              <a:rPr lang="en-US" dirty="0" smtClean="0"/>
              <a:t>ARP poisoning</a:t>
            </a:r>
          </a:p>
          <a:p>
            <a:pPr lvl="1"/>
            <a:r>
              <a:rPr lang="en-US" dirty="0" smtClean="0"/>
              <a:t>Flood network with ARP responses</a:t>
            </a:r>
          </a:p>
          <a:p>
            <a:pPr lvl="1"/>
            <a:r>
              <a:rPr lang="en-US" dirty="0" smtClean="0"/>
              <a:t>Typically: fool hosts into thinking that the Internet gateway is at your MAC address instead of the real one</a:t>
            </a:r>
          </a:p>
          <a:p>
            <a:r>
              <a:rPr lang="en-US" dirty="0" smtClean="0"/>
              <a:t>TCP hijacking</a:t>
            </a:r>
          </a:p>
          <a:p>
            <a:pPr lvl="1"/>
            <a:r>
              <a:rPr lang="en-US" dirty="0" smtClean="0"/>
              <a:t>Inject, Delete or change data into a TCP stream (and fix up packets so no one notices)</a:t>
            </a:r>
          </a:p>
          <a:p>
            <a:pPr lvl="1"/>
            <a:r>
              <a:rPr lang="en-US" dirty="0" smtClean="0"/>
              <a:t>Example: HTTP user logs in, then you change a transaction in a HTTP stream, add a transaction to HTTP</a:t>
            </a:r>
          </a:p>
          <a:p>
            <a:pPr lvl="2"/>
            <a:r>
              <a:rPr lang="en-US" dirty="0" smtClean="0"/>
              <a:t>You request to withdraw $100, attacker generates a withdrawal for $1 and a check for $99 to his henchman</a:t>
            </a:r>
          </a:p>
          <a:p>
            <a:pPr lvl="1"/>
            <a:r>
              <a:rPr lang="en-US" dirty="0" smtClean="0"/>
              <a:t>Example: </a:t>
            </a:r>
            <a:r>
              <a:rPr lang="en-US" dirty="0" smtClean="0">
                <a:hlinkClick r:id="rId2"/>
              </a:rPr>
              <a:t>SSL Renegotiate attack </a:t>
            </a:r>
            <a:r>
              <a:rPr lang="en-US" dirty="0" smtClean="0"/>
              <a:t>(advanced topic)</a:t>
            </a:r>
          </a:p>
          <a:p>
            <a:pPr lvl="2"/>
            <a:r>
              <a:rPr lang="en-US" dirty="0" smtClean="0"/>
              <a:t>MITM intercepts initial SSL handshake request (Client Hello)</a:t>
            </a:r>
          </a:p>
          <a:p>
            <a:pPr lvl="2"/>
            <a:r>
              <a:rPr lang="en-US" dirty="0" smtClean="0"/>
              <a:t>MITM opens SSL handshake to destination and sends initial request, followed by a renegotiation request</a:t>
            </a:r>
          </a:p>
          <a:p>
            <a:pPr lvl="2"/>
            <a:r>
              <a:rPr lang="en-US" dirty="0" smtClean="0"/>
              <a:t>MITM lets user request proceed as renegotiation</a:t>
            </a:r>
          </a:p>
          <a:p>
            <a:endParaRPr lang="en-US" dirty="0" smtClean="0"/>
          </a:p>
          <a:p>
            <a:endParaRPr lang="en-US" dirty="0"/>
          </a:p>
        </p:txBody>
      </p:sp>
    </p:spTree>
    <p:extLst>
      <p:ext uri="{BB962C8B-B14F-4D97-AF65-F5344CB8AC3E}">
        <p14:creationId xmlns:p14="http://schemas.microsoft.com/office/powerpoint/2010/main" val="2998320970"/>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MITM Examples (Good Guy </a:t>
            </a:r>
            <a:r>
              <a:rPr lang="en-US" dirty="0" smtClean="0">
                <a:sym typeface="Wingdings" panose="05000000000000000000" pitchFamily="2" charset="2"/>
              </a:rPr>
              <a:t>)</a:t>
            </a:r>
            <a:endParaRPr lang="en-US" dirty="0"/>
          </a:p>
        </p:txBody>
      </p:sp>
      <p:sp>
        <p:nvSpPr>
          <p:cNvPr id="3" name="Content Placeholder 2"/>
          <p:cNvSpPr>
            <a:spLocks noGrp="1"/>
          </p:cNvSpPr>
          <p:nvPr>
            <p:ph sz="quarter" idx="11"/>
          </p:nvPr>
        </p:nvSpPr>
        <p:spPr/>
        <p:txBody>
          <a:bodyPr/>
          <a:lstStyle/>
          <a:p>
            <a:r>
              <a:rPr lang="en-US" dirty="0" smtClean="0"/>
              <a:t>Terminating TCP Proxy</a:t>
            </a:r>
          </a:p>
          <a:p>
            <a:pPr lvl="1"/>
            <a:r>
              <a:rPr lang="en-US" dirty="0" smtClean="0"/>
              <a:t>Terminate TCP connections on one side, create a completely new connection on the other side</a:t>
            </a:r>
          </a:p>
          <a:p>
            <a:pPr lvl="1"/>
            <a:r>
              <a:rPr lang="en-US" dirty="0" smtClean="0"/>
              <a:t>Rewrite all headers so that an attacker can’t transmit protocol attacks through the firewall.  Repackage TCP packets to make efficient use of packet size, remove overlapping segments, retransmissions</a:t>
            </a:r>
          </a:p>
          <a:p>
            <a:r>
              <a:rPr lang="en-US" dirty="0" smtClean="0"/>
              <a:t>HTTP Proxy</a:t>
            </a:r>
          </a:p>
          <a:p>
            <a:pPr lvl="1"/>
            <a:r>
              <a:rPr lang="en-US" dirty="0" smtClean="0"/>
              <a:t>Intercept all HTTP traffic</a:t>
            </a:r>
          </a:p>
          <a:p>
            <a:pPr lvl="1"/>
            <a:r>
              <a:rPr lang="en-US" dirty="0" smtClean="0"/>
              <a:t>Verify destination against list of “dangerous” hosts</a:t>
            </a:r>
          </a:p>
          <a:p>
            <a:pPr lvl="1"/>
            <a:r>
              <a:rPr lang="en-US" dirty="0" smtClean="0"/>
              <a:t>Look for strangely encoded URLs that users normally wouldn’t use (e.g., ../ as %2e%2e%2f, or otherwise </a:t>
            </a:r>
            <a:r>
              <a:rPr lang="en-US" dirty="0" smtClean="0">
                <a:hlinkClick r:id="rId2"/>
              </a:rPr>
              <a:t>obfuscated URLs</a:t>
            </a:r>
            <a:r>
              <a:rPr lang="en-US" dirty="0" smtClean="0"/>
              <a:t>)</a:t>
            </a:r>
          </a:p>
          <a:p>
            <a:pPr lvl="1"/>
            <a:r>
              <a:rPr lang="en-US" dirty="0" smtClean="0"/>
              <a:t>Detect and remove malicious </a:t>
            </a:r>
            <a:r>
              <a:rPr lang="en-US" dirty="0" err="1" smtClean="0"/>
              <a:t>Javascript</a:t>
            </a:r>
            <a:r>
              <a:rPr lang="en-US" dirty="0" smtClean="0"/>
              <a:t> or EXE files from remote sites from response</a:t>
            </a:r>
          </a:p>
        </p:txBody>
      </p:sp>
    </p:spTree>
    <p:extLst>
      <p:ext uri="{BB962C8B-B14F-4D97-AF65-F5344CB8AC3E}">
        <p14:creationId xmlns:p14="http://schemas.microsoft.com/office/powerpoint/2010/main" val="3510568956"/>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MITM Examples (Good Guy </a:t>
            </a:r>
            <a:r>
              <a:rPr lang="en-US" dirty="0" smtClean="0">
                <a:sym typeface="Wingdings" panose="05000000000000000000" pitchFamily="2" charset="2"/>
              </a:rPr>
              <a:t>)</a:t>
            </a:r>
            <a:endParaRPr lang="en-US" dirty="0"/>
          </a:p>
        </p:txBody>
      </p:sp>
      <p:sp>
        <p:nvSpPr>
          <p:cNvPr id="3" name="Content Placeholder 2"/>
          <p:cNvSpPr>
            <a:spLocks noGrp="1"/>
          </p:cNvSpPr>
          <p:nvPr>
            <p:ph sz="quarter" idx="11"/>
          </p:nvPr>
        </p:nvSpPr>
        <p:spPr/>
        <p:txBody>
          <a:bodyPr/>
          <a:lstStyle/>
          <a:p>
            <a:r>
              <a:rPr lang="en-US" dirty="0"/>
              <a:t>Mail Proxy</a:t>
            </a:r>
          </a:p>
          <a:p>
            <a:pPr lvl="1"/>
            <a:r>
              <a:rPr lang="en-US" dirty="0"/>
              <a:t>Prevent attackers from sending EXE files</a:t>
            </a:r>
          </a:p>
          <a:p>
            <a:pPr lvl="1"/>
            <a:r>
              <a:rPr lang="en-US" dirty="0"/>
              <a:t>Look for sensitive data being </a:t>
            </a:r>
            <a:r>
              <a:rPr lang="en-US" dirty="0" err="1"/>
              <a:t>exfiltrated</a:t>
            </a:r>
            <a:r>
              <a:rPr lang="en-US" dirty="0"/>
              <a:t> in </a:t>
            </a:r>
            <a:r>
              <a:rPr lang="en-US" dirty="0" smtClean="0"/>
              <a:t>emails</a:t>
            </a:r>
          </a:p>
          <a:p>
            <a:r>
              <a:rPr lang="en-US" dirty="0" smtClean="0"/>
              <a:t>SSL MITM</a:t>
            </a:r>
          </a:p>
          <a:p>
            <a:pPr lvl="1"/>
            <a:r>
              <a:rPr lang="en-US" dirty="0" smtClean="0"/>
              <a:t>Intercept SSL, decrypt and re-encrypt</a:t>
            </a:r>
          </a:p>
          <a:p>
            <a:pPr lvl="1"/>
            <a:r>
              <a:rPr lang="en-US" dirty="0" smtClean="0"/>
              <a:t>In front of a server, by sharing the private key</a:t>
            </a:r>
          </a:p>
          <a:p>
            <a:pPr lvl="1"/>
            <a:r>
              <a:rPr lang="en-US" dirty="0" smtClean="0"/>
              <a:t>In front of a client, by spoofing the certificate</a:t>
            </a:r>
          </a:p>
          <a:p>
            <a:pPr lvl="1"/>
            <a:r>
              <a:rPr lang="en-US" dirty="0" smtClean="0">
                <a:hlinkClick r:id="rId2"/>
              </a:rPr>
              <a:t>Other creative ways to spoof the certificate</a:t>
            </a:r>
            <a:endParaRPr lang="en-US" dirty="0" smtClean="0"/>
          </a:p>
          <a:p>
            <a:pPr lvl="1"/>
            <a:r>
              <a:rPr lang="en-US" dirty="0" smtClean="0"/>
              <a:t>Use DNS MITM to fool the client into believing the certificate is valid</a:t>
            </a:r>
            <a:endParaRPr lang="en-US" dirty="0"/>
          </a:p>
          <a:p>
            <a:endParaRPr lang="en-US" dirty="0"/>
          </a:p>
        </p:txBody>
      </p:sp>
    </p:spTree>
    <p:extLst>
      <p:ext uri="{BB962C8B-B14F-4D97-AF65-F5344CB8AC3E}">
        <p14:creationId xmlns:p14="http://schemas.microsoft.com/office/powerpoint/2010/main" val="623818523"/>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Detection of (TCP) MITM</a:t>
            </a:r>
            <a:endParaRPr lang="en-US" dirty="0"/>
          </a:p>
        </p:txBody>
      </p:sp>
      <p:sp>
        <p:nvSpPr>
          <p:cNvPr id="3" name="Content Placeholder 2"/>
          <p:cNvSpPr>
            <a:spLocks noGrp="1"/>
          </p:cNvSpPr>
          <p:nvPr>
            <p:ph sz="quarter" idx="11"/>
          </p:nvPr>
        </p:nvSpPr>
        <p:spPr/>
        <p:txBody>
          <a:bodyPr/>
          <a:lstStyle/>
          <a:p>
            <a:r>
              <a:rPr lang="en-US" dirty="0" smtClean="0"/>
              <a:t>The trick is to use an HMAC (Crypto Hash, Pseudo Random Function), such as </a:t>
            </a:r>
            <a:r>
              <a:rPr lang="en-US" strike="dblStrike" dirty="0" smtClean="0"/>
              <a:t>MD-5</a:t>
            </a:r>
            <a:r>
              <a:rPr lang="en-US" dirty="0" smtClean="0"/>
              <a:t>, (SHA-1), SHA-256, SHA-3</a:t>
            </a:r>
          </a:p>
          <a:p>
            <a:pPr lvl="1"/>
            <a:r>
              <a:rPr lang="en-US" dirty="0" smtClean="0"/>
              <a:t>Avoid the compromised MD5 hash!!</a:t>
            </a:r>
          </a:p>
          <a:p>
            <a:r>
              <a:rPr lang="en-US" dirty="0" smtClean="0"/>
              <a:t>If each packet has a hash on it, the receiver can detect if the MITM changes the packet</a:t>
            </a:r>
          </a:p>
          <a:p>
            <a:r>
              <a:rPr lang="en-US" dirty="0" smtClean="0"/>
              <a:t>Here’s how it works</a:t>
            </a:r>
          </a:p>
        </p:txBody>
      </p:sp>
    </p:spTree>
    <p:extLst>
      <p:ext uri="{BB962C8B-B14F-4D97-AF65-F5344CB8AC3E}">
        <p14:creationId xmlns:p14="http://schemas.microsoft.com/office/powerpoint/2010/main" val="218511751"/>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Pre-Reading</a:t>
            </a:r>
            <a:endParaRPr lang="en-US" dirty="0"/>
          </a:p>
        </p:txBody>
      </p:sp>
      <p:sp>
        <p:nvSpPr>
          <p:cNvPr id="3" name="Content Placeholder 2"/>
          <p:cNvSpPr>
            <a:spLocks noGrp="1"/>
          </p:cNvSpPr>
          <p:nvPr>
            <p:ph sz="quarter" idx="11"/>
          </p:nvPr>
        </p:nvSpPr>
        <p:spPr/>
        <p:txBody>
          <a:bodyPr>
            <a:normAutofit fontScale="92500" lnSpcReduction="10000"/>
          </a:bodyPr>
          <a:lstStyle/>
          <a:p>
            <a:r>
              <a:rPr lang="en-US" sz="1400" dirty="0" smtClean="0"/>
              <a:t>Wikipedia is a great resource for network protocols descriptions.  The RFC’s are better, of course, but much harder to read.  But the RFC’s are referenced in the Wikipedia articles, if you prefer to try.</a:t>
            </a:r>
          </a:p>
          <a:p>
            <a:r>
              <a:rPr lang="en-US" sz="1400" dirty="0" smtClean="0"/>
              <a:t>IP/UDP/TCP—Get a basic understand of the protocol function and protocol header formats.</a:t>
            </a:r>
            <a:endParaRPr lang="en-US" sz="1400" dirty="0"/>
          </a:p>
          <a:p>
            <a:pPr lvl="1"/>
            <a:r>
              <a:rPr lang="en-US" sz="1200" dirty="0" smtClean="0">
                <a:hlinkClick r:id="rId2"/>
              </a:rPr>
              <a:t>http</a:t>
            </a:r>
            <a:r>
              <a:rPr lang="en-US" sz="1200" dirty="0">
                <a:hlinkClick r:id="rId2"/>
              </a:rPr>
              <a:t>://</a:t>
            </a:r>
            <a:r>
              <a:rPr lang="en-US" sz="1200" dirty="0" smtClean="0">
                <a:hlinkClick r:id="rId2"/>
              </a:rPr>
              <a:t>en.wikipedia.org/wiki/Ip_address</a:t>
            </a:r>
          </a:p>
          <a:p>
            <a:pPr lvl="1"/>
            <a:r>
              <a:rPr lang="en-US" sz="1200" dirty="0">
                <a:hlinkClick r:id="rId2"/>
              </a:rPr>
              <a:t>http://en.wikipedia.org/wiki/IPv4</a:t>
            </a:r>
          </a:p>
          <a:p>
            <a:pPr lvl="1"/>
            <a:r>
              <a:rPr lang="en-US" sz="1200" dirty="0" smtClean="0">
                <a:hlinkClick r:id="rId2"/>
              </a:rPr>
              <a:t>http</a:t>
            </a:r>
            <a:r>
              <a:rPr lang="en-US" sz="1200" dirty="0">
                <a:hlinkClick r:id="rId2"/>
              </a:rPr>
              <a:t>://</a:t>
            </a:r>
            <a:r>
              <a:rPr lang="en-US" sz="1200" dirty="0" smtClean="0">
                <a:hlinkClick r:id="rId2"/>
              </a:rPr>
              <a:t>en.wikipedia.org/wiki/Transmission_Control_Protocol</a:t>
            </a:r>
          </a:p>
          <a:p>
            <a:pPr lvl="1"/>
            <a:r>
              <a:rPr lang="en-US" sz="1200" dirty="0" smtClean="0">
                <a:hlinkClick r:id="rId2"/>
              </a:rPr>
              <a:t>http</a:t>
            </a:r>
            <a:r>
              <a:rPr lang="en-US" sz="1200" dirty="0">
                <a:hlinkClick r:id="rId2"/>
              </a:rPr>
              <a:t>://</a:t>
            </a:r>
            <a:r>
              <a:rPr lang="en-US" sz="1200" dirty="0" smtClean="0">
                <a:hlinkClick r:id="rId2"/>
              </a:rPr>
              <a:t>en.wikipedia.org/wiki/User_Datagram_Protocol</a:t>
            </a:r>
          </a:p>
          <a:p>
            <a:pPr lvl="1"/>
            <a:r>
              <a:rPr lang="en-US" sz="1200" u="sng" dirty="0">
                <a:solidFill>
                  <a:schemeClr val="tx2"/>
                </a:solidFill>
                <a:hlinkClick r:id="rId2"/>
              </a:rPr>
              <a:t>http://</a:t>
            </a:r>
            <a:r>
              <a:rPr lang="en-US" sz="1200" u="sng" dirty="0" smtClean="0">
                <a:solidFill>
                  <a:schemeClr val="tx2"/>
                </a:solidFill>
                <a:hlinkClick r:id="rId2"/>
              </a:rPr>
              <a:t>en.wikipedia.org/wiki/Stateful_firewall </a:t>
            </a:r>
            <a:r>
              <a:rPr lang="en-US" sz="1200" dirty="0" smtClean="0">
                <a:sym typeface="Wingdings" panose="05000000000000000000" pitchFamily="2" charset="2"/>
              </a:rPr>
              <a:t> Read History &amp; Description sections.</a:t>
            </a:r>
            <a:r>
              <a:rPr lang="en-US" sz="1200" dirty="0" smtClean="0"/>
              <a:t> </a:t>
            </a:r>
            <a:endParaRPr lang="en-US" sz="1200" u="sng" dirty="0" smtClean="0">
              <a:solidFill>
                <a:schemeClr val="tx2"/>
              </a:solidFill>
              <a:hlinkClick r:id="rId2"/>
            </a:endParaRPr>
          </a:p>
          <a:p>
            <a:r>
              <a:rPr lang="en-US" sz="1400" dirty="0" smtClean="0"/>
              <a:t>TLS—Understand the function of the protocol and the handshake.  The second reference (from: High Performance Browser Networking) might be easier to read (only read until “Optimizing for TLS”).</a:t>
            </a:r>
            <a:endParaRPr lang="en-US" sz="1400" dirty="0"/>
          </a:p>
          <a:p>
            <a:pPr lvl="1"/>
            <a:r>
              <a:rPr lang="en-US" sz="1200" dirty="0" smtClean="0">
                <a:hlinkClick r:id="rId3"/>
              </a:rPr>
              <a:t>http</a:t>
            </a:r>
            <a:r>
              <a:rPr lang="en-US" sz="1200" dirty="0">
                <a:hlinkClick r:id="rId3"/>
              </a:rPr>
              <a:t>://</a:t>
            </a:r>
            <a:r>
              <a:rPr lang="en-US" sz="1200" dirty="0" smtClean="0">
                <a:hlinkClick r:id="rId3"/>
              </a:rPr>
              <a:t>en.wikipedia.org/wiki/Transport_Layer_Security</a:t>
            </a:r>
            <a:endParaRPr lang="en-US" sz="1200" dirty="0" smtClean="0"/>
          </a:p>
          <a:p>
            <a:pPr marL="742442" lvl="2" indent="0">
              <a:buNone/>
            </a:pPr>
            <a:r>
              <a:rPr lang="en-US" sz="1200" dirty="0" smtClean="0"/>
              <a:t>or</a:t>
            </a:r>
            <a:endParaRPr lang="en-US" sz="1200" dirty="0"/>
          </a:p>
          <a:p>
            <a:pPr lvl="1"/>
            <a:r>
              <a:rPr lang="en-US" sz="1200" dirty="0" smtClean="0">
                <a:hlinkClick r:id="rId2"/>
              </a:rPr>
              <a:t>http</a:t>
            </a:r>
            <a:r>
              <a:rPr lang="en-US" sz="1200" dirty="0">
                <a:hlinkClick r:id="rId2"/>
              </a:rPr>
              <a:t>://</a:t>
            </a:r>
            <a:r>
              <a:rPr lang="en-US" sz="1200" dirty="0" smtClean="0">
                <a:hlinkClick r:id="rId2"/>
              </a:rPr>
              <a:t>chimera.labs.oreilly.com/books/1230000000545/ch04.html</a:t>
            </a:r>
            <a:endParaRPr lang="en-US" sz="1200" dirty="0" smtClean="0"/>
          </a:p>
          <a:p>
            <a:r>
              <a:rPr lang="en-US" dirty="0" smtClean="0"/>
              <a:t>Not required, but </a:t>
            </a:r>
            <a:r>
              <a:rPr lang="en-US" smtClean="0"/>
              <a:t>recommended that you skim it before Lab2</a:t>
            </a:r>
            <a:r>
              <a:rPr lang="en-US" dirty="0" smtClean="0"/>
              <a:t>, and it’s a fun read:</a:t>
            </a:r>
          </a:p>
          <a:p>
            <a:pPr lvl="1"/>
            <a:r>
              <a:rPr lang="en-US" dirty="0">
                <a:hlinkClick r:id="rId4"/>
              </a:rPr>
              <a:t>Using Metadata to find Paul Revere</a:t>
            </a:r>
            <a:r>
              <a:rPr lang="en-US" dirty="0"/>
              <a:t> by Kieran Healy</a:t>
            </a:r>
            <a:endParaRPr lang="en-US" dirty="0" smtClean="0"/>
          </a:p>
        </p:txBody>
      </p:sp>
    </p:spTree>
    <p:extLst>
      <p:ext uri="{BB962C8B-B14F-4D97-AF65-F5344CB8AC3E}">
        <p14:creationId xmlns:p14="http://schemas.microsoft.com/office/powerpoint/2010/main" val="3979918547"/>
      </p:ext>
    </p:extLst>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Detection of MITM – The Crypto Hash</a:t>
            </a:r>
            <a:endParaRPr lang="en-US" dirty="0"/>
          </a:p>
        </p:txBody>
      </p:sp>
      <p:sp>
        <p:nvSpPr>
          <p:cNvPr id="3" name="Content Placeholder 2"/>
          <p:cNvSpPr>
            <a:spLocks noGrp="1"/>
          </p:cNvSpPr>
          <p:nvPr>
            <p:ph sz="quarter" idx="11"/>
          </p:nvPr>
        </p:nvSpPr>
        <p:spPr/>
        <p:txBody>
          <a:bodyPr/>
          <a:lstStyle/>
          <a:p>
            <a:r>
              <a:rPr lang="en-US" dirty="0" smtClean="0"/>
              <a:t>Example packet stream: (I want to buy pig #)(3)(, please)</a:t>
            </a:r>
          </a:p>
          <a:p>
            <a:r>
              <a:rPr lang="en-US" dirty="0" smtClean="0"/>
              <a:t>Attacker changes it to: (I want to buy pig #)(10)(, please) </a:t>
            </a:r>
            <a:r>
              <a:rPr lang="en-US" dirty="0" smtClean="0">
                <a:sym typeface="Wingdings" panose="05000000000000000000" pitchFamily="2" charset="2"/>
              </a:rPr>
              <a:t> you get pig #10 </a:t>
            </a:r>
            <a:endParaRPr lang="en-US" dirty="0" smtClean="0"/>
          </a:p>
          <a:p>
            <a:r>
              <a:rPr lang="en-US" u="sng" dirty="0" smtClean="0"/>
              <a:t>Fix1</a:t>
            </a:r>
            <a:r>
              <a:rPr lang="en-US" dirty="0" smtClean="0"/>
              <a:t>: Pick a shared secret and add a SHA-256 of each message with the secret, as below:</a:t>
            </a:r>
          </a:p>
          <a:p>
            <a:pPr lvl="1"/>
            <a:r>
              <a:rPr lang="en-US" dirty="0" smtClean="0"/>
              <a:t>(3</a:t>
            </a:r>
            <a:r>
              <a:rPr lang="en-US" dirty="0"/>
              <a:t>)[</a:t>
            </a:r>
            <a:r>
              <a:rPr lang="en-US" dirty="0" smtClean="0"/>
              <a:t>78e72…2131399] </a:t>
            </a:r>
            <a:r>
              <a:rPr lang="en-US" dirty="0" smtClean="0">
                <a:sym typeface="Wingdings" panose="05000000000000000000" pitchFamily="2" charset="2"/>
              </a:rPr>
              <a:t> receiver checks hash and can detect the MITM mods</a:t>
            </a:r>
            <a:endParaRPr lang="en-US" dirty="0" smtClean="0"/>
          </a:p>
          <a:p>
            <a:r>
              <a:rPr lang="en-US" dirty="0" smtClean="0"/>
              <a:t>But MITM can still replay a packet: (I want to buy pig #)(3)</a:t>
            </a:r>
            <a:r>
              <a:rPr lang="en-US" dirty="0" smtClean="0">
                <a:solidFill>
                  <a:srgbClr val="FF0000"/>
                </a:solidFill>
              </a:rPr>
              <a:t>(3)</a:t>
            </a:r>
            <a:r>
              <a:rPr lang="en-US" dirty="0" smtClean="0"/>
              <a:t>(,please)</a:t>
            </a:r>
          </a:p>
          <a:p>
            <a:r>
              <a:rPr lang="en-US" u="sng" dirty="0" smtClean="0"/>
              <a:t>Fix2</a:t>
            </a:r>
            <a:r>
              <a:rPr lang="en-US" dirty="0" smtClean="0"/>
              <a:t>: chain packets, using sequence numbers, or just chain the hashes</a:t>
            </a:r>
          </a:p>
          <a:p>
            <a:r>
              <a:rPr lang="en-US" dirty="0" smtClean="0">
                <a:sym typeface="Wingdings" panose="05000000000000000000" pitchFamily="2" charset="2"/>
              </a:rPr>
              <a:t>Now MITM changes to middle of the stream are detectible!</a:t>
            </a:r>
          </a:p>
          <a:p>
            <a:r>
              <a:rPr lang="en-US" dirty="0" smtClean="0">
                <a:sym typeface="Wingdings" panose="05000000000000000000" pitchFamily="2" charset="2"/>
              </a:rPr>
              <a:t>Still more to do. </a:t>
            </a:r>
          </a:p>
          <a:p>
            <a:pPr lvl="1"/>
            <a:r>
              <a:rPr lang="en-US" dirty="0" smtClean="0">
                <a:sym typeface="Wingdings" panose="05000000000000000000" pitchFamily="2" charset="2"/>
              </a:rPr>
              <a:t>Stream setup</a:t>
            </a:r>
          </a:p>
          <a:p>
            <a:pPr lvl="1"/>
            <a:r>
              <a:rPr lang="en-US" dirty="0" smtClean="0">
                <a:sym typeface="Wingdings" panose="05000000000000000000" pitchFamily="2" charset="2"/>
              </a:rPr>
              <a:t>need to protect the end of the stream.</a:t>
            </a:r>
          </a:p>
          <a:p>
            <a:pPr lvl="1"/>
            <a:r>
              <a:rPr lang="en-US" dirty="0" smtClean="0">
                <a:sym typeface="Wingdings" panose="05000000000000000000" pitchFamily="2" charset="2"/>
              </a:rPr>
              <a:t>Shared secret? What shared secret?</a:t>
            </a:r>
          </a:p>
        </p:txBody>
      </p:sp>
      <p:sp>
        <p:nvSpPr>
          <p:cNvPr id="4" name="TextBox 3"/>
          <p:cNvSpPr txBox="1"/>
          <p:nvPr/>
        </p:nvSpPr>
        <p:spPr>
          <a:xfrm>
            <a:off x="5181600" y="4575058"/>
            <a:ext cx="3972562" cy="577081"/>
          </a:xfrm>
          <a:prstGeom prst="rect">
            <a:avLst/>
          </a:prstGeom>
          <a:solidFill>
            <a:schemeClr val="tx2"/>
          </a:solidFill>
        </p:spPr>
        <p:txBody>
          <a:bodyPr wrap="square" rtlCol="0">
            <a:spAutoFit/>
          </a:bodyPr>
          <a:lstStyle/>
          <a:p>
            <a:r>
              <a:rPr lang="en-US" sz="1050" dirty="0" smtClean="0">
                <a:solidFill>
                  <a:srgbClr val="FFFF00"/>
                </a:solidFill>
                <a:latin typeface="Arial Narrow" panose="020B0606020202030204" pitchFamily="34" charset="0"/>
              </a:rPr>
              <a:t>Crypto Hash Example:</a:t>
            </a:r>
          </a:p>
          <a:p>
            <a:r>
              <a:rPr lang="pt-BR" sz="1050" dirty="0">
                <a:solidFill>
                  <a:srgbClr val="FFFF00"/>
                </a:solidFill>
                <a:latin typeface="Arial Narrow" panose="020B0606020202030204" pitchFamily="34" charset="0"/>
              </a:rPr>
              <a:t>$ echo -n "3SECRET1052" | sha256sum</a:t>
            </a:r>
          </a:p>
          <a:p>
            <a:r>
              <a:rPr lang="pt-BR" sz="1050" dirty="0">
                <a:solidFill>
                  <a:srgbClr val="FFFF00"/>
                </a:solidFill>
                <a:latin typeface="Arial Narrow" panose="020B0606020202030204" pitchFamily="34" charset="0"/>
              </a:rPr>
              <a:t>78e728e9cf18f13e7a6b71366a3143430d975ee180b7f4e79b41074262131399</a:t>
            </a:r>
            <a:endParaRPr lang="en-US" sz="1050" dirty="0">
              <a:solidFill>
                <a:srgbClr val="FFFF00"/>
              </a:solidFill>
              <a:latin typeface="Arial Narrow" panose="020B0606020202030204" pitchFamily="34" charset="0"/>
            </a:endParaRPr>
          </a:p>
        </p:txBody>
      </p:sp>
    </p:spTree>
    <p:extLst>
      <p:ext uri="{BB962C8B-B14F-4D97-AF65-F5344CB8AC3E}">
        <p14:creationId xmlns:p14="http://schemas.microsoft.com/office/powerpoint/2010/main" val="1001077682"/>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Detection of MITM: The Shared Secret</a:t>
            </a:r>
            <a:endParaRPr lang="en-US" dirty="0"/>
          </a:p>
        </p:txBody>
      </p:sp>
      <p:sp>
        <p:nvSpPr>
          <p:cNvPr id="3" name="Content Placeholder 2"/>
          <p:cNvSpPr>
            <a:spLocks noGrp="1"/>
          </p:cNvSpPr>
          <p:nvPr>
            <p:ph sz="quarter" idx="11"/>
          </p:nvPr>
        </p:nvSpPr>
        <p:spPr>
          <a:xfrm>
            <a:off x="579613" y="819150"/>
            <a:ext cx="7072138" cy="1524000"/>
          </a:xfrm>
        </p:spPr>
        <p:txBody>
          <a:bodyPr/>
          <a:lstStyle/>
          <a:p>
            <a:r>
              <a:rPr lang="en-US" dirty="0" smtClean="0"/>
              <a:t>Alice needs N</a:t>
            </a:r>
            <a:r>
              <a:rPr lang="en-US" baseline="30000" dirty="0" smtClean="0"/>
              <a:t>2</a:t>
            </a:r>
            <a:r>
              <a:rPr lang="en-US" dirty="0"/>
              <a:t> </a:t>
            </a:r>
            <a:r>
              <a:rPr lang="en-US" dirty="0" smtClean="0"/>
              <a:t>secrets to talk with her associates</a:t>
            </a:r>
            <a:endParaRPr lang="en-US" u="sng" baseline="30000" dirty="0" smtClean="0"/>
          </a:p>
          <a:p>
            <a:r>
              <a:rPr lang="en-US" dirty="0" smtClean="0"/>
              <a:t>This is called the N squared problem.  The solution is </a:t>
            </a:r>
            <a:r>
              <a:rPr lang="en-US" dirty="0" smtClean="0">
                <a:hlinkClick r:id="rId2"/>
              </a:rPr>
              <a:t>Public Key Cryptography</a:t>
            </a:r>
            <a:r>
              <a:rPr lang="en-US" dirty="0" smtClean="0"/>
              <a:t> aka Asymmetric Cryptography</a:t>
            </a:r>
          </a:p>
          <a:p>
            <a:r>
              <a:rPr lang="en-US" dirty="0" smtClean="0"/>
              <a:t>In PK Crypto, the public key is known to everyone, and the private key is secret.</a:t>
            </a:r>
          </a:p>
        </p:txBody>
      </p:sp>
      <p:pic>
        <p:nvPicPr>
          <p:cNvPr id="1028" name="Picture 4" descr="http://upload.wikimedia.org/wikipedia/commons/thumb/4/4c/Public_key_shared_secret.svg/250px-Public_key_shared_secret.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5054" y="2079476"/>
            <a:ext cx="2381250" cy="2667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526616" y="2784423"/>
            <a:ext cx="1559209" cy="1569660"/>
          </a:xfrm>
          <a:prstGeom prst="rect">
            <a:avLst/>
          </a:prstGeom>
          <a:noFill/>
        </p:spPr>
        <p:txBody>
          <a:bodyPr wrap="none" rtlCol="0">
            <a:spAutoFit/>
          </a:bodyPr>
          <a:lstStyle/>
          <a:p>
            <a:r>
              <a:rPr lang="en-US" sz="1600" dirty="0" smtClean="0">
                <a:solidFill>
                  <a:schemeClr val="bg1"/>
                </a:solidFill>
                <a:latin typeface="Franklin Gothic Book" pitchFamily="34" charset="0"/>
              </a:rPr>
              <a:t>Shared Secret</a:t>
            </a:r>
          </a:p>
          <a:p>
            <a:r>
              <a:rPr lang="en-US" sz="1600" dirty="0" smtClean="0">
                <a:solidFill>
                  <a:schemeClr val="bg1"/>
                </a:solidFill>
                <a:latin typeface="Franklin Gothic Book" pitchFamily="34" charset="0"/>
              </a:rPr>
              <a:t>created through</a:t>
            </a:r>
          </a:p>
          <a:p>
            <a:r>
              <a:rPr lang="en-US" sz="1600" dirty="0" smtClean="0">
                <a:solidFill>
                  <a:schemeClr val="bg1"/>
                </a:solidFill>
                <a:latin typeface="Franklin Gothic Book" pitchFamily="34" charset="0"/>
              </a:rPr>
              <a:t>Commutative</a:t>
            </a:r>
          </a:p>
          <a:p>
            <a:r>
              <a:rPr lang="en-US" sz="1600" dirty="0" smtClean="0">
                <a:solidFill>
                  <a:schemeClr val="bg1"/>
                </a:solidFill>
                <a:latin typeface="Franklin Gothic Book" pitchFamily="34" charset="0"/>
              </a:rPr>
              <a:t>properties</a:t>
            </a:r>
          </a:p>
          <a:p>
            <a:r>
              <a:rPr lang="en-US" sz="1600" dirty="0" smtClean="0">
                <a:solidFill>
                  <a:schemeClr val="bg1"/>
                </a:solidFill>
                <a:latin typeface="Franklin Gothic Book" pitchFamily="34" charset="0"/>
              </a:rPr>
              <a:t>of the keys</a:t>
            </a:r>
          </a:p>
          <a:p>
            <a:r>
              <a:rPr lang="en-US" sz="1600" dirty="0" smtClean="0">
                <a:solidFill>
                  <a:srgbClr val="5E6A71"/>
                </a:solidFill>
                <a:latin typeface="Franklin Gothic Book" pitchFamily="34" charset="0"/>
              </a:rPr>
              <a:t>(</a:t>
            </a:r>
            <a:r>
              <a:rPr lang="en-US" sz="1600" dirty="0" smtClean="0">
                <a:solidFill>
                  <a:srgbClr val="5E6A71"/>
                </a:solidFill>
                <a:latin typeface="Franklin Gothic Book" pitchFamily="34" charset="0"/>
                <a:hlinkClick r:id="rId4"/>
              </a:rPr>
              <a:t>look it up</a:t>
            </a:r>
            <a:r>
              <a:rPr lang="en-US" sz="1600" dirty="0" smtClean="0">
                <a:solidFill>
                  <a:srgbClr val="5E6A71"/>
                </a:solidFill>
                <a:latin typeface="Franklin Gothic Book" pitchFamily="34" charset="0"/>
              </a:rPr>
              <a:t>)</a:t>
            </a:r>
          </a:p>
        </p:txBody>
      </p:sp>
      <p:cxnSp>
        <p:nvCxnSpPr>
          <p:cNvPr id="6" name="Straight Arrow Connector 5"/>
          <p:cNvCxnSpPr/>
          <p:nvPr/>
        </p:nvCxnSpPr>
        <p:spPr bwMode="auto">
          <a:xfrm flipH="1" flipV="1">
            <a:off x="6891054" y="2755751"/>
            <a:ext cx="609600" cy="2667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 name="Straight Arrow Connector 8"/>
          <p:cNvCxnSpPr/>
          <p:nvPr/>
        </p:nvCxnSpPr>
        <p:spPr bwMode="auto">
          <a:xfrm flipH="1">
            <a:off x="6891054" y="3544152"/>
            <a:ext cx="609600" cy="43079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1" name="TextBox 10"/>
          <p:cNvSpPr txBox="1"/>
          <p:nvPr/>
        </p:nvSpPr>
        <p:spPr>
          <a:xfrm>
            <a:off x="3956521" y="4735236"/>
            <a:ext cx="3678315" cy="338554"/>
          </a:xfrm>
          <a:prstGeom prst="rect">
            <a:avLst/>
          </a:prstGeom>
          <a:noFill/>
        </p:spPr>
        <p:txBody>
          <a:bodyPr wrap="none" rtlCol="0">
            <a:spAutoFit/>
          </a:bodyPr>
          <a:lstStyle/>
          <a:p>
            <a:r>
              <a:rPr lang="en-US" sz="1600" dirty="0" err="1" smtClean="0">
                <a:solidFill>
                  <a:schemeClr val="bg1"/>
                </a:solidFill>
                <a:latin typeface="Franklin Gothic Book" pitchFamily="34" charset="0"/>
              </a:rPr>
              <a:t>Diffie</a:t>
            </a:r>
            <a:r>
              <a:rPr lang="en-US" sz="1600" dirty="0" smtClean="0">
                <a:solidFill>
                  <a:schemeClr val="bg1"/>
                </a:solidFill>
                <a:latin typeface="Franklin Gothic Book" pitchFamily="34" charset="0"/>
              </a:rPr>
              <a:t>-Hellman Shared Secret generation</a:t>
            </a:r>
          </a:p>
        </p:txBody>
      </p:sp>
      <p:sp>
        <p:nvSpPr>
          <p:cNvPr id="16" name="TextBox 15"/>
          <p:cNvSpPr txBox="1"/>
          <p:nvPr/>
        </p:nvSpPr>
        <p:spPr>
          <a:xfrm>
            <a:off x="533400" y="2343150"/>
            <a:ext cx="3962201" cy="2114425"/>
          </a:xfrm>
          <a:prstGeom prst="rect">
            <a:avLst/>
          </a:prstGeom>
          <a:noFill/>
        </p:spPr>
        <p:txBody>
          <a:bodyPr wrap="square" rtlCol="0">
            <a:spAutoFit/>
          </a:bodyPr>
          <a:lstStyle/>
          <a:p>
            <a:pPr marL="172921" indent="-172921" fontAlgn="base">
              <a:lnSpc>
                <a:spcPct val="95000"/>
              </a:lnSpc>
              <a:spcBef>
                <a:spcPts val="800"/>
              </a:spcBef>
              <a:spcAft>
                <a:spcPts val="200"/>
              </a:spcAft>
              <a:buFont typeface="Arial" panose="020B0604020202020204" pitchFamily="34" charset="0"/>
              <a:buChar char="•"/>
            </a:pPr>
            <a:r>
              <a:rPr lang="en-US" sz="1600" dirty="0">
                <a:solidFill>
                  <a:schemeClr val="bg1"/>
                </a:solidFill>
                <a:latin typeface="Franklin Gothic Book" pitchFamily="34" charset="0"/>
              </a:rPr>
              <a:t>There are several </a:t>
            </a:r>
            <a:r>
              <a:rPr lang="en-US" sz="1600" dirty="0" smtClean="0">
                <a:solidFill>
                  <a:schemeClr val="bg1"/>
                </a:solidFill>
                <a:latin typeface="Franklin Gothic Book" pitchFamily="34" charset="0"/>
              </a:rPr>
              <a:t>schemes: </a:t>
            </a:r>
          </a:p>
          <a:p>
            <a:pPr marL="630121" lvl="1" indent="-172921" fontAlgn="base">
              <a:lnSpc>
                <a:spcPct val="95000"/>
              </a:lnSpc>
              <a:spcBef>
                <a:spcPts val="800"/>
              </a:spcBef>
              <a:spcAft>
                <a:spcPts val="200"/>
              </a:spcAft>
              <a:buFont typeface="Arial" panose="020B0604020202020204" pitchFamily="34" charset="0"/>
              <a:buChar char="•"/>
            </a:pPr>
            <a:r>
              <a:rPr lang="en-US" sz="1600" dirty="0" err="1" smtClean="0">
                <a:solidFill>
                  <a:schemeClr val="bg1"/>
                </a:solidFill>
                <a:latin typeface="Franklin Gothic Book" pitchFamily="34" charset="0"/>
              </a:rPr>
              <a:t>Diffie</a:t>
            </a:r>
            <a:r>
              <a:rPr lang="en-US" sz="1600" dirty="0" smtClean="0">
                <a:solidFill>
                  <a:schemeClr val="bg1"/>
                </a:solidFill>
                <a:latin typeface="Franklin Gothic Book" pitchFamily="34" charset="0"/>
              </a:rPr>
              <a:t>-Hellman</a:t>
            </a:r>
            <a:r>
              <a:rPr lang="en-US" sz="1600" dirty="0">
                <a:solidFill>
                  <a:schemeClr val="bg1"/>
                </a:solidFill>
                <a:latin typeface="Franklin Gothic Book" pitchFamily="34" charset="0"/>
              </a:rPr>
              <a:t>, RSA, </a:t>
            </a:r>
            <a:r>
              <a:rPr lang="en-US" sz="1600" dirty="0" err="1">
                <a:solidFill>
                  <a:schemeClr val="bg1"/>
                </a:solidFill>
                <a:latin typeface="Franklin Gothic Book" pitchFamily="34" charset="0"/>
              </a:rPr>
              <a:t>ElGamal</a:t>
            </a:r>
            <a:r>
              <a:rPr lang="en-US" sz="1600" dirty="0">
                <a:solidFill>
                  <a:schemeClr val="bg1"/>
                </a:solidFill>
                <a:latin typeface="Franklin Gothic Book" pitchFamily="34" charset="0"/>
              </a:rPr>
              <a:t>, Elliptic Curve</a:t>
            </a:r>
          </a:p>
          <a:p>
            <a:pPr marL="172921" indent="-172921" fontAlgn="base">
              <a:lnSpc>
                <a:spcPct val="95000"/>
              </a:lnSpc>
              <a:spcBef>
                <a:spcPts val="800"/>
              </a:spcBef>
              <a:spcAft>
                <a:spcPts val="200"/>
              </a:spcAft>
              <a:buFont typeface="Arial" panose="020B0604020202020204" pitchFamily="34" charset="0"/>
              <a:buChar char="•"/>
            </a:pPr>
            <a:r>
              <a:rPr lang="en-US" sz="1600" dirty="0" smtClean="0">
                <a:solidFill>
                  <a:schemeClr val="bg1"/>
                </a:solidFill>
                <a:latin typeface="Franklin Gothic Book" pitchFamily="34" charset="0"/>
              </a:rPr>
              <a:t>Publish the public key and</a:t>
            </a:r>
            <a:r>
              <a:rPr lang="en-US" sz="1600" dirty="0" smtClean="0">
                <a:latin typeface="Franklin Gothic Book" pitchFamily="34" charset="0"/>
              </a:rPr>
              <a:t> </a:t>
            </a:r>
            <a:r>
              <a:rPr lang="en-US" sz="1600" dirty="0" smtClean="0">
                <a:latin typeface="Franklin Gothic Book" pitchFamily="34" charset="0"/>
                <a:hlinkClick r:id="rId5"/>
              </a:rPr>
              <a:t>sign </a:t>
            </a:r>
            <a:r>
              <a:rPr lang="en-US" sz="1600" dirty="0" smtClean="0">
                <a:solidFill>
                  <a:schemeClr val="bg1"/>
                </a:solidFill>
                <a:latin typeface="Franklin Gothic Book" pitchFamily="34" charset="0"/>
                <a:hlinkClick r:id="rId5"/>
              </a:rPr>
              <a:t>it</a:t>
            </a:r>
            <a:r>
              <a:rPr lang="en-US" sz="1600" dirty="0" smtClean="0">
                <a:solidFill>
                  <a:schemeClr val="bg1"/>
                </a:solidFill>
                <a:latin typeface="Franklin Gothic Book" pitchFamily="34" charset="0"/>
              </a:rPr>
              <a:t> in a Certificate</a:t>
            </a:r>
            <a:endParaRPr lang="en-US" sz="1600" dirty="0">
              <a:solidFill>
                <a:schemeClr val="bg1"/>
              </a:solidFill>
              <a:latin typeface="Franklin Gothic Book" pitchFamily="34" charset="0"/>
            </a:endParaRPr>
          </a:p>
          <a:p>
            <a:pPr marL="172921" indent="-172921" fontAlgn="base">
              <a:lnSpc>
                <a:spcPct val="95000"/>
              </a:lnSpc>
              <a:spcBef>
                <a:spcPts val="800"/>
              </a:spcBef>
              <a:spcAft>
                <a:spcPts val="200"/>
              </a:spcAft>
              <a:buChar char="•"/>
            </a:pPr>
            <a:r>
              <a:rPr lang="en-US" sz="1600" dirty="0" smtClean="0">
                <a:solidFill>
                  <a:schemeClr val="bg1"/>
                </a:solidFill>
                <a:latin typeface="Franklin Gothic Book" pitchFamily="34" charset="0"/>
              </a:rPr>
              <a:t>Chain certificates back to a </a:t>
            </a:r>
            <a:r>
              <a:rPr lang="en-US" sz="1600" dirty="0" smtClean="0">
                <a:latin typeface="Franklin Gothic Book" pitchFamily="34" charset="0"/>
                <a:hlinkClick r:id="rId6"/>
              </a:rPr>
              <a:t>Certificate Authority</a:t>
            </a:r>
            <a:endParaRPr lang="en-US" sz="1600" dirty="0">
              <a:latin typeface="Franklin Gothic Book" pitchFamily="34" charset="0"/>
            </a:endParaRPr>
          </a:p>
        </p:txBody>
      </p:sp>
    </p:spTree>
    <p:extLst>
      <p:ext uri="{BB962C8B-B14F-4D97-AF65-F5344CB8AC3E}">
        <p14:creationId xmlns:p14="http://schemas.microsoft.com/office/powerpoint/2010/main" val="455556769"/>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Together: </a:t>
            </a:r>
            <a:r>
              <a:rPr lang="en-US" dirty="0" smtClean="0">
                <a:hlinkClick r:id="rId2"/>
              </a:rPr>
              <a:t>SSL / TLS</a:t>
            </a:r>
            <a:endParaRPr lang="en-US" dirty="0"/>
          </a:p>
        </p:txBody>
      </p:sp>
      <p:sp>
        <p:nvSpPr>
          <p:cNvPr id="3" name="Content Placeholder 2"/>
          <p:cNvSpPr>
            <a:spLocks noGrp="1"/>
          </p:cNvSpPr>
          <p:nvPr>
            <p:ph sz="quarter" idx="11"/>
          </p:nvPr>
        </p:nvSpPr>
        <p:spPr>
          <a:xfrm>
            <a:off x="579613" y="971550"/>
            <a:ext cx="4449587" cy="3733800"/>
          </a:xfrm>
        </p:spPr>
        <p:txBody>
          <a:bodyPr/>
          <a:lstStyle/>
          <a:p>
            <a:r>
              <a:rPr lang="en-US" dirty="0" smtClean="0"/>
              <a:t>Figuring out how to secure communications is hard.  Fortunately, we can use TLS as a stock solution.  And we do, millions of times each day.</a:t>
            </a:r>
          </a:p>
          <a:p>
            <a:r>
              <a:rPr lang="en-US" dirty="0" smtClean="0"/>
              <a:t>It is not perfect.  Think about what guarantees are made by TLS and what guarantees are not made.</a:t>
            </a:r>
          </a:p>
          <a:p>
            <a:r>
              <a:rPr lang="en-US" dirty="0" smtClean="0"/>
              <a:t>For example, you can fool people with SSL MITM a lot of the time</a:t>
            </a:r>
          </a:p>
          <a:p>
            <a:pPr lvl="1"/>
            <a:r>
              <a:rPr lang="en-US" dirty="0" smtClean="0"/>
              <a:t>People don’t understand the messages from the browsers</a:t>
            </a:r>
          </a:p>
          <a:p>
            <a:pPr lvl="1"/>
            <a:r>
              <a:rPr lang="en-US" dirty="0" smtClean="0"/>
              <a:t>The browsers rely on DNS, which can be spoofed</a:t>
            </a:r>
          </a:p>
          <a:p>
            <a:pPr lvl="1"/>
            <a:r>
              <a:rPr lang="en-US" dirty="0" smtClean="0"/>
              <a:t>Sometimes, keys and certificates can be stolen or forged externally</a:t>
            </a:r>
            <a:endParaRPr lang="en-US" dirty="0"/>
          </a:p>
        </p:txBody>
      </p:sp>
      <p:pic>
        <p:nvPicPr>
          <p:cNvPr id="2052" name="Picture 4" descr="http://httpd.apache.org/docs/current/images/ssl_intro_fig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4925" y="1200150"/>
            <a:ext cx="4029075" cy="3114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982694"/>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09600" y="2903913"/>
            <a:ext cx="8305800" cy="571500"/>
          </a:xfrm>
          <a:prstGeom prst="rect">
            <a:avLst/>
          </a:prstGeom>
          <a:solidFill>
            <a:schemeClr val="accent5">
              <a:lumMod val="75000"/>
            </a:schemeClr>
          </a:solidFill>
          <a:ln>
            <a:noFill/>
          </a:ln>
        </p:spPr>
        <p:txBody>
          <a:bodyPr wrap="square" rtlCol="0" anchor="ctr">
            <a:noAutofit/>
          </a:bodyPr>
          <a:lstStyle/>
          <a:p>
            <a:pPr algn="ctr">
              <a:lnSpc>
                <a:spcPct val="95000"/>
              </a:lnSpc>
            </a:pPr>
            <a:endParaRPr lang="en-US" sz="1100" dirty="0" smtClean="0">
              <a:solidFill>
                <a:srgbClr val="5E6A71"/>
              </a:solidFill>
            </a:endParaRPr>
          </a:p>
        </p:txBody>
      </p:sp>
      <p:sp>
        <p:nvSpPr>
          <p:cNvPr id="4" name="Rectangle 3"/>
          <p:cNvSpPr/>
          <p:nvPr/>
        </p:nvSpPr>
        <p:spPr>
          <a:xfrm>
            <a:off x="609600" y="3486150"/>
            <a:ext cx="8305800" cy="1143000"/>
          </a:xfrm>
          <a:prstGeom prst="rect">
            <a:avLst/>
          </a:prstGeom>
          <a:solidFill>
            <a:schemeClr val="accent4">
              <a:lumMod val="75000"/>
            </a:schemeClr>
          </a:solidFill>
          <a:ln>
            <a:noFill/>
          </a:ln>
        </p:spPr>
        <p:txBody>
          <a:bodyPr wrap="square" rtlCol="0" anchor="ctr">
            <a:noAutofit/>
          </a:bodyPr>
          <a:lstStyle/>
          <a:p>
            <a:pPr algn="ctr">
              <a:lnSpc>
                <a:spcPct val="95000"/>
              </a:lnSpc>
            </a:pPr>
            <a:endParaRPr lang="en-US" sz="1100" dirty="0" smtClean="0">
              <a:solidFill>
                <a:srgbClr val="5E6A71"/>
              </a:solidFill>
            </a:endParaRPr>
          </a:p>
        </p:txBody>
      </p:sp>
      <p:sp>
        <p:nvSpPr>
          <p:cNvPr id="2" name="Title 1"/>
          <p:cNvSpPr>
            <a:spLocks noGrp="1"/>
          </p:cNvSpPr>
          <p:nvPr>
            <p:ph type="title"/>
          </p:nvPr>
        </p:nvSpPr>
        <p:spPr/>
        <p:txBody>
          <a:bodyPr/>
          <a:lstStyle/>
          <a:p>
            <a:r>
              <a:rPr lang="en-US" dirty="0" smtClean="0"/>
              <a:t>TLS/SSL Guarantees</a:t>
            </a:r>
            <a:endParaRPr lang="en-US" dirty="0"/>
          </a:p>
        </p:txBody>
      </p:sp>
      <p:sp>
        <p:nvSpPr>
          <p:cNvPr id="3" name="Content Placeholder 2"/>
          <p:cNvSpPr>
            <a:spLocks noGrp="1"/>
          </p:cNvSpPr>
          <p:nvPr>
            <p:ph sz="quarter" idx="11"/>
          </p:nvPr>
        </p:nvSpPr>
        <p:spPr>
          <a:xfrm>
            <a:off x="579613" y="895350"/>
            <a:ext cx="7072138" cy="3733800"/>
          </a:xfrm>
        </p:spPr>
        <p:txBody>
          <a:bodyPr>
            <a:normAutofit fontScale="92500"/>
          </a:bodyPr>
          <a:lstStyle/>
          <a:p>
            <a:pPr marL="342900" indent="-342900">
              <a:buFont typeface="+mj-lt"/>
              <a:buAutoNum type="arabicPeriod"/>
            </a:pPr>
            <a:r>
              <a:rPr lang="en-US" dirty="0" smtClean="0"/>
              <a:t>The host you connect to has the private key of the server certificate</a:t>
            </a:r>
          </a:p>
          <a:p>
            <a:pPr marL="342900" indent="-342900">
              <a:buFont typeface="+mj-lt"/>
              <a:buAutoNum type="arabicPeriod"/>
            </a:pPr>
            <a:r>
              <a:rPr lang="en-US" dirty="0" smtClean="0"/>
              <a:t>The DNS name of this host, stored in the server certificate (CN=) resolves to the same IP address that you connected to</a:t>
            </a:r>
          </a:p>
          <a:p>
            <a:pPr marL="342900" indent="-342900">
              <a:buFont typeface="+mj-lt"/>
              <a:buAutoNum type="arabicPeriod"/>
            </a:pPr>
            <a:r>
              <a:rPr lang="en-US" dirty="0" smtClean="0"/>
              <a:t>The connection is as hard to decrypt as the </a:t>
            </a:r>
            <a:r>
              <a:rPr lang="en-US" dirty="0" err="1" smtClean="0"/>
              <a:t>ciphersuite</a:t>
            </a:r>
            <a:r>
              <a:rPr lang="en-US" dirty="0" smtClean="0"/>
              <a:t> selected, given that the random numbers in use are cryptographically strong (i.e., impossible to predict)</a:t>
            </a:r>
          </a:p>
          <a:p>
            <a:pPr marL="342900" indent="-342900">
              <a:buFont typeface="+mj-lt"/>
              <a:buAutoNum type="arabicPeriod"/>
            </a:pPr>
            <a:r>
              <a:rPr lang="en-US" dirty="0"/>
              <a:t>The integrity of the data is guaranteed by as strong a hash as specified in the </a:t>
            </a:r>
            <a:r>
              <a:rPr lang="en-US" dirty="0" err="1"/>
              <a:t>ciphersuite</a:t>
            </a:r>
            <a:r>
              <a:rPr lang="en-US" dirty="0"/>
              <a:t> selected</a:t>
            </a:r>
          </a:p>
          <a:p>
            <a:pPr marL="342900" indent="-342900">
              <a:buFont typeface="+mj-lt"/>
              <a:buAutoNum type="arabicPeriod"/>
            </a:pPr>
            <a:r>
              <a:rPr lang="en-US" dirty="0"/>
              <a:t>The connection </a:t>
            </a:r>
            <a:r>
              <a:rPr lang="en-US" dirty="0" smtClean="0"/>
              <a:t>cannot </a:t>
            </a:r>
            <a:r>
              <a:rPr lang="en-US" dirty="0"/>
              <a:t>be decrypted later if the server is compromised, </a:t>
            </a:r>
            <a:r>
              <a:rPr lang="en-US" i="1" dirty="0" smtClean="0"/>
              <a:t>ONLY IF </a:t>
            </a:r>
            <a:r>
              <a:rPr lang="en-US" dirty="0" smtClean="0"/>
              <a:t>the </a:t>
            </a:r>
            <a:r>
              <a:rPr lang="en-US" dirty="0" err="1"/>
              <a:t>ciphersuite</a:t>
            </a:r>
            <a:r>
              <a:rPr lang="en-US" dirty="0"/>
              <a:t> with perfect forward </a:t>
            </a:r>
            <a:r>
              <a:rPr lang="en-US" dirty="0" smtClean="0"/>
              <a:t>secrecy (PFS)</a:t>
            </a:r>
            <a:endParaRPr lang="en-US" dirty="0"/>
          </a:p>
          <a:p>
            <a:pPr marL="342900" indent="-342900">
              <a:buFont typeface="+mj-lt"/>
              <a:buAutoNum type="arabicPeriod"/>
            </a:pPr>
            <a:r>
              <a:rPr lang="en-US" dirty="0" smtClean="0"/>
              <a:t>The client is guaranteed to own the secret key of the client certificate, if a client certificate is in use (</a:t>
            </a:r>
            <a:r>
              <a:rPr lang="en-US" dirty="0" smtClean="0">
                <a:sym typeface="Wingdings" panose="05000000000000000000" pitchFamily="2" charset="2"/>
              </a:rPr>
              <a:t></a:t>
            </a:r>
            <a:r>
              <a:rPr lang="en-US" dirty="0" smtClean="0"/>
              <a:t>approximately never)</a:t>
            </a:r>
          </a:p>
          <a:p>
            <a:pPr marL="342900" indent="-342900">
              <a:buFont typeface="+mj-lt"/>
              <a:buAutoNum type="arabicPeriod"/>
            </a:pPr>
            <a:r>
              <a:rPr lang="en-US" dirty="0" smtClean="0"/>
              <a:t>The client DNS, stored in the client certificate resolves to the same IP address seen by the server (if there is a client certificate)</a:t>
            </a:r>
          </a:p>
        </p:txBody>
      </p:sp>
      <p:sp>
        <p:nvSpPr>
          <p:cNvPr id="5" name="Rectangle 4"/>
          <p:cNvSpPr/>
          <p:nvPr/>
        </p:nvSpPr>
        <p:spPr>
          <a:xfrm>
            <a:off x="7696200" y="3489267"/>
            <a:ext cx="1219200" cy="1139883"/>
          </a:xfrm>
          <a:prstGeom prst="rect">
            <a:avLst/>
          </a:prstGeom>
          <a:solidFill>
            <a:schemeClr val="accent4">
              <a:lumMod val="20000"/>
              <a:lumOff val="80000"/>
            </a:schemeClr>
          </a:solidFill>
          <a:ln w="3175">
            <a:solidFill>
              <a:schemeClr val="bg1">
                <a:lumMod val="75000"/>
              </a:schemeClr>
            </a:solidFill>
          </a:ln>
        </p:spPr>
        <p:txBody>
          <a:bodyPr wrap="square" rtlCol="0" anchor="ctr">
            <a:noAutofit/>
          </a:bodyPr>
          <a:lstStyle/>
          <a:p>
            <a:pPr algn="ctr">
              <a:lnSpc>
                <a:spcPct val="95000"/>
              </a:lnSpc>
            </a:pPr>
            <a:r>
              <a:rPr lang="en-US" sz="1100" b="1" dirty="0" smtClean="0">
                <a:solidFill>
                  <a:srgbClr val="5E6A71"/>
                </a:solidFill>
              </a:rPr>
              <a:t>Note that</a:t>
            </a:r>
          </a:p>
          <a:p>
            <a:pPr algn="ctr">
              <a:lnSpc>
                <a:spcPct val="95000"/>
              </a:lnSpc>
            </a:pPr>
            <a:r>
              <a:rPr lang="en-US" sz="1100" b="1" dirty="0" smtClean="0">
                <a:solidFill>
                  <a:srgbClr val="5E6A71"/>
                </a:solidFill>
              </a:rPr>
              <a:t>Client Certs are almost NEVER used</a:t>
            </a:r>
          </a:p>
        </p:txBody>
      </p:sp>
      <p:sp>
        <p:nvSpPr>
          <p:cNvPr id="7" name="Rectangle 6"/>
          <p:cNvSpPr/>
          <p:nvPr/>
        </p:nvSpPr>
        <p:spPr>
          <a:xfrm>
            <a:off x="7696200" y="2903913"/>
            <a:ext cx="1219200" cy="571500"/>
          </a:xfrm>
          <a:prstGeom prst="rect">
            <a:avLst/>
          </a:prstGeom>
          <a:solidFill>
            <a:schemeClr val="accent5">
              <a:lumMod val="20000"/>
              <a:lumOff val="80000"/>
            </a:schemeClr>
          </a:solidFill>
          <a:ln w="3175">
            <a:solidFill>
              <a:schemeClr val="bg1">
                <a:lumMod val="75000"/>
              </a:schemeClr>
            </a:solidFill>
          </a:ln>
        </p:spPr>
        <p:txBody>
          <a:bodyPr wrap="square" rtlCol="0" anchor="ctr">
            <a:noAutofit/>
          </a:bodyPr>
          <a:lstStyle/>
          <a:p>
            <a:pPr algn="ctr">
              <a:lnSpc>
                <a:spcPct val="95000"/>
              </a:lnSpc>
            </a:pPr>
            <a:r>
              <a:rPr lang="en-US" sz="1100" b="1" dirty="0" smtClean="0">
                <a:solidFill>
                  <a:srgbClr val="5E6A71"/>
                </a:solidFill>
              </a:rPr>
              <a:t>RSA does NOT have PFS</a:t>
            </a:r>
          </a:p>
        </p:txBody>
      </p:sp>
    </p:spTree>
    <p:extLst>
      <p:ext uri="{BB962C8B-B14F-4D97-AF65-F5344CB8AC3E}">
        <p14:creationId xmlns:p14="http://schemas.microsoft.com/office/powerpoint/2010/main" val="1058334851"/>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TLS Vulnerabilities</a:t>
            </a:r>
            <a:endParaRPr lang="en-US" dirty="0"/>
          </a:p>
        </p:txBody>
      </p:sp>
      <p:sp>
        <p:nvSpPr>
          <p:cNvPr id="3" name="Content Placeholder 2"/>
          <p:cNvSpPr>
            <a:spLocks noGrp="1"/>
          </p:cNvSpPr>
          <p:nvPr>
            <p:ph sz="quarter" idx="11"/>
          </p:nvPr>
        </p:nvSpPr>
        <p:spPr/>
        <p:txBody>
          <a:bodyPr>
            <a:normAutofit/>
          </a:bodyPr>
          <a:lstStyle/>
          <a:p>
            <a:pPr marL="172921" lvl="1" indent="-172921">
              <a:spcBef>
                <a:spcPts val="300"/>
              </a:spcBef>
              <a:buFontTx/>
              <a:buChar char="•"/>
            </a:pPr>
            <a:r>
              <a:rPr lang="en-US" dirty="0" smtClean="0"/>
              <a:t>Even though TLS is very well designed, an implement can still fail.  </a:t>
            </a:r>
            <a:r>
              <a:rPr lang="en-US" b="1" dirty="0" smtClean="0"/>
              <a:t>Take it as a lesson about</a:t>
            </a:r>
            <a:r>
              <a:rPr lang="en-US" dirty="0" smtClean="0"/>
              <a:t> the </a:t>
            </a:r>
            <a:r>
              <a:rPr lang="en-US" b="1" dirty="0" smtClean="0"/>
              <a:t>vigilance</a:t>
            </a:r>
            <a:r>
              <a:rPr lang="en-US" dirty="0" smtClean="0"/>
              <a:t> necessary to maintain cybersecurity</a:t>
            </a:r>
          </a:p>
          <a:p>
            <a:pPr marL="172921" lvl="1" indent="-172921">
              <a:spcBef>
                <a:spcPts val="300"/>
              </a:spcBef>
              <a:buFontTx/>
              <a:buChar char="•"/>
            </a:pPr>
            <a:r>
              <a:rPr lang="en-US" dirty="0" smtClean="0"/>
              <a:t>In April 2014, the Heartbleed vulnerability caused a rash of TLS patching.  </a:t>
            </a:r>
          </a:p>
          <a:p>
            <a:pPr marL="518761" lvl="2">
              <a:spcBef>
                <a:spcPts val="300"/>
              </a:spcBef>
            </a:pPr>
            <a:r>
              <a:rPr lang="en-US" dirty="0" smtClean="0"/>
              <a:t>Caused by a missing bounds check </a:t>
            </a:r>
          </a:p>
          <a:p>
            <a:pPr marL="518761" lvl="2">
              <a:spcBef>
                <a:spcPts val="300"/>
              </a:spcBef>
            </a:pPr>
            <a:r>
              <a:rPr lang="en-US" dirty="0" smtClean="0"/>
              <a:t>Code was checked in at </a:t>
            </a:r>
            <a:r>
              <a:rPr lang="en-US" dirty="0" smtClean="0">
                <a:solidFill>
                  <a:srgbClr val="FFFF00"/>
                </a:solidFill>
              </a:rPr>
              <a:t>11:59pm on Dec 31</a:t>
            </a:r>
            <a:r>
              <a:rPr lang="en-US" dirty="0" smtClean="0"/>
              <a:t>, and no one read it for a long time</a:t>
            </a:r>
          </a:p>
          <a:p>
            <a:pPr marL="518761" lvl="2">
              <a:spcBef>
                <a:spcPts val="300"/>
              </a:spcBef>
            </a:pPr>
            <a:r>
              <a:rPr lang="en-US" dirty="0" smtClean="0"/>
              <a:t>Estimated that half the servers in the Internet were vulnerable</a:t>
            </a:r>
          </a:p>
          <a:p>
            <a:pPr marL="518761" lvl="2">
              <a:spcBef>
                <a:spcPts val="300"/>
              </a:spcBef>
            </a:pPr>
            <a:r>
              <a:rPr lang="en-US" dirty="0" smtClean="0"/>
              <a:t>No forensic evidence whether servers were actually compromised</a:t>
            </a:r>
          </a:p>
          <a:p>
            <a:pPr marL="518761" lvl="2">
              <a:spcBef>
                <a:spcPts val="300"/>
              </a:spcBef>
            </a:pPr>
            <a:r>
              <a:rPr lang="en-US" dirty="0" smtClean="0"/>
              <a:t>Any data in the server could have been compromised, including other people’s passwords, or the server’s private key</a:t>
            </a:r>
          </a:p>
          <a:p>
            <a:pPr marL="172921" lvl="1" indent="-172921">
              <a:lnSpc>
                <a:spcPct val="105000"/>
              </a:lnSpc>
              <a:spcBef>
                <a:spcPts val="300"/>
              </a:spcBef>
              <a:buFontTx/>
              <a:buChar char="•"/>
            </a:pPr>
            <a:r>
              <a:rPr lang="en-US" dirty="0" err="1"/>
              <a:t>Heartbleed</a:t>
            </a:r>
            <a:r>
              <a:rPr lang="en-US" dirty="0"/>
              <a:t> (CVE-2014-0160) is also a lesson about </a:t>
            </a:r>
            <a:r>
              <a:rPr lang="en-US" b="1" dirty="0"/>
              <a:t>data separation</a:t>
            </a:r>
            <a:r>
              <a:rPr lang="en-US" dirty="0"/>
              <a:t>.  If you really need to separate risks, you have to separate the data into different paths.  This is rarely done because of cost.</a:t>
            </a:r>
          </a:p>
          <a:p>
            <a:pPr marL="172921" lvl="1" indent="-172921">
              <a:lnSpc>
                <a:spcPct val="105000"/>
              </a:lnSpc>
              <a:spcBef>
                <a:spcPts val="300"/>
              </a:spcBef>
              <a:buFontTx/>
              <a:buChar char="•"/>
            </a:pPr>
            <a:r>
              <a:rPr lang="en-US" dirty="0" smtClean="0"/>
              <a:t>We have also seen several other TLS vulnerabilities since, such as “</a:t>
            </a:r>
            <a:r>
              <a:rPr lang="en-US" dirty="0" smtClean="0">
                <a:hlinkClick r:id="rId2"/>
              </a:rPr>
              <a:t>Triple Handshake</a:t>
            </a:r>
            <a:r>
              <a:rPr lang="en-US" dirty="0" smtClean="0"/>
              <a:t>” attack, </a:t>
            </a:r>
            <a:r>
              <a:rPr lang="en-US" dirty="0" smtClean="0">
                <a:hlinkClick r:id="rId3"/>
              </a:rPr>
              <a:t>Berserk</a:t>
            </a:r>
            <a:r>
              <a:rPr lang="en-US" dirty="0" smtClean="0"/>
              <a:t>, </a:t>
            </a:r>
            <a:r>
              <a:rPr lang="en-US" dirty="0" smtClean="0">
                <a:hlinkClick r:id="rId4"/>
              </a:rPr>
              <a:t>Poodle</a:t>
            </a:r>
            <a:r>
              <a:rPr lang="en-US" dirty="0" smtClean="0"/>
              <a:t>.</a:t>
            </a:r>
            <a:endParaRPr lang="en-US" dirty="0"/>
          </a:p>
        </p:txBody>
      </p:sp>
      <p:pic>
        <p:nvPicPr>
          <p:cNvPr id="1026" name="Picture 2" descr="Heartbleed Bu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2800" y="1276350"/>
            <a:ext cx="1561978" cy="1891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654554"/>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Threats: </a:t>
            </a:r>
            <a:r>
              <a:rPr lang="en-US" dirty="0" smtClean="0"/>
              <a:t>Hidden Data transmissions</a:t>
            </a:r>
            <a:endParaRPr lang="en-US" dirty="0"/>
          </a:p>
        </p:txBody>
      </p:sp>
      <p:sp>
        <p:nvSpPr>
          <p:cNvPr id="3" name="Subtitle 2"/>
          <p:cNvSpPr>
            <a:spLocks noGrp="1"/>
          </p:cNvSpPr>
          <p:nvPr>
            <p:ph type="subTitle" idx="1"/>
          </p:nvPr>
        </p:nvSpPr>
        <p:spPr/>
        <p:txBody>
          <a:bodyPr/>
          <a:lstStyle/>
          <a:p>
            <a:r>
              <a:rPr lang="en-US" dirty="0" smtClean="0"/>
              <a:t>Threats across the network stack and defenses against them</a:t>
            </a:r>
            <a:endParaRPr lang="en-US" dirty="0"/>
          </a:p>
        </p:txBody>
      </p:sp>
    </p:spTree>
    <p:extLst>
      <p:ext uri="{BB962C8B-B14F-4D97-AF65-F5344CB8AC3E}">
        <p14:creationId xmlns:p14="http://schemas.microsoft.com/office/powerpoint/2010/main" val="3128297691"/>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Covert Channels</a:t>
            </a:r>
            <a:endParaRPr lang="en-US" dirty="0"/>
          </a:p>
        </p:txBody>
      </p:sp>
      <p:sp>
        <p:nvSpPr>
          <p:cNvPr id="3" name="Content Placeholder 2"/>
          <p:cNvSpPr>
            <a:spLocks noGrp="1"/>
          </p:cNvSpPr>
          <p:nvPr>
            <p:ph sz="quarter" idx="11"/>
          </p:nvPr>
        </p:nvSpPr>
        <p:spPr/>
        <p:txBody>
          <a:bodyPr>
            <a:normAutofit/>
          </a:bodyPr>
          <a:lstStyle/>
          <a:p>
            <a:r>
              <a:rPr lang="en-US" dirty="0" smtClean="0"/>
              <a:t>Hidden from traditional network control devices</a:t>
            </a:r>
          </a:p>
          <a:p>
            <a:r>
              <a:rPr lang="en-US" dirty="0" smtClean="0"/>
              <a:t>Leverages channels to transmit information that weren’t intended to do so.</a:t>
            </a:r>
          </a:p>
          <a:p>
            <a:r>
              <a:rPr lang="en-US" dirty="0" smtClean="0"/>
              <a:t>Usually very low bandwidth</a:t>
            </a:r>
          </a:p>
          <a:p>
            <a:r>
              <a:rPr lang="en-US" dirty="0" smtClean="0"/>
              <a:t>Examples:</a:t>
            </a:r>
          </a:p>
          <a:p>
            <a:pPr lvl="1"/>
            <a:r>
              <a:rPr lang="en-US" dirty="0" smtClean="0"/>
              <a:t>TCP ISNs</a:t>
            </a:r>
          </a:p>
          <a:p>
            <a:pPr lvl="1"/>
            <a:r>
              <a:rPr lang="en-US" dirty="0" err="1" smtClean="0"/>
              <a:t>Ack</a:t>
            </a:r>
            <a:r>
              <a:rPr lang="en-US" dirty="0" smtClean="0"/>
              <a:t> sequence numbers</a:t>
            </a:r>
          </a:p>
          <a:p>
            <a:pPr lvl="1"/>
            <a:r>
              <a:rPr lang="en-US" dirty="0" smtClean="0"/>
              <a:t>IP ID</a:t>
            </a:r>
          </a:p>
          <a:p>
            <a:pPr lvl="1"/>
            <a:r>
              <a:rPr lang="en-US" dirty="0" smtClean="0"/>
              <a:t>TCP </a:t>
            </a:r>
            <a:r>
              <a:rPr lang="en-US" dirty="0" err="1" smtClean="0"/>
              <a:t>reXmit</a:t>
            </a:r>
            <a:r>
              <a:rPr lang="en-US" dirty="0" smtClean="0"/>
              <a:t> patterns</a:t>
            </a:r>
          </a:p>
          <a:p>
            <a:r>
              <a:rPr lang="en-US" dirty="0" smtClean="0"/>
              <a:t>Proxies are great at stopping this at the root (why?)</a:t>
            </a:r>
          </a:p>
          <a:p>
            <a:endParaRPr lang="en-US" dirty="0"/>
          </a:p>
          <a:p>
            <a:r>
              <a:rPr lang="en-US" dirty="0"/>
              <a:t>Ref: </a:t>
            </a:r>
            <a:r>
              <a:rPr lang="en-US" dirty="0">
                <a:hlinkClick r:id="rId2"/>
              </a:rPr>
              <a:t>http://</a:t>
            </a:r>
            <a:r>
              <a:rPr lang="en-US" dirty="0" smtClean="0">
                <a:hlinkClick r:id="rId2"/>
              </a:rPr>
              <a:t>caia.swin.edu.au/cv/szander/publications/szander-ieee-comst07.pdf</a:t>
            </a:r>
            <a:r>
              <a:rPr lang="en-US" dirty="0" smtClean="0"/>
              <a:t> </a:t>
            </a:r>
            <a:endParaRPr lang="en-US" dirty="0"/>
          </a:p>
        </p:txBody>
      </p:sp>
    </p:spTree>
    <p:extLst>
      <p:ext uri="{BB962C8B-B14F-4D97-AF65-F5344CB8AC3E}">
        <p14:creationId xmlns:p14="http://schemas.microsoft.com/office/powerpoint/2010/main" val="638681118"/>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Legitimate channel misuse</a:t>
            </a:r>
            <a:endParaRPr lang="en-US" dirty="0"/>
          </a:p>
        </p:txBody>
      </p:sp>
      <p:sp>
        <p:nvSpPr>
          <p:cNvPr id="3" name="Content Placeholder 2"/>
          <p:cNvSpPr>
            <a:spLocks noGrp="1"/>
          </p:cNvSpPr>
          <p:nvPr>
            <p:ph sz="quarter" idx="11"/>
          </p:nvPr>
        </p:nvSpPr>
        <p:spPr/>
        <p:txBody>
          <a:bodyPr>
            <a:normAutofit fontScale="85000" lnSpcReduction="20000"/>
          </a:bodyPr>
          <a:lstStyle/>
          <a:p>
            <a:r>
              <a:rPr lang="en-US" dirty="0" smtClean="0"/>
              <a:t>Hiding in Plain Sight:</a:t>
            </a:r>
          </a:p>
          <a:p>
            <a:pPr lvl="1"/>
            <a:r>
              <a:rPr lang="en-US" dirty="0" smtClean="0"/>
              <a:t>IRC, AOL, etc.</a:t>
            </a:r>
          </a:p>
          <a:p>
            <a:pPr lvl="1"/>
            <a:r>
              <a:rPr lang="en-US" dirty="0" smtClean="0"/>
              <a:t>JPG of a text message, screen capture, picture of a landmark</a:t>
            </a:r>
          </a:p>
          <a:p>
            <a:pPr lvl="1"/>
            <a:r>
              <a:rPr lang="en-US" dirty="0" smtClean="0"/>
              <a:t>Protocols on the wrong port number or raw TCP connections</a:t>
            </a:r>
          </a:p>
          <a:p>
            <a:r>
              <a:rPr lang="en-US" dirty="0" smtClean="0"/>
              <a:t>Payload tunneling:</a:t>
            </a:r>
          </a:p>
          <a:p>
            <a:pPr lvl="1"/>
            <a:r>
              <a:rPr lang="en-US" dirty="0"/>
              <a:t>HTTP </a:t>
            </a:r>
            <a:r>
              <a:rPr lang="en-US" dirty="0" smtClean="0"/>
              <a:t>CONNECT Tunneling</a:t>
            </a:r>
            <a:endParaRPr lang="en-US" dirty="0"/>
          </a:p>
          <a:p>
            <a:pPr lvl="1"/>
            <a:r>
              <a:rPr lang="en-US" dirty="0" smtClean="0"/>
              <a:t>TCP </a:t>
            </a:r>
            <a:r>
              <a:rPr lang="en-US" dirty="0"/>
              <a:t>over </a:t>
            </a:r>
            <a:r>
              <a:rPr lang="en-US" dirty="0" smtClean="0"/>
              <a:t>UDP</a:t>
            </a:r>
          </a:p>
          <a:p>
            <a:pPr lvl="2"/>
            <a:r>
              <a:rPr lang="en-US" dirty="0" smtClean="0"/>
              <a:t>Simple use: Used to access free </a:t>
            </a:r>
            <a:r>
              <a:rPr lang="en-US" dirty="0" err="1" smtClean="0"/>
              <a:t>wifi</a:t>
            </a:r>
            <a:r>
              <a:rPr lang="en-US" dirty="0" smtClean="0"/>
              <a:t> using TCP over DNS port 53 that usually left open/uncontrolled</a:t>
            </a:r>
            <a:endParaRPr lang="en-US" dirty="0"/>
          </a:p>
          <a:p>
            <a:pPr lvl="1"/>
            <a:r>
              <a:rPr lang="en-US" dirty="0" smtClean="0"/>
              <a:t>IP over ICMP</a:t>
            </a:r>
          </a:p>
          <a:p>
            <a:r>
              <a:rPr lang="en-US" dirty="0" smtClean="0"/>
              <a:t>Overlapping </a:t>
            </a:r>
            <a:r>
              <a:rPr lang="en-US" dirty="0"/>
              <a:t>IP segments</a:t>
            </a:r>
          </a:p>
          <a:p>
            <a:r>
              <a:rPr lang="en-US" dirty="0"/>
              <a:t>Data at the end of </a:t>
            </a:r>
            <a:r>
              <a:rPr lang="en-US" dirty="0" smtClean="0"/>
              <a:t>a datagram or a file</a:t>
            </a:r>
          </a:p>
          <a:p>
            <a:r>
              <a:rPr lang="en-US" dirty="0" smtClean="0"/>
              <a:t>Steganography (concealed writing)</a:t>
            </a:r>
          </a:p>
          <a:p>
            <a:pPr lvl="1"/>
            <a:r>
              <a:rPr lang="en-US" dirty="0" smtClean="0"/>
              <a:t>Concealing a message/image/file within another message/image/file </a:t>
            </a:r>
          </a:p>
          <a:p>
            <a:pPr lvl="1"/>
            <a:r>
              <a:rPr lang="en-US" dirty="0" smtClean="0"/>
              <a:t>Looks no different from normal, unless you’re looking for it</a:t>
            </a:r>
            <a:endParaRPr lang="en-US" dirty="0"/>
          </a:p>
          <a:p>
            <a:pPr lvl="1"/>
            <a:r>
              <a:rPr lang="en-US" dirty="0" smtClean="0"/>
              <a:t>Example:</a:t>
            </a:r>
          </a:p>
          <a:p>
            <a:pPr lvl="2"/>
            <a:r>
              <a:rPr lang="en-US" dirty="0" smtClean="0"/>
              <a:t>Adjust the color of specific pixels in order to transmit a message</a:t>
            </a:r>
          </a:p>
          <a:p>
            <a:pPr marL="0" indent="0">
              <a:buNone/>
            </a:pPr>
            <a:endParaRPr lang="en-US" dirty="0"/>
          </a:p>
        </p:txBody>
      </p:sp>
    </p:spTree>
    <p:extLst>
      <p:ext uri="{BB962C8B-B14F-4D97-AF65-F5344CB8AC3E}">
        <p14:creationId xmlns:p14="http://schemas.microsoft.com/office/powerpoint/2010/main" val="77423030"/>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Holes and limitations</a:t>
            </a:r>
            <a:endParaRPr lang="en-US" dirty="0"/>
          </a:p>
        </p:txBody>
      </p:sp>
      <p:sp>
        <p:nvSpPr>
          <p:cNvPr id="3" name="Content Placeholder 2"/>
          <p:cNvSpPr>
            <a:spLocks noGrp="1"/>
          </p:cNvSpPr>
          <p:nvPr>
            <p:ph sz="quarter" idx="11"/>
          </p:nvPr>
        </p:nvSpPr>
        <p:spPr/>
        <p:txBody>
          <a:bodyPr/>
          <a:lstStyle/>
          <a:p>
            <a:r>
              <a:rPr lang="en-US" dirty="0" smtClean="0"/>
              <a:t>Old policy never expired even after need is non-existent</a:t>
            </a:r>
          </a:p>
          <a:p>
            <a:r>
              <a:rPr lang="en-US" dirty="0" smtClean="0"/>
              <a:t>IPV6 in IPv4 tunnels/6to4/</a:t>
            </a:r>
            <a:r>
              <a:rPr lang="en-US" dirty="0" err="1" smtClean="0"/>
              <a:t>Teredo</a:t>
            </a:r>
            <a:endParaRPr lang="en-US" dirty="0" smtClean="0"/>
          </a:p>
          <a:p>
            <a:pPr lvl="1"/>
            <a:r>
              <a:rPr lang="en-US" dirty="0" smtClean="0"/>
              <a:t>Network devices that don’t perform deep inspection (or not configured) let IPv6 though unchecked</a:t>
            </a:r>
          </a:p>
          <a:p>
            <a:r>
              <a:rPr lang="en-US" dirty="0" smtClean="0"/>
              <a:t>New and upcoming tunneling that isn’t detected:</a:t>
            </a:r>
          </a:p>
          <a:p>
            <a:pPr lvl="1"/>
            <a:r>
              <a:rPr lang="en-US" dirty="0" err="1" smtClean="0">
                <a:hlinkClick r:id="rId2"/>
              </a:rPr>
              <a:t>EtherIP</a:t>
            </a:r>
            <a:endParaRPr lang="en-US" dirty="0" smtClean="0"/>
          </a:p>
          <a:p>
            <a:r>
              <a:rPr lang="en-US" dirty="0" smtClean="0"/>
              <a:t>Encrypted traffic that can’t be/isn’t </a:t>
            </a:r>
            <a:r>
              <a:rPr lang="en-US" dirty="0" err="1" smtClean="0"/>
              <a:t>MITMed</a:t>
            </a:r>
            <a:r>
              <a:rPr lang="en-US" dirty="0" smtClean="0"/>
              <a:t>:</a:t>
            </a:r>
          </a:p>
          <a:p>
            <a:pPr lvl="1"/>
            <a:r>
              <a:rPr lang="en-US" dirty="0" smtClean="0"/>
              <a:t>IPSec</a:t>
            </a:r>
          </a:p>
          <a:p>
            <a:pPr lvl="1"/>
            <a:r>
              <a:rPr lang="en-US" dirty="0" smtClean="0"/>
              <a:t>SSL</a:t>
            </a:r>
            <a:endParaRPr lang="en-US" dirty="0"/>
          </a:p>
        </p:txBody>
      </p:sp>
    </p:spTree>
    <p:extLst>
      <p:ext uri="{BB962C8B-B14F-4D97-AF65-F5344CB8AC3E}">
        <p14:creationId xmlns:p14="http://schemas.microsoft.com/office/powerpoint/2010/main" val="2484540117"/>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Lab 2 Intro</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814083622"/>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Light Reading / Viewing / Listening</a:t>
            </a:r>
            <a:endParaRPr lang="en-US" dirty="0"/>
          </a:p>
        </p:txBody>
      </p:sp>
      <p:sp>
        <p:nvSpPr>
          <p:cNvPr id="3" name="Content Placeholder 2"/>
          <p:cNvSpPr>
            <a:spLocks noGrp="1"/>
          </p:cNvSpPr>
          <p:nvPr>
            <p:ph sz="quarter" idx="11"/>
          </p:nvPr>
        </p:nvSpPr>
        <p:spPr>
          <a:xfrm>
            <a:off x="579613" y="895350"/>
            <a:ext cx="7573787" cy="3962400"/>
          </a:xfrm>
        </p:spPr>
        <p:txBody>
          <a:bodyPr>
            <a:normAutofit fontScale="62500" lnSpcReduction="20000"/>
          </a:bodyPr>
          <a:lstStyle/>
          <a:p>
            <a:pPr marL="0" lvl="2" indent="0">
              <a:spcBef>
                <a:spcPts val="800"/>
              </a:spcBef>
              <a:buNone/>
            </a:pPr>
            <a:r>
              <a:rPr lang="en-US" sz="1600" dirty="0" smtClean="0">
                <a:cs typeface="+mn-cs"/>
              </a:rPr>
              <a:t>Background info:</a:t>
            </a:r>
            <a:endParaRPr lang="en-US" sz="1600" dirty="0">
              <a:cs typeface="+mn-cs"/>
              <a:hlinkClick r:id="rId2"/>
            </a:endParaRPr>
          </a:p>
          <a:p>
            <a:pPr marL="518761" lvl="2">
              <a:spcBef>
                <a:spcPts val="800"/>
              </a:spcBef>
            </a:pPr>
            <a:r>
              <a:rPr lang="en-US" dirty="0" smtClean="0">
                <a:hlinkClick r:id="rId2"/>
              </a:rPr>
              <a:t>The KGB, The Computer, And Me</a:t>
            </a:r>
            <a:r>
              <a:rPr lang="en-US" dirty="0" smtClean="0"/>
              <a:t>—Cliff Stoll goes after Soviet spies. The true story of a very early network security breach.  Also described in detail in </a:t>
            </a:r>
            <a:r>
              <a:rPr lang="en-US" dirty="0" smtClean="0">
                <a:hlinkClick r:id="rId3"/>
              </a:rPr>
              <a:t>The Cuckoo’s Egg</a:t>
            </a:r>
            <a:r>
              <a:rPr lang="en-US" dirty="0"/>
              <a:t>. Very Berkeley, put sprouts on anything you eat while watching. </a:t>
            </a:r>
            <a:endParaRPr lang="en-US" dirty="0" smtClean="0"/>
          </a:p>
          <a:p>
            <a:pPr marL="518761" lvl="2">
              <a:spcBef>
                <a:spcPts val="800"/>
              </a:spcBef>
            </a:pPr>
            <a:r>
              <a:rPr lang="en-US" dirty="0">
                <a:hlinkClick r:id="rId4"/>
              </a:rPr>
              <a:t>Average amount of bandwidth used in </a:t>
            </a:r>
            <a:r>
              <a:rPr lang="en-US" dirty="0" err="1">
                <a:hlinkClick r:id="rId4"/>
              </a:rPr>
              <a:t>DDoS</a:t>
            </a:r>
            <a:r>
              <a:rPr lang="en-US" dirty="0">
                <a:hlinkClick r:id="rId4"/>
              </a:rPr>
              <a:t> attacks spiked </a:t>
            </a:r>
            <a:r>
              <a:rPr lang="en-US" dirty="0" smtClean="0"/>
              <a:t>eight-fold in early 2013. </a:t>
            </a:r>
          </a:p>
          <a:p>
            <a:pPr marL="0" indent="0">
              <a:buNone/>
            </a:pPr>
            <a:r>
              <a:rPr lang="en-US" dirty="0" smtClean="0"/>
              <a:t>Additional examples / more detail:</a:t>
            </a:r>
          </a:p>
          <a:p>
            <a:pPr marL="518761" lvl="2">
              <a:spcBef>
                <a:spcPts val="800"/>
              </a:spcBef>
            </a:pPr>
            <a:r>
              <a:rPr lang="en-US" dirty="0"/>
              <a:t>Did you install </a:t>
            </a:r>
            <a:r>
              <a:rPr lang="en-US" dirty="0" err="1"/>
              <a:t>iOS</a:t>
            </a:r>
            <a:r>
              <a:rPr lang="en-US" dirty="0"/>
              <a:t> 7.0.6 yet?  If not, </a:t>
            </a:r>
            <a:r>
              <a:rPr lang="en-US" dirty="0" smtClean="0"/>
              <a:t>stop reading and do </a:t>
            </a:r>
            <a:r>
              <a:rPr lang="en-US" dirty="0"/>
              <a:t>so NOW. </a:t>
            </a:r>
            <a:r>
              <a:rPr lang="en-US" dirty="0" smtClean="0"/>
              <a:t> Do not pass GO, do </a:t>
            </a:r>
            <a:r>
              <a:rPr lang="en-US" dirty="0"/>
              <a:t>not collect $200 in your banking app, </a:t>
            </a:r>
            <a:r>
              <a:rPr lang="en-US" dirty="0" smtClean="0"/>
              <a:t>because someone </a:t>
            </a:r>
            <a:r>
              <a:rPr lang="en-US" dirty="0"/>
              <a:t>will take it away from you!  </a:t>
            </a:r>
            <a:r>
              <a:rPr lang="en-US" dirty="0">
                <a:hlinkClick r:id="rId5"/>
              </a:rPr>
              <a:t>Here is what happened</a:t>
            </a:r>
            <a:r>
              <a:rPr lang="en-US" dirty="0"/>
              <a:t>.  While you are enumerating the software engineering processes that must have been missing for this to happen, </a:t>
            </a:r>
            <a:r>
              <a:rPr lang="en-US" dirty="0">
                <a:hlinkClick r:id="rId6"/>
              </a:rPr>
              <a:t>read about TLS </a:t>
            </a:r>
            <a:r>
              <a:rPr lang="en-US" dirty="0"/>
              <a:t>and think about the security implications.  Can an unpatched </a:t>
            </a:r>
            <a:r>
              <a:rPr lang="en-US" dirty="0" err="1"/>
              <a:t>iOS</a:t>
            </a:r>
            <a:r>
              <a:rPr lang="en-US" dirty="0"/>
              <a:t> detect a Man in the Middle?</a:t>
            </a:r>
          </a:p>
          <a:p>
            <a:pPr marL="518761" lvl="2">
              <a:spcBef>
                <a:spcPts val="800"/>
              </a:spcBef>
            </a:pPr>
            <a:r>
              <a:rPr lang="en-US" dirty="0" smtClean="0"/>
              <a:t>Very cool methods to poison OSPF routing tables, taking over networks in new and interesting ways.  If </a:t>
            </a:r>
            <a:r>
              <a:rPr lang="en-US" dirty="0" smtClean="0">
                <a:hlinkClick r:id="rId7"/>
              </a:rPr>
              <a:t>the paper </a:t>
            </a:r>
            <a:r>
              <a:rPr lang="en-US" dirty="0" smtClean="0"/>
              <a:t>is too dry, you can watch </a:t>
            </a:r>
            <a:r>
              <a:rPr lang="en-US" dirty="0" smtClean="0">
                <a:hlinkClick r:id="rId8"/>
              </a:rPr>
              <a:t>the video </a:t>
            </a:r>
            <a:r>
              <a:rPr lang="en-US" dirty="0" smtClean="0"/>
              <a:t>from BlackHat.</a:t>
            </a:r>
          </a:p>
          <a:p>
            <a:pPr marL="518761" lvl="2">
              <a:spcBef>
                <a:spcPts val="800"/>
              </a:spcBef>
            </a:pPr>
            <a:r>
              <a:rPr lang="en-US" dirty="0"/>
              <a:t>Dan </a:t>
            </a:r>
            <a:r>
              <a:rPr lang="en-US" dirty="0" err="1"/>
              <a:t>Kaminsky</a:t>
            </a:r>
            <a:r>
              <a:rPr lang="en-US" dirty="0"/>
              <a:t> shocked the world in 2008 by explaining how to subvert the Domain Naming System on which the Internet relies.  </a:t>
            </a:r>
            <a:r>
              <a:rPr lang="en-US" dirty="0">
                <a:hlinkClick r:id="rId9"/>
              </a:rPr>
              <a:t>This guide explains how DNS works and what he discovered</a:t>
            </a:r>
            <a:r>
              <a:rPr lang="en-US" dirty="0"/>
              <a:t>.  It is a classic poisoning attack.   He presented this at BlackHat, and </a:t>
            </a:r>
            <a:r>
              <a:rPr lang="en-US" dirty="0">
                <a:hlinkClick r:id="rId10"/>
              </a:rPr>
              <a:t>you can listen to him do it</a:t>
            </a:r>
            <a:r>
              <a:rPr lang="en-US" dirty="0"/>
              <a:t> (the video link doesn’t seem to work but the audio link is fine).</a:t>
            </a:r>
          </a:p>
          <a:p>
            <a:pPr marL="518761" lvl="2">
              <a:spcBef>
                <a:spcPts val="800"/>
              </a:spcBef>
            </a:pPr>
            <a:r>
              <a:rPr lang="en-US" dirty="0"/>
              <a:t>RFC on Defending against </a:t>
            </a:r>
            <a:r>
              <a:rPr lang="en-US" dirty="0">
                <a:hlinkClick r:id="rId11"/>
              </a:rPr>
              <a:t>sequence number attacks</a:t>
            </a:r>
            <a:r>
              <a:rPr lang="en-US" dirty="0" smtClean="0"/>
              <a:t>.  Early work on prediction attacks.</a:t>
            </a:r>
          </a:p>
          <a:p>
            <a:pPr marL="518761" lvl="2">
              <a:spcBef>
                <a:spcPts val="800"/>
              </a:spcBef>
            </a:pPr>
            <a:r>
              <a:rPr lang="en-US" dirty="0" smtClean="0"/>
              <a:t>What about the </a:t>
            </a:r>
            <a:r>
              <a:rPr lang="en-US" dirty="0" smtClean="0">
                <a:hlinkClick r:id="rId12"/>
              </a:rPr>
              <a:t>last packet in a TCP connection</a:t>
            </a:r>
            <a:r>
              <a:rPr lang="en-US" dirty="0" smtClean="0"/>
              <a:t>?</a:t>
            </a:r>
          </a:p>
          <a:p>
            <a:pPr marL="518761" lvl="2">
              <a:spcBef>
                <a:spcPts val="800"/>
              </a:spcBef>
            </a:pPr>
            <a:r>
              <a:rPr lang="en-US" dirty="0" smtClean="0"/>
              <a:t>All the Internet traffic in China </a:t>
            </a:r>
            <a:r>
              <a:rPr lang="en-US" dirty="0" smtClean="0">
                <a:hlinkClick r:id="rId13"/>
              </a:rPr>
              <a:t>ended up in Wyoming </a:t>
            </a:r>
            <a:r>
              <a:rPr lang="en-US" dirty="0" smtClean="0"/>
              <a:t>one day.  </a:t>
            </a:r>
            <a:r>
              <a:rPr lang="en-US" dirty="0" smtClean="0">
                <a:hlinkClick r:id="rId14"/>
              </a:rPr>
              <a:t>Or did it</a:t>
            </a:r>
            <a:r>
              <a:rPr lang="en-US" dirty="0" smtClean="0"/>
              <a:t>?  Learn about the </a:t>
            </a:r>
            <a:r>
              <a:rPr lang="en-US" dirty="0" smtClean="0">
                <a:hlinkClick r:id="rId15"/>
              </a:rPr>
              <a:t>Great Firewall of China</a:t>
            </a:r>
            <a:r>
              <a:rPr lang="en-US" dirty="0" smtClean="0"/>
              <a:t>.</a:t>
            </a:r>
            <a:endParaRPr lang="en-US" dirty="0"/>
          </a:p>
          <a:p>
            <a:pPr marL="0" lvl="1" indent="0">
              <a:spcBef>
                <a:spcPts val="800"/>
              </a:spcBef>
              <a:buNone/>
            </a:pPr>
            <a:r>
              <a:rPr lang="en-US" dirty="0" smtClean="0"/>
              <a:t>Cutting Edge</a:t>
            </a:r>
          </a:p>
          <a:p>
            <a:pPr marL="518761" lvl="2">
              <a:spcBef>
                <a:spcPts val="800"/>
              </a:spcBef>
            </a:pPr>
            <a:r>
              <a:rPr lang="en-US" dirty="0" smtClean="0"/>
              <a:t>Advanced Evasion Techniques: combining multiple (permitted) protocol features so as to exhaust resources in the IPS.  See </a:t>
            </a:r>
            <a:r>
              <a:rPr lang="en-US" dirty="0" smtClean="0">
                <a:hlinkClick r:id="rId16"/>
              </a:rPr>
              <a:t>BlackHat presentation</a:t>
            </a:r>
            <a:r>
              <a:rPr lang="en-US" dirty="0" smtClean="0"/>
              <a:t> from summer 2013.  There is </a:t>
            </a:r>
            <a:r>
              <a:rPr lang="en-US" dirty="0" smtClean="0">
                <a:hlinkClick r:id="rId17"/>
              </a:rPr>
              <a:t>also a paper</a:t>
            </a:r>
            <a:r>
              <a:rPr lang="en-US" dirty="0" smtClean="0"/>
              <a:t>.</a:t>
            </a:r>
          </a:p>
          <a:p>
            <a:pPr marL="518761" lvl="2">
              <a:spcBef>
                <a:spcPts val="800"/>
              </a:spcBef>
            </a:pPr>
            <a:r>
              <a:rPr lang="en-US" dirty="0">
                <a:hlinkClick r:id="rId18"/>
              </a:rPr>
              <a:t>Using Metadata to find Paul Revere</a:t>
            </a:r>
            <a:r>
              <a:rPr lang="en-US" dirty="0"/>
              <a:t> by Kieran </a:t>
            </a:r>
            <a:r>
              <a:rPr lang="en-US" dirty="0" smtClean="0"/>
              <a:t>Healy — It is claimed that surveillance of data is bad and of meta-data is ‘OK.’  What if the British had used modern meta-data against the Patriots?</a:t>
            </a:r>
            <a:endParaRPr lang="en-US" dirty="0"/>
          </a:p>
        </p:txBody>
      </p:sp>
    </p:spTree>
    <p:extLst>
      <p:ext uri="{BB962C8B-B14F-4D97-AF65-F5344CB8AC3E}">
        <p14:creationId xmlns:p14="http://schemas.microsoft.com/office/powerpoint/2010/main" val="3626519315"/>
      </p:ext>
    </p:extLst>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Lab 2 Intro</a:t>
            </a:r>
            <a:endParaRPr lang="en-US" dirty="0"/>
          </a:p>
        </p:txBody>
      </p:sp>
      <p:sp>
        <p:nvSpPr>
          <p:cNvPr id="5" name="Content Placeholder 4"/>
          <p:cNvSpPr>
            <a:spLocks noGrp="1"/>
          </p:cNvSpPr>
          <p:nvPr>
            <p:ph sz="quarter" idx="11"/>
          </p:nvPr>
        </p:nvSpPr>
        <p:spPr/>
        <p:txBody>
          <a:bodyPr>
            <a:normAutofit fontScale="92500" lnSpcReduction="10000"/>
          </a:bodyPr>
          <a:lstStyle/>
          <a:p>
            <a:r>
              <a:rPr lang="en-US" dirty="0" smtClean="0"/>
              <a:t>When you monitor a network to protect it, there are two basic ideas:</a:t>
            </a:r>
          </a:p>
          <a:p>
            <a:pPr marL="688739" lvl="1" indent="-342900">
              <a:buFont typeface="+mj-lt"/>
              <a:buAutoNum type="arabicPeriod"/>
            </a:pPr>
            <a:r>
              <a:rPr lang="en-US" dirty="0" smtClean="0"/>
              <a:t>Get as much depth of data as possible, so you can dive deeply into the content and determine exactly what is happening.  </a:t>
            </a:r>
            <a:r>
              <a:rPr lang="en-US" dirty="0" smtClean="0">
                <a:solidFill>
                  <a:srgbClr val="FFFF00"/>
                </a:solidFill>
                <a:sym typeface="Wingdings" panose="05000000000000000000" pitchFamily="2" charset="2"/>
              </a:rPr>
              <a:t> Lab1</a:t>
            </a:r>
            <a:endParaRPr lang="en-US" dirty="0" smtClean="0">
              <a:solidFill>
                <a:srgbClr val="FFFF00"/>
              </a:solidFill>
            </a:endParaRPr>
          </a:p>
          <a:p>
            <a:pPr marL="688739" lvl="1" indent="-342900">
              <a:buFont typeface="+mj-lt"/>
              <a:buAutoNum type="arabicPeriod"/>
            </a:pPr>
            <a:r>
              <a:rPr lang="en-US" dirty="0" smtClean="0"/>
              <a:t>Get as many different conversations as possible, so you can see the overarching patterns in the data that reveal the structure of the network (and of any attacks on it). </a:t>
            </a:r>
            <a:r>
              <a:rPr lang="en-US" dirty="0" smtClean="0">
                <a:solidFill>
                  <a:srgbClr val="FFFF00"/>
                </a:solidFill>
                <a:sym typeface="Wingdings" panose="05000000000000000000" pitchFamily="2" charset="2"/>
              </a:rPr>
              <a:t> Lab2</a:t>
            </a:r>
            <a:endParaRPr lang="en-US" dirty="0" smtClean="0">
              <a:solidFill>
                <a:srgbClr val="FFFF00"/>
              </a:solidFill>
            </a:endParaRPr>
          </a:p>
          <a:p>
            <a:pPr>
              <a:lnSpc>
                <a:spcPct val="105000"/>
              </a:lnSpc>
            </a:pPr>
            <a:r>
              <a:rPr lang="en-US" dirty="0"/>
              <a:t>We created one lab for each of these.  </a:t>
            </a:r>
            <a:endParaRPr lang="en-US" dirty="0" smtClean="0"/>
          </a:p>
          <a:p>
            <a:pPr lvl="2">
              <a:lnSpc>
                <a:spcPct val="105000"/>
              </a:lnSpc>
            </a:pPr>
            <a:r>
              <a:rPr lang="en-US" dirty="0" smtClean="0"/>
              <a:t>Lab1 </a:t>
            </a:r>
            <a:r>
              <a:rPr lang="en-US" dirty="0"/>
              <a:t>looks at one case of a network incident and asks you to analyze it in detail</a:t>
            </a:r>
            <a:r>
              <a:rPr lang="en-US" dirty="0" smtClean="0"/>
              <a:t>.</a:t>
            </a:r>
          </a:p>
          <a:p>
            <a:pPr lvl="2">
              <a:lnSpc>
                <a:spcPct val="105000"/>
              </a:lnSpc>
            </a:pPr>
            <a:r>
              <a:rPr lang="en-US" dirty="0" smtClean="0"/>
              <a:t>Lab2 </a:t>
            </a:r>
            <a:r>
              <a:rPr lang="en-US" dirty="0"/>
              <a:t>looks at lots of network traffic and asks you to see what you can learn about it without looking into the details of each packet.</a:t>
            </a:r>
          </a:p>
          <a:p>
            <a:pPr>
              <a:lnSpc>
                <a:spcPct val="105000"/>
              </a:lnSpc>
            </a:pPr>
            <a:r>
              <a:rPr lang="en-US" dirty="0"/>
              <a:t>W</a:t>
            </a:r>
            <a:r>
              <a:rPr lang="en-US" dirty="0" smtClean="0"/>
              <a:t>e </a:t>
            </a:r>
            <a:r>
              <a:rPr lang="en-US" dirty="0"/>
              <a:t>decided to do Lab2 first </a:t>
            </a:r>
            <a:r>
              <a:rPr lang="en-US" dirty="0">
                <a:sym typeface="Wingdings" panose="05000000000000000000" pitchFamily="2" charset="2"/>
              </a:rPr>
              <a:t></a:t>
            </a:r>
            <a:endParaRPr lang="en-US" dirty="0"/>
          </a:p>
          <a:p>
            <a:r>
              <a:rPr lang="en-US" dirty="0" smtClean="0"/>
              <a:t>We have prepared some real-world packet header data for you.  The data is in CSV format, and includes packet length and addressing information from the IP, TCP, UDP and ICMP headers.</a:t>
            </a:r>
          </a:p>
          <a:p>
            <a:r>
              <a:rPr lang="en-US" dirty="0" smtClean="0"/>
              <a:t>You will write a script to analyze the data and characterize the networks.</a:t>
            </a:r>
          </a:p>
        </p:txBody>
      </p:sp>
    </p:spTree>
    <p:extLst>
      <p:ext uri="{BB962C8B-B14F-4D97-AF65-F5344CB8AC3E}">
        <p14:creationId xmlns:p14="http://schemas.microsoft.com/office/powerpoint/2010/main" val="3224985447"/>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Starter Script (Python)</a:t>
            </a:r>
            <a:endParaRPr lang="en-US" dirty="0"/>
          </a:p>
        </p:txBody>
      </p:sp>
      <p:sp>
        <p:nvSpPr>
          <p:cNvPr id="3" name="Content Placeholder 2"/>
          <p:cNvSpPr>
            <a:spLocks noGrp="1"/>
          </p:cNvSpPr>
          <p:nvPr>
            <p:ph sz="quarter" idx="11"/>
          </p:nvPr>
        </p:nvSpPr>
        <p:spPr/>
        <p:txBody>
          <a:bodyPr>
            <a:normAutofit fontScale="92500" lnSpcReduction="20000"/>
          </a:bodyPr>
          <a:lstStyle/>
          <a:p>
            <a:pPr marL="0" indent="0">
              <a:spcBef>
                <a:spcPts val="0"/>
              </a:spcBef>
              <a:spcAft>
                <a:spcPts val="0"/>
              </a:spcAft>
              <a:buNone/>
            </a:pPr>
            <a:r>
              <a:rPr lang="en-US" dirty="0">
                <a:latin typeface="Courier New" panose="02070309020205020404" pitchFamily="49" charset="0"/>
              </a:rPr>
              <a:t>from </a:t>
            </a:r>
            <a:r>
              <a:rPr lang="en-US" dirty="0" err="1">
                <a:latin typeface="Courier New" panose="02070309020205020404" pitchFamily="49" charset="0"/>
              </a:rPr>
              <a:t>CSVPacket</a:t>
            </a:r>
            <a:r>
              <a:rPr lang="en-US" dirty="0">
                <a:latin typeface="Courier New" panose="02070309020205020404" pitchFamily="49" charset="0"/>
              </a:rPr>
              <a:t> import Packet, </a:t>
            </a:r>
            <a:r>
              <a:rPr lang="en-US" dirty="0" err="1">
                <a:latin typeface="Courier New" panose="02070309020205020404" pitchFamily="49" charset="0"/>
              </a:rPr>
              <a:t>CSVPackets</a:t>
            </a:r>
            <a:endParaRPr lang="en-US" dirty="0">
              <a:latin typeface="Courier New" panose="02070309020205020404" pitchFamily="49" charset="0"/>
            </a:endParaRPr>
          </a:p>
          <a:p>
            <a:pPr marL="0" indent="0">
              <a:spcBef>
                <a:spcPts val="0"/>
              </a:spcBef>
              <a:spcAft>
                <a:spcPts val="0"/>
              </a:spcAft>
              <a:buNone/>
            </a:pPr>
            <a:r>
              <a:rPr lang="en-US" dirty="0">
                <a:latin typeface="Courier New" panose="02070309020205020404" pitchFamily="49" charset="0"/>
              </a:rPr>
              <a:t>import sys</a:t>
            </a:r>
          </a:p>
          <a:p>
            <a:pPr marL="0" indent="0">
              <a:spcBef>
                <a:spcPts val="0"/>
              </a:spcBef>
              <a:spcAft>
                <a:spcPts val="0"/>
              </a:spcAft>
              <a:buNone/>
            </a:pPr>
            <a:endParaRPr lang="en-US" dirty="0">
              <a:latin typeface="Courier New" panose="02070309020205020404" pitchFamily="49" charset="0"/>
            </a:endParaRPr>
          </a:p>
          <a:p>
            <a:pPr marL="0" indent="0">
              <a:spcBef>
                <a:spcPts val="0"/>
              </a:spcBef>
              <a:spcAft>
                <a:spcPts val="0"/>
              </a:spcAft>
              <a:buNone/>
            </a:pPr>
            <a:r>
              <a:rPr lang="en-US" dirty="0" err="1">
                <a:latin typeface="Courier New" panose="02070309020205020404" pitchFamily="49" charset="0"/>
              </a:rPr>
              <a:t>IPProtos</a:t>
            </a:r>
            <a:r>
              <a:rPr lang="en-US" dirty="0">
                <a:latin typeface="Courier New" panose="02070309020205020404" pitchFamily="49" charset="0"/>
              </a:rPr>
              <a:t> = [0 for x in range(256)]</a:t>
            </a:r>
          </a:p>
          <a:p>
            <a:pPr marL="0" indent="0">
              <a:spcBef>
                <a:spcPts val="0"/>
              </a:spcBef>
              <a:spcAft>
                <a:spcPts val="0"/>
              </a:spcAft>
              <a:buNone/>
            </a:pPr>
            <a:r>
              <a:rPr lang="en-US" dirty="0" err="1">
                <a:latin typeface="Courier New" panose="02070309020205020404" pitchFamily="49" charset="0"/>
              </a:rPr>
              <a:t>numBytes</a:t>
            </a:r>
            <a:r>
              <a:rPr lang="en-US" dirty="0">
                <a:latin typeface="Courier New" panose="02070309020205020404" pitchFamily="49" charset="0"/>
              </a:rPr>
              <a:t> = 0</a:t>
            </a:r>
          </a:p>
          <a:p>
            <a:pPr marL="0" indent="0">
              <a:spcBef>
                <a:spcPts val="0"/>
              </a:spcBef>
              <a:spcAft>
                <a:spcPts val="0"/>
              </a:spcAft>
              <a:buNone/>
            </a:pPr>
            <a:r>
              <a:rPr lang="en-US" dirty="0" err="1">
                <a:latin typeface="Courier New" panose="02070309020205020404" pitchFamily="49" charset="0"/>
              </a:rPr>
              <a:t>numPackets</a:t>
            </a:r>
            <a:r>
              <a:rPr lang="en-US" dirty="0">
                <a:latin typeface="Courier New" panose="02070309020205020404" pitchFamily="49" charset="0"/>
              </a:rPr>
              <a:t> = 0</a:t>
            </a:r>
          </a:p>
          <a:p>
            <a:pPr marL="0" indent="0">
              <a:spcBef>
                <a:spcPts val="0"/>
              </a:spcBef>
              <a:spcAft>
                <a:spcPts val="0"/>
              </a:spcAft>
              <a:buNone/>
            </a:pPr>
            <a:endParaRPr lang="en-US" dirty="0">
              <a:latin typeface="Courier New" panose="02070309020205020404" pitchFamily="49" charset="0"/>
            </a:endParaRPr>
          </a:p>
          <a:p>
            <a:pPr marL="0" indent="0">
              <a:spcBef>
                <a:spcPts val="0"/>
              </a:spcBef>
              <a:spcAft>
                <a:spcPts val="0"/>
              </a:spcAft>
              <a:buNone/>
            </a:pPr>
            <a:r>
              <a:rPr lang="en-US" dirty="0" err="1">
                <a:latin typeface="Courier New" panose="02070309020205020404" pitchFamily="49" charset="0"/>
              </a:rPr>
              <a:t>csvfile</a:t>
            </a:r>
            <a:r>
              <a:rPr lang="en-US" dirty="0">
                <a:latin typeface="Courier New" panose="02070309020205020404" pitchFamily="49" charset="0"/>
              </a:rPr>
              <a:t> = open(</a:t>
            </a:r>
            <a:r>
              <a:rPr lang="en-US" dirty="0" err="1">
                <a:latin typeface="Courier New" panose="02070309020205020404" pitchFamily="49" charset="0"/>
              </a:rPr>
              <a:t>sys.argv</a:t>
            </a:r>
            <a:r>
              <a:rPr lang="en-US" dirty="0">
                <a:latin typeface="Courier New" panose="02070309020205020404" pitchFamily="49" charset="0"/>
              </a:rPr>
              <a:t>[1],'r')</a:t>
            </a:r>
          </a:p>
          <a:p>
            <a:pPr marL="0" indent="0">
              <a:spcBef>
                <a:spcPts val="0"/>
              </a:spcBef>
              <a:spcAft>
                <a:spcPts val="0"/>
              </a:spcAft>
              <a:buNone/>
            </a:pPr>
            <a:endParaRPr lang="en-US" dirty="0">
              <a:latin typeface="Courier New" panose="02070309020205020404" pitchFamily="49" charset="0"/>
            </a:endParaRPr>
          </a:p>
          <a:p>
            <a:pPr marL="0" indent="0">
              <a:spcBef>
                <a:spcPts val="0"/>
              </a:spcBef>
              <a:spcAft>
                <a:spcPts val="0"/>
              </a:spcAft>
              <a:buNone/>
            </a:pPr>
            <a:r>
              <a:rPr lang="en-US" dirty="0">
                <a:latin typeface="Courier New" panose="02070309020205020404" pitchFamily="49" charset="0"/>
              </a:rPr>
              <a:t>for </a:t>
            </a:r>
            <a:r>
              <a:rPr lang="en-US" dirty="0" err="1">
                <a:latin typeface="Courier New" panose="02070309020205020404" pitchFamily="49" charset="0"/>
              </a:rPr>
              <a:t>pkt</a:t>
            </a:r>
            <a:r>
              <a:rPr lang="en-US" dirty="0">
                <a:latin typeface="Courier New" panose="02070309020205020404" pitchFamily="49" charset="0"/>
              </a:rPr>
              <a:t> in </a:t>
            </a:r>
            <a:r>
              <a:rPr lang="en-US" dirty="0" err="1">
                <a:latin typeface="Courier New" panose="02070309020205020404" pitchFamily="49" charset="0"/>
              </a:rPr>
              <a:t>CSVPackets</a:t>
            </a:r>
            <a:r>
              <a:rPr lang="en-US" dirty="0">
                <a:latin typeface="Courier New" panose="02070309020205020404" pitchFamily="49" charset="0"/>
              </a:rPr>
              <a:t>(</a:t>
            </a:r>
            <a:r>
              <a:rPr lang="en-US" dirty="0" err="1">
                <a:latin typeface="Courier New" panose="02070309020205020404" pitchFamily="49" charset="0"/>
              </a:rPr>
              <a:t>csvfile</a:t>
            </a:r>
            <a:r>
              <a:rPr lang="en-US" dirty="0">
                <a:latin typeface="Courier New" panose="02070309020205020404" pitchFamily="49" charset="0"/>
              </a:rPr>
              <a:t>):</a:t>
            </a:r>
          </a:p>
          <a:p>
            <a:pPr marL="0" indent="0">
              <a:spcBef>
                <a:spcPts val="0"/>
              </a:spcBef>
              <a:spcAft>
                <a:spcPts val="0"/>
              </a:spcAft>
              <a:buNone/>
            </a:pPr>
            <a:r>
              <a:rPr lang="en-US" dirty="0" smtClean="0">
                <a:latin typeface="Courier New" panose="02070309020205020404" pitchFamily="49" charset="0"/>
              </a:rPr>
              <a:t>    </a:t>
            </a:r>
            <a:r>
              <a:rPr lang="en-US" dirty="0" err="1" smtClean="0">
                <a:latin typeface="Courier New" panose="02070309020205020404" pitchFamily="49" charset="0"/>
              </a:rPr>
              <a:t>numBytes</a:t>
            </a:r>
            <a:r>
              <a:rPr lang="en-US" dirty="0" smtClean="0">
                <a:latin typeface="Courier New" panose="02070309020205020404" pitchFamily="49" charset="0"/>
              </a:rPr>
              <a:t> += </a:t>
            </a:r>
            <a:r>
              <a:rPr lang="en-US" dirty="0" err="1" smtClean="0">
                <a:latin typeface="Courier New" panose="02070309020205020404" pitchFamily="49" charset="0"/>
              </a:rPr>
              <a:t>pkt.length</a:t>
            </a:r>
            <a:endParaRPr lang="en-US" dirty="0" smtClean="0">
              <a:latin typeface="Courier New" panose="02070309020205020404" pitchFamily="49" charset="0"/>
            </a:endParaRPr>
          </a:p>
          <a:p>
            <a:pPr marL="0" indent="0">
              <a:spcBef>
                <a:spcPts val="0"/>
              </a:spcBef>
              <a:spcAft>
                <a:spcPts val="0"/>
              </a:spcAft>
              <a:buNone/>
            </a:pPr>
            <a:r>
              <a:rPr lang="en-US" dirty="0" smtClean="0">
                <a:latin typeface="Courier New" panose="02070309020205020404" pitchFamily="49" charset="0"/>
              </a:rPr>
              <a:t>    </a:t>
            </a:r>
            <a:r>
              <a:rPr lang="en-US" dirty="0" err="1">
                <a:latin typeface="Courier New" panose="02070309020205020404" pitchFamily="49" charset="0"/>
              </a:rPr>
              <a:t>numPackets</a:t>
            </a:r>
            <a:r>
              <a:rPr lang="en-US" dirty="0">
                <a:latin typeface="Courier New" panose="02070309020205020404" pitchFamily="49" charset="0"/>
              </a:rPr>
              <a:t> += 1</a:t>
            </a:r>
          </a:p>
          <a:p>
            <a:pPr marL="0" indent="0">
              <a:spcBef>
                <a:spcPts val="0"/>
              </a:spcBef>
              <a:spcAft>
                <a:spcPts val="0"/>
              </a:spcAft>
              <a:buNone/>
            </a:pPr>
            <a:r>
              <a:rPr lang="en-US" dirty="0">
                <a:latin typeface="Courier New" panose="02070309020205020404" pitchFamily="49" charset="0"/>
              </a:rPr>
              <a:t>    proto = </a:t>
            </a:r>
            <a:r>
              <a:rPr lang="en-US" dirty="0" err="1">
                <a:latin typeface="Courier New" panose="02070309020205020404" pitchFamily="49" charset="0"/>
              </a:rPr>
              <a:t>pkt.proto</a:t>
            </a:r>
            <a:r>
              <a:rPr lang="en-US" dirty="0">
                <a:latin typeface="Courier New" panose="02070309020205020404" pitchFamily="49" charset="0"/>
              </a:rPr>
              <a:t> &amp; 0xff</a:t>
            </a:r>
          </a:p>
          <a:p>
            <a:pPr marL="0" indent="0">
              <a:spcBef>
                <a:spcPts val="0"/>
              </a:spcBef>
              <a:spcAft>
                <a:spcPts val="0"/>
              </a:spcAft>
              <a:buNone/>
            </a:pPr>
            <a:r>
              <a:rPr lang="en-US" dirty="0">
                <a:latin typeface="Courier New" panose="02070309020205020404" pitchFamily="49" charset="0"/>
              </a:rPr>
              <a:t>    </a:t>
            </a:r>
            <a:r>
              <a:rPr lang="en-US" dirty="0" err="1">
                <a:latin typeface="Courier New" panose="02070309020205020404" pitchFamily="49" charset="0"/>
              </a:rPr>
              <a:t>IPProtos</a:t>
            </a:r>
            <a:r>
              <a:rPr lang="en-US" dirty="0">
                <a:latin typeface="Courier New" panose="02070309020205020404" pitchFamily="49" charset="0"/>
              </a:rPr>
              <a:t>[proto] += 1</a:t>
            </a:r>
          </a:p>
          <a:p>
            <a:pPr marL="0" indent="0">
              <a:spcBef>
                <a:spcPts val="0"/>
              </a:spcBef>
              <a:spcAft>
                <a:spcPts val="0"/>
              </a:spcAft>
              <a:buNone/>
            </a:pPr>
            <a:endParaRPr lang="en-US" dirty="0">
              <a:latin typeface="Courier New" panose="02070309020205020404" pitchFamily="49" charset="0"/>
            </a:endParaRPr>
          </a:p>
          <a:p>
            <a:pPr marL="0" indent="0">
              <a:spcBef>
                <a:spcPts val="0"/>
              </a:spcBef>
              <a:spcAft>
                <a:spcPts val="0"/>
              </a:spcAft>
              <a:buNone/>
            </a:pPr>
            <a:endParaRPr lang="en-US" dirty="0">
              <a:latin typeface="Courier New" panose="02070309020205020404" pitchFamily="49" charset="0"/>
            </a:endParaRPr>
          </a:p>
          <a:p>
            <a:pPr marL="0" indent="0">
              <a:spcBef>
                <a:spcPts val="0"/>
              </a:spcBef>
              <a:spcAft>
                <a:spcPts val="0"/>
              </a:spcAft>
              <a:buNone/>
            </a:pPr>
            <a:r>
              <a:rPr lang="en-US" dirty="0">
                <a:latin typeface="Courier New" panose="02070309020205020404" pitchFamily="49" charset="0"/>
              </a:rPr>
              <a:t>print "</a:t>
            </a:r>
            <a:r>
              <a:rPr lang="en-US" dirty="0" err="1">
                <a:latin typeface="Courier New" panose="02070309020205020404" pitchFamily="49" charset="0"/>
              </a:rPr>
              <a:t>numPackets</a:t>
            </a:r>
            <a:r>
              <a:rPr lang="en-US" dirty="0">
                <a:latin typeface="Courier New" panose="02070309020205020404" pitchFamily="49" charset="0"/>
              </a:rPr>
              <a:t>:%u </a:t>
            </a:r>
            <a:r>
              <a:rPr lang="en-US" dirty="0" err="1">
                <a:latin typeface="Courier New" panose="02070309020205020404" pitchFamily="49" charset="0"/>
              </a:rPr>
              <a:t>numBytes</a:t>
            </a:r>
            <a:r>
              <a:rPr lang="en-US" dirty="0">
                <a:latin typeface="Courier New" panose="02070309020205020404" pitchFamily="49" charset="0"/>
              </a:rPr>
              <a:t>:%u" % (</a:t>
            </a:r>
            <a:r>
              <a:rPr lang="en-US" dirty="0" err="1">
                <a:latin typeface="Courier New" panose="02070309020205020404" pitchFamily="49" charset="0"/>
              </a:rPr>
              <a:t>numPackets,numBytes</a:t>
            </a:r>
            <a:r>
              <a:rPr lang="en-US" dirty="0">
                <a:latin typeface="Courier New" panose="02070309020205020404" pitchFamily="49" charset="0"/>
              </a:rPr>
              <a:t>)</a:t>
            </a:r>
          </a:p>
          <a:p>
            <a:pPr marL="0" indent="0">
              <a:spcBef>
                <a:spcPts val="0"/>
              </a:spcBef>
              <a:spcAft>
                <a:spcPts val="0"/>
              </a:spcAft>
              <a:buNone/>
            </a:pPr>
            <a:r>
              <a:rPr lang="en-US" dirty="0">
                <a:latin typeface="Courier New" panose="02070309020205020404" pitchFamily="49" charset="0"/>
              </a:rPr>
              <a:t>for </a:t>
            </a:r>
            <a:r>
              <a:rPr lang="en-US" dirty="0" err="1">
                <a:latin typeface="Courier New" panose="02070309020205020404" pitchFamily="49" charset="0"/>
              </a:rPr>
              <a:t>i</a:t>
            </a:r>
            <a:r>
              <a:rPr lang="en-US" dirty="0">
                <a:latin typeface="Courier New" panose="02070309020205020404" pitchFamily="49" charset="0"/>
              </a:rPr>
              <a:t> in range(256):</a:t>
            </a:r>
          </a:p>
          <a:p>
            <a:pPr marL="0" indent="0">
              <a:spcBef>
                <a:spcPts val="0"/>
              </a:spcBef>
              <a:spcAft>
                <a:spcPts val="0"/>
              </a:spcAft>
              <a:buNone/>
            </a:pPr>
            <a:r>
              <a:rPr lang="en-US" dirty="0">
                <a:latin typeface="Courier New" panose="02070309020205020404" pitchFamily="49" charset="0"/>
              </a:rPr>
              <a:t>    if </a:t>
            </a:r>
            <a:r>
              <a:rPr lang="en-US" dirty="0" err="1">
                <a:latin typeface="Courier New" panose="02070309020205020404" pitchFamily="49" charset="0"/>
              </a:rPr>
              <a:t>IPProtos</a:t>
            </a:r>
            <a:r>
              <a:rPr lang="en-US" dirty="0">
                <a:latin typeface="Courier New" panose="02070309020205020404" pitchFamily="49" charset="0"/>
              </a:rPr>
              <a:t>[</a:t>
            </a:r>
            <a:r>
              <a:rPr lang="en-US" dirty="0" err="1">
                <a:latin typeface="Courier New" panose="02070309020205020404" pitchFamily="49" charset="0"/>
              </a:rPr>
              <a:t>i</a:t>
            </a:r>
            <a:r>
              <a:rPr lang="en-US" dirty="0">
                <a:latin typeface="Courier New" panose="02070309020205020404" pitchFamily="49" charset="0"/>
              </a:rPr>
              <a:t>] != 0:</a:t>
            </a:r>
          </a:p>
          <a:p>
            <a:pPr marL="0" indent="0">
              <a:spcBef>
                <a:spcPts val="0"/>
              </a:spcBef>
              <a:spcAft>
                <a:spcPts val="0"/>
              </a:spcAft>
              <a:buNone/>
            </a:pPr>
            <a:r>
              <a:rPr lang="en-US" dirty="0">
                <a:latin typeface="Courier New" panose="02070309020205020404" pitchFamily="49" charset="0"/>
              </a:rPr>
              <a:t>        print "%3u: %9u" % (</a:t>
            </a:r>
            <a:r>
              <a:rPr lang="en-US" dirty="0" err="1">
                <a:latin typeface="Courier New" panose="02070309020205020404" pitchFamily="49" charset="0"/>
              </a:rPr>
              <a:t>i</a:t>
            </a:r>
            <a:r>
              <a:rPr lang="en-US" dirty="0">
                <a:latin typeface="Courier New" panose="02070309020205020404" pitchFamily="49" charset="0"/>
              </a:rPr>
              <a:t>, </a:t>
            </a:r>
            <a:r>
              <a:rPr lang="en-US" dirty="0" err="1">
                <a:latin typeface="Courier New" panose="02070309020205020404" pitchFamily="49" charset="0"/>
              </a:rPr>
              <a:t>IPProtos</a:t>
            </a:r>
            <a:r>
              <a:rPr lang="en-US" dirty="0">
                <a:latin typeface="Courier New" panose="02070309020205020404" pitchFamily="49" charset="0"/>
              </a:rPr>
              <a:t>[</a:t>
            </a:r>
            <a:r>
              <a:rPr lang="en-US" dirty="0" err="1">
                <a:latin typeface="Courier New" panose="02070309020205020404" pitchFamily="49" charset="0"/>
              </a:rPr>
              <a:t>i</a:t>
            </a:r>
            <a:r>
              <a:rPr lang="en-US" dirty="0">
                <a:latin typeface="Courier New" panose="02070309020205020404" pitchFamily="49" charset="0"/>
              </a:rPr>
              <a:t>])</a:t>
            </a:r>
          </a:p>
          <a:p>
            <a:pPr marL="0" indent="0">
              <a:spcBef>
                <a:spcPts val="0"/>
              </a:spcBef>
              <a:spcAft>
                <a:spcPts val="0"/>
              </a:spcAft>
              <a:buNone/>
            </a:pPr>
            <a:endParaRPr lang="en-US" dirty="0">
              <a:latin typeface="Courier New" panose="02070309020205020404" pitchFamily="49" charset="0"/>
            </a:endParaRPr>
          </a:p>
        </p:txBody>
      </p:sp>
      <p:cxnSp>
        <p:nvCxnSpPr>
          <p:cNvPr id="5" name="Elbow Connector 4"/>
          <p:cNvCxnSpPr>
            <a:stCxn id="8" idx="1"/>
          </p:cNvCxnSpPr>
          <p:nvPr/>
        </p:nvCxnSpPr>
        <p:spPr bwMode="auto">
          <a:xfrm rot="10800000" flipV="1">
            <a:off x="3200400" y="2661556"/>
            <a:ext cx="2514600" cy="900793"/>
          </a:xfrm>
          <a:prstGeom prst="bentConnector3">
            <a:avLst/>
          </a:prstGeom>
          <a:solidFill>
            <a:schemeClr val="accent1"/>
          </a:solidFill>
          <a:ln w="9525" cap="flat" cmpd="sng" algn="ctr">
            <a:solidFill>
              <a:schemeClr val="tx1"/>
            </a:solidFill>
            <a:prstDash val="solid"/>
            <a:round/>
            <a:headEnd type="none" w="med" len="med"/>
            <a:tailEnd type="arrow"/>
          </a:ln>
          <a:effectLst/>
        </p:spPr>
      </p:cxnSp>
      <p:sp>
        <p:nvSpPr>
          <p:cNvPr id="8" name="TextBox 7"/>
          <p:cNvSpPr txBox="1"/>
          <p:nvPr/>
        </p:nvSpPr>
        <p:spPr>
          <a:xfrm>
            <a:off x="5715000" y="2492280"/>
            <a:ext cx="2058705" cy="338554"/>
          </a:xfrm>
          <a:prstGeom prst="rect">
            <a:avLst/>
          </a:prstGeom>
          <a:noFill/>
        </p:spPr>
        <p:txBody>
          <a:bodyPr wrap="none" rtlCol="0">
            <a:spAutoFit/>
          </a:bodyPr>
          <a:lstStyle/>
          <a:p>
            <a:r>
              <a:rPr lang="en-US" sz="1600" i="1" dirty="0" smtClean="0">
                <a:solidFill>
                  <a:srgbClr val="5E6A71"/>
                </a:solidFill>
                <a:latin typeface="Franklin Gothic Book" pitchFamily="34" charset="0"/>
              </a:rPr>
              <a:t>Add your code in here</a:t>
            </a:r>
          </a:p>
        </p:txBody>
      </p:sp>
      <p:cxnSp>
        <p:nvCxnSpPr>
          <p:cNvPr id="11" name="Elbow Connector 10"/>
          <p:cNvCxnSpPr>
            <a:stCxn id="8" idx="3"/>
          </p:cNvCxnSpPr>
          <p:nvPr/>
        </p:nvCxnSpPr>
        <p:spPr bwMode="auto">
          <a:xfrm flipH="1">
            <a:off x="5791200" y="2661557"/>
            <a:ext cx="1982505" cy="1891393"/>
          </a:xfrm>
          <a:prstGeom prst="bentConnector3">
            <a:avLst>
              <a:gd name="adj1" fmla="val -1153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694342989"/>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Starter Script Output</a:t>
            </a:r>
            <a:endParaRPr lang="en-US" dirty="0"/>
          </a:p>
        </p:txBody>
      </p:sp>
      <p:sp>
        <p:nvSpPr>
          <p:cNvPr id="3" name="Content Placeholder 2"/>
          <p:cNvSpPr>
            <a:spLocks noGrp="1"/>
          </p:cNvSpPr>
          <p:nvPr>
            <p:ph sz="quarter" idx="11"/>
          </p:nvPr>
        </p:nvSpPr>
        <p:spPr/>
        <p:txBody>
          <a:bodyPr>
            <a:normAutofit/>
          </a:bodyPr>
          <a:lstStyle/>
          <a:p>
            <a:pPr marL="0" indent="0">
              <a:lnSpc>
                <a:spcPct val="75000"/>
              </a:lnSpc>
              <a:spcBef>
                <a:spcPts val="0"/>
              </a:spcBef>
              <a:spcAft>
                <a:spcPts val="0"/>
              </a:spcAft>
              <a:buNone/>
            </a:pPr>
            <a:r>
              <a:rPr lang="en-US" sz="1500" dirty="0" smtClean="0">
                <a:latin typeface="Courier New" panose="02070309020205020404" pitchFamily="49" charset="0"/>
              </a:rPr>
              <a:t>$ </a:t>
            </a:r>
            <a:r>
              <a:rPr lang="en-US" sz="1500" dirty="0">
                <a:solidFill>
                  <a:schemeClr val="tx2"/>
                </a:solidFill>
                <a:latin typeface="Courier New" panose="02070309020205020404" pitchFamily="49" charset="0"/>
              </a:rPr>
              <a:t>python scancsv.py R.csv</a:t>
            </a:r>
          </a:p>
          <a:p>
            <a:pPr marL="0" indent="0">
              <a:lnSpc>
                <a:spcPct val="75000"/>
              </a:lnSpc>
              <a:spcBef>
                <a:spcPts val="0"/>
              </a:spcBef>
              <a:spcAft>
                <a:spcPts val="0"/>
              </a:spcAft>
              <a:buNone/>
            </a:pPr>
            <a:r>
              <a:rPr lang="en-US" sz="1500" dirty="0">
                <a:latin typeface="Courier New" panose="02070309020205020404" pitchFamily="49" charset="0"/>
              </a:rPr>
              <a:t>numPackets:99142 numBytes:71683046</a:t>
            </a:r>
          </a:p>
          <a:p>
            <a:pPr marL="0" indent="0">
              <a:lnSpc>
                <a:spcPct val="75000"/>
              </a:lnSpc>
              <a:spcBef>
                <a:spcPts val="0"/>
              </a:spcBef>
              <a:spcAft>
                <a:spcPts val="0"/>
              </a:spcAft>
              <a:buNone/>
            </a:pPr>
            <a:r>
              <a:rPr lang="en-US" sz="1500" dirty="0">
                <a:latin typeface="Courier New" panose="02070309020205020404" pitchFamily="49" charset="0"/>
              </a:rPr>
              <a:t>  1:         7</a:t>
            </a:r>
          </a:p>
          <a:p>
            <a:pPr marL="0" indent="0">
              <a:lnSpc>
                <a:spcPct val="75000"/>
              </a:lnSpc>
              <a:spcBef>
                <a:spcPts val="0"/>
              </a:spcBef>
              <a:spcAft>
                <a:spcPts val="0"/>
              </a:spcAft>
              <a:buNone/>
            </a:pPr>
            <a:r>
              <a:rPr lang="en-US" sz="1500" dirty="0">
                <a:latin typeface="Courier New" panose="02070309020205020404" pitchFamily="49" charset="0"/>
              </a:rPr>
              <a:t>  2:         2</a:t>
            </a:r>
          </a:p>
          <a:p>
            <a:pPr marL="0" indent="0">
              <a:lnSpc>
                <a:spcPct val="75000"/>
              </a:lnSpc>
              <a:spcBef>
                <a:spcPts val="0"/>
              </a:spcBef>
              <a:spcAft>
                <a:spcPts val="0"/>
              </a:spcAft>
              <a:buNone/>
            </a:pPr>
            <a:r>
              <a:rPr lang="en-US" sz="1500" dirty="0">
                <a:latin typeface="Courier New" panose="02070309020205020404" pitchFamily="49" charset="0"/>
              </a:rPr>
              <a:t>  6:     39138</a:t>
            </a:r>
          </a:p>
          <a:p>
            <a:pPr marL="0" indent="0">
              <a:lnSpc>
                <a:spcPct val="75000"/>
              </a:lnSpc>
              <a:spcBef>
                <a:spcPts val="0"/>
              </a:spcBef>
              <a:spcAft>
                <a:spcPts val="0"/>
              </a:spcAft>
              <a:buNone/>
            </a:pPr>
            <a:r>
              <a:rPr lang="en-US" sz="1500" dirty="0">
                <a:latin typeface="Courier New" panose="02070309020205020404" pitchFamily="49" charset="0"/>
              </a:rPr>
              <a:t> 17:     </a:t>
            </a:r>
            <a:r>
              <a:rPr lang="en-US" sz="1500" dirty="0" smtClean="0">
                <a:latin typeface="Courier New" panose="02070309020205020404" pitchFamily="49" charset="0"/>
              </a:rPr>
              <a:t>59995</a:t>
            </a:r>
          </a:p>
          <a:p>
            <a:pPr marL="0" indent="0">
              <a:lnSpc>
                <a:spcPct val="75000"/>
              </a:lnSpc>
              <a:spcBef>
                <a:spcPts val="0"/>
              </a:spcBef>
              <a:spcAft>
                <a:spcPts val="0"/>
              </a:spcAft>
              <a:buNone/>
            </a:pPr>
            <a:endParaRPr lang="en-US" sz="1500" dirty="0">
              <a:latin typeface="Courier New" panose="02070309020205020404" pitchFamily="49" charset="0"/>
            </a:endParaRPr>
          </a:p>
          <a:p>
            <a:pPr marL="0" indent="0">
              <a:lnSpc>
                <a:spcPct val="75000"/>
              </a:lnSpc>
              <a:spcBef>
                <a:spcPts val="0"/>
              </a:spcBef>
              <a:spcAft>
                <a:spcPts val="0"/>
              </a:spcAft>
              <a:buNone/>
            </a:pPr>
            <a:endParaRPr lang="en-US" sz="1500" dirty="0" smtClean="0">
              <a:latin typeface="Courier New" panose="02070309020205020404" pitchFamily="49" charset="0"/>
            </a:endParaRPr>
          </a:p>
          <a:p>
            <a:pPr marL="0" indent="0">
              <a:lnSpc>
                <a:spcPct val="75000"/>
              </a:lnSpc>
              <a:spcBef>
                <a:spcPts val="0"/>
              </a:spcBef>
              <a:spcAft>
                <a:spcPts val="0"/>
              </a:spcAft>
              <a:buNone/>
            </a:pPr>
            <a:r>
              <a:rPr lang="en-US" sz="1500" u="sng" dirty="0" smtClean="0">
                <a:latin typeface="Courier New" panose="02070309020205020404" pitchFamily="49" charset="0"/>
              </a:rPr>
              <a:t>Fields for class Packet:</a:t>
            </a:r>
          </a:p>
          <a:p>
            <a:pPr marL="0" indent="0">
              <a:lnSpc>
                <a:spcPct val="75000"/>
              </a:lnSpc>
              <a:spcBef>
                <a:spcPts val="0"/>
              </a:spcBef>
              <a:spcAft>
                <a:spcPts val="0"/>
              </a:spcAft>
              <a:buNone/>
            </a:pPr>
            <a:endParaRPr lang="en-US" sz="1500" dirty="0">
              <a:latin typeface="Courier New" panose="02070309020205020404" pitchFamily="49" charset="0"/>
            </a:endParaRPr>
          </a:p>
          <a:p>
            <a:pPr marL="0" indent="0">
              <a:lnSpc>
                <a:spcPct val="75000"/>
              </a:lnSpc>
              <a:spcBef>
                <a:spcPts val="0"/>
              </a:spcBef>
              <a:spcAft>
                <a:spcPts val="0"/>
              </a:spcAft>
              <a:buNone/>
            </a:pPr>
            <a:r>
              <a:rPr lang="en-US" sz="1500" dirty="0" smtClean="0">
                <a:latin typeface="Courier New" panose="02070309020205020404" pitchFamily="49" charset="0"/>
              </a:rPr>
              <a:t>	</a:t>
            </a:r>
            <a:r>
              <a:rPr lang="en-US" sz="1500" dirty="0" err="1" smtClean="0">
                <a:latin typeface="Courier New" panose="02070309020205020404" pitchFamily="49" charset="0"/>
              </a:rPr>
              <a:t>pkt.length</a:t>
            </a:r>
            <a:r>
              <a:rPr lang="en-US" sz="1500" dirty="0" smtClean="0">
                <a:latin typeface="Courier New" panose="02070309020205020404" pitchFamily="49" charset="0"/>
              </a:rPr>
              <a:t>, </a:t>
            </a:r>
          </a:p>
          <a:p>
            <a:pPr marL="0" indent="0">
              <a:lnSpc>
                <a:spcPct val="75000"/>
              </a:lnSpc>
              <a:spcBef>
                <a:spcPts val="0"/>
              </a:spcBef>
              <a:spcAft>
                <a:spcPts val="0"/>
              </a:spcAft>
              <a:buNone/>
            </a:pPr>
            <a:r>
              <a:rPr lang="en-US" sz="1500" dirty="0">
                <a:latin typeface="Courier New" panose="02070309020205020404" pitchFamily="49" charset="0"/>
              </a:rPr>
              <a:t>	</a:t>
            </a:r>
            <a:r>
              <a:rPr lang="en-US" sz="1500" dirty="0" err="1" smtClean="0">
                <a:latin typeface="Courier New" panose="02070309020205020404" pitchFamily="49" charset="0"/>
              </a:rPr>
              <a:t>pkt.proto</a:t>
            </a:r>
            <a:r>
              <a:rPr lang="en-US" sz="1500" dirty="0" smtClean="0">
                <a:latin typeface="Courier New" panose="02070309020205020404" pitchFamily="49" charset="0"/>
              </a:rPr>
              <a:t>, </a:t>
            </a:r>
            <a:r>
              <a:rPr lang="en-US" sz="1500" dirty="0" err="1" smtClean="0">
                <a:latin typeface="Courier New" panose="02070309020205020404" pitchFamily="49" charset="0"/>
              </a:rPr>
              <a:t>pkt.ipsrc</a:t>
            </a:r>
            <a:r>
              <a:rPr lang="en-US" sz="1500" dirty="0" smtClean="0">
                <a:latin typeface="Courier New" panose="02070309020205020404" pitchFamily="49" charset="0"/>
              </a:rPr>
              <a:t>, </a:t>
            </a:r>
            <a:r>
              <a:rPr lang="en-US" sz="1500" dirty="0" err="1" smtClean="0">
                <a:latin typeface="Courier New" panose="02070309020205020404" pitchFamily="49" charset="0"/>
              </a:rPr>
              <a:t>pkt.ipdst</a:t>
            </a:r>
            <a:endParaRPr lang="en-US" sz="1500" dirty="0" smtClean="0">
              <a:latin typeface="Courier New" panose="02070309020205020404" pitchFamily="49" charset="0"/>
            </a:endParaRPr>
          </a:p>
          <a:p>
            <a:pPr marL="0" indent="0">
              <a:lnSpc>
                <a:spcPct val="75000"/>
              </a:lnSpc>
              <a:spcBef>
                <a:spcPts val="0"/>
              </a:spcBef>
              <a:spcAft>
                <a:spcPts val="0"/>
              </a:spcAft>
              <a:buNone/>
            </a:pPr>
            <a:r>
              <a:rPr lang="en-US" sz="1500" dirty="0">
                <a:latin typeface="Courier New" panose="02070309020205020404" pitchFamily="49" charset="0"/>
              </a:rPr>
              <a:t>	</a:t>
            </a:r>
            <a:r>
              <a:rPr lang="en-US" sz="1500" dirty="0" err="1" smtClean="0">
                <a:latin typeface="Courier New" panose="02070309020205020404" pitchFamily="49" charset="0"/>
              </a:rPr>
              <a:t>pkt.tcpsport</a:t>
            </a:r>
            <a:r>
              <a:rPr lang="en-US" sz="1500" dirty="0" smtClean="0">
                <a:latin typeface="Courier New" panose="02070309020205020404" pitchFamily="49" charset="0"/>
              </a:rPr>
              <a:t>, </a:t>
            </a:r>
            <a:r>
              <a:rPr lang="en-US" sz="1500" dirty="0" err="1" smtClean="0">
                <a:latin typeface="Courier New" panose="02070309020205020404" pitchFamily="49" charset="0"/>
              </a:rPr>
              <a:t>pkt.tcpdport</a:t>
            </a:r>
            <a:r>
              <a:rPr lang="en-US" sz="1500" dirty="0" smtClean="0">
                <a:latin typeface="Courier New" panose="02070309020205020404" pitchFamily="49" charset="0"/>
              </a:rPr>
              <a:t>, </a:t>
            </a:r>
            <a:r>
              <a:rPr lang="en-US" sz="1500" dirty="0" err="1" smtClean="0">
                <a:latin typeface="Courier New" panose="02070309020205020404" pitchFamily="49" charset="0"/>
              </a:rPr>
              <a:t>pkt.tcpflags</a:t>
            </a:r>
            <a:endParaRPr lang="en-US" sz="1500" dirty="0" smtClean="0">
              <a:latin typeface="Courier New" panose="02070309020205020404" pitchFamily="49" charset="0"/>
            </a:endParaRPr>
          </a:p>
          <a:p>
            <a:pPr marL="0" indent="0">
              <a:lnSpc>
                <a:spcPct val="75000"/>
              </a:lnSpc>
              <a:spcBef>
                <a:spcPts val="0"/>
              </a:spcBef>
              <a:spcAft>
                <a:spcPts val="0"/>
              </a:spcAft>
              <a:buNone/>
            </a:pPr>
            <a:r>
              <a:rPr lang="en-US" sz="1500" dirty="0">
                <a:latin typeface="Courier New" panose="02070309020205020404" pitchFamily="49" charset="0"/>
              </a:rPr>
              <a:t>	</a:t>
            </a:r>
            <a:r>
              <a:rPr lang="en-US" sz="1500" dirty="0" err="1" smtClean="0">
                <a:latin typeface="Courier New" panose="02070309020205020404" pitchFamily="49" charset="0"/>
              </a:rPr>
              <a:t>pkt.udpsport</a:t>
            </a:r>
            <a:r>
              <a:rPr lang="en-US" sz="1500" dirty="0" smtClean="0">
                <a:latin typeface="Courier New" panose="02070309020205020404" pitchFamily="49" charset="0"/>
              </a:rPr>
              <a:t>, </a:t>
            </a:r>
            <a:r>
              <a:rPr lang="en-US" sz="1500" dirty="0" err="1" smtClean="0">
                <a:latin typeface="Courier New" panose="02070309020205020404" pitchFamily="49" charset="0"/>
              </a:rPr>
              <a:t>pkt.udpdport</a:t>
            </a:r>
            <a:endParaRPr lang="en-US" sz="1500" dirty="0" smtClean="0">
              <a:latin typeface="Courier New" panose="02070309020205020404" pitchFamily="49" charset="0"/>
            </a:endParaRPr>
          </a:p>
          <a:p>
            <a:pPr marL="0" indent="0">
              <a:lnSpc>
                <a:spcPct val="75000"/>
              </a:lnSpc>
              <a:spcBef>
                <a:spcPts val="0"/>
              </a:spcBef>
              <a:spcAft>
                <a:spcPts val="0"/>
              </a:spcAft>
              <a:buNone/>
            </a:pPr>
            <a:r>
              <a:rPr lang="en-US" sz="1500" dirty="0">
                <a:latin typeface="Courier New" panose="02070309020205020404" pitchFamily="49" charset="0"/>
              </a:rPr>
              <a:t>	</a:t>
            </a:r>
            <a:r>
              <a:rPr lang="en-US" sz="1500" dirty="0" err="1" smtClean="0">
                <a:latin typeface="Courier New" panose="02070309020205020404" pitchFamily="49" charset="0"/>
              </a:rPr>
              <a:t>pkt.icmptype</a:t>
            </a:r>
            <a:r>
              <a:rPr lang="en-US" sz="1500" dirty="0" smtClean="0">
                <a:latin typeface="Courier New" panose="02070309020205020404" pitchFamily="49" charset="0"/>
              </a:rPr>
              <a:t>, </a:t>
            </a:r>
            <a:r>
              <a:rPr lang="en-US" sz="1500" dirty="0" err="1" smtClean="0">
                <a:latin typeface="Courier New" panose="02070309020205020404" pitchFamily="49" charset="0"/>
              </a:rPr>
              <a:t>pkt.icmpcode</a:t>
            </a:r>
            <a:endParaRPr lang="en-US" sz="1500" dirty="0" smtClean="0">
              <a:latin typeface="Courier New" panose="02070309020205020404" pitchFamily="49" charset="0"/>
            </a:endParaRPr>
          </a:p>
          <a:p>
            <a:pPr marL="0" indent="0">
              <a:lnSpc>
                <a:spcPct val="75000"/>
              </a:lnSpc>
              <a:spcBef>
                <a:spcPts val="0"/>
              </a:spcBef>
              <a:spcAft>
                <a:spcPts val="0"/>
              </a:spcAft>
              <a:buNone/>
            </a:pPr>
            <a:endParaRPr lang="en-US" sz="1500" dirty="0">
              <a:latin typeface="Courier New" panose="02070309020205020404" pitchFamily="49" charset="0"/>
            </a:endParaRPr>
          </a:p>
          <a:p>
            <a:pPr marL="0" indent="0">
              <a:lnSpc>
                <a:spcPct val="75000"/>
              </a:lnSpc>
              <a:spcBef>
                <a:spcPts val="0"/>
              </a:spcBef>
              <a:spcAft>
                <a:spcPts val="0"/>
              </a:spcAft>
              <a:buNone/>
            </a:pPr>
            <a:endParaRPr lang="en-US" sz="1500" dirty="0">
              <a:latin typeface="Courier New" panose="02070309020205020404" pitchFamily="49" charset="0"/>
            </a:endParaRPr>
          </a:p>
        </p:txBody>
      </p:sp>
    </p:spTree>
    <p:extLst>
      <p:ext uri="{BB962C8B-B14F-4D97-AF65-F5344CB8AC3E}">
        <p14:creationId xmlns:p14="http://schemas.microsoft.com/office/powerpoint/2010/main" val="4251815946"/>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Starter Script (Perl)</a:t>
            </a:r>
            <a:endParaRPr lang="en-US" dirty="0"/>
          </a:p>
        </p:txBody>
      </p:sp>
      <p:sp>
        <p:nvSpPr>
          <p:cNvPr id="3" name="Content Placeholder 2"/>
          <p:cNvSpPr>
            <a:spLocks noGrp="1"/>
          </p:cNvSpPr>
          <p:nvPr>
            <p:ph sz="quarter" idx="11"/>
          </p:nvPr>
        </p:nvSpPr>
        <p:spPr/>
        <p:txBody>
          <a:bodyPr/>
          <a:lstStyle/>
          <a:p>
            <a:pPr marL="0" indent="0">
              <a:buNone/>
            </a:pPr>
            <a:r>
              <a:rPr lang="en-US" dirty="0">
                <a:latin typeface="Courier New" panose="02070309020205020404" pitchFamily="49" charset="0"/>
              </a:rPr>
              <a:t>map {($_==-</a:t>
            </a:r>
            <a:r>
              <a:rPr lang="en-US" dirty="0" smtClean="0">
                <a:latin typeface="Courier New" panose="02070309020205020404" pitchFamily="49" charset="0"/>
              </a:rPr>
              <a:t>1 &amp;&amp; print </a:t>
            </a:r>
            <a:r>
              <a:rPr lang="en-US" dirty="0">
                <a:latin typeface="Courier New" panose="02070309020205020404" pitchFamily="49" charset="0"/>
              </a:rPr>
              <a:t>"</a:t>
            </a:r>
            <a:r>
              <a:rPr lang="en-US" dirty="0" err="1">
                <a:latin typeface="Courier New" panose="02070309020205020404" pitchFamily="49" charset="0"/>
              </a:rPr>
              <a:t>numPkts</a:t>
            </a:r>
            <a:r>
              <a:rPr lang="en-US" dirty="0">
                <a:latin typeface="Courier New" panose="02070309020205020404" pitchFamily="49" charset="0"/>
              </a:rPr>
              <a:t>:$n </a:t>
            </a:r>
            <a:r>
              <a:rPr lang="en-US" dirty="0" err="1">
                <a:latin typeface="Courier New" panose="02070309020205020404" pitchFamily="49" charset="0"/>
              </a:rPr>
              <a:t>numBytes</a:t>
            </a:r>
            <a:r>
              <a:rPr lang="en-US" dirty="0">
                <a:latin typeface="Courier New" panose="02070309020205020404" pitchFamily="49" charset="0"/>
              </a:rPr>
              <a:t>:$b\n\</a:t>
            </a:r>
            <a:r>
              <a:rPr lang="en-US" dirty="0" err="1">
                <a:latin typeface="Courier New" panose="02070309020205020404" pitchFamily="49" charset="0"/>
              </a:rPr>
              <a:t>nIP</a:t>
            </a:r>
            <a:r>
              <a:rPr lang="en-US" dirty="0">
                <a:latin typeface="Courier New" panose="02070309020205020404" pitchFamily="49" charset="0"/>
              </a:rPr>
              <a:t> Protocols\n</a:t>
            </a:r>
            <a:r>
              <a:rPr lang="en-US" dirty="0" smtClean="0">
                <a:latin typeface="Courier New" panose="02070309020205020404" pitchFamily="49" charset="0"/>
              </a:rPr>
              <a:t>", map</a:t>
            </a:r>
            <a:r>
              <a:rPr lang="en-US" dirty="0">
                <a:latin typeface="Courier New" panose="02070309020205020404" pitchFamily="49" charset="0"/>
              </a:rPr>
              <a:t>{$p[$_]&amp;&amp;"$_: $p[$_]\n</a:t>
            </a:r>
            <a:r>
              <a:rPr lang="en-US" dirty="0" smtClean="0">
                <a:latin typeface="Courier New" panose="02070309020205020404" pitchFamily="49" charset="0"/>
              </a:rPr>
              <a:t>"} (</a:t>
            </a:r>
            <a:r>
              <a:rPr lang="en-US" dirty="0">
                <a:latin typeface="Courier New" panose="02070309020205020404" pitchFamily="49" charset="0"/>
              </a:rPr>
              <a:t>0..$#p</a:t>
            </a:r>
            <a:r>
              <a:rPr lang="en-US" dirty="0" smtClean="0">
                <a:latin typeface="Courier New" panose="02070309020205020404" pitchFamily="49" charset="0"/>
              </a:rPr>
              <a:t>)) || (/^(\</a:t>
            </a:r>
            <a:r>
              <a:rPr lang="en-US" dirty="0">
                <a:latin typeface="Courier New" panose="02070309020205020404" pitchFamily="49" charset="0"/>
              </a:rPr>
              <a:t>d+)\,(\d+)\,/&amp;&amp;++$n&amp;&amp;($b+=$1)&amp;&amp;++$p[$2])} &lt;&gt;,-1;</a:t>
            </a:r>
          </a:p>
        </p:txBody>
      </p:sp>
      <p:sp>
        <p:nvSpPr>
          <p:cNvPr id="4" name="Rectangle 3"/>
          <p:cNvSpPr/>
          <p:nvPr/>
        </p:nvSpPr>
        <p:spPr>
          <a:xfrm>
            <a:off x="2286000" y="1657350"/>
            <a:ext cx="2823282" cy="3154710"/>
          </a:xfrm>
          <a:prstGeom prst="rect">
            <a:avLst/>
          </a:prstGeom>
          <a:noFill/>
        </p:spPr>
        <p:txBody>
          <a:bodyPr wrap="square" lIns="91440" tIns="45720" rIns="91440" bIns="45720">
            <a:spAutoFit/>
          </a:bodyPr>
          <a:lstStyle/>
          <a:p>
            <a:pPr algn="ctr"/>
            <a:r>
              <a:rPr lang="en-US" sz="199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sym typeface="Wingdings" panose="05000000000000000000" pitchFamily="2" charset="2"/>
              </a:rPr>
              <a:t></a:t>
            </a:r>
            <a:endParaRPr lang="en-US" sz="199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87149561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2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Starter Script (Perl)</a:t>
            </a:r>
            <a:endParaRPr lang="en-US" dirty="0"/>
          </a:p>
        </p:txBody>
      </p:sp>
      <p:sp>
        <p:nvSpPr>
          <p:cNvPr id="3" name="Content Placeholder 2"/>
          <p:cNvSpPr>
            <a:spLocks noGrp="1"/>
          </p:cNvSpPr>
          <p:nvPr>
            <p:ph sz="quarter" idx="11"/>
          </p:nvPr>
        </p:nvSpPr>
        <p:spPr>
          <a:xfrm>
            <a:off x="579612" y="971550"/>
            <a:ext cx="8107187" cy="3733800"/>
          </a:xfrm>
        </p:spPr>
        <p:txBody>
          <a:bodyPr>
            <a:noAutofit/>
          </a:bodyPr>
          <a:lstStyle/>
          <a:p>
            <a:pPr marL="0" indent="0">
              <a:lnSpc>
                <a:spcPct val="75000"/>
              </a:lnSpc>
              <a:spcBef>
                <a:spcPts val="0"/>
              </a:spcBef>
              <a:spcAft>
                <a:spcPts val="0"/>
              </a:spcAft>
              <a:buNone/>
            </a:pPr>
            <a:r>
              <a:rPr lang="en-US" sz="900" dirty="0" smtClean="0">
                <a:latin typeface="Courier New" panose="02070309020205020404" pitchFamily="49" charset="0"/>
              </a:rPr>
              <a:t>...</a:t>
            </a:r>
          </a:p>
          <a:p>
            <a:pPr marL="0" indent="0">
              <a:lnSpc>
                <a:spcPct val="75000"/>
              </a:lnSpc>
              <a:spcBef>
                <a:spcPts val="0"/>
              </a:spcBef>
              <a:spcAft>
                <a:spcPts val="0"/>
              </a:spcAft>
              <a:buNone/>
            </a:pPr>
            <a:endParaRPr lang="en-US" sz="900" dirty="0" smtClean="0">
              <a:solidFill>
                <a:srgbClr val="C00000"/>
              </a:solidFill>
              <a:latin typeface="Courier New" panose="02070309020205020404" pitchFamily="49" charset="0"/>
            </a:endParaRPr>
          </a:p>
          <a:p>
            <a:pPr marL="0" indent="0">
              <a:lnSpc>
                <a:spcPct val="75000"/>
              </a:lnSpc>
              <a:spcBef>
                <a:spcPts val="0"/>
              </a:spcBef>
              <a:spcAft>
                <a:spcPts val="0"/>
              </a:spcAft>
              <a:buNone/>
            </a:pPr>
            <a:r>
              <a:rPr lang="en-US" sz="900" dirty="0" smtClean="0">
                <a:solidFill>
                  <a:schemeClr val="accent1">
                    <a:lumMod val="40000"/>
                    <a:lumOff val="60000"/>
                  </a:schemeClr>
                </a:solidFill>
                <a:latin typeface="Courier New" panose="02070309020205020404" pitchFamily="49" charset="0"/>
              </a:rPr>
              <a:t># </a:t>
            </a:r>
            <a:r>
              <a:rPr lang="en-US" sz="900" dirty="0">
                <a:solidFill>
                  <a:schemeClr val="accent1">
                    <a:lumMod val="40000"/>
                    <a:lumOff val="60000"/>
                  </a:schemeClr>
                </a:solidFill>
                <a:latin typeface="Courier New" panose="02070309020205020404" pitchFamily="49" charset="0"/>
              </a:rPr>
              <a:t>variables that get stuffed with successive packet </a:t>
            </a:r>
            <a:r>
              <a:rPr lang="en-US" sz="900" dirty="0" smtClean="0">
                <a:solidFill>
                  <a:schemeClr val="accent1">
                    <a:lumMod val="40000"/>
                    <a:lumOff val="60000"/>
                  </a:schemeClr>
                </a:solidFill>
                <a:latin typeface="Courier New" panose="02070309020205020404" pitchFamily="49" charset="0"/>
              </a:rPr>
              <a:t>values</a:t>
            </a:r>
            <a:endParaRPr lang="en-US" sz="900" dirty="0">
              <a:solidFill>
                <a:schemeClr val="accent1">
                  <a:lumMod val="40000"/>
                  <a:lumOff val="60000"/>
                </a:schemeClr>
              </a:solidFill>
              <a:latin typeface="Courier New" panose="02070309020205020404" pitchFamily="49" charset="0"/>
            </a:endParaRPr>
          </a:p>
          <a:p>
            <a:pPr marL="0" indent="0">
              <a:lnSpc>
                <a:spcPct val="75000"/>
              </a:lnSpc>
              <a:spcBef>
                <a:spcPts val="0"/>
              </a:spcBef>
              <a:spcAft>
                <a:spcPts val="0"/>
              </a:spcAft>
              <a:buNone/>
            </a:pPr>
            <a:r>
              <a:rPr lang="en-US" sz="900" dirty="0">
                <a:solidFill>
                  <a:schemeClr val="accent1">
                    <a:lumMod val="40000"/>
                    <a:lumOff val="60000"/>
                  </a:schemeClr>
                </a:solidFill>
                <a:latin typeface="Courier New" panose="02070309020205020404" pitchFamily="49" charset="0"/>
              </a:rPr>
              <a:t>my ($</a:t>
            </a:r>
            <a:r>
              <a:rPr lang="en-US" sz="900" dirty="0" err="1">
                <a:solidFill>
                  <a:schemeClr val="accent1">
                    <a:lumMod val="40000"/>
                    <a:lumOff val="60000"/>
                  </a:schemeClr>
                </a:solidFill>
                <a:latin typeface="Courier New" panose="02070309020205020404" pitchFamily="49" charset="0"/>
              </a:rPr>
              <a:t>len</a:t>
            </a:r>
            <a:r>
              <a:rPr lang="en-US" sz="900" dirty="0" smtClean="0">
                <a:solidFill>
                  <a:schemeClr val="accent1">
                    <a:lumMod val="40000"/>
                    <a:lumOff val="60000"/>
                  </a:schemeClr>
                </a:solidFill>
                <a:latin typeface="Courier New" panose="02070309020205020404" pitchFamily="49" charset="0"/>
              </a:rPr>
              <a:t>, $</a:t>
            </a:r>
            <a:r>
              <a:rPr lang="en-US" sz="900" dirty="0">
                <a:solidFill>
                  <a:schemeClr val="accent1">
                    <a:lumMod val="40000"/>
                    <a:lumOff val="60000"/>
                  </a:schemeClr>
                </a:solidFill>
                <a:latin typeface="Courier New" panose="02070309020205020404" pitchFamily="49" charset="0"/>
              </a:rPr>
              <a:t>proto</a:t>
            </a:r>
            <a:r>
              <a:rPr lang="en-US" sz="900" dirty="0" smtClean="0">
                <a:solidFill>
                  <a:schemeClr val="accent1">
                    <a:lumMod val="40000"/>
                    <a:lumOff val="60000"/>
                  </a:schemeClr>
                </a:solidFill>
                <a:latin typeface="Courier New" panose="02070309020205020404" pitchFamily="49" charset="0"/>
              </a:rPr>
              <a:t>, $</a:t>
            </a:r>
            <a:r>
              <a:rPr lang="en-US" sz="900" dirty="0" err="1">
                <a:solidFill>
                  <a:schemeClr val="accent1">
                    <a:lumMod val="40000"/>
                    <a:lumOff val="60000"/>
                  </a:schemeClr>
                </a:solidFill>
                <a:latin typeface="Courier New" panose="02070309020205020404" pitchFamily="49" charset="0"/>
              </a:rPr>
              <a:t>ipsrc</a:t>
            </a:r>
            <a:r>
              <a:rPr lang="en-US" sz="900" dirty="0" smtClean="0">
                <a:solidFill>
                  <a:schemeClr val="accent1">
                    <a:lumMod val="40000"/>
                    <a:lumOff val="60000"/>
                  </a:schemeClr>
                </a:solidFill>
                <a:latin typeface="Courier New" panose="02070309020205020404" pitchFamily="49" charset="0"/>
              </a:rPr>
              <a:t>, $</a:t>
            </a:r>
            <a:r>
              <a:rPr lang="en-US" sz="900" dirty="0" err="1">
                <a:solidFill>
                  <a:schemeClr val="accent1">
                    <a:lumMod val="40000"/>
                    <a:lumOff val="60000"/>
                  </a:schemeClr>
                </a:solidFill>
                <a:latin typeface="Courier New" panose="02070309020205020404" pitchFamily="49" charset="0"/>
              </a:rPr>
              <a:t>ipdst</a:t>
            </a:r>
            <a:r>
              <a:rPr lang="en-US" sz="900" dirty="0" smtClean="0">
                <a:solidFill>
                  <a:schemeClr val="accent1">
                    <a:lumMod val="40000"/>
                    <a:lumOff val="60000"/>
                  </a:schemeClr>
                </a:solidFill>
                <a:latin typeface="Courier New" panose="02070309020205020404" pitchFamily="49" charset="0"/>
              </a:rPr>
              <a:t>, $</a:t>
            </a:r>
            <a:r>
              <a:rPr lang="en-US" sz="900" dirty="0" err="1">
                <a:solidFill>
                  <a:schemeClr val="accent1">
                    <a:lumMod val="40000"/>
                    <a:lumOff val="60000"/>
                  </a:schemeClr>
                </a:solidFill>
                <a:latin typeface="Courier New" panose="02070309020205020404" pitchFamily="49" charset="0"/>
              </a:rPr>
              <a:t>tcpflags</a:t>
            </a:r>
            <a:r>
              <a:rPr lang="en-US" sz="900" dirty="0" smtClean="0">
                <a:solidFill>
                  <a:schemeClr val="accent1">
                    <a:lumMod val="40000"/>
                    <a:lumOff val="60000"/>
                  </a:schemeClr>
                </a:solidFill>
                <a:latin typeface="Courier New" panose="02070309020205020404" pitchFamily="49" charset="0"/>
              </a:rPr>
              <a:t>, $</a:t>
            </a:r>
            <a:r>
              <a:rPr lang="en-US" sz="900" dirty="0" err="1">
                <a:solidFill>
                  <a:schemeClr val="accent1">
                    <a:lumMod val="40000"/>
                    <a:lumOff val="60000"/>
                  </a:schemeClr>
                </a:solidFill>
                <a:latin typeface="Courier New" panose="02070309020205020404" pitchFamily="49" charset="0"/>
              </a:rPr>
              <a:t>tcpsport</a:t>
            </a:r>
            <a:r>
              <a:rPr lang="en-US" sz="900" dirty="0" smtClean="0">
                <a:solidFill>
                  <a:schemeClr val="accent1">
                    <a:lumMod val="40000"/>
                    <a:lumOff val="60000"/>
                  </a:schemeClr>
                </a:solidFill>
                <a:latin typeface="Courier New" panose="02070309020205020404" pitchFamily="49" charset="0"/>
              </a:rPr>
              <a:t>, $</a:t>
            </a:r>
            <a:r>
              <a:rPr lang="en-US" sz="900" dirty="0" err="1">
                <a:solidFill>
                  <a:schemeClr val="accent1">
                    <a:lumMod val="40000"/>
                    <a:lumOff val="60000"/>
                  </a:schemeClr>
                </a:solidFill>
                <a:latin typeface="Courier New" panose="02070309020205020404" pitchFamily="49" charset="0"/>
              </a:rPr>
              <a:t>tcpdport</a:t>
            </a:r>
            <a:r>
              <a:rPr lang="en-US" sz="900" dirty="0" smtClean="0">
                <a:solidFill>
                  <a:schemeClr val="accent1">
                    <a:lumMod val="40000"/>
                    <a:lumOff val="60000"/>
                  </a:schemeClr>
                </a:solidFill>
                <a:latin typeface="Courier New" panose="02070309020205020404" pitchFamily="49" charset="0"/>
              </a:rPr>
              <a:t>, $</a:t>
            </a:r>
            <a:r>
              <a:rPr lang="en-US" sz="900" dirty="0" err="1">
                <a:solidFill>
                  <a:schemeClr val="accent1">
                    <a:lumMod val="40000"/>
                    <a:lumOff val="60000"/>
                  </a:schemeClr>
                </a:solidFill>
                <a:latin typeface="Courier New" panose="02070309020205020404" pitchFamily="49" charset="0"/>
              </a:rPr>
              <a:t>udpsport</a:t>
            </a:r>
            <a:r>
              <a:rPr lang="en-US" sz="900" dirty="0" smtClean="0">
                <a:solidFill>
                  <a:schemeClr val="accent1">
                    <a:lumMod val="40000"/>
                    <a:lumOff val="60000"/>
                  </a:schemeClr>
                </a:solidFill>
                <a:latin typeface="Courier New" panose="02070309020205020404" pitchFamily="49" charset="0"/>
              </a:rPr>
              <a:t>, $</a:t>
            </a:r>
            <a:r>
              <a:rPr lang="en-US" sz="900" dirty="0" err="1">
                <a:solidFill>
                  <a:schemeClr val="accent1">
                    <a:lumMod val="40000"/>
                    <a:lumOff val="60000"/>
                  </a:schemeClr>
                </a:solidFill>
                <a:latin typeface="Courier New" panose="02070309020205020404" pitchFamily="49" charset="0"/>
              </a:rPr>
              <a:t>udpdport</a:t>
            </a:r>
            <a:r>
              <a:rPr lang="en-US" sz="900" dirty="0" smtClean="0">
                <a:solidFill>
                  <a:schemeClr val="accent1">
                    <a:lumMod val="40000"/>
                    <a:lumOff val="60000"/>
                  </a:schemeClr>
                </a:solidFill>
                <a:latin typeface="Courier New" panose="02070309020205020404" pitchFamily="49" charset="0"/>
              </a:rPr>
              <a:t>, $</a:t>
            </a:r>
            <a:r>
              <a:rPr lang="en-US" sz="900" dirty="0" err="1">
                <a:solidFill>
                  <a:schemeClr val="accent1">
                    <a:lumMod val="40000"/>
                    <a:lumOff val="60000"/>
                  </a:schemeClr>
                </a:solidFill>
                <a:latin typeface="Courier New" panose="02070309020205020404" pitchFamily="49" charset="0"/>
              </a:rPr>
              <a:t>icmpcode</a:t>
            </a:r>
            <a:r>
              <a:rPr lang="en-US" sz="900" dirty="0" smtClean="0">
                <a:solidFill>
                  <a:schemeClr val="accent1">
                    <a:lumMod val="40000"/>
                    <a:lumOff val="60000"/>
                  </a:schemeClr>
                </a:solidFill>
                <a:latin typeface="Courier New" panose="02070309020205020404" pitchFamily="49" charset="0"/>
              </a:rPr>
              <a:t>, $</a:t>
            </a:r>
            <a:r>
              <a:rPr lang="en-US" sz="900" dirty="0">
                <a:solidFill>
                  <a:schemeClr val="accent1">
                    <a:lumMod val="40000"/>
                    <a:lumOff val="60000"/>
                  </a:schemeClr>
                </a:solidFill>
                <a:latin typeface="Courier New" panose="02070309020205020404" pitchFamily="49" charset="0"/>
              </a:rPr>
              <a:t>icmptype);</a:t>
            </a:r>
          </a:p>
          <a:p>
            <a:pPr marL="0" indent="0">
              <a:lnSpc>
                <a:spcPct val="75000"/>
              </a:lnSpc>
              <a:spcBef>
                <a:spcPts val="0"/>
              </a:spcBef>
              <a:spcAft>
                <a:spcPts val="0"/>
              </a:spcAft>
              <a:buNone/>
            </a:pPr>
            <a:endParaRPr lang="en-US" sz="900" dirty="0" smtClean="0">
              <a:latin typeface="Courier New" panose="02070309020205020404" pitchFamily="49" charset="0"/>
            </a:endParaRPr>
          </a:p>
          <a:p>
            <a:pPr marL="0" indent="0">
              <a:lnSpc>
                <a:spcPct val="75000"/>
              </a:lnSpc>
              <a:spcBef>
                <a:spcPts val="0"/>
              </a:spcBef>
              <a:spcAft>
                <a:spcPts val="0"/>
              </a:spcAft>
              <a:buNone/>
            </a:pPr>
            <a:r>
              <a:rPr lang="en-US" sz="900" dirty="0" smtClean="0">
                <a:latin typeface="Courier New" panose="02070309020205020404" pitchFamily="49" charset="0"/>
              </a:rPr>
              <a:t>my </a:t>
            </a:r>
            <a:r>
              <a:rPr lang="en-US" sz="900" dirty="0">
                <a:latin typeface="Courier New" panose="02070309020205020404" pitchFamily="49" charset="0"/>
              </a:rPr>
              <a:t>($</a:t>
            </a:r>
            <a:r>
              <a:rPr lang="en-US" sz="900" dirty="0" err="1">
                <a:latin typeface="Courier New" panose="02070309020205020404" pitchFamily="49" charset="0"/>
              </a:rPr>
              <a:t>pkt</a:t>
            </a:r>
            <a:r>
              <a:rPr lang="en-US" sz="900" dirty="0">
                <a:latin typeface="Courier New" panose="02070309020205020404" pitchFamily="49" charset="0"/>
              </a:rPr>
              <a:t>,$</a:t>
            </a:r>
            <a:r>
              <a:rPr lang="en-US" sz="900" dirty="0" err="1">
                <a:latin typeface="Courier New" panose="02070309020205020404" pitchFamily="49" charset="0"/>
              </a:rPr>
              <a:t>pktnum</a:t>
            </a:r>
            <a:r>
              <a:rPr lang="en-US" sz="900" dirty="0">
                <a:latin typeface="Courier New" panose="02070309020205020404" pitchFamily="49" charset="0"/>
              </a:rPr>
              <a:t>);</a:t>
            </a:r>
          </a:p>
          <a:p>
            <a:pPr marL="0" indent="0">
              <a:lnSpc>
                <a:spcPct val="75000"/>
              </a:lnSpc>
              <a:spcBef>
                <a:spcPts val="0"/>
              </a:spcBef>
              <a:spcAft>
                <a:spcPts val="0"/>
              </a:spcAft>
              <a:buNone/>
            </a:pPr>
            <a:r>
              <a:rPr lang="en-US" sz="900" dirty="0" smtClean="0">
                <a:latin typeface="Courier New" panose="02070309020205020404" pitchFamily="49" charset="0"/>
              </a:rPr>
              <a:t>while </a:t>
            </a:r>
            <a:r>
              <a:rPr lang="en-US" sz="900" dirty="0">
                <a:latin typeface="Courier New" panose="02070309020205020404" pitchFamily="49" charset="0"/>
              </a:rPr>
              <a:t>( $</a:t>
            </a:r>
            <a:r>
              <a:rPr lang="en-US" sz="900" dirty="0" err="1">
                <a:latin typeface="Courier New" panose="02070309020205020404" pitchFamily="49" charset="0"/>
              </a:rPr>
              <a:t>pkt</a:t>
            </a:r>
            <a:r>
              <a:rPr lang="en-US" sz="900" dirty="0">
                <a:latin typeface="Courier New" panose="02070309020205020404" pitchFamily="49" charset="0"/>
              </a:rPr>
              <a:t> = $csv-&gt;</a:t>
            </a:r>
            <a:r>
              <a:rPr lang="en-US" sz="900" dirty="0" err="1">
                <a:latin typeface="Courier New" panose="02070309020205020404" pitchFamily="49" charset="0"/>
              </a:rPr>
              <a:t>getline</a:t>
            </a:r>
            <a:r>
              <a:rPr lang="en-US" sz="900" dirty="0">
                <a:latin typeface="Courier New" panose="02070309020205020404" pitchFamily="49" charset="0"/>
              </a:rPr>
              <a:t>($</a:t>
            </a:r>
            <a:r>
              <a:rPr lang="en-US" sz="900" dirty="0" err="1">
                <a:latin typeface="Courier New" panose="02070309020205020404" pitchFamily="49" charset="0"/>
              </a:rPr>
              <a:t>fh</a:t>
            </a:r>
            <a:r>
              <a:rPr lang="en-US" sz="900" dirty="0">
                <a:latin typeface="Courier New" panose="02070309020205020404" pitchFamily="49" charset="0"/>
              </a:rPr>
              <a:t>) ) {</a:t>
            </a:r>
          </a:p>
          <a:p>
            <a:pPr marL="0" indent="0">
              <a:lnSpc>
                <a:spcPct val="75000"/>
              </a:lnSpc>
              <a:spcBef>
                <a:spcPts val="0"/>
              </a:spcBef>
              <a:spcAft>
                <a:spcPts val="0"/>
              </a:spcAft>
              <a:buNone/>
            </a:pPr>
            <a:r>
              <a:rPr lang="en-US" sz="900" dirty="0">
                <a:latin typeface="Courier New" panose="02070309020205020404" pitchFamily="49" charset="0"/>
              </a:rPr>
              <a:t>    next unless $</a:t>
            </a:r>
            <a:r>
              <a:rPr lang="en-US" sz="900" dirty="0" err="1">
                <a:latin typeface="Courier New" panose="02070309020205020404" pitchFamily="49" charset="0"/>
              </a:rPr>
              <a:t>len</a:t>
            </a:r>
            <a:r>
              <a:rPr lang="en-US" sz="900" dirty="0">
                <a:latin typeface="Courier New" panose="02070309020205020404" pitchFamily="49" charset="0"/>
              </a:rPr>
              <a:t> &gt; 0;</a:t>
            </a:r>
          </a:p>
          <a:p>
            <a:pPr marL="0" indent="0">
              <a:lnSpc>
                <a:spcPct val="75000"/>
              </a:lnSpc>
              <a:spcBef>
                <a:spcPts val="0"/>
              </a:spcBef>
              <a:spcAft>
                <a:spcPts val="0"/>
              </a:spcAft>
              <a:buNone/>
            </a:pPr>
            <a:r>
              <a:rPr lang="en-US" sz="900" dirty="0">
                <a:latin typeface="Courier New" panose="02070309020205020404" pitchFamily="49" charset="0"/>
              </a:rPr>
              <a:t>    $</a:t>
            </a:r>
            <a:r>
              <a:rPr lang="en-US" sz="900" dirty="0" err="1">
                <a:latin typeface="Courier New" panose="02070309020205020404" pitchFamily="49" charset="0"/>
              </a:rPr>
              <a:t>tcpflags</a:t>
            </a:r>
            <a:r>
              <a:rPr lang="en-US" sz="900" dirty="0">
                <a:latin typeface="Courier New" panose="02070309020205020404" pitchFamily="49" charset="0"/>
              </a:rPr>
              <a:t> = hex($</a:t>
            </a:r>
            <a:r>
              <a:rPr lang="en-US" sz="900" dirty="0" err="1">
                <a:latin typeface="Courier New" panose="02070309020205020404" pitchFamily="49" charset="0"/>
              </a:rPr>
              <a:t>tcpflags</a:t>
            </a:r>
            <a:r>
              <a:rPr lang="en-US" sz="900" dirty="0">
                <a:latin typeface="Courier New" panose="02070309020205020404" pitchFamily="49" charset="0"/>
              </a:rPr>
              <a:t>); # fix this up</a:t>
            </a:r>
          </a:p>
          <a:p>
            <a:pPr marL="0" indent="0">
              <a:lnSpc>
                <a:spcPct val="75000"/>
              </a:lnSpc>
              <a:spcBef>
                <a:spcPts val="0"/>
              </a:spcBef>
              <a:spcAft>
                <a:spcPts val="0"/>
              </a:spcAft>
              <a:buNone/>
            </a:pPr>
            <a:r>
              <a:rPr lang="en-US" sz="900" dirty="0">
                <a:latin typeface="Courier New" panose="02070309020205020404" pitchFamily="49" charset="0"/>
              </a:rPr>
              <a:t>    ++$</a:t>
            </a:r>
            <a:r>
              <a:rPr lang="en-US" sz="900" dirty="0" err="1">
                <a:latin typeface="Courier New" panose="02070309020205020404" pitchFamily="49" charset="0"/>
              </a:rPr>
              <a:t>pktnum</a:t>
            </a:r>
            <a:r>
              <a:rPr lang="en-US" sz="900" dirty="0">
                <a:latin typeface="Courier New" panose="02070309020205020404" pitchFamily="49" charset="0"/>
              </a:rPr>
              <a:t>;</a:t>
            </a:r>
          </a:p>
          <a:p>
            <a:pPr marL="0" indent="0">
              <a:lnSpc>
                <a:spcPct val="75000"/>
              </a:lnSpc>
              <a:spcBef>
                <a:spcPts val="0"/>
              </a:spcBef>
              <a:spcAft>
                <a:spcPts val="0"/>
              </a:spcAft>
              <a:buNone/>
            </a:pPr>
            <a:endParaRPr lang="en-US" sz="900" dirty="0">
              <a:latin typeface="Courier New" panose="02070309020205020404" pitchFamily="49" charset="0"/>
            </a:endParaRPr>
          </a:p>
          <a:p>
            <a:pPr marL="0" indent="0">
              <a:lnSpc>
                <a:spcPct val="75000"/>
              </a:lnSpc>
              <a:spcBef>
                <a:spcPts val="0"/>
              </a:spcBef>
              <a:spcAft>
                <a:spcPts val="0"/>
              </a:spcAft>
              <a:buNone/>
            </a:pPr>
            <a:r>
              <a:rPr lang="en-US" sz="900" dirty="0" smtClean="0">
                <a:latin typeface="Courier New" panose="02070309020205020404" pitchFamily="49" charset="0"/>
              </a:rPr>
              <a:t>    # </a:t>
            </a:r>
            <a:r>
              <a:rPr lang="en-US" sz="900" dirty="0">
                <a:latin typeface="Courier New" panose="02070309020205020404" pitchFamily="49" charset="0"/>
              </a:rPr>
              <a:t>Compute statistics</a:t>
            </a:r>
          </a:p>
          <a:p>
            <a:pPr marL="0" indent="0">
              <a:lnSpc>
                <a:spcPct val="75000"/>
              </a:lnSpc>
              <a:spcBef>
                <a:spcPts val="0"/>
              </a:spcBef>
              <a:spcAft>
                <a:spcPts val="0"/>
              </a:spcAft>
              <a:buNone/>
            </a:pPr>
            <a:r>
              <a:rPr lang="en-US" sz="900" dirty="0">
                <a:latin typeface="Courier New" panose="02070309020205020404" pitchFamily="49" charset="0"/>
              </a:rPr>
              <a:t>    ++$</a:t>
            </a:r>
            <a:r>
              <a:rPr lang="en-US" sz="900" dirty="0" err="1">
                <a:latin typeface="Courier New" panose="02070309020205020404" pitchFamily="49" charset="0"/>
              </a:rPr>
              <a:t>numPackets</a:t>
            </a:r>
            <a:r>
              <a:rPr lang="en-US" sz="900" dirty="0">
                <a:latin typeface="Courier New" panose="02070309020205020404" pitchFamily="49" charset="0"/>
              </a:rPr>
              <a:t>;</a:t>
            </a:r>
          </a:p>
          <a:p>
            <a:pPr marL="0" indent="0">
              <a:lnSpc>
                <a:spcPct val="75000"/>
              </a:lnSpc>
              <a:spcBef>
                <a:spcPts val="0"/>
              </a:spcBef>
              <a:spcAft>
                <a:spcPts val="0"/>
              </a:spcAft>
              <a:buNone/>
            </a:pPr>
            <a:r>
              <a:rPr lang="en-US" sz="900" dirty="0">
                <a:latin typeface="Courier New" panose="02070309020205020404" pitchFamily="49" charset="0"/>
              </a:rPr>
              <a:t>    $</a:t>
            </a:r>
            <a:r>
              <a:rPr lang="en-US" sz="900" dirty="0" err="1">
                <a:latin typeface="Courier New" panose="02070309020205020404" pitchFamily="49" charset="0"/>
              </a:rPr>
              <a:t>numBytes</a:t>
            </a:r>
            <a:r>
              <a:rPr lang="en-US" sz="900" dirty="0">
                <a:latin typeface="Courier New" panose="02070309020205020404" pitchFamily="49" charset="0"/>
              </a:rPr>
              <a:t> += $</a:t>
            </a:r>
            <a:r>
              <a:rPr lang="en-US" sz="900" dirty="0" err="1">
                <a:latin typeface="Courier New" panose="02070309020205020404" pitchFamily="49" charset="0"/>
              </a:rPr>
              <a:t>len</a:t>
            </a:r>
            <a:r>
              <a:rPr lang="en-US" sz="900" dirty="0">
                <a:latin typeface="Courier New" panose="02070309020205020404" pitchFamily="49" charset="0"/>
              </a:rPr>
              <a:t>;</a:t>
            </a:r>
          </a:p>
          <a:p>
            <a:pPr marL="0" indent="0">
              <a:lnSpc>
                <a:spcPct val="75000"/>
              </a:lnSpc>
              <a:spcBef>
                <a:spcPts val="0"/>
              </a:spcBef>
              <a:spcAft>
                <a:spcPts val="0"/>
              </a:spcAft>
              <a:buNone/>
            </a:pPr>
            <a:r>
              <a:rPr lang="en-US" sz="900" dirty="0">
                <a:latin typeface="Courier New" panose="02070309020205020404" pitchFamily="49" charset="0"/>
              </a:rPr>
              <a:t>    ++$</a:t>
            </a:r>
            <a:r>
              <a:rPr lang="en-US" sz="900" dirty="0" err="1">
                <a:latin typeface="Courier New" panose="02070309020205020404" pitchFamily="49" charset="0"/>
              </a:rPr>
              <a:t>IPProtos</a:t>
            </a:r>
            <a:r>
              <a:rPr lang="en-US" sz="900" dirty="0">
                <a:latin typeface="Courier New" panose="02070309020205020404" pitchFamily="49" charset="0"/>
              </a:rPr>
              <a:t>[$proto] if $proto &gt;= 0 &amp;&amp; $proto &lt; 256;</a:t>
            </a:r>
          </a:p>
          <a:p>
            <a:pPr marL="0" indent="0">
              <a:lnSpc>
                <a:spcPct val="75000"/>
              </a:lnSpc>
              <a:spcBef>
                <a:spcPts val="0"/>
              </a:spcBef>
              <a:spcAft>
                <a:spcPts val="0"/>
              </a:spcAft>
              <a:buNone/>
            </a:pPr>
            <a:r>
              <a:rPr lang="en-US" sz="900" dirty="0">
                <a:solidFill>
                  <a:srgbClr val="C00000"/>
                </a:solidFill>
                <a:latin typeface="Courier New" panose="02070309020205020404" pitchFamily="49" charset="0"/>
              </a:rPr>
              <a:t>    </a:t>
            </a:r>
            <a:r>
              <a:rPr lang="en-US" sz="900" dirty="0">
                <a:solidFill>
                  <a:schemeClr val="accent1">
                    <a:lumMod val="40000"/>
                    <a:lumOff val="60000"/>
                  </a:schemeClr>
                </a:solidFill>
                <a:latin typeface="Courier New" panose="02070309020205020404" pitchFamily="49" charset="0"/>
              </a:rPr>
              <a:t># &lt;add more here&gt;</a:t>
            </a:r>
          </a:p>
          <a:p>
            <a:pPr marL="0" indent="0">
              <a:lnSpc>
                <a:spcPct val="75000"/>
              </a:lnSpc>
              <a:spcBef>
                <a:spcPts val="0"/>
              </a:spcBef>
              <a:spcAft>
                <a:spcPts val="0"/>
              </a:spcAft>
              <a:buNone/>
            </a:pPr>
            <a:r>
              <a:rPr lang="en-US" sz="900" dirty="0">
                <a:solidFill>
                  <a:schemeClr val="accent1">
                    <a:lumMod val="40000"/>
                    <a:lumOff val="60000"/>
                  </a:schemeClr>
                </a:solidFill>
                <a:latin typeface="Courier New" panose="02070309020205020404" pitchFamily="49" charset="0"/>
              </a:rPr>
              <a:t>    #################</a:t>
            </a:r>
          </a:p>
          <a:p>
            <a:pPr marL="0" indent="0">
              <a:lnSpc>
                <a:spcPct val="75000"/>
              </a:lnSpc>
              <a:spcBef>
                <a:spcPts val="0"/>
              </a:spcBef>
              <a:spcAft>
                <a:spcPts val="0"/>
              </a:spcAft>
              <a:buNone/>
            </a:pPr>
            <a:r>
              <a:rPr lang="en-US" sz="900" dirty="0" smtClean="0">
                <a:latin typeface="Courier New" panose="02070309020205020404" pitchFamily="49" charset="0"/>
              </a:rPr>
              <a:t>}</a:t>
            </a:r>
          </a:p>
          <a:p>
            <a:pPr marL="0" indent="0">
              <a:lnSpc>
                <a:spcPct val="75000"/>
              </a:lnSpc>
              <a:spcBef>
                <a:spcPts val="0"/>
              </a:spcBef>
              <a:spcAft>
                <a:spcPts val="0"/>
              </a:spcAft>
              <a:buNone/>
            </a:pPr>
            <a:endParaRPr lang="en-US" sz="900" dirty="0" smtClean="0">
              <a:latin typeface="Courier New" panose="02070309020205020404" pitchFamily="49" charset="0"/>
            </a:endParaRPr>
          </a:p>
          <a:p>
            <a:pPr marL="0" indent="0">
              <a:lnSpc>
                <a:spcPct val="75000"/>
              </a:lnSpc>
              <a:spcBef>
                <a:spcPts val="0"/>
              </a:spcBef>
              <a:spcAft>
                <a:spcPts val="0"/>
              </a:spcAft>
              <a:buNone/>
            </a:pPr>
            <a:r>
              <a:rPr lang="en-US" sz="900" dirty="0" smtClean="0">
                <a:latin typeface="Courier New" panose="02070309020205020404" pitchFamily="49" charset="0"/>
              </a:rPr>
              <a:t>...</a:t>
            </a:r>
          </a:p>
          <a:p>
            <a:pPr marL="0" indent="0">
              <a:lnSpc>
                <a:spcPct val="75000"/>
              </a:lnSpc>
              <a:spcBef>
                <a:spcPts val="0"/>
              </a:spcBef>
              <a:spcAft>
                <a:spcPts val="0"/>
              </a:spcAft>
              <a:buNone/>
            </a:pPr>
            <a:endParaRPr lang="en-US" sz="900" dirty="0">
              <a:latin typeface="Courier New" panose="02070309020205020404" pitchFamily="49" charset="0"/>
            </a:endParaRPr>
          </a:p>
          <a:p>
            <a:pPr marL="0" indent="0">
              <a:lnSpc>
                <a:spcPct val="75000"/>
              </a:lnSpc>
              <a:spcBef>
                <a:spcPts val="0"/>
              </a:spcBef>
              <a:spcAft>
                <a:spcPts val="0"/>
              </a:spcAft>
              <a:buNone/>
            </a:pPr>
            <a:r>
              <a:rPr lang="en-US" sz="900" dirty="0">
                <a:latin typeface="Courier New" panose="02070309020205020404" pitchFamily="49" charset="0"/>
              </a:rPr>
              <a:t># Print statistics to STDOUT.</a:t>
            </a:r>
          </a:p>
          <a:p>
            <a:pPr marL="0" indent="0">
              <a:lnSpc>
                <a:spcPct val="75000"/>
              </a:lnSpc>
              <a:spcBef>
                <a:spcPts val="0"/>
              </a:spcBef>
              <a:spcAft>
                <a:spcPts val="0"/>
              </a:spcAft>
              <a:buNone/>
            </a:pPr>
            <a:r>
              <a:rPr lang="en-US" sz="900" dirty="0">
                <a:latin typeface="Courier New" panose="02070309020205020404" pitchFamily="49" charset="0"/>
              </a:rPr>
              <a:t>print "</a:t>
            </a:r>
            <a:r>
              <a:rPr lang="en-US" sz="900" dirty="0" err="1">
                <a:latin typeface="Courier New" panose="02070309020205020404" pitchFamily="49" charset="0"/>
              </a:rPr>
              <a:t>Num</a:t>
            </a:r>
            <a:r>
              <a:rPr lang="en-US" sz="900" dirty="0">
                <a:latin typeface="Courier New" panose="02070309020205020404" pitchFamily="49" charset="0"/>
              </a:rPr>
              <a:t> packets: $</a:t>
            </a:r>
            <a:r>
              <a:rPr lang="en-US" sz="900" dirty="0" err="1">
                <a:latin typeface="Courier New" panose="02070309020205020404" pitchFamily="49" charset="0"/>
              </a:rPr>
              <a:t>numPackets</a:t>
            </a:r>
            <a:r>
              <a:rPr lang="en-US" sz="900" dirty="0">
                <a:latin typeface="Courier New" panose="02070309020205020404" pitchFamily="49" charset="0"/>
              </a:rPr>
              <a:t>, </a:t>
            </a:r>
            <a:r>
              <a:rPr lang="en-US" sz="900" dirty="0" err="1">
                <a:latin typeface="Courier New" panose="02070309020205020404" pitchFamily="49" charset="0"/>
              </a:rPr>
              <a:t>Num</a:t>
            </a:r>
            <a:r>
              <a:rPr lang="en-US" sz="900" dirty="0">
                <a:latin typeface="Courier New" panose="02070309020205020404" pitchFamily="49" charset="0"/>
              </a:rPr>
              <a:t> bytes: $</a:t>
            </a:r>
            <a:r>
              <a:rPr lang="en-US" sz="900" dirty="0" err="1">
                <a:latin typeface="Courier New" panose="02070309020205020404" pitchFamily="49" charset="0"/>
              </a:rPr>
              <a:t>numBytes</a:t>
            </a:r>
            <a:r>
              <a:rPr lang="en-US" sz="900" dirty="0">
                <a:latin typeface="Courier New" panose="02070309020205020404" pitchFamily="49" charset="0"/>
              </a:rPr>
              <a:t>\</a:t>
            </a:r>
            <a:r>
              <a:rPr lang="en-US" sz="900" dirty="0" err="1">
                <a:latin typeface="Courier New" panose="02070309020205020404" pitchFamily="49" charset="0"/>
              </a:rPr>
              <a:t>nIP</a:t>
            </a:r>
            <a:r>
              <a:rPr lang="en-US" sz="900" dirty="0">
                <a:latin typeface="Courier New" panose="02070309020205020404" pitchFamily="49" charset="0"/>
              </a:rPr>
              <a:t> Protocols:\n";</a:t>
            </a:r>
          </a:p>
          <a:p>
            <a:pPr marL="0" indent="0">
              <a:lnSpc>
                <a:spcPct val="75000"/>
              </a:lnSpc>
              <a:spcBef>
                <a:spcPts val="0"/>
              </a:spcBef>
              <a:spcAft>
                <a:spcPts val="0"/>
              </a:spcAft>
              <a:buNone/>
            </a:pPr>
            <a:r>
              <a:rPr lang="en-US" sz="900" dirty="0">
                <a:latin typeface="Courier New" panose="02070309020205020404" pitchFamily="49" charset="0"/>
              </a:rPr>
              <a:t>for ( my $</a:t>
            </a:r>
            <a:r>
              <a:rPr lang="en-US" sz="900" dirty="0" err="1">
                <a:latin typeface="Courier New" panose="02070309020205020404" pitchFamily="49" charset="0"/>
              </a:rPr>
              <a:t>i</a:t>
            </a:r>
            <a:r>
              <a:rPr lang="en-US" sz="900" dirty="0">
                <a:latin typeface="Courier New" panose="02070309020205020404" pitchFamily="49" charset="0"/>
              </a:rPr>
              <a:t> = 0; $</a:t>
            </a:r>
            <a:r>
              <a:rPr lang="en-US" sz="900" dirty="0" err="1">
                <a:latin typeface="Courier New" panose="02070309020205020404" pitchFamily="49" charset="0"/>
              </a:rPr>
              <a:t>i</a:t>
            </a:r>
            <a:r>
              <a:rPr lang="en-US" sz="900" dirty="0">
                <a:latin typeface="Courier New" panose="02070309020205020404" pitchFamily="49" charset="0"/>
              </a:rPr>
              <a:t> &lt; 256; $</a:t>
            </a:r>
            <a:r>
              <a:rPr lang="en-US" sz="900" dirty="0" err="1">
                <a:latin typeface="Courier New" panose="02070309020205020404" pitchFamily="49" charset="0"/>
              </a:rPr>
              <a:t>i</a:t>
            </a:r>
            <a:r>
              <a:rPr lang="en-US" sz="900" dirty="0">
                <a:latin typeface="Courier New" panose="02070309020205020404" pitchFamily="49" charset="0"/>
              </a:rPr>
              <a:t>++ ) {</a:t>
            </a:r>
          </a:p>
          <a:p>
            <a:pPr marL="0" indent="0">
              <a:lnSpc>
                <a:spcPct val="75000"/>
              </a:lnSpc>
              <a:spcBef>
                <a:spcPts val="0"/>
              </a:spcBef>
              <a:spcAft>
                <a:spcPts val="0"/>
              </a:spcAft>
              <a:buNone/>
            </a:pPr>
            <a:r>
              <a:rPr lang="en-US" sz="900" dirty="0">
                <a:latin typeface="Courier New" panose="02070309020205020404" pitchFamily="49" charset="0"/>
              </a:rPr>
              <a:t>    if ( $</a:t>
            </a:r>
            <a:r>
              <a:rPr lang="en-US" sz="900" dirty="0" err="1">
                <a:latin typeface="Courier New" panose="02070309020205020404" pitchFamily="49" charset="0"/>
              </a:rPr>
              <a:t>IPProtos</a:t>
            </a:r>
            <a:r>
              <a:rPr lang="en-US" sz="900" dirty="0">
                <a:latin typeface="Courier New" panose="02070309020205020404" pitchFamily="49" charset="0"/>
              </a:rPr>
              <a:t>[$</a:t>
            </a:r>
            <a:r>
              <a:rPr lang="en-US" sz="900" dirty="0" err="1">
                <a:latin typeface="Courier New" panose="02070309020205020404" pitchFamily="49" charset="0"/>
              </a:rPr>
              <a:t>i</a:t>
            </a:r>
            <a:r>
              <a:rPr lang="en-US" sz="900" dirty="0">
                <a:latin typeface="Courier New" panose="02070309020205020404" pitchFamily="49" charset="0"/>
              </a:rPr>
              <a:t>] &gt; 0 ) {</a:t>
            </a:r>
          </a:p>
          <a:p>
            <a:pPr marL="0" indent="0">
              <a:lnSpc>
                <a:spcPct val="75000"/>
              </a:lnSpc>
              <a:spcBef>
                <a:spcPts val="0"/>
              </a:spcBef>
              <a:spcAft>
                <a:spcPts val="0"/>
              </a:spcAft>
              <a:buNone/>
            </a:pPr>
            <a:r>
              <a:rPr lang="en-US" sz="900" dirty="0">
                <a:latin typeface="Courier New" panose="02070309020205020404" pitchFamily="49" charset="0"/>
              </a:rPr>
              <a:t>        </a:t>
            </a:r>
            <a:r>
              <a:rPr lang="en-US" sz="900" dirty="0" err="1">
                <a:latin typeface="Courier New" panose="02070309020205020404" pitchFamily="49" charset="0"/>
              </a:rPr>
              <a:t>printf</a:t>
            </a:r>
            <a:r>
              <a:rPr lang="en-US" sz="900" dirty="0">
                <a:latin typeface="Courier New" panose="02070309020205020404" pitchFamily="49" charset="0"/>
              </a:rPr>
              <a:t> "%3u: %10u\n", $</a:t>
            </a:r>
            <a:r>
              <a:rPr lang="en-US" sz="900" dirty="0" err="1">
                <a:latin typeface="Courier New" panose="02070309020205020404" pitchFamily="49" charset="0"/>
              </a:rPr>
              <a:t>i</a:t>
            </a:r>
            <a:r>
              <a:rPr lang="en-US" sz="900" dirty="0">
                <a:latin typeface="Courier New" panose="02070309020205020404" pitchFamily="49" charset="0"/>
              </a:rPr>
              <a:t>, $</a:t>
            </a:r>
            <a:r>
              <a:rPr lang="en-US" sz="900" dirty="0" err="1">
                <a:latin typeface="Courier New" panose="02070309020205020404" pitchFamily="49" charset="0"/>
              </a:rPr>
              <a:t>IPProtos</a:t>
            </a:r>
            <a:r>
              <a:rPr lang="en-US" sz="900" dirty="0">
                <a:latin typeface="Courier New" panose="02070309020205020404" pitchFamily="49" charset="0"/>
              </a:rPr>
              <a:t>[$</a:t>
            </a:r>
            <a:r>
              <a:rPr lang="en-US" sz="900" dirty="0" err="1">
                <a:latin typeface="Courier New" panose="02070309020205020404" pitchFamily="49" charset="0"/>
              </a:rPr>
              <a:t>i</a:t>
            </a:r>
            <a:r>
              <a:rPr lang="en-US" sz="900" dirty="0">
                <a:latin typeface="Courier New" panose="02070309020205020404" pitchFamily="49" charset="0"/>
              </a:rPr>
              <a:t>];</a:t>
            </a:r>
          </a:p>
          <a:p>
            <a:pPr marL="0" indent="0">
              <a:lnSpc>
                <a:spcPct val="75000"/>
              </a:lnSpc>
              <a:spcBef>
                <a:spcPts val="0"/>
              </a:spcBef>
              <a:spcAft>
                <a:spcPts val="0"/>
              </a:spcAft>
              <a:buNone/>
            </a:pPr>
            <a:r>
              <a:rPr lang="en-US" sz="900" dirty="0">
                <a:latin typeface="Courier New" panose="02070309020205020404" pitchFamily="49" charset="0"/>
              </a:rPr>
              <a:t>    }</a:t>
            </a:r>
          </a:p>
          <a:p>
            <a:pPr marL="0" indent="0">
              <a:lnSpc>
                <a:spcPct val="75000"/>
              </a:lnSpc>
              <a:spcBef>
                <a:spcPts val="0"/>
              </a:spcBef>
              <a:spcAft>
                <a:spcPts val="0"/>
              </a:spcAft>
              <a:buNone/>
            </a:pPr>
            <a:r>
              <a:rPr lang="en-US" sz="900" dirty="0">
                <a:latin typeface="Courier New" panose="02070309020205020404" pitchFamily="49" charset="0"/>
              </a:rPr>
              <a:t>}</a:t>
            </a:r>
          </a:p>
          <a:p>
            <a:pPr marL="0" indent="0">
              <a:lnSpc>
                <a:spcPct val="75000"/>
              </a:lnSpc>
              <a:spcBef>
                <a:spcPts val="0"/>
              </a:spcBef>
              <a:spcAft>
                <a:spcPts val="0"/>
              </a:spcAft>
              <a:buNone/>
            </a:pPr>
            <a:endParaRPr lang="en-US" sz="900" dirty="0">
              <a:latin typeface="Courier New" panose="02070309020205020404" pitchFamily="49" charset="0"/>
            </a:endParaRPr>
          </a:p>
          <a:p>
            <a:pPr marL="0" indent="0">
              <a:lnSpc>
                <a:spcPct val="75000"/>
              </a:lnSpc>
              <a:spcBef>
                <a:spcPts val="0"/>
              </a:spcBef>
              <a:spcAft>
                <a:spcPts val="0"/>
              </a:spcAft>
              <a:buNone/>
            </a:pPr>
            <a:endParaRPr lang="en-US" sz="900" dirty="0">
              <a:latin typeface="Courier New" panose="02070309020205020404" pitchFamily="49" charset="0"/>
            </a:endParaRPr>
          </a:p>
        </p:txBody>
      </p:sp>
      <p:cxnSp>
        <p:nvCxnSpPr>
          <p:cNvPr id="5" name="Straight Arrow Connector 4"/>
          <p:cNvCxnSpPr/>
          <p:nvPr/>
        </p:nvCxnSpPr>
        <p:spPr bwMode="auto">
          <a:xfrm flipH="1">
            <a:off x="2286000" y="2647950"/>
            <a:ext cx="38100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 name="Straight Arrow Connector 7"/>
          <p:cNvCxnSpPr>
            <a:stCxn id="9" idx="2"/>
          </p:cNvCxnSpPr>
          <p:nvPr/>
        </p:nvCxnSpPr>
        <p:spPr bwMode="auto">
          <a:xfrm rot="5400000">
            <a:off x="3683663" y="671171"/>
            <a:ext cx="1188718" cy="5508044"/>
          </a:xfrm>
          <a:prstGeom prst="bentConnector2">
            <a:avLst/>
          </a:prstGeom>
          <a:solidFill>
            <a:schemeClr val="accent1"/>
          </a:solidFill>
          <a:ln w="9525" cap="flat" cmpd="sng" algn="ctr">
            <a:solidFill>
              <a:schemeClr val="tx1"/>
            </a:solidFill>
            <a:prstDash val="solid"/>
            <a:round/>
            <a:headEnd type="none" w="med" len="med"/>
            <a:tailEnd type="arrow"/>
          </a:ln>
          <a:effectLst/>
        </p:spPr>
      </p:cxnSp>
      <p:sp>
        <p:nvSpPr>
          <p:cNvPr id="9" name="TextBox 8"/>
          <p:cNvSpPr txBox="1"/>
          <p:nvPr/>
        </p:nvSpPr>
        <p:spPr>
          <a:xfrm>
            <a:off x="6106886" y="2492280"/>
            <a:ext cx="1850315" cy="338554"/>
          </a:xfrm>
          <a:prstGeom prst="rect">
            <a:avLst/>
          </a:prstGeom>
          <a:noFill/>
        </p:spPr>
        <p:txBody>
          <a:bodyPr wrap="none" rtlCol="0">
            <a:spAutoFit/>
          </a:bodyPr>
          <a:lstStyle/>
          <a:p>
            <a:r>
              <a:rPr lang="en-US" sz="1600" dirty="0" smtClean="0">
                <a:solidFill>
                  <a:srgbClr val="5E6A71"/>
                </a:solidFill>
                <a:latin typeface="Franklin Gothic Book" pitchFamily="34" charset="0"/>
              </a:rPr>
              <a:t>Add your code here</a:t>
            </a:r>
          </a:p>
        </p:txBody>
      </p:sp>
    </p:spTree>
    <p:extLst>
      <p:ext uri="{BB962C8B-B14F-4D97-AF65-F5344CB8AC3E}">
        <p14:creationId xmlns:p14="http://schemas.microsoft.com/office/powerpoint/2010/main" val="3807816098"/>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Homework</a:t>
            </a:r>
            <a:br>
              <a:rPr lang="en-US" dirty="0" smtClean="0"/>
            </a:br>
            <a:r>
              <a:rPr lang="en-US" dirty="0" smtClean="0"/>
              <a:t>(Presented Earlier)</a:t>
            </a:r>
            <a:endParaRPr lang="en-US" dirty="0"/>
          </a:p>
        </p:txBody>
      </p:sp>
      <p:sp>
        <p:nvSpPr>
          <p:cNvPr id="7" name="Subtitle 6"/>
          <p:cNvSpPr>
            <a:spLocks noGrp="1"/>
          </p:cNvSpPr>
          <p:nvPr>
            <p:ph type="subTitle" idx="1"/>
          </p:nvPr>
        </p:nvSpPr>
        <p:spPr/>
        <p:txBody>
          <a:bodyPr/>
          <a:lstStyle/>
          <a:p>
            <a:endParaRPr lang="en-US"/>
          </a:p>
        </p:txBody>
      </p:sp>
      <p:sp>
        <p:nvSpPr>
          <p:cNvPr id="2" name="TextBox 1"/>
          <p:cNvSpPr txBox="1"/>
          <p:nvPr/>
        </p:nvSpPr>
        <p:spPr>
          <a:xfrm>
            <a:off x="1295400" y="2952750"/>
            <a:ext cx="7434279" cy="830997"/>
          </a:xfrm>
          <a:prstGeom prst="rect">
            <a:avLst/>
          </a:prstGeom>
          <a:noFill/>
        </p:spPr>
        <p:txBody>
          <a:bodyPr wrap="none" rtlCol="0">
            <a:spAutoFit/>
          </a:bodyPr>
          <a:lstStyle/>
          <a:p>
            <a:r>
              <a:rPr lang="en-US" sz="1600" dirty="0" smtClean="0">
                <a:solidFill>
                  <a:schemeClr val="bg1"/>
                </a:solidFill>
                <a:latin typeface="Franklin Gothic Book" pitchFamily="34" charset="0"/>
              </a:rPr>
              <a:t>Network Diagram + Spreadsheet to fill in policy</a:t>
            </a:r>
          </a:p>
          <a:p>
            <a:r>
              <a:rPr lang="en-US" sz="1600" dirty="0" smtClean="0">
                <a:solidFill>
                  <a:schemeClr val="bg1"/>
                </a:solidFill>
                <a:latin typeface="Franklin Gothic Book" pitchFamily="34" charset="0"/>
              </a:rPr>
              <a:t>Jon </a:t>
            </a:r>
            <a:r>
              <a:rPr lang="en-US" sz="1600" dirty="0" err="1" smtClean="0">
                <a:solidFill>
                  <a:schemeClr val="bg1"/>
                </a:solidFill>
                <a:latin typeface="Franklin Gothic Book" pitchFamily="34" charset="0"/>
              </a:rPr>
              <a:t>Postel</a:t>
            </a:r>
            <a:r>
              <a:rPr lang="en-US" sz="1600" dirty="0" smtClean="0">
                <a:solidFill>
                  <a:schemeClr val="bg1"/>
                </a:solidFill>
                <a:latin typeface="Franklin Gothic Book" pitchFamily="34" charset="0"/>
              </a:rPr>
              <a:t> statement on Robustness Principle, read and color red/green and defend</a:t>
            </a:r>
          </a:p>
          <a:p>
            <a:r>
              <a:rPr lang="en-US" sz="1600" dirty="0">
                <a:solidFill>
                  <a:schemeClr val="bg1"/>
                </a:solidFill>
                <a:latin typeface="Franklin Gothic Book" pitchFamily="34" charset="0"/>
              </a:rPr>
              <a:t>	</a:t>
            </a:r>
            <a:r>
              <a:rPr lang="en-US" sz="1600" dirty="0" smtClean="0">
                <a:solidFill>
                  <a:schemeClr val="bg1"/>
                </a:solidFill>
                <a:latin typeface="Franklin Gothic Book" pitchFamily="34" charset="0"/>
              </a:rPr>
              <a:t>your decision</a:t>
            </a:r>
          </a:p>
        </p:txBody>
      </p:sp>
    </p:spTree>
    <p:extLst>
      <p:ext uri="{BB962C8B-B14F-4D97-AF65-F5344CB8AC3E}">
        <p14:creationId xmlns:p14="http://schemas.microsoft.com/office/powerpoint/2010/main" val="3805757807"/>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Lecture 2</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04926648"/>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Homework Review</a:t>
            </a:r>
            <a:endParaRPr lang="en-US" dirty="0"/>
          </a:p>
        </p:txBody>
      </p:sp>
      <p:sp>
        <p:nvSpPr>
          <p:cNvPr id="4" name="Subtitle 3"/>
          <p:cNvSpPr>
            <a:spLocks noGrp="1"/>
          </p:cNvSpPr>
          <p:nvPr>
            <p:ph type="subTitle" idx="1"/>
          </p:nvPr>
        </p:nvSpPr>
        <p:spPr/>
        <p:txBody>
          <a:bodyPr/>
          <a:lstStyle/>
          <a:p>
            <a:r>
              <a:rPr lang="en-US" dirty="0" smtClean="0"/>
              <a:t>Robustness Principle / Firewall Policy</a:t>
            </a:r>
            <a:endParaRPr lang="en-US" dirty="0"/>
          </a:p>
        </p:txBody>
      </p:sp>
    </p:spTree>
    <p:extLst>
      <p:ext uri="{BB962C8B-B14F-4D97-AF65-F5344CB8AC3E}">
        <p14:creationId xmlns:p14="http://schemas.microsoft.com/office/powerpoint/2010/main" val="1951484448"/>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Threats: Reconnaissance </a:t>
            </a:r>
            <a:r>
              <a:rPr lang="en-US" dirty="0" smtClean="0"/>
              <a:t>a.k.a. RECON</a:t>
            </a:r>
            <a:endParaRPr lang="en-US" dirty="0"/>
          </a:p>
        </p:txBody>
      </p:sp>
      <p:sp>
        <p:nvSpPr>
          <p:cNvPr id="3" name="Subtitle 2"/>
          <p:cNvSpPr>
            <a:spLocks noGrp="1"/>
          </p:cNvSpPr>
          <p:nvPr>
            <p:ph type="subTitle" idx="1"/>
          </p:nvPr>
        </p:nvSpPr>
        <p:spPr/>
        <p:txBody>
          <a:bodyPr/>
          <a:lstStyle/>
          <a:p>
            <a:r>
              <a:rPr lang="en-US" dirty="0" smtClean="0"/>
              <a:t>Threats across the network stack and defenses against them</a:t>
            </a:r>
            <a:endParaRPr lang="en-US" dirty="0"/>
          </a:p>
        </p:txBody>
      </p:sp>
    </p:spTree>
    <p:extLst>
      <p:ext uri="{BB962C8B-B14F-4D97-AF65-F5344CB8AC3E}">
        <p14:creationId xmlns:p14="http://schemas.microsoft.com/office/powerpoint/2010/main" val="3693868033"/>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Reconnaissance – What is it?</a:t>
            </a:r>
            <a:endParaRPr lang="en-US" dirty="0"/>
          </a:p>
        </p:txBody>
      </p:sp>
      <p:sp>
        <p:nvSpPr>
          <p:cNvPr id="3" name="Content Placeholder 2"/>
          <p:cNvSpPr>
            <a:spLocks noGrp="1"/>
          </p:cNvSpPr>
          <p:nvPr>
            <p:ph sz="quarter" idx="11"/>
          </p:nvPr>
        </p:nvSpPr>
        <p:spPr/>
        <p:txBody>
          <a:bodyPr/>
          <a:lstStyle/>
          <a:p>
            <a:pPr marL="0" indent="0">
              <a:buNone/>
            </a:pPr>
            <a:r>
              <a:rPr lang="en-US" b="1" dirty="0" smtClean="0"/>
              <a:t>Active</a:t>
            </a:r>
          </a:p>
          <a:p>
            <a:r>
              <a:rPr lang="en-US" dirty="0" smtClean="0"/>
              <a:t>Attacker wants to attack vulnerable machines on a network</a:t>
            </a:r>
          </a:p>
          <a:p>
            <a:r>
              <a:rPr lang="en-US" dirty="0" smtClean="0"/>
              <a:t>Attacker needs to find addresses for services that can be attacked</a:t>
            </a:r>
          </a:p>
          <a:p>
            <a:pPr marL="0" indent="0">
              <a:buNone/>
            </a:pPr>
            <a:r>
              <a:rPr lang="en-US" b="1" dirty="0" smtClean="0"/>
              <a:t>Passive</a:t>
            </a:r>
          </a:p>
          <a:p>
            <a:r>
              <a:rPr lang="en-US" dirty="0" smtClean="0"/>
              <a:t>Attacker is able to see data on the network (wiring closet, ISP)</a:t>
            </a:r>
          </a:p>
          <a:p>
            <a:r>
              <a:rPr lang="en-US" dirty="0" smtClean="0"/>
              <a:t>Attacker wants to learn about people</a:t>
            </a:r>
          </a:p>
          <a:p>
            <a:endParaRPr lang="en-US" dirty="0"/>
          </a:p>
        </p:txBody>
      </p:sp>
    </p:spTree>
    <p:extLst>
      <p:ext uri="{BB962C8B-B14F-4D97-AF65-F5344CB8AC3E}">
        <p14:creationId xmlns:p14="http://schemas.microsoft.com/office/powerpoint/2010/main" val="1323459863"/>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Overview</a:t>
            </a:r>
            <a:endParaRPr lang="en-US" dirty="0"/>
          </a:p>
        </p:txBody>
      </p:sp>
      <p:sp>
        <p:nvSpPr>
          <p:cNvPr id="3" name="Subtitle 2"/>
          <p:cNvSpPr>
            <a:spLocks noGrp="1"/>
          </p:cNvSpPr>
          <p:nvPr>
            <p:ph type="subTitle" idx="1"/>
          </p:nvPr>
        </p:nvSpPr>
        <p:spPr/>
        <p:txBody>
          <a:bodyPr/>
          <a:lstStyle/>
          <a:p>
            <a:r>
              <a:rPr lang="en-US" dirty="0" smtClean="0"/>
              <a:t>An overview of network security</a:t>
            </a:r>
            <a:endParaRPr lang="en-US" dirty="0"/>
          </a:p>
        </p:txBody>
      </p:sp>
    </p:spTree>
    <p:extLst>
      <p:ext uri="{BB962C8B-B14F-4D97-AF65-F5344CB8AC3E}">
        <p14:creationId xmlns:p14="http://schemas.microsoft.com/office/powerpoint/2010/main" val="568729998"/>
      </p:ext>
    </p:extLst>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Reconnaissance</a:t>
            </a:r>
            <a:endParaRPr lang="en-US" dirty="0"/>
          </a:p>
        </p:txBody>
      </p:sp>
      <p:sp>
        <p:nvSpPr>
          <p:cNvPr id="3" name="Content Placeholder 2"/>
          <p:cNvSpPr>
            <a:spLocks noGrp="1"/>
          </p:cNvSpPr>
          <p:nvPr>
            <p:ph sz="quarter" idx="11"/>
          </p:nvPr>
        </p:nvSpPr>
        <p:spPr/>
        <p:txBody>
          <a:bodyPr/>
          <a:lstStyle/>
          <a:p>
            <a:r>
              <a:rPr lang="en-US" dirty="0" smtClean="0"/>
              <a:t>Basic tool is </a:t>
            </a:r>
            <a:r>
              <a:rPr lang="en-US" u="sng" dirty="0" smtClean="0"/>
              <a:t>scanning</a:t>
            </a:r>
            <a:r>
              <a:rPr lang="en-US" dirty="0" smtClean="0"/>
              <a:t>—trying to connect to many hosts and services (ports)</a:t>
            </a:r>
          </a:p>
          <a:p>
            <a:pPr lvl="1"/>
            <a:r>
              <a:rPr lang="en-US" dirty="0" smtClean="0"/>
              <a:t>Goal is to get the IP address and UDP/TCP port of a service you can attack</a:t>
            </a:r>
          </a:p>
          <a:p>
            <a:pPr lvl="1"/>
            <a:r>
              <a:rPr lang="en-US" dirty="0" smtClean="0"/>
              <a:t>NMAP is a common tool</a:t>
            </a:r>
          </a:p>
          <a:p>
            <a:r>
              <a:rPr lang="en-US" dirty="0" smtClean="0"/>
              <a:t>Kinds of simple scans:</a:t>
            </a:r>
          </a:p>
          <a:p>
            <a:pPr lvl="1"/>
            <a:r>
              <a:rPr lang="en-US" dirty="0" smtClean="0"/>
              <a:t>Ping (ICMP ECHO / ECHO_REPLY)</a:t>
            </a:r>
          </a:p>
          <a:p>
            <a:pPr lvl="1"/>
            <a:r>
              <a:rPr lang="en-US" dirty="0" smtClean="0"/>
              <a:t>TCP port scan (SYN/SYNACK)</a:t>
            </a:r>
          </a:p>
          <a:p>
            <a:pPr lvl="1"/>
            <a:r>
              <a:rPr lang="en-US" dirty="0" smtClean="0"/>
              <a:t>Other TCP scans (data/RST, FIN/RST) </a:t>
            </a:r>
            <a:r>
              <a:rPr lang="en-US" dirty="0" smtClean="0">
                <a:sym typeface="Wingdings" panose="05000000000000000000" pitchFamily="2" charset="2"/>
              </a:rPr>
              <a:t> requires more state in the firewall to block</a:t>
            </a:r>
            <a:endParaRPr lang="en-US" dirty="0" smtClean="0"/>
          </a:p>
          <a:p>
            <a:pPr lvl="1"/>
            <a:r>
              <a:rPr lang="en-US" dirty="0" smtClean="0"/>
              <a:t>UDP scans (UDP data packet / ICMP Destination Unreachable)</a:t>
            </a:r>
          </a:p>
          <a:p>
            <a:pPr lvl="1"/>
            <a:r>
              <a:rPr lang="en-US" dirty="0" smtClean="0"/>
              <a:t>Randomize the order</a:t>
            </a:r>
          </a:p>
          <a:p>
            <a:pPr lvl="1"/>
            <a:r>
              <a:rPr lang="en-US" dirty="0" smtClean="0"/>
              <a:t>Slow scan (i.e., over months) </a:t>
            </a:r>
            <a:r>
              <a:rPr lang="en-US" dirty="0" smtClean="0">
                <a:sym typeface="Wingdings" panose="05000000000000000000" pitchFamily="2" charset="2"/>
              </a:rPr>
              <a:t> hard to find without a SIEM</a:t>
            </a:r>
            <a:endParaRPr lang="en-US" dirty="0" smtClean="0"/>
          </a:p>
          <a:p>
            <a:r>
              <a:rPr lang="en-US" dirty="0" smtClean="0"/>
              <a:t>Scanning for vulnerabilities</a:t>
            </a:r>
          </a:p>
          <a:p>
            <a:pPr lvl="1"/>
            <a:r>
              <a:rPr lang="en-US" dirty="0" smtClean="0"/>
              <a:t>White hat / Black hat</a:t>
            </a:r>
          </a:p>
          <a:p>
            <a:pPr lvl="1"/>
            <a:r>
              <a:rPr lang="en-US" dirty="0" smtClean="0"/>
              <a:t>Send an attack to a &lt;</a:t>
            </a:r>
            <a:r>
              <a:rPr lang="en-US" dirty="0" err="1" smtClean="0"/>
              <a:t>IP,port</a:t>
            </a:r>
            <a:r>
              <a:rPr lang="en-US" dirty="0"/>
              <a:t>&gt;</a:t>
            </a:r>
            <a:r>
              <a:rPr lang="en-US" dirty="0" smtClean="0"/>
              <a:t>, see if it works, if not, try the next &lt;</a:t>
            </a:r>
            <a:r>
              <a:rPr lang="en-US" dirty="0" err="1" smtClean="0"/>
              <a:t>IP,port</a:t>
            </a:r>
            <a:r>
              <a:rPr lang="en-US" dirty="0" smtClean="0"/>
              <a:t>&gt;</a:t>
            </a:r>
          </a:p>
          <a:p>
            <a:endParaRPr lang="en-US" dirty="0"/>
          </a:p>
        </p:txBody>
      </p:sp>
    </p:spTree>
    <p:extLst>
      <p:ext uri="{BB962C8B-B14F-4D97-AF65-F5344CB8AC3E}">
        <p14:creationId xmlns:p14="http://schemas.microsoft.com/office/powerpoint/2010/main" val="2830108784"/>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NMAP host1 (A.B.C.D)</a:t>
            </a:r>
            <a:endParaRPr lang="en-US" dirty="0"/>
          </a:p>
        </p:txBody>
      </p:sp>
      <p:sp>
        <p:nvSpPr>
          <p:cNvPr id="3" name="Content Placeholder 2"/>
          <p:cNvSpPr>
            <a:spLocks noGrp="1"/>
          </p:cNvSpPr>
          <p:nvPr>
            <p:ph sz="quarter" idx="11"/>
          </p:nvPr>
        </p:nvSpPr>
        <p:spPr/>
        <p:txBody>
          <a:bodyPr>
            <a:normAutofit lnSpcReduction="10000"/>
          </a:bodyPr>
          <a:lstStyle/>
          <a:p>
            <a:pPr marL="0" indent="0">
              <a:spcBef>
                <a:spcPts val="0"/>
              </a:spcBef>
              <a:spcAft>
                <a:spcPts val="0"/>
              </a:spcAft>
              <a:buNone/>
            </a:pPr>
            <a:r>
              <a:rPr lang="en-US" sz="1000" dirty="0" smtClean="0">
                <a:latin typeface="Lucida Console" panose="020B0609040504020204" pitchFamily="49" charset="0"/>
              </a:rPr>
              <a:t>~$ </a:t>
            </a:r>
            <a:r>
              <a:rPr lang="en-US" sz="1000" dirty="0" err="1">
                <a:latin typeface="Lucida Console" panose="020B0609040504020204" pitchFamily="49" charset="0"/>
              </a:rPr>
              <a:t>sudo</a:t>
            </a:r>
            <a:r>
              <a:rPr lang="en-US" sz="1000" dirty="0">
                <a:latin typeface="Lucida Console" panose="020B0609040504020204" pitchFamily="49" charset="0"/>
              </a:rPr>
              <a:t> </a:t>
            </a:r>
            <a:r>
              <a:rPr lang="en-US" sz="1000" dirty="0" err="1">
                <a:latin typeface="Lucida Console" panose="020B0609040504020204" pitchFamily="49" charset="0"/>
              </a:rPr>
              <a:t>nmap</a:t>
            </a:r>
            <a:r>
              <a:rPr lang="en-US" sz="1000" dirty="0">
                <a:latin typeface="Lucida Console" panose="020B0609040504020204" pitchFamily="49" charset="0"/>
              </a:rPr>
              <a:t> -</a:t>
            </a:r>
            <a:r>
              <a:rPr lang="en-US" sz="1000" dirty="0" err="1">
                <a:latin typeface="Lucida Console" panose="020B0609040504020204" pitchFamily="49" charset="0"/>
              </a:rPr>
              <a:t>sT</a:t>
            </a:r>
            <a:r>
              <a:rPr lang="en-US" sz="1000" dirty="0">
                <a:latin typeface="Lucida Console" panose="020B0609040504020204" pitchFamily="49" charset="0"/>
              </a:rPr>
              <a:t> -</a:t>
            </a:r>
            <a:r>
              <a:rPr lang="en-US" sz="1000" dirty="0" err="1">
                <a:latin typeface="Lucida Console" panose="020B0609040504020204" pitchFamily="49" charset="0"/>
              </a:rPr>
              <a:t>sV</a:t>
            </a:r>
            <a:r>
              <a:rPr lang="en-US" sz="1000" dirty="0">
                <a:latin typeface="Lucida Console" panose="020B0609040504020204" pitchFamily="49" charset="0"/>
              </a:rPr>
              <a:t> </a:t>
            </a:r>
            <a:r>
              <a:rPr lang="en-US" sz="1000" dirty="0" smtClean="0">
                <a:latin typeface="Lucida Console" panose="020B0609040504020204" pitchFamily="49" charset="0"/>
              </a:rPr>
              <a:t>A.B.C.D</a:t>
            </a:r>
            <a:endParaRPr lang="en-US" sz="1000" dirty="0">
              <a:latin typeface="Lucida Console" panose="020B0609040504020204" pitchFamily="49" charset="0"/>
            </a:endParaRPr>
          </a:p>
          <a:p>
            <a:pPr marL="0" indent="0">
              <a:spcBef>
                <a:spcPts val="0"/>
              </a:spcBef>
              <a:spcAft>
                <a:spcPts val="0"/>
              </a:spcAft>
              <a:buNone/>
            </a:pPr>
            <a:r>
              <a:rPr lang="en-US" sz="1000" dirty="0" smtClean="0">
                <a:latin typeface="Lucida Console" panose="020B0609040504020204" pitchFamily="49" charset="0"/>
              </a:rPr>
              <a:t>Starting </a:t>
            </a:r>
            <a:r>
              <a:rPr lang="en-US" sz="1000" dirty="0" err="1">
                <a:latin typeface="Lucida Console" panose="020B0609040504020204" pitchFamily="49" charset="0"/>
              </a:rPr>
              <a:t>Nmap</a:t>
            </a:r>
            <a:r>
              <a:rPr lang="en-US" sz="1000" dirty="0">
                <a:latin typeface="Lucida Console" panose="020B0609040504020204" pitchFamily="49" charset="0"/>
              </a:rPr>
              <a:t> 5.21 ( http://nmap.org ) at 2014-01-28 13:46 PST</a:t>
            </a:r>
          </a:p>
          <a:p>
            <a:pPr marL="0" indent="0">
              <a:spcBef>
                <a:spcPts val="0"/>
              </a:spcBef>
              <a:spcAft>
                <a:spcPts val="0"/>
              </a:spcAft>
              <a:buNone/>
            </a:pPr>
            <a:r>
              <a:rPr lang="en-US" sz="1000" dirty="0" err="1">
                <a:latin typeface="Lucida Console" panose="020B0609040504020204" pitchFamily="49" charset="0"/>
              </a:rPr>
              <a:t>Nmap</a:t>
            </a:r>
            <a:r>
              <a:rPr lang="en-US" sz="1000" dirty="0">
                <a:latin typeface="Lucida Console" panose="020B0609040504020204" pitchFamily="49" charset="0"/>
              </a:rPr>
              <a:t> scan report for </a:t>
            </a:r>
            <a:r>
              <a:rPr lang="en-US" sz="1000" dirty="0" smtClean="0">
                <a:latin typeface="Lucida Console" panose="020B0609040504020204" pitchFamily="49" charset="0"/>
              </a:rPr>
              <a:t>XXX (A.B.C.D)</a:t>
            </a:r>
            <a:endParaRPr lang="en-US" sz="1000" dirty="0">
              <a:latin typeface="Lucida Console" panose="020B0609040504020204" pitchFamily="49" charset="0"/>
            </a:endParaRPr>
          </a:p>
          <a:p>
            <a:pPr marL="0" indent="0">
              <a:spcBef>
                <a:spcPts val="0"/>
              </a:spcBef>
              <a:spcAft>
                <a:spcPts val="0"/>
              </a:spcAft>
              <a:buNone/>
            </a:pPr>
            <a:r>
              <a:rPr lang="en-US" sz="1000" dirty="0">
                <a:latin typeface="Lucida Console" panose="020B0609040504020204" pitchFamily="49" charset="0"/>
              </a:rPr>
              <a:t>Host is up (0.11s latency).</a:t>
            </a:r>
          </a:p>
          <a:p>
            <a:pPr marL="0" indent="0">
              <a:spcBef>
                <a:spcPts val="0"/>
              </a:spcBef>
              <a:spcAft>
                <a:spcPts val="0"/>
              </a:spcAft>
              <a:buNone/>
            </a:pPr>
            <a:r>
              <a:rPr lang="en-US" sz="1000" dirty="0" err="1">
                <a:latin typeface="Lucida Console" panose="020B0609040504020204" pitchFamily="49" charset="0"/>
              </a:rPr>
              <a:t>rDNS</a:t>
            </a:r>
            <a:r>
              <a:rPr lang="en-US" sz="1000" dirty="0">
                <a:latin typeface="Lucida Console" panose="020B0609040504020204" pitchFamily="49" charset="0"/>
              </a:rPr>
              <a:t> record for </a:t>
            </a:r>
            <a:r>
              <a:rPr lang="en-US" sz="1000" dirty="0" smtClean="0">
                <a:latin typeface="Lucida Console" panose="020B0609040504020204" pitchFamily="49" charset="0"/>
              </a:rPr>
              <a:t>A.B.C.D: XXX.mcafee.com</a:t>
            </a:r>
            <a:endParaRPr lang="en-US" sz="1000" dirty="0">
              <a:latin typeface="Lucida Console" panose="020B0609040504020204" pitchFamily="49" charset="0"/>
            </a:endParaRPr>
          </a:p>
          <a:p>
            <a:pPr marL="0" indent="0">
              <a:spcBef>
                <a:spcPts val="0"/>
              </a:spcBef>
              <a:spcAft>
                <a:spcPts val="0"/>
              </a:spcAft>
              <a:buNone/>
            </a:pPr>
            <a:r>
              <a:rPr lang="en-US" sz="1000" dirty="0">
                <a:latin typeface="Lucida Console" panose="020B0609040504020204" pitchFamily="49" charset="0"/>
              </a:rPr>
              <a:t>Not shown: 984 closed ports</a:t>
            </a:r>
          </a:p>
          <a:p>
            <a:pPr marL="0" indent="0">
              <a:spcBef>
                <a:spcPts val="0"/>
              </a:spcBef>
              <a:spcAft>
                <a:spcPts val="0"/>
              </a:spcAft>
              <a:buNone/>
            </a:pPr>
            <a:r>
              <a:rPr lang="en-US" sz="1000" dirty="0">
                <a:latin typeface="Lucida Console" panose="020B0609040504020204" pitchFamily="49" charset="0"/>
              </a:rPr>
              <a:t>PORT     STATE    SERVICE         VERSION</a:t>
            </a:r>
          </a:p>
          <a:p>
            <a:pPr marL="0" indent="0">
              <a:spcBef>
                <a:spcPts val="0"/>
              </a:spcBef>
              <a:spcAft>
                <a:spcPts val="0"/>
              </a:spcAft>
              <a:buNone/>
            </a:pPr>
            <a:r>
              <a:rPr lang="en-US" sz="1000" dirty="0">
                <a:latin typeface="Lucida Console" panose="020B0609040504020204" pitchFamily="49" charset="0"/>
              </a:rPr>
              <a:t>135/</a:t>
            </a:r>
            <a:r>
              <a:rPr lang="en-US" sz="1000" dirty="0" err="1">
                <a:latin typeface="Lucida Console" panose="020B0609040504020204" pitchFamily="49" charset="0"/>
              </a:rPr>
              <a:t>tcp</a:t>
            </a:r>
            <a:r>
              <a:rPr lang="en-US" sz="1000" dirty="0">
                <a:latin typeface="Lucida Console" panose="020B0609040504020204" pitchFamily="49" charset="0"/>
              </a:rPr>
              <a:t>  open     </a:t>
            </a:r>
            <a:r>
              <a:rPr lang="en-US" sz="1000" dirty="0" err="1">
                <a:latin typeface="Lucida Console" panose="020B0609040504020204" pitchFamily="49" charset="0"/>
              </a:rPr>
              <a:t>msrpc</a:t>
            </a:r>
            <a:r>
              <a:rPr lang="en-US" sz="1000" dirty="0">
                <a:latin typeface="Lucida Console" panose="020B0609040504020204" pitchFamily="49" charset="0"/>
              </a:rPr>
              <a:t>           Microsoft Windows RPC</a:t>
            </a:r>
          </a:p>
          <a:p>
            <a:pPr marL="0" indent="0">
              <a:spcBef>
                <a:spcPts val="0"/>
              </a:spcBef>
              <a:spcAft>
                <a:spcPts val="0"/>
              </a:spcAft>
              <a:buNone/>
            </a:pPr>
            <a:r>
              <a:rPr lang="en-US" sz="1000" dirty="0">
                <a:latin typeface="Lucida Console" panose="020B0609040504020204" pitchFamily="49" charset="0"/>
              </a:rPr>
              <a:t>139/</a:t>
            </a:r>
            <a:r>
              <a:rPr lang="en-US" sz="1000" dirty="0" err="1">
                <a:latin typeface="Lucida Console" panose="020B0609040504020204" pitchFamily="49" charset="0"/>
              </a:rPr>
              <a:t>tcp</a:t>
            </a:r>
            <a:r>
              <a:rPr lang="en-US" sz="1000" dirty="0">
                <a:latin typeface="Lucida Console" panose="020B0609040504020204" pitchFamily="49" charset="0"/>
              </a:rPr>
              <a:t>  open     </a:t>
            </a:r>
            <a:r>
              <a:rPr lang="en-US" sz="1000" dirty="0" err="1">
                <a:latin typeface="Lucida Console" panose="020B0609040504020204" pitchFamily="49" charset="0"/>
              </a:rPr>
              <a:t>netbios-ssn</a:t>
            </a:r>
            <a:endParaRPr lang="en-US" sz="1000" dirty="0">
              <a:latin typeface="Lucida Console" panose="020B0609040504020204" pitchFamily="49" charset="0"/>
            </a:endParaRPr>
          </a:p>
          <a:p>
            <a:pPr marL="0" indent="0">
              <a:spcBef>
                <a:spcPts val="0"/>
              </a:spcBef>
              <a:spcAft>
                <a:spcPts val="0"/>
              </a:spcAft>
              <a:buNone/>
            </a:pPr>
            <a:r>
              <a:rPr lang="en-US" sz="1000" dirty="0">
                <a:latin typeface="Lucida Console" panose="020B0609040504020204" pitchFamily="49" charset="0"/>
              </a:rPr>
              <a:t>445/</a:t>
            </a:r>
            <a:r>
              <a:rPr lang="en-US" sz="1000" dirty="0" err="1">
                <a:latin typeface="Lucida Console" panose="020B0609040504020204" pitchFamily="49" charset="0"/>
              </a:rPr>
              <a:t>tcp</a:t>
            </a:r>
            <a:r>
              <a:rPr lang="en-US" sz="1000" dirty="0">
                <a:latin typeface="Lucida Console" panose="020B0609040504020204" pitchFamily="49" charset="0"/>
              </a:rPr>
              <a:t>  open     </a:t>
            </a:r>
            <a:r>
              <a:rPr lang="en-US" sz="1000" dirty="0" err="1">
                <a:latin typeface="Lucida Console" panose="020B0609040504020204" pitchFamily="49" charset="0"/>
              </a:rPr>
              <a:t>netbios-ssn</a:t>
            </a:r>
            <a:endParaRPr lang="en-US" sz="1000" dirty="0">
              <a:latin typeface="Lucida Console" panose="020B0609040504020204" pitchFamily="49" charset="0"/>
            </a:endParaRPr>
          </a:p>
          <a:p>
            <a:pPr marL="0" indent="0">
              <a:spcBef>
                <a:spcPts val="0"/>
              </a:spcBef>
              <a:spcAft>
                <a:spcPts val="0"/>
              </a:spcAft>
              <a:buNone/>
            </a:pPr>
            <a:r>
              <a:rPr lang="en-US" sz="1000" dirty="0">
                <a:latin typeface="Lucida Console" panose="020B0609040504020204" pitchFamily="49" charset="0"/>
              </a:rPr>
              <a:t>514/</a:t>
            </a:r>
            <a:r>
              <a:rPr lang="en-US" sz="1000" dirty="0" err="1">
                <a:latin typeface="Lucida Console" panose="020B0609040504020204" pitchFamily="49" charset="0"/>
              </a:rPr>
              <a:t>tcp</a:t>
            </a:r>
            <a:r>
              <a:rPr lang="en-US" sz="1000" dirty="0">
                <a:latin typeface="Lucida Console" panose="020B0609040504020204" pitchFamily="49" charset="0"/>
              </a:rPr>
              <a:t>  filtered shell</a:t>
            </a:r>
          </a:p>
          <a:p>
            <a:pPr marL="0" indent="0">
              <a:spcBef>
                <a:spcPts val="0"/>
              </a:spcBef>
              <a:spcAft>
                <a:spcPts val="0"/>
              </a:spcAft>
              <a:buNone/>
            </a:pPr>
            <a:r>
              <a:rPr lang="en-US" sz="1000" dirty="0">
                <a:latin typeface="Lucida Console" panose="020B0609040504020204" pitchFamily="49" charset="0"/>
              </a:rPr>
              <a:t>902/</a:t>
            </a:r>
            <a:r>
              <a:rPr lang="en-US" sz="1000" dirty="0" err="1">
                <a:latin typeface="Lucida Console" panose="020B0609040504020204" pitchFamily="49" charset="0"/>
              </a:rPr>
              <a:t>tcp</a:t>
            </a:r>
            <a:r>
              <a:rPr lang="en-US" sz="1000" dirty="0">
                <a:latin typeface="Lucida Console" panose="020B0609040504020204" pitchFamily="49" charset="0"/>
              </a:rPr>
              <a:t>  open     </a:t>
            </a:r>
            <a:r>
              <a:rPr lang="en-US" sz="1000" dirty="0" err="1">
                <a:latin typeface="Lucida Console" panose="020B0609040504020204" pitchFamily="49" charset="0"/>
              </a:rPr>
              <a:t>ssl</a:t>
            </a:r>
            <a:r>
              <a:rPr lang="en-US" sz="1000" dirty="0">
                <a:latin typeface="Lucida Console" panose="020B0609040504020204" pitchFamily="49" charset="0"/>
              </a:rPr>
              <a:t>/</a:t>
            </a:r>
            <a:r>
              <a:rPr lang="en-US" sz="1000" dirty="0" err="1">
                <a:latin typeface="Lucida Console" panose="020B0609040504020204" pitchFamily="49" charset="0"/>
              </a:rPr>
              <a:t>vmware-auth</a:t>
            </a:r>
            <a:r>
              <a:rPr lang="en-US" sz="1000" dirty="0">
                <a:latin typeface="Lucida Console" panose="020B0609040504020204" pitchFamily="49" charset="0"/>
              </a:rPr>
              <a:t> VMware Authentication Daemon 1.10 (Uses VNC, SOAP)</a:t>
            </a:r>
          </a:p>
          <a:p>
            <a:pPr marL="0" indent="0">
              <a:spcBef>
                <a:spcPts val="0"/>
              </a:spcBef>
              <a:spcAft>
                <a:spcPts val="0"/>
              </a:spcAft>
              <a:buNone/>
            </a:pPr>
            <a:r>
              <a:rPr lang="en-US" sz="1000" dirty="0">
                <a:latin typeface="Lucida Console" panose="020B0609040504020204" pitchFamily="49" charset="0"/>
              </a:rPr>
              <a:t>912/</a:t>
            </a:r>
            <a:r>
              <a:rPr lang="en-US" sz="1000" dirty="0" err="1">
                <a:latin typeface="Lucida Console" panose="020B0609040504020204" pitchFamily="49" charset="0"/>
              </a:rPr>
              <a:t>tcp</a:t>
            </a:r>
            <a:r>
              <a:rPr lang="en-US" sz="1000" dirty="0">
                <a:latin typeface="Lucida Console" panose="020B0609040504020204" pitchFamily="49" charset="0"/>
              </a:rPr>
              <a:t>  open     </a:t>
            </a:r>
            <a:r>
              <a:rPr lang="en-US" sz="1000" dirty="0" err="1">
                <a:latin typeface="Lucida Console" panose="020B0609040504020204" pitchFamily="49" charset="0"/>
              </a:rPr>
              <a:t>vmware-auth</a:t>
            </a:r>
            <a:r>
              <a:rPr lang="en-US" sz="1000" dirty="0">
                <a:latin typeface="Lucida Console" panose="020B0609040504020204" pitchFamily="49" charset="0"/>
              </a:rPr>
              <a:t>     VMware Authentication Daemon 1.0 (Uses VNC, SOAP)</a:t>
            </a:r>
          </a:p>
          <a:p>
            <a:pPr marL="0" indent="0">
              <a:spcBef>
                <a:spcPts val="0"/>
              </a:spcBef>
              <a:spcAft>
                <a:spcPts val="0"/>
              </a:spcAft>
              <a:buNone/>
            </a:pPr>
            <a:r>
              <a:rPr lang="en-US" sz="1000" dirty="0">
                <a:latin typeface="Lucida Console" panose="020B0609040504020204" pitchFamily="49" charset="0"/>
              </a:rPr>
              <a:t>1025/</a:t>
            </a:r>
            <a:r>
              <a:rPr lang="en-US" sz="1000" dirty="0" err="1">
                <a:latin typeface="Lucida Console" panose="020B0609040504020204" pitchFamily="49" charset="0"/>
              </a:rPr>
              <a:t>tcp</a:t>
            </a:r>
            <a:r>
              <a:rPr lang="en-US" sz="1000" dirty="0">
                <a:latin typeface="Lucida Console" panose="020B0609040504020204" pitchFamily="49" charset="0"/>
              </a:rPr>
              <a:t> open     </a:t>
            </a:r>
            <a:r>
              <a:rPr lang="en-US" sz="1000" dirty="0" err="1">
                <a:latin typeface="Lucida Console" panose="020B0609040504020204" pitchFamily="49" charset="0"/>
              </a:rPr>
              <a:t>msrpc</a:t>
            </a:r>
            <a:r>
              <a:rPr lang="en-US" sz="1000" dirty="0">
                <a:latin typeface="Lucida Console" panose="020B0609040504020204" pitchFamily="49" charset="0"/>
              </a:rPr>
              <a:t>           Microsoft Windows RPC</a:t>
            </a:r>
          </a:p>
          <a:p>
            <a:pPr marL="0" indent="0">
              <a:spcBef>
                <a:spcPts val="0"/>
              </a:spcBef>
              <a:spcAft>
                <a:spcPts val="0"/>
              </a:spcAft>
              <a:buNone/>
            </a:pPr>
            <a:r>
              <a:rPr lang="en-US" sz="1000" dirty="0">
                <a:latin typeface="Lucida Console" panose="020B0609040504020204" pitchFamily="49" charset="0"/>
              </a:rPr>
              <a:t>1026/</a:t>
            </a:r>
            <a:r>
              <a:rPr lang="en-US" sz="1000" dirty="0" err="1">
                <a:latin typeface="Lucida Console" panose="020B0609040504020204" pitchFamily="49" charset="0"/>
              </a:rPr>
              <a:t>tcp</a:t>
            </a:r>
            <a:r>
              <a:rPr lang="en-US" sz="1000" dirty="0">
                <a:latin typeface="Lucida Console" panose="020B0609040504020204" pitchFamily="49" charset="0"/>
              </a:rPr>
              <a:t> open     </a:t>
            </a:r>
            <a:r>
              <a:rPr lang="en-US" sz="1000" dirty="0" err="1">
                <a:latin typeface="Lucida Console" panose="020B0609040504020204" pitchFamily="49" charset="0"/>
              </a:rPr>
              <a:t>msrpc</a:t>
            </a:r>
            <a:r>
              <a:rPr lang="en-US" sz="1000" dirty="0">
                <a:latin typeface="Lucida Console" panose="020B0609040504020204" pitchFamily="49" charset="0"/>
              </a:rPr>
              <a:t>           Microsoft Windows RPC</a:t>
            </a:r>
          </a:p>
          <a:p>
            <a:pPr marL="0" indent="0">
              <a:spcBef>
                <a:spcPts val="0"/>
              </a:spcBef>
              <a:spcAft>
                <a:spcPts val="0"/>
              </a:spcAft>
              <a:buNone/>
            </a:pPr>
            <a:r>
              <a:rPr lang="en-US" sz="1000" dirty="0">
                <a:latin typeface="Lucida Console" panose="020B0609040504020204" pitchFamily="49" charset="0"/>
              </a:rPr>
              <a:t>1028/</a:t>
            </a:r>
            <a:r>
              <a:rPr lang="en-US" sz="1000" dirty="0" err="1">
                <a:latin typeface="Lucida Console" panose="020B0609040504020204" pitchFamily="49" charset="0"/>
              </a:rPr>
              <a:t>tcp</a:t>
            </a:r>
            <a:r>
              <a:rPr lang="en-US" sz="1000" dirty="0">
                <a:latin typeface="Lucida Console" panose="020B0609040504020204" pitchFamily="49" charset="0"/>
              </a:rPr>
              <a:t> open     </a:t>
            </a:r>
            <a:r>
              <a:rPr lang="en-US" sz="1000" dirty="0" err="1">
                <a:latin typeface="Lucida Console" panose="020B0609040504020204" pitchFamily="49" charset="0"/>
              </a:rPr>
              <a:t>msrpc</a:t>
            </a:r>
            <a:r>
              <a:rPr lang="en-US" sz="1000" dirty="0">
                <a:latin typeface="Lucida Console" panose="020B0609040504020204" pitchFamily="49" charset="0"/>
              </a:rPr>
              <a:t>           Microsoft Windows RPC</a:t>
            </a:r>
          </a:p>
          <a:p>
            <a:pPr marL="0" indent="0">
              <a:spcBef>
                <a:spcPts val="0"/>
              </a:spcBef>
              <a:spcAft>
                <a:spcPts val="0"/>
              </a:spcAft>
              <a:buNone/>
            </a:pPr>
            <a:r>
              <a:rPr lang="en-US" sz="1000" dirty="0">
                <a:latin typeface="Lucida Console" panose="020B0609040504020204" pitchFamily="49" charset="0"/>
              </a:rPr>
              <a:t>1029/</a:t>
            </a:r>
            <a:r>
              <a:rPr lang="en-US" sz="1000" dirty="0" err="1">
                <a:latin typeface="Lucida Console" panose="020B0609040504020204" pitchFamily="49" charset="0"/>
              </a:rPr>
              <a:t>tcp</a:t>
            </a:r>
            <a:r>
              <a:rPr lang="en-US" sz="1000" dirty="0">
                <a:latin typeface="Lucida Console" panose="020B0609040504020204" pitchFamily="49" charset="0"/>
              </a:rPr>
              <a:t> open     </a:t>
            </a:r>
            <a:r>
              <a:rPr lang="en-US" sz="1000" dirty="0" err="1">
                <a:latin typeface="Lucida Console" panose="020B0609040504020204" pitchFamily="49" charset="0"/>
              </a:rPr>
              <a:t>msrpc</a:t>
            </a:r>
            <a:r>
              <a:rPr lang="en-US" sz="1000" dirty="0">
                <a:latin typeface="Lucida Console" panose="020B0609040504020204" pitchFamily="49" charset="0"/>
              </a:rPr>
              <a:t>           Microsoft Windows RPC</a:t>
            </a:r>
          </a:p>
          <a:p>
            <a:pPr marL="0" indent="0">
              <a:spcBef>
                <a:spcPts val="0"/>
              </a:spcBef>
              <a:spcAft>
                <a:spcPts val="0"/>
              </a:spcAft>
              <a:buNone/>
            </a:pPr>
            <a:r>
              <a:rPr lang="en-US" sz="1000" dirty="0">
                <a:latin typeface="Lucida Console" panose="020B0609040504020204" pitchFamily="49" charset="0"/>
              </a:rPr>
              <a:t>1433/</a:t>
            </a:r>
            <a:r>
              <a:rPr lang="en-US" sz="1000" dirty="0" err="1">
                <a:latin typeface="Lucida Console" panose="020B0609040504020204" pitchFamily="49" charset="0"/>
              </a:rPr>
              <a:t>tcp</a:t>
            </a:r>
            <a:r>
              <a:rPr lang="en-US" sz="1000" dirty="0">
                <a:latin typeface="Lucida Console" panose="020B0609040504020204" pitchFamily="49" charset="0"/>
              </a:rPr>
              <a:t> open     </a:t>
            </a:r>
            <a:r>
              <a:rPr lang="en-US" sz="1000" dirty="0" err="1">
                <a:latin typeface="Lucida Console" panose="020B0609040504020204" pitchFamily="49" charset="0"/>
              </a:rPr>
              <a:t>ms</a:t>
            </a:r>
            <a:r>
              <a:rPr lang="en-US" sz="1000" dirty="0">
                <a:latin typeface="Lucida Console" panose="020B0609040504020204" pitchFamily="49" charset="0"/>
              </a:rPr>
              <a:t>-</a:t>
            </a:r>
            <a:r>
              <a:rPr lang="en-US" sz="1000" dirty="0" err="1">
                <a:latin typeface="Lucida Console" panose="020B0609040504020204" pitchFamily="49" charset="0"/>
              </a:rPr>
              <a:t>sql</a:t>
            </a:r>
            <a:r>
              <a:rPr lang="en-US" sz="1000" dirty="0">
                <a:latin typeface="Lucida Console" panose="020B0609040504020204" pitchFamily="49" charset="0"/>
              </a:rPr>
              <a:t>-s        Microsoft SQL Server</a:t>
            </a:r>
          </a:p>
          <a:p>
            <a:pPr marL="0" indent="0">
              <a:spcBef>
                <a:spcPts val="0"/>
              </a:spcBef>
              <a:spcAft>
                <a:spcPts val="0"/>
              </a:spcAft>
              <a:buNone/>
            </a:pPr>
            <a:r>
              <a:rPr lang="en-US" sz="1000" dirty="0">
                <a:latin typeface="Lucida Console" panose="020B0609040504020204" pitchFamily="49" charset="0"/>
              </a:rPr>
              <a:t>1720/</a:t>
            </a:r>
            <a:r>
              <a:rPr lang="en-US" sz="1000" dirty="0" err="1">
                <a:latin typeface="Lucida Console" panose="020B0609040504020204" pitchFamily="49" charset="0"/>
              </a:rPr>
              <a:t>tcp</a:t>
            </a:r>
            <a:r>
              <a:rPr lang="en-US" sz="1000" dirty="0">
                <a:latin typeface="Lucida Console" panose="020B0609040504020204" pitchFamily="49" charset="0"/>
              </a:rPr>
              <a:t> open     </a:t>
            </a:r>
            <a:r>
              <a:rPr lang="en-US" sz="1000" dirty="0" err="1">
                <a:latin typeface="Lucida Console" panose="020B0609040504020204" pitchFamily="49" charset="0"/>
              </a:rPr>
              <a:t>tcpwrapped</a:t>
            </a:r>
            <a:endParaRPr lang="en-US" sz="1000" dirty="0">
              <a:latin typeface="Lucida Console" panose="020B0609040504020204" pitchFamily="49" charset="0"/>
            </a:endParaRPr>
          </a:p>
          <a:p>
            <a:pPr marL="0" indent="0">
              <a:spcBef>
                <a:spcPts val="0"/>
              </a:spcBef>
              <a:spcAft>
                <a:spcPts val="0"/>
              </a:spcAft>
              <a:buNone/>
            </a:pPr>
            <a:r>
              <a:rPr lang="en-US" sz="1000" dirty="0">
                <a:latin typeface="Lucida Console" panose="020B0609040504020204" pitchFamily="49" charset="0"/>
              </a:rPr>
              <a:t>3389/</a:t>
            </a:r>
            <a:r>
              <a:rPr lang="en-US" sz="1000" dirty="0" err="1">
                <a:latin typeface="Lucida Console" panose="020B0609040504020204" pitchFamily="49" charset="0"/>
              </a:rPr>
              <a:t>tcp</a:t>
            </a:r>
            <a:r>
              <a:rPr lang="en-US" sz="1000" dirty="0">
                <a:latin typeface="Lucida Console" panose="020B0609040504020204" pitchFamily="49" charset="0"/>
              </a:rPr>
              <a:t> open     </a:t>
            </a:r>
            <a:r>
              <a:rPr lang="en-US" sz="1000" dirty="0" err="1">
                <a:latin typeface="Lucida Console" panose="020B0609040504020204" pitchFamily="49" charset="0"/>
              </a:rPr>
              <a:t>microsoft-rdp</a:t>
            </a:r>
            <a:r>
              <a:rPr lang="en-US" sz="1000" dirty="0">
                <a:latin typeface="Lucida Console" panose="020B0609040504020204" pitchFamily="49" charset="0"/>
              </a:rPr>
              <a:t>   Microsoft Terminal Service</a:t>
            </a:r>
          </a:p>
          <a:p>
            <a:pPr marL="0" indent="0">
              <a:spcBef>
                <a:spcPts val="0"/>
              </a:spcBef>
              <a:spcAft>
                <a:spcPts val="0"/>
              </a:spcAft>
              <a:buNone/>
            </a:pPr>
            <a:r>
              <a:rPr lang="en-US" sz="1000" dirty="0">
                <a:latin typeface="Lucida Console" panose="020B0609040504020204" pitchFamily="49" charset="0"/>
              </a:rPr>
              <a:t>4445/</a:t>
            </a:r>
            <a:r>
              <a:rPr lang="en-US" sz="1000" dirty="0" err="1">
                <a:latin typeface="Lucida Console" panose="020B0609040504020204" pitchFamily="49" charset="0"/>
              </a:rPr>
              <a:t>tcp</a:t>
            </a:r>
            <a:r>
              <a:rPr lang="en-US" sz="1000" dirty="0">
                <a:latin typeface="Lucida Console" panose="020B0609040504020204" pitchFamily="49" charset="0"/>
              </a:rPr>
              <a:t> open     unknown</a:t>
            </a:r>
          </a:p>
          <a:p>
            <a:pPr marL="0" indent="0">
              <a:spcBef>
                <a:spcPts val="0"/>
              </a:spcBef>
              <a:spcAft>
                <a:spcPts val="0"/>
              </a:spcAft>
              <a:buNone/>
            </a:pPr>
            <a:r>
              <a:rPr lang="en-US" sz="1000" dirty="0">
                <a:latin typeface="Lucida Console" panose="020B0609040504020204" pitchFamily="49" charset="0"/>
              </a:rPr>
              <a:t>5357/</a:t>
            </a:r>
            <a:r>
              <a:rPr lang="en-US" sz="1000" dirty="0" err="1">
                <a:latin typeface="Lucida Console" panose="020B0609040504020204" pitchFamily="49" charset="0"/>
              </a:rPr>
              <a:t>tcp</a:t>
            </a:r>
            <a:r>
              <a:rPr lang="en-US" sz="1000" dirty="0">
                <a:latin typeface="Lucida Console" panose="020B0609040504020204" pitchFamily="49" charset="0"/>
              </a:rPr>
              <a:t> open     http            Microsoft HTTPAPI </a:t>
            </a:r>
            <a:r>
              <a:rPr lang="en-US" sz="1000" dirty="0" err="1">
                <a:latin typeface="Lucida Console" panose="020B0609040504020204" pitchFamily="49" charset="0"/>
              </a:rPr>
              <a:t>httpd</a:t>
            </a:r>
            <a:r>
              <a:rPr lang="en-US" sz="1000" dirty="0">
                <a:latin typeface="Lucida Console" panose="020B0609040504020204" pitchFamily="49" charset="0"/>
              </a:rPr>
              <a:t> 2.0 (SSDP/UPnP)</a:t>
            </a:r>
          </a:p>
          <a:p>
            <a:pPr marL="0" indent="0">
              <a:spcBef>
                <a:spcPts val="0"/>
              </a:spcBef>
              <a:spcAft>
                <a:spcPts val="0"/>
              </a:spcAft>
              <a:buNone/>
            </a:pPr>
            <a:r>
              <a:rPr lang="en-US" sz="1000" dirty="0">
                <a:latin typeface="Lucida Console" panose="020B0609040504020204" pitchFamily="49" charset="0"/>
              </a:rPr>
              <a:t>6000/</a:t>
            </a:r>
            <a:r>
              <a:rPr lang="en-US" sz="1000" dirty="0" err="1">
                <a:latin typeface="Lucida Console" panose="020B0609040504020204" pitchFamily="49" charset="0"/>
              </a:rPr>
              <a:t>tcp</a:t>
            </a:r>
            <a:r>
              <a:rPr lang="en-US" sz="1000" dirty="0">
                <a:latin typeface="Lucida Console" panose="020B0609040504020204" pitchFamily="49" charset="0"/>
              </a:rPr>
              <a:t> open     X11             (access denied)</a:t>
            </a:r>
          </a:p>
          <a:p>
            <a:pPr marL="0" indent="0">
              <a:spcBef>
                <a:spcPts val="0"/>
              </a:spcBef>
              <a:spcAft>
                <a:spcPts val="0"/>
              </a:spcAft>
              <a:buNone/>
            </a:pPr>
            <a:r>
              <a:rPr lang="en-US" sz="1000" dirty="0">
                <a:latin typeface="Lucida Console" panose="020B0609040504020204" pitchFamily="49" charset="0"/>
              </a:rPr>
              <a:t>2 services unrecognized despite returning data. </a:t>
            </a:r>
            <a:r>
              <a:rPr lang="en-US" sz="1000" dirty="0" smtClean="0">
                <a:latin typeface="Lucida Console" panose="020B0609040504020204" pitchFamily="49" charset="0"/>
              </a:rPr>
              <a:t>:</a:t>
            </a:r>
            <a:endParaRPr lang="en-US" sz="1000" dirty="0">
              <a:latin typeface="Lucida Console" panose="020B0609040504020204" pitchFamily="49" charset="0"/>
            </a:endParaRPr>
          </a:p>
          <a:p>
            <a:pPr marL="0" indent="0">
              <a:spcBef>
                <a:spcPts val="0"/>
              </a:spcBef>
              <a:spcAft>
                <a:spcPts val="0"/>
              </a:spcAft>
              <a:buNone/>
            </a:pPr>
            <a:endParaRPr lang="en-US" sz="1000" dirty="0" smtClean="0">
              <a:latin typeface="Lucida Console" panose="020B0609040504020204" pitchFamily="49" charset="0"/>
            </a:endParaRPr>
          </a:p>
          <a:p>
            <a:pPr marL="0" indent="0">
              <a:spcBef>
                <a:spcPts val="0"/>
              </a:spcBef>
              <a:spcAft>
                <a:spcPts val="0"/>
              </a:spcAft>
              <a:buNone/>
            </a:pPr>
            <a:r>
              <a:rPr lang="en-US" sz="1000" dirty="0" err="1" smtClean="0">
                <a:latin typeface="Lucida Console" panose="020B0609040504020204" pitchFamily="49" charset="0"/>
              </a:rPr>
              <a:t>Nmap</a:t>
            </a:r>
            <a:r>
              <a:rPr lang="en-US" sz="1000" dirty="0" smtClean="0">
                <a:latin typeface="Lucida Console" panose="020B0609040504020204" pitchFamily="49" charset="0"/>
              </a:rPr>
              <a:t> </a:t>
            </a:r>
            <a:r>
              <a:rPr lang="en-US" sz="1000" dirty="0">
                <a:latin typeface="Lucida Console" panose="020B0609040504020204" pitchFamily="49" charset="0"/>
              </a:rPr>
              <a:t>done: 1 IP address (1 host up) scanned in 192.69 seconds</a:t>
            </a:r>
          </a:p>
        </p:txBody>
      </p:sp>
    </p:spTree>
    <p:extLst>
      <p:ext uri="{BB962C8B-B14F-4D97-AF65-F5344CB8AC3E}">
        <p14:creationId xmlns:p14="http://schemas.microsoft.com/office/powerpoint/2010/main" val="1748647720"/>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NMAP Host2 (D.E.F.G)</a:t>
            </a:r>
            <a:endParaRPr lang="en-US" dirty="0"/>
          </a:p>
        </p:txBody>
      </p:sp>
      <p:sp>
        <p:nvSpPr>
          <p:cNvPr id="3" name="Content Placeholder 2"/>
          <p:cNvSpPr>
            <a:spLocks noGrp="1"/>
          </p:cNvSpPr>
          <p:nvPr>
            <p:ph sz="quarter" idx="11"/>
          </p:nvPr>
        </p:nvSpPr>
        <p:spPr/>
        <p:txBody>
          <a:bodyPr/>
          <a:lstStyle/>
          <a:p>
            <a:pPr marL="0" indent="0">
              <a:spcBef>
                <a:spcPts val="0"/>
              </a:spcBef>
              <a:spcAft>
                <a:spcPts val="0"/>
              </a:spcAft>
              <a:buNone/>
            </a:pPr>
            <a:r>
              <a:rPr lang="en-US" sz="1000" dirty="0">
                <a:latin typeface="Lucida Console" panose="020B0609040504020204" pitchFamily="49" charset="0"/>
              </a:rPr>
              <a:t>~$ </a:t>
            </a:r>
            <a:r>
              <a:rPr lang="en-US" sz="1000" dirty="0" err="1">
                <a:latin typeface="Lucida Console" panose="020B0609040504020204" pitchFamily="49" charset="0"/>
              </a:rPr>
              <a:t>sudo</a:t>
            </a:r>
            <a:r>
              <a:rPr lang="en-US" sz="1000" dirty="0">
                <a:latin typeface="Lucida Console" panose="020B0609040504020204" pitchFamily="49" charset="0"/>
              </a:rPr>
              <a:t> </a:t>
            </a:r>
            <a:r>
              <a:rPr lang="en-US" sz="1000" dirty="0" err="1">
                <a:latin typeface="Lucida Console" panose="020B0609040504020204" pitchFamily="49" charset="0"/>
              </a:rPr>
              <a:t>nmap</a:t>
            </a:r>
            <a:r>
              <a:rPr lang="en-US" sz="1000" dirty="0">
                <a:latin typeface="Lucida Console" panose="020B0609040504020204" pitchFamily="49" charset="0"/>
              </a:rPr>
              <a:t> -</a:t>
            </a:r>
            <a:r>
              <a:rPr lang="en-US" sz="1000" dirty="0" err="1">
                <a:latin typeface="Lucida Console" panose="020B0609040504020204" pitchFamily="49" charset="0"/>
              </a:rPr>
              <a:t>sT</a:t>
            </a:r>
            <a:r>
              <a:rPr lang="en-US" sz="1000" dirty="0">
                <a:latin typeface="Lucida Console" panose="020B0609040504020204" pitchFamily="49" charset="0"/>
              </a:rPr>
              <a:t> -</a:t>
            </a:r>
            <a:r>
              <a:rPr lang="en-US" sz="1000" dirty="0" err="1">
                <a:latin typeface="Lucida Console" panose="020B0609040504020204" pitchFamily="49" charset="0"/>
              </a:rPr>
              <a:t>sV</a:t>
            </a:r>
            <a:r>
              <a:rPr lang="en-US" sz="1000" dirty="0">
                <a:latin typeface="Lucida Console" panose="020B0609040504020204" pitchFamily="49" charset="0"/>
              </a:rPr>
              <a:t> </a:t>
            </a:r>
            <a:r>
              <a:rPr lang="en-US" sz="1000" dirty="0" smtClean="0">
                <a:latin typeface="Lucida Console" panose="020B0609040504020204" pitchFamily="49" charset="0"/>
              </a:rPr>
              <a:t>D.E.F.G</a:t>
            </a:r>
            <a:endParaRPr lang="en-US" sz="1000" dirty="0">
              <a:latin typeface="Lucida Console" panose="020B0609040504020204" pitchFamily="49" charset="0"/>
            </a:endParaRPr>
          </a:p>
          <a:p>
            <a:pPr marL="0" indent="0">
              <a:spcBef>
                <a:spcPts val="0"/>
              </a:spcBef>
              <a:spcAft>
                <a:spcPts val="0"/>
              </a:spcAft>
              <a:buNone/>
            </a:pPr>
            <a:r>
              <a:rPr lang="en-US" sz="1000" dirty="0" smtClean="0">
                <a:latin typeface="Lucida Console" panose="020B0609040504020204" pitchFamily="49" charset="0"/>
              </a:rPr>
              <a:t>Starting </a:t>
            </a:r>
            <a:r>
              <a:rPr lang="en-US" sz="1000" dirty="0" err="1">
                <a:latin typeface="Lucida Console" panose="020B0609040504020204" pitchFamily="49" charset="0"/>
              </a:rPr>
              <a:t>Nmap</a:t>
            </a:r>
            <a:r>
              <a:rPr lang="en-US" sz="1000" dirty="0">
                <a:latin typeface="Lucida Console" panose="020B0609040504020204" pitchFamily="49" charset="0"/>
              </a:rPr>
              <a:t> 5.21 ( http://nmap.org ) at 2014-01-28 13:54 PST</a:t>
            </a:r>
          </a:p>
          <a:p>
            <a:pPr marL="0" indent="0">
              <a:spcBef>
                <a:spcPts val="0"/>
              </a:spcBef>
              <a:spcAft>
                <a:spcPts val="0"/>
              </a:spcAft>
              <a:buNone/>
            </a:pPr>
            <a:r>
              <a:rPr lang="en-US" sz="1000" dirty="0" err="1">
                <a:latin typeface="Lucida Console" panose="020B0609040504020204" pitchFamily="49" charset="0"/>
              </a:rPr>
              <a:t>Nmap</a:t>
            </a:r>
            <a:r>
              <a:rPr lang="en-US" sz="1000" dirty="0">
                <a:latin typeface="Lucida Console" panose="020B0609040504020204" pitchFamily="49" charset="0"/>
              </a:rPr>
              <a:t> scan report for </a:t>
            </a:r>
            <a:r>
              <a:rPr lang="en-US" sz="1000" dirty="0" smtClean="0">
                <a:latin typeface="Lucida Console" panose="020B0609040504020204" pitchFamily="49" charset="0"/>
              </a:rPr>
              <a:t>D.E.F.G</a:t>
            </a:r>
            <a:endParaRPr lang="en-US" sz="1000" dirty="0">
              <a:latin typeface="Lucida Console" panose="020B0609040504020204" pitchFamily="49" charset="0"/>
            </a:endParaRPr>
          </a:p>
          <a:p>
            <a:pPr marL="0" indent="0">
              <a:spcBef>
                <a:spcPts val="0"/>
              </a:spcBef>
              <a:spcAft>
                <a:spcPts val="0"/>
              </a:spcAft>
              <a:buNone/>
            </a:pPr>
            <a:r>
              <a:rPr lang="en-US" sz="1000" dirty="0">
                <a:latin typeface="Lucida Console" panose="020B0609040504020204" pitchFamily="49" charset="0"/>
              </a:rPr>
              <a:t>Host is up (0.0020s latency).</a:t>
            </a:r>
          </a:p>
          <a:p>
            <a:pPr marL="0" indent="0">
              <a:spcBef>
                <a:spcPts val="0"/>
              </a:spcBef>
              <a:spcAft>
                <a:spcPts val="0"/>
              </a:spcAft>
              <a:buNone/>
            </a:pPr>
            <a:r>
              <a:rPr lang="en-US" sz="1000" dirty="0">
                <a:latin typeface="Lucida Console" panose="020B0609040504020204" pitchFamily="49" charset="0"/>
              </a:rPr>
              <a:t>Not shown: 999 filtered ports</a:t>
            </a:r>
          </a:p>
          <a:p>
            <a:pPr marL="0" indent="0">
              <a:spcBef>
                <a:spcPts val="0"/>
              </a:spcBef>
              <a:spcAft>
                <a:spcPts val="0"/>
              </a:spcAft>
              <a:buNone/>
            </a:pPr>
            <a:r>
              <a:rPr lang="en-US" sz="1000" dirty="0">
                <a:latin typeface="Lucida Console" panose="020B0609040504020204" pitchFamily="49" charset="0"/>
              </a:rPr>
              <a:t>PORT   STATE SERVICE VERSION</a:t>
            </a:r>
          </a:p>
          <a:p>
            <a:pPr marL="0" indent="0">
              <a:spcBef>
                <a:spcPts val="0"/>
              </a:spcBef>
              <a:spcAft>
                <a:spcPts val="0"/>
              </a:spcAft>
              <a:buNone/>
            </a:pPr>
            <a:r>
              <a:rPr lang="en-US" sz="1000" dirty="0">
                <a:latin typeface="Lucida Console" panose="020B0609040504020204" pitchFamily="49" charset="0"/>
              </a:rPr>
              <a:t>22/</a:t>
            </a:r>
            <a:r>
              <a:rPr lang="en-US" sz="1000" dirty="0" err="1">
                <a:latin typeface="Lucida Console" panose="020B0609040504020204" pitchFamily="49" charset="0"/>
              </a:rPr>
              <a:t>tcp</a:t>
            </a:r>
            <a:r>
              <a:rPr lang="en-US" sz="1000" dirty="0">
                <a:latin typeface="Lucida Console" panose="020B0609040504020204" pitchFamily="49" charset="0"/>
              </a:rPr>
              <a:t> open  </a:t>
            </a:r>
            <a:r>
              <a:rPr lang="en-US" sz="1000" dirty="0" err="1">
                <a:latin typeface="Lucida Console" panose="020B0609040504020204" pitchFamily="49" charset="0"/>
              </a:rPr>
              <a:t>ssh</a:t>
            </a:r>
            <a:r>
              <a:rPr lang="en-US" sz="1000" dirty="0">
                <a:latin typeface="Lucida Console" panose="020B0609040504020204" pitchFamily="49" charset="0"/>
              </a:rPr>
              <a:t>     </a:t>
            </a:r>
            <a:r>
              <a:rPr lang="en-US" sz="1000" dirty="0" err="1">
                <a:latin typeface="Lucida Console" panose="020B0609040504020204" pitchFamily="49" charset="0"/>
              </a:rPr>
              <a:t>OpenSSH</a:t>
            </a:r>
            <a:r>
              <a:rPr lang="en-US" sz="1000" dirty="0">
                <a:latin typeface="Lucida Console" panose="020B0609040504020204" pitchFamily="49" charset="0"/>
              </a:rPr>
              <a:t> 5.3 (protocol 2.0)</a:t>
            </a:r>
          </a:p>
          <a:p>
            <a:pPr marL="0" indent="0">
              <a:spcBef>
                <a:spcPts val="0"/>
              </a:spcBef>
              <a:spcAft>
                <a:spcPts val="0"/>
              </a:spcAft>
              <a:buNone/>
            </a:pPr>
            <a:r>
              <a:rPr lang="en-US" sz="1000" dirty="0">
                <a:latin typeface="Lucida Console" panose="020B0609040504020204" pitchFamily="49" charset="0"/>
              </a:rPr>
              <a:t>MAC Address: 00:0C:29:EC:A6:F3 (VMware)</a:t>
            </a:r>
          </a:p>
          <a:p>
            <a:pPr marL="0" indent="0">
              <a:spcBef>
                <a:spcPts val="0"/>
              </a:spcBef>
              <a:spcAft>
                <a:spcPts val="0"/>
              </a:spcAft>
              <a:buNone/>
            </a:pPr>
            <a:endParaRPr lang="en-US" sz="1000" dirty="0">
              <a:latin typeface="Lucida Console" panose="020B0609040504020204" pitchFamily="49" charset="0"/>
            </a:endParaRPr>
          </a:p>
          <a:p>
            <a:pPr marL="0" indent="0">
              <a:spcBef>
                <a:spcPts val="0"/>
              </a:spcBef>
              <a:spcAft>
                <a:spcPts val="0"/>
              </a:spcAft>
              <a:buNone/>
            </a:pPr>
            <a:r>
              <a:rPr lang="en-US" sz="1000" dirty="0">
                <a:latin typeface="Lucida Console" panose="020B0609040504020204" pitchFamily="49" charset="0"/>
              </a:rPr>
              <a:t>Service detection performed. Please report any incorrect results at http://nmap.org/submit/ .</a:t>
            </a:r>
          </a:p>
          <a:p>
            <a:pPr marL="0" indent="0">
              <a:spcBef>
                <a:spcPts val="0"/>
              </a:spcBef>
              <a:spcAft>
                <a:spcPts val="0"/>
              </a:spcAft>
              <a:buNone/>
            </a:pPr>
            <a:r>
              <a:rPr lang="en-US" sz="1000" dirty="0" err="1">
                <a:latin typeface="Lucida Console" panose="020B0609040504020204" pitchFamily="49" charset="0"/>
              </a:rPr>
              <a:t>Nmap</a:t>
            </a:r>
            <a:r>
              <a:rPr lang="en-US" sz="1000" dirty="0">
                <a:latin typeface="Lucida Console" panose="020B0609040504020204" pitchFamily="49" charset="0"/>
              </a:rPr>
              <a:t> done: 1 IP address (1 host up) scanned in 14.40 seconds</a:t>
            </a:r>
          </a:p>
          <a:p>
            <a:pPr marL="0" indent="0">
              <a:spcBef>
                <a:spcPts val="0"/>
              </a:spcBef>
              <a:spcAft>
                <a:spcPts val="0"/>
              </a:spcAft>
              <a:buNone/>
            </a:pPr>
            <a:endParaRPr lang="en-US" sz="1000" dirty="0">
              <a:latin typeface="Lucida Console" panose="020B0609040504020204" pitchFamily="49" charset="0"/>
            </a:endParaRPr>
          </a:p>
        </p:txBody>
      </p:sp>
      <p:sp>
        <p:nvSpPr>
          <p:cNvPr id="4" name="Rectangle 3"/>
          <p:cNvSpPr/>
          <p:nvPr/>
        </p:nvSpPr>
        <p:spPr>
          <a:xfrm>
            <a:off x="609600" y="3181350"/>
            <a:ext cx="6375463" cy="584775"/>
          </a:xfrm>
          <a:prstGeom prst="rect">
            <a:avLst/>
          </a:prstGeom>
          <a:noFill/>
        </p:spPr>
        <p:txBody>
          <a:bodyPr wrap="none" lIns="91440" tIns="45720" rIns="91440" bIns="45720">
            <a:spAutoFit/>
          </a:bodyPr>
          <a:lstStyle/>
          <a:p>
            <a:pPr algn="ctr"/>
            <a:r>
              <a:rPr lang="en-US" sz="3200" b="1" cap="none" spc="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Which would you rather attack?</a:t>
            </a:r>
            <a:endParaRPr lang="en-US" sz="32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Tree>
    <p:extLst>
      <p:ext uri="{BB962C8B-B14F-4D97-AF65-F5344CB8AC3E}">
        <p14:creationId xmlns:p14="http://schemas.microsoft.com/office/powerpoint/2010/main" val="180248333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Recon /Vulnerability Scanning Tool</a:t>
            </a:r>
            <a:endParaRPr lang="en-US" dirty="0"/>
          </a:p>
        </p:txBody>
      </p:sp>
      <p:sp>
        <p:nvSpPr>
          <p:cNvPr id="4" name="Rounded Rectangle 3"/>
          <p:cNvSpPr/>
          <p:nvPr/>
        </p:nvSpPr>
        <p:spPr>
          <a:xfrm>
            <a:off x="457200" y="1200150"/>
            <a:ext cx="1447800" cy="725377"/>
          </a:xfrm>
          <a:prstGeom prst="roundRect">
            <a:avLst/>
          </a:prstGeom>
          <a:solidFill>
            <a:srgbClr val="0070C0"/>
          </a:solidFill>
        </p:spPr>
        <p:txBody>
          <a:bodyPr wrap="square" rtlCol="0" anchor="ctr">
            <a:noAutofit/>
          </a:bodyPr>
          <a:lstStyle/>
          <a:p>
            <a:pPr algn="ctr">
              <a:lnSpc>
                <a:spcPct val="95000"/>
              </a:lnSpc>
            </a:pPr>
            <a:r>
              <a:rPr lang="en-US" sz="1050" dirty="0" smtClean="0">
                <a:solidFill>
                  <a:schemeClr val="bg1"/>
                </a:solidFill>
              </a:rPr>
              <a:t>Generate scan list</a:t>
            </a:r>
            <a:endParaRPr lang="en-US" sz="1050" dirty="0">
              <a:solidFill>
                <a:schemeClr val="bg1"/>
              </a:solidFill>
            </a:endParaRPr>
          </a:p>
        </p:txBody>
      </p:sp>
      <p:sp>
        <p:nvSpPr>
          <p:cNvPr id="5" name="Rounded Rectangle 4"/>
          <p:cNvSpPr/>
          <p:nvPr/>
        </p:nvSpPr>
        <p:spPr>
          <a:xfrm>
            <a:off x="2514600" y="1200150"/>
            <a:ext cx="1447800" cy="725377"/>
          </a:xfrm>
          <a:prstGeom prst="roundRect">
            <a:avLst/>
          </a:prstGeom>
          <a:solidFill>
            <a:srgbClr val="0070C0"/>
          </a:solidFill>
        </p:spPr>
        <p:txBody>
          <a:bodyPr wrap="square" rtlCol="0" anchor="ctr">
            <a:noAutofit/>
          </a:bodyPr>
          <a:lstStyle/>
          <a:p>
            <a:pPr algn="ctr">
              <a:lnSpc>
                <a:spcPct val="95000"/>
              </a:lnSpc>
            </a:pPr>
            <a:r>
              <a:rPr lang="en-US" sz="1050" dirty="0" smtClean="0">
                <a:solidFill>
                  <a:schemeClr val="bg1"/>
                </a:solidFill>
              </a:rPr>
              <a:t>Scan</a:t>
            </a:r>
            <a:endParaRPr lang="en-US" sz="1050" dirty="0">
              <a:solidFill>
                <a:schemeClr val="bg1"/>
              </a:solidFill>
            </a:endParaRPr>
          </a:p>
        </p:txBody>
      </p:sp>
      <p:sp>
        <p:nvSpPr>
          <p:cNvPr id="9" name="Flowchart: Magnetic Disk 8"/>
          <p:cNvSpPr/>
          <p:nvPr/>
        </p:nvSpPr>
        <p:spPr>
          <a:xfrm>
            <a:off x="533400" y="2296102"/>
            <a:ext cx="1295400" cy="1037648"/>
          </a:xfrm>
          <a:prstGeom prst="flowChartMagneticDisk">
            <a:avLst/>
          </a:prstGeom>
          <a:solidFill>
            <a:srgbClr val="0070C0"/>
          </a:solidFill>
          <a:ln>
            <a:solidFill>
              <a:srgbClr val="00B0F0"/>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1050" dirty="0" smtClean="0">
                <a:solidFill>
                  <a:schemeClr val="bg1"/>
                </a:solidFill>
              </a:rPr>
              <a:t>Scan Records</a:t>
            </a:r>
          </a:p>
          <a:p>
            <a:pPr algn="ctr">
              <a:lnSpc>
                <a:spcPct val="95000"/>
              </a:lnSpc>
            </a:pPr>
            <a:r>
              <a:rPr lang="en-US" sz="1050" dirty="0" smtClean="0">
                <a:solidFill>
                  <a:schemeClr val="bg1"/>
                </a:solidFill>
              </a:rPr>
              <a:t>Database</a:t>
            </a:r>
            <a:endParaRPr lang="en-US" sz="1050" dirty="0">
              <a:solidFill>
                <a:schemeClr val="bg1"/>
              </a:solidFill>
            </a:endParaRPr>
          </a:p>
        </p:txBody>
      </p:sp>
      <p:sp>
        <p:nvSpPr>
          <p:cNvPr id="10" name="Rounded Rectangle 9"/>
          <p:cNvSpPr/>
          <p:nvPr/>
        </p:nvSpPr>
        <p:spPr>
          <a:xfrm>
            <a:off x="4419600" y="1200150"/>
            <a:ext cx="1447800" cy="725377"/>
          </a:xfrm>
          <a:prstGeom prst="roundRect">
            <a:avLst/>
          </a:prstGeom>
          <a:solidFill>
            <a:srgbClr val="0070C0"/>
          </a:solidFill>
        </p:spPr>
        <p:txBody>
          <a:bodyPr wrap="square" rtlCol="0" anchor="ctr">
            <a:noAutofit/>
          </a:bodyPr>
          <a:lstStyle/>
          <a:p>
            <a:pPr algn="ctr">
              <a:lnSpc>
                <a:spcPct val="95000"/>
              </a:lnSpc>
            </a:pPr>
            <a:r>
              <a:rPr lang="en-US" sz="1050" dirty="0" smtClean="0">
                <a:solidFill>
                  <a:schemeClr val="bg1"/>
                </a:solidFill>
              </a:rPr>
              <a:t>Test </a:t>
            </a:r>
            <a:r>
              <a:rPr lang="en-US" sz="1050" dirty="0" err="1" smtClean="0">
                <a:solidFill>
                  <a:schemeClr val="bg1"/>
                </a:solidFill>
              </a:rPr>
              <a:t>Vulns</a:t>
            </a:r>
            <a:endParaRPr lang="en-US" sz="1050" dirty="0">
              <a:solidFill>
                <a:schemeClr val="bg1"/>
              </a:solidFill>
            </a:endParaRPr>
          </a:p>
        </p:txBody>
      </p:sp>
      <p:sp>
        <p:nvSpPr>
          <p:cNvPr id="13" name="Rounded Rectangle 12"/>
          <p:cNvSpPr/>
          <p:nvPr/>
        </p:nvSpPr>
        <p:spPr>
          <a:xfrm>
            <a:off x="6324600" y="1200150"/>
            <a:ext cx="1828800" cy="725377"/>
          </a:xfrm>
          <a:prstGeom prst="roundRect">
            <a:avLst/>
          </a:prstGeom>
          <a:solidFill>
            <a:schemeClr val="bg1"/>
          </a:solidFill>
          <a:ln>
            <a:solidFill>
              <a:srgbClr val="00B0F0"/>
            </a:solidFill>
          </a:ln>
        </p:spPr>
        <p:txBody>
          <a:bodyPr wrap="square" rtlCol="0" anchor="ctr">
            <a:noAutofit/>
          </a:bodyPr>
          <a:lstStyle/>
          <a:p>
            <a:pPr marL="171450" indent="-171450">
              <a:lnSpc>
                <a:spcPct val="95000"/>
              </a:lnSpc>
              <a:buFont typeface="Arial" panose="020B0604020202020204" pitchFamily="34" charset="0"/>
              <a:buChar char="•"/>
            </a:pPr>
            <a:r>
              <a:rPr lang="en-US" sz="1050" dirty="0" smtClean="0">
                <a:solidFill>
                  <a:schemeClr val="accent4">
                    <a:lumMod val="75000"/>
                  </a:schemeClr>
                </a:solidFill>
              </a:rPr>
              <a:t>Notify </a:t>
            </a:r>
            <a:r>
              <a:rPr lang="en-US" sz="1050" dirty="0" err="1" smtClean="0">
                <a:solidFill>
                  <a:schemeClr val="accent4">
                    <a:lumMod val="75000"/>
                  </a:schemeClr>
                </a:solidFill>
              </a:rPr>
              <a:t>sysadmin</a:t>
            </a:r>
            <a:endParaRPr lang="en-US" sz="1050" dirty="0" smtClean="0">
              <a:solidFill>
                <a:schemeClr val="accent4">
                  <a:lumMod val="75000"/>
                </a:schemeClr>
              </a:solidFill>
            </a:endParaRPr>
          </a:p>
          <a:p>
            <a:pPr marL="171450" indent="-171450">
              <a:lnSpc>
                <a:spcPct val="95000"/>
              </a:lnSpc>
              <a:buFont typeface="Arial" panose="020B0604020202020204" pitchFamily="34" charset="0"/>
              <a:buChar char="•"/>
            </a:pPr>
            <a:r>
              <a:rPr lang="en-US" sz="1050" dirty="0" smtClean="0">
                <a:solidFill>
                  <a:schemeClr val="accent4">
                    <a:lumMod val="75000"/>
                  </a:schemeClr>
                </a:solidFill>
              </a:rPr>
              <a:t>Fix machine</a:t>
            </a:r>
          </a:p>
          <a:p>
            <a:pPr marL="171450" indent="-171450">
              <a:lnSpc>
                <a:spcPct val="95000"/>
              </a:lnSpc>
              <a:buFont typeface="Arial" panose="020B0604020202020204" pitchFamily="34" charset="0"/>
              <a:buChar char="•"/>
            </a:pPr>
            <a:r>
              <a:rPr lang="en-US" sz="1050" dirty="0" smtClean="0">
                <a:solidFill>
                  <a:schemeClr val="accent4">
                    <a:lumMod val="75000"/>
                  </a:schemeClr>
                </a:solidFill>
              </a:rPr>
              <a:t>Adjust Firewall/IPS</a:t>
            </a:r>
          </a:p>
          <a:p>
            <a:pPr marL="171450" indent="-171450">
              <a:lnSpc>
                <a:spcPct val="95000"/>
              </a:lnSpc>
              <a:buFont typeface="Arial" panose="020B0604020202020204" pitchFamily="34" charset="0"/>
              <a:buChar char="•"/>
            </a:pPr>
            <a:r>
              <a:rPr lang="en-US" sz="1050" dirty="0" smtClean="0">
                <a:solidFill>
                  <a:schemeClr val="accent4">
                    <a:lumMod val="75000"/>
                  </a:schemeClr>
                </a:solidFill>
              </a:rPr>
              <a:t>Call the FBI</a:t>
            </a:r>
          </a:p>
        </p:txBody>
      </p:sp>
      <p:sp>
        <p:nvSpPr>
          <p:cNvPr id="14" name="Rounded Rectangle 13"/>
          <p:cNvSpPr/>
          <p:nvPr/>
        </p:nvSpPr>
        <p:spPr>
          <a:xfrm>
            <a:off x="6324600" y="2452237"/>
            <a:ext cx="1828800" cy="725377"/>
          </a:xfrm>
          <a:prstGeom prst="roundRect">
            <a:avLst/>
          </a:prstGeom>
          <a:solidFill>
            <a:schemeClr val="tx2"/>
          </a:solidFill>
        </p:spPr>
        <p:txBody>
          <a:bodyPr wrap="square" rtlCol="0" anchor="ctr">
            <a:noAutofit/>
          </a:bodyPr>
          <a:lstStyle/>
          <a:p>
            <a:pPr marL="171450" indent="-171450">
              <a:lnSpc>
                <a:spcPct val="95000"/>
              </a:lnSpc>
              <a:buFont typeface="Arial" panose="020B0604020202020204" pitchFamily="34" charset="0"/>
              <a:buChar char="•"/>
            </a:pPr>
            <a:r>
              <a:rPr lang="en-US" sz="1050" dirty="0" smtClean="0">
                <a:solidFill>
                  <a:schemeClr val="bg1"/>
                </a:solidFill>
              </a:rPr>
              <a:t>Compromise machine</a:t>
            </a:r>
          </a:p>
          <a:p>
            <a:pPr marL="171450" indent="-171450">
              <a:lnSpc>
                <a:spcPct val="95000"/>
              </a:lnSpc>
              <a:buFont typeface="Arial" panose="020B0604020202020204" pitchFamily="34" charset="0"/>
              <a:buChar char="•"/>
            </a:pPr>
            <a:r>
              <a:rPr lang="en-US" sz="1050" dirty="0" smtClean="0">
                <a:solidFill>
                  <a:schemeClr val="bg1"/>
                </a:solidFill>
              </a:rPr>
              <a:t>Take what you can</a:t>
            </a:r>
          </a:p>
          <a:p>
            <a:pPr marL="171450" indent="-171450">
              <a:lnSpc>
                <a:spcPct val="95000"/>
              </a:lnSpc>
              <a:buFont typeface="Arial" panose="020B0604020202020204" pitchFamily="34" charset="0"/>
              <a:buChar char="•"/>
            </a:pPr>
            <a:r>
              <a:rPr lang="en-US" sz="1050" dirty="0" smtClean="0">
                <a:solidFill>
                  <a:schemeClr val="bg1"/>
                </a:solidFill>
              </a:rPr>
              <a:t>Use it to attack others</a:t>
            </a:r>
          </a:p>
        </p:txBody>
      </p:sp>
      <p:sp>
        <p:nvSpPr>
          <p:cNvPr id="15" name="TextBox 14"/>
          <p:cNvSpPr txBox="1"/>
          <p:nvPr/>
        </p:nvSpPr>
        <p:spPr>
          <a:xfrm>
            <a:off x="8153400" y="1246160"/>
            <a:ext cx="643125" cy="584775"/>
          </a:xfrm>
          <a:prstGeom prst="rect">
            <a:avLst/>
          </a:prstGeom>
          <a:noFill/>
        </p:spPr>
        <p:txBody>
          <a:bodyPr wrap="none" rtlCol="0">
            <a:spAutoFit/>
          </a:bodyPr>
          <a:lstStyle/>
          <a:p>
            <a:r>
              <a:rPr lang="en-US" sz="1600" dirty="0" smtClean="0">
                <a:solidFill>
                  <a:srgbClr val="5E6A71"/>
                </a:solidFill>
                <a:latin typeface="Franklin Gothic Book" pitchFamily="34" charset="0"/>
              </a:rPr>
              <a:t>Good</a:t>
            </a:r>
          </a:p>
          <a:p>
            <a:r>
              <a:rPr lang="en-US" sz="1600" dirty="0" smtClean="0">
                <a:solidFill>
                  <a:srgbClr val="5E6A71"/>
                </a:solidFill>
                <a:latin typeface="Franklin Gothic Book" pitchFamily="34" charset="0"/>
              </a:rPr>
              <a:t>Guys</a:t>
            </a:r>
          </a:p>
        </p:txBody>
      </p:sp>
      <p:sp>
        <p:nvSpPr>
          <p:cNvPr id="16" name="TextBox 15"/>
          <p:cNvSpPr txBox="1"/>
          <p:nvPr/>
        </p:nvSpPr>
        <p:spPr>
          <a:xfrm>
            <a:off x="8153400" y="2522537"/>
            <a:ext cx="607859" cy="584775"/>
          </a:xfrm>
          <a:prstGeom prst="rect">
            <a:avLst/>
          </a:prstGeom>
          <a:noFill/>
        </p:spPr>
        <p:txBody>
          <a:bodyPr wrap="none" rtlCol="0">
            <a:spAutoFit/>
          </a:bodyPr>
          <a:lstStyle/>
          <a:p>
            <a:r>
              <a:rPr lang="en-US" sz="1600" dirty="0" smtClean="0">
                <a:solidFill>
                  <a:srgbClr val="5E6A71"/>
                </a:solidFill>
                <a:latin typeface="Franklin Gothic Book" pitchFamily="34" charset="0"/>
              </a:rPr>
              <a:t>Bad</a:t>
            </a:r>
          </a:p>
          <a:p>
            <a:r>
              <a:rPr lang="en-US" sz="1600" dirty="0" smtClean="0">
                <a:solidFill>
                  <a:srgbClr val="5E6A71"/>
                </a:solidFill>
                <a:latin typeface="Franklin Gothic Book" pitchFamily="34" charset="0"/>
              </a:rPr>
              <a:t>Guys</a:t>
            </a:r>
          </a:p>
        </p:txBody>
      </p:sp>
      <p:sp>
        <p:nvSpPr>
          <p:cNvPr id="17" name="Rounded Rectangle 16"/>
          <p:cNvSpPr/>
          <p:nvPr/>
        </p:nvSpPr>
        <p:spPr>
          <a:xfrm>
            <a:off x="457200" y="3714750"/>
            <a:ext cx="1447800" cy="725377"/>
          </a:xfrm>
          <a:prstGeom prst="roundRect">
            <a:avLst/>
          </a:prstGeom>
          <a:solidFill>
            <a:srgbClr val="0070C0"/>
          </a:solidFill>
        </p:spPr>
        <p:txBody>
          <a:bodyPr wrap="square" rtlCol="0" anchor="ctr">
            <a:noAutofit/>
          </a:bodyPr>
          <a:lstStyle/>
          <a:p>
            <a:pPr algn="ctr">
              <a:lnSpc>
                <a:spcPct val="95000"/>
              </a:lnSpc>
            </a:pPr>
            <a:r>
              <a:rPr lang="en-US" sz="1050" dirty="0" smtClean="0">
                <a:solidFill>
                  <a:schemeClr val="bg1"/>
                </a:solidFill>
              </a:rPr>
              <a:t>Database browser</a:t>
            </a:r>
            <a:endParaRPr lang="en-US" sz="1050" dirty="0">
              <a:solidFill>
                <a:schemeClr val="bg1"/>
              </a:solidFill>
            </a:endParaRPr>
          </a:p>
        </p:txBody>
      </p:sp>
      <p:cxnSp>
        <p:nvCxnSpPr>
          <p:cNvPr id="19" name="Straight Arrow Connector 18"/>
          <p:cNvCxnSpPr>
            <a:stCxn id="4" idx="3"/>
            <a:endCxn id="5" idx="1"/>
          </p:cNvCxnSpPr>
          <p:nvPr/>
        </p:nvCxnSpPr>
        <p:spPr bwMode="auto">
          <a:xfrm>
            <a:off x="1905000" y="1562839"/>
            <a:ext cx="6096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21" name="Straight Arrow Connector 20"/>
          <p:cNvCxnSpPr>
            <a:stCxn id="5" idx="3"/>
            <a:endCxn id="10" idx="1"/>
          </p:cNvCxnSpPr>
          <p:nvPr/>
        </p:nvCxnSpPr>
        <p:spPr bwMode="auto">
          <a:xfrm>
            <a:off x="3962400" y="1562839"/>
            <a:ext cx="4572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24" name="Straight Arrow Connector 23"/>
          <p:cNvCxnSpPr>
            <a:stCxn id="10" idx="3"/>
            <a:endCxn id="13" idx="1"/>
          </p:cNvCxnSpPr>
          <p:nvPr/>
        </p:nvCxnSpPr>
        <p:spPr bwMode="auto">
          <a:xfrm>
            <a:off x="5867400" y="1562839"/>
            <a:ext cx="457200"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26" name="Straight Arrow Connector 25"/>
          <p:cNvCxnSpPr>
            <a:stCxn id="10" idx="2"/>
            <a:endCxn id="14" idx="1"/>
          </p:cNvCxnSpPr>
          <p:nvPr/>
        </p:nvCxnSpPr>
        <p:spPr bwMode="auto">
          <a:xfrm rot="16200000" flipH="1">
            <a:off x="5289351" y="1779676"/>
            <a:ext cx="889399" cy="1181100"/>
          </a:xfrm>
          <a:prstGeom prst="bentConnector2">
            <a:avLst/>
          </a:prstGeom>
          <a:solidFill>
            <a:schemeClr val="accent1"/>
          </a:solidFill>
          <a:ln w="38100" cap="flat" cmpd="sng" algn="ctr">
            <a:solidFill>
              <a:schemeClr val="tx1"/>
            </a:solidFill>
            <a:prstDash val="solid"/>
            <a:round/>
            <a:headEnd type="none" w="med" len="med"/>
            <a:tailEnd type="arrow"/>
          </a:ln>
          <a:effectLst/>
        </p:spPr>
      </p:cxnSp>
      <p:cxnSp>
        <p:nvCxnSpPr>
          <p:cNvPr id="28" name="Straight Arrow Connector 27"/>
          <p:cNvCxnSpPr>
            <a:stCxn id="4" idx="2"/>
          </p:cNvCxnSpPr>
          <p:nvPr/>
        </p:nvCxnSpPr>
        <p:spPr bwMode="auto">
          <a:xfrm>
            <a:off x="1181100" y="1925527"/>
            <a:ext cx="0" cy="358229"/>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31" name="Straight Arrow Connector 30"/>
          <p:cNvCxnSpPr>
            <a:stCxn id="9" idx="3"/>
            <a:endCxn id="17" idx="0"/>
          </p:cNvCxnSpPr>
          <p:nvPr/>
        </p:nvCxnSpPr>
        <p:spPr bwMode="auto">
          <a:xfrm>
            <a:off x="1181100" y="3333750"/>
            <a:ext cx="0" cy="38100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33" name="Rounded Rectangle 32"/>
          <p:cNvSpPr/>
          <p:nvPr/>
        </p:nvSpPr>
        <p:spPr>
          <a:xfrm>
            <a:off x="2209800" y="3714750"/>
            <a:ext cx="1447800" cy="725377"/>
          </a:xfrm>
          <a:prstGeom prst="roundRect">
            <a:avLst/>
          </a:prstGeom>
          <a:solidFill>
            <a:srgbClr val="0070C0"/>
          </a:solidFill>
        </p:spPr>
        <p:txBody>
          <a:bodyPr wrap="square" rtlCol="0" anchor="ctr">
            <a:noAutofit/>
          </a:bodyPr>
          <a:lstStyle/>
          <a:p>
            <a:pPr algn="ctr">
              <a:lnSpc>
                <a:spcPct val="95000"/>
              </a:lnSpc>
            </a:pPr>
            <a:r>
              <a:rPr lang="en-US" sz="1050" dirty="0" smtClean="0">
                <a:solidFill>
                  <a:schemeClr val="bg1"/>
                </a:solidFill>
              </a:rPr>
              <a:t>Configuration</a:t>
            </a:r>
            <a:endParaRPr lang="en-US" sz="1050" dirty="0">
              <a:solidFill>
                <a:schemeClr val="bg1"/>
              </a:solidFill>
            </a:endParaRPr>
          </a:p>
        </p:txBody>
      </p:sp>
      <p:cxnSp>
        <p:nvCxnSpPr>
          <p:cNvPr id="35" name="Straight Arrow Connector 34"/>
          <p:cNvCxnSpPr>
            <a:stCxn id="33" idx="0"/>
          </p:cNvCxnSpPr>
          <p:nvPr/>
        </p:nvCxnSpPr>
        <p:spPr bwMode="auto">
          <a:xfrm flipH="1" flipV="1">
            <a:off x="1828800" y="1925527"/>
            <a:ext cx="1104900" cy="1789223"/>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36" name="Rounded Rectangle 35"/>
          <p:cNvSpPr/>
          <p:nvPr/>
        </p:nvSpPr>
        <p:spPr>
          <a:xfrm>
            <a:off x="152400" y="3486150"/>
            <a:ext cx="4114800" cy="1295399"/>
          </a:xfrm>
          <a:prstGeom prst="roundRect">
            <a:avLst/>
          </a:prstGeom>
          <a:noFill/>
          <a:ln>
            <a:solidFill>
              <a:schemeClr val="tx1"/>
            </a:solidFill>
            <a:prstDash val="dash"/>
          </a:ln>
        </p:spPr>
        <p:txBody>
          <a:bodyPr wrap="square" rtlCol="0" anchor="b">
            <a:noAutofit/>
          </a:bodyPr>
          <a:lstStyle/>
          <a:p>
            <a:pPr>
              <a:lnSpc>
                <a:spcPct val="95000"/>
              </a:lnSpc>
            </a:pPr>
            <a:r>
              <a:rPr lang="en-US" sz="1000" dirty="0" smtClean="0">
                <a:solidFill>
                  <a:srgbClr val="5E6A71"/>
                </a:solidFill>
              </a:rPr>
              <a:t>User Interface</a:t>
            </a:r>
            <a:endParaRPr lang="en-US" sz="1000" dirty="0">
              <a:solidFill>
                <a:srgbClr val="5E6A71"/>
              </a:solidFill>
            </a:endParaRPr>
          </a:p>
        </p:txBody>
      </p:sp>
      <p:pic>
        <p:nvPicPr>
          <p:cNvPr id="1027" name="Picture 3" descr="C:\Users\gcooper\AppData\Local\Microsoft\Windows\Temporary Internet Files\Content.IE5\SD4FZ4X3\MC900031101[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76850" y="1985654"/>
            <a:ext cx="1181100" cy="769144"/>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p:cNvSpPr txBox="1"/>
          <p:nvPr/>
        </p:nvSpPr>
        <p:spPr>
          <a:xfrm>
            <a:off x="4572000" y="3714750"/>
            <a:ext cx="3837397" cy="584775"/>
          </a:xfrm>
          <a:prstGeom prst="rect">
            <a:avLst/>
          </a:prstGeom>
          <a:noFill/>
        </p:spPr>
        <p:txBody>
          <a:bodyPr wrap="none" rtlCol="0">
            <a:spAutoFit/>
          </a:bodyPr>
          <a:lstStyle/>
          <a:p>
            <a:r>
              <a:rPr lang="en-US" sz="1600" i="1" dirty="0" smtClean="0">
                <a:solidFill>
                  <a:srgbClr val="5E6A71"/>
                </a:solidFill>
                <a:latin typeface="Franklin Gothic Book" pitchFamily="34" charset="0"/>
              </a:rPr>
              <a:t>Note that the attack tools and the defense</a:t>
            </a:r>
          </a:p>
          <a:p>
            <a:r>
              <a:rPr lang="en-US" sz="1600" i="1" dirty="0" smtClean="0">
                <a:solidFill>
                  <a:srgbClr val="5E6A71"/>
                </a:solidFill>
                <a:latin typeface="Franklin Gothic Book" pitchFamily="34" charset="0"/>
              </a:rPr>
              <a:t>tools look about the same.</a:t>
            </a:r>
          </a:p>
        </p:txBody>
      </p:sp>
    </p:spTree>
    <p:extLst>
      <p:ext uri="{BB962C8B-B14F-4D97-AF65-F5344CB8AC3E}">
        <p14:creationId xmlns:p14="http://schemas.microsoft.com/office/powerpoint/2010/main" val="2775071801"/>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Passive Reconnaissance</a:t>
            </a:r>
            <a:endParaRPr lang="en-US" dirty="0"/>
          </a:p>
        </p:txBody>
      </p:sp>
      <p:sp>
        <p:nvSpPr>
          <p:cNvPr id="3" name="Content Placeholder 2"/>
          <p:cNvSpPr>
            <a:spLocks noGrp="1"/>
          </p:cNvSpPr>
          <p:nvPr>
            <p:ph sz="quarter" idx="11"/>
          </p:nvPr>
        </p:nvSpPr>
        <p:spPr/>
        <p:txBody>
          <a:bodyPr>
            <a:normAutofit lnSpcReduction="10000"/>
          </a:bodyPr>
          <a:lstStyle/>
          <a:p>
            <a:r>
              <a:rPr lang="en-US" dirty="0" smtClean="0"/>
              <a:t>Please keep in mind that this is generally illegal !!</a:t>
            </a:r>
          </a:p>
          <a:p>
            <a:r>
              <a:rPr lang="en-US" dirty="0" smtClean="0"/>
              <a:t>Getting the data</a:t>
            </a:r>
          </a:p>
          <a:p>
            <a:pPr lvl="1"/>
            <a:r>
              <a:rPr lang="en-US" dirty="0" smtClean="0"/>
              <a:t>Tapping ISPs</a:t>
            </a:r>
          </a:p>
          <a:p>
            <a:pPr lvl="1"/>
            <a:r>
              <a:rPr lang="en-US" dirty="0" smtClean="0"/>
              <a:t>Hiding equipment in wiring closets</a:t>
            </a:r>
          </a:p>
          <a:p>
            <a:pPr lvl="1"/>
            <a:r>
              <a:rPr lang="en-US" dirty="0" smtClean="0"/>
              <a:t>Listening to radio signals</a:t>
            </a:r>
          </a:p>
          <a:p>
            <a:r>
              <a:rPr lang="en-US" dirty="0" smtClean="0"/>
              <a:t>“Envelope” data</a:t>
            </a:r>
          </a:p>
          <a:p>
            <a:pPr lvl="1"/>
            <a:r>
              <a:rPr lang="en-US" dirty="0" smtClean="0"/>
              <a:t>Who is talking to alqaeda.org</a:t>
            </a:r>
          </a:p>
          <a:p>
            <a:pPr lvl="2"/>
            <a:r>
              <a:rPr lang="en-US" dirty="0" smtClean="0"/>
              <a:t>Direct connection </a:t>
            </a:r>
            <a:r>
              <a:rPr lang="en-US" dirty="0" smtClean="0">
                <a:sym typeface="Wingdings" panose="05000000000000000000" pitchFamily="2" charset="2"/>
              </a:rPr>
              <a:t> </a:t>
            </a:r>
            <a:r>
              <a:rPr lang="en-US" dirty="0" smtClean="0"/>
              <a:t>Connectivity matrix  </a:t>
            </a:r>
            <a:r>
              <a:rPr lang="en-US" dirty="0" smtClean="0">
                <a:sym typeface="Wingdings" panose="05000000000000000000" pitchFamily="2" charset="2"/>
              </a:rPr>
              <a:t> Clustering</a:t>
            </a:r>
          </a:p>
          <a:p>
            <a:pPr lvl="1"/>
            <a:r>
              <a:rPr lang="en-US" dirty="0" smtClean="0"/>
              <a:t>Passive mapping of services, like NMAP but without sending anything</a:t>
            </a:r>
          </a:p>
          <a:p>
            <a:pPr lvl="1"/>
            <a:r>
              <a:rPr lang="en-US" dirty="0"/>
              <a:t>Passive DNS</a:t>
            </a:r>
          </a:p>
          <a:p>
            <a:pPr lvl="1"/>
            <a:r>
              <a:rPr lang="en-US" dirty="0" smtClean="0"/>
              <a:t>User name gleaning (examine logins to services on FTP, HTTP, Kerberos, certificates)</a:t>
            </a:r>
          </a:p>
          <a:p>
            <a:r>
              <a:rPr lang="en-US" dirty="0" smtClean="0"/>
              <a:t>Content</a:t>
            </a:r>
          </a:p>
          <a:p>
            <a:pPr lvl="1"/>
            <a:r>
              <a:rPr lang="en-US" dirty="0" smtClean="0"/>
              <a:t>Web pages, files, e-mails (</a:t>
            </a:r>
            <a:r>
              <a:rPr lang="en-US" dirty="0" err="1" smtClean="0"/>
              <a:t>wireshark</a:t>
            </a:r>
            <a:r>
              <a:rPr lang="en-US" dirty="0" smtClean="0"/>
              <a:t> export command)</a:t>
            </a:r>
          </a:p>
        </p:txBody>
      </p:sp>
    </p:spTree>
    <p:extLst>
      <p:ext uri="{BB962C8B-B14F-4D97-AF65-F5344CB8AC3E}">
        <p14:creationId xmlns:p14="http://schemas.microsoft.com/office/powerpoint/2010/main" val="3588774725"/>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using </a:t>
            </a:r>
            <a:r>
              <a:rPr lang="en-US" dirty="0" err="1" smtClean="0"/>
              <a:t>Wireshark</a:t>
            </a:r>
            <a:r>
              <a:rPr lang="en-US" dirty="0" smtClean="0"/>
              <a:t>—header analysis</a:t>
            </a:r>
            <a:endParaRPr lang="en-US" dirty="0"/>
          </a:p>
        </p:txBody>
      </p:sp>
      <p:sp>
        <p:nvSpPr>
          <p:cNvPr id="3" name="Content Placeholder 2"/>
          <p:cNvSpPr>
            <a:spLocks noGrp="1"/>
          </p:cNvSpPr>
          <p:nvPr>
            <p:ph sz="quarter" idx="11"/>
          </p:nvPr>
        </p:nvSpPr>
        <p:spPr/>
        <p:txBody>
          <a:bodyPr/>
          <a:lstStyle/>
          <a:p>
            <a:endParaRPr lang="en-US"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8200"/>
            <a:ext cx="9191922" cy="432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4419600" y="3257550"/>
            <a:ext cx="3529749" cy="1323439"/>
          </a:xfrm>
          <a:prstGeom prst="rect">
            <a:avLst/>
          </a:prstGeom>
          <a:solidFill>
            <a:schemeClr val="accent5">
              <a:lumMod val="50000"/>
            </a:schemeClr>
          </a:solidFill>
        </p:spPr>
        <p:txBody>
          <a:bodyPr wrap="none" rtlCol="0">
            <a:spAutoFit/>
          </a:bodyPr>
          <a:lstStyle/>
          <a:p>
            <a:r>
              <a:rPr lang="en-US" sz="1600" i="1" dirty="0" smtClean="0">
                <a:solidFill>
                  <a:schemeClr val="bg1"/>
                </a:solidFill>
                <a:latin typeface="Franklin Gothic Book" pitchFamily="34" charset="0"/>
              </a:rPr>
              <a:t>Things we learn:</a:t>
            </a:r>
          </a:p>
          <a:p>
            <a:pPr marL="285750" indent="-285750">
              <a:buFont typeface="Arial" panose="020B0604020202020204" pitchFamily="34" charset="0"/>
              <a:buChar char="•"/>
            </a:pPr>
            <a:r>
              <a:rPr lang="en-US" sz="1600" i="1" dirty="0" smtClean="0">
                <a:solidFill>
                  <a:schemeClr val="bg1"/>
                </a:solidFill>
                <a:latin typeface="Franklin Gothic Book" pitchFamily="34" charset="0"/>
              </a:rPr>
              <a:t>IP Addresses, apply DNS and </a:t>
            </a:r>
            <a:r>
              <a:rPr lang="en-US" sz="1600" i="1" dirty="0" err="1" smtClean="0">
                <a:solidFill>
                  <a:schemeClr val="bg1"/>
                </a:solidFill>
                <a:latin typeface="Franklin Gothic Book" pitchFamily="34" charset="0"/>
              </a:rPr>
              <a:t>whois</a:t>
            </a:r>
            <a:endParaRPr lang="en-US" sz="1600" i="1" dirty="0" smtClean="0">
              <a:solidFill>
                <a:schemeClr val="bg1"/>
              </a:solidFill>
              <a:latin typeface="Franklin Gothic Book" pitchFamily="34" charset="0"/>
            </a:endParaRPr>
          </a:p>
          <a:p>
            <a:pPr marL="285750" indent="-285750">
              <a:buFont typeface="Arial" panose="020B0604020202020204" pitchFamily="34" charset="0"/>
              <a:buChar char="•"/>
            </a:pPr>
            <a:r>
              <a:rPr lang="en-US" sz="1600" i="1" dirty="0" smtClean="0">
                <a:solidFill>
                  <a:schemeClr val="bg1"/>
                </a:solidFill>
                <a:latin typeface="Franklin Gothic Book" pitchFamily="34" charset="0"/>
              </a:rPr>
              <a:t>FTP protocol (control connection)</a:t>
            </a:r>
          </a:p>
          <a:p>
            <a:pPr marL="285750" indent="-285750">
              <a:buFont typeface="Arial" panose="020B0604020202020204" pitchFamily="34" charset="0"/>
              <a:buChar char="•"/>
            </a:pPr>
            <a:r>
              <a:rPr lang="en-US" sz="1600" i="1" dirty="0" smtClean="0">
                <a:solidFill>
                  <a:schemeClr val="bg1"/>
                </a:solidFill>
                <a:latin typeface="Franklin Gothic Book" pitchFamily="34" charset="0"/>
              </a:rPr>
              <a:t>MAC addresses of the routers</a:t>
            </a:r>
          </a:p>
          <a:p>
            <a:pPr marL="285750" indent="-285750">
              <a:buFont typeface="Arial" panose="020B0604020202020204" pitchFamily="34" charset="0"/>
              <a:buChar char="•"/>
            </a:pPr>
            <a:r>
              <a:rPr lang="en-US" sz="1600" i="1" dirty="0" smtClean="0">
                <a:solidFill>
                  <a:schemeClr val="bg1"/>
                </a:solidFill>
                <a:latin typeface="Franklin Gothic Book" pitchFamily="34" charset="0"/>
              </a:rPr>
              <a:t>Packet sizes</a:t>
            </a:r>
          </a:p>
        </p:txBody>
      </p:sp>
    </p:spTree>
    <p:extLst>
      <p:ext uri="{BB962C8B-B14F-4D97-AF65-F5344CB8AC3E}">
        <p14:creationId xmlns:p14="http://schemas.microsoft.com/office/powerpoint/2010/main" val="1634248174"/>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Using </a:t>
            </a:r>
            <a:r>
              <a:rPr lang="en-US" dirty="0" err="1" smtClean="0"/>
              <a:t>Wireshark</a:t>
            </a:r>
            <a:r>
              <a:rPr lang="en-US" dirty="0" smtClean="0"/>
              <a:t>—content analysis</a:t>
            </a:r>
            <a:endParaRPr lang="en-US" dirty="0"/>
          </a:p>
        </p:txBody>
      </p:sp>
      <p:sp>
        <p:nvSpPr>
          <p:cNvPr id="3" name="Content Placeholder 2"/>
          <p:cNvSpPr>
            <a:spLocks noGrp="1"/>
          </p:cNvSpPr>
          <p:nvPr>
            <p:ph sz="quarter" idx="11"/>
          </p:nvPr>
        </p:nvSpPr>
        <p:spPr/>
        <p:txBody>
          <a:bodyPr/>
          <a:lstStyle/>
          <a:p>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37" y="803774"/>
            <a:ext cx="8310563" cy="43591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837413" y="2096512"/>
            <a:ext cx="4301306" cy="3046988"/>
          </a:xfrm>
          <a:prstGeom prst="rect">
            <a:avLst/>
          </a:prstGeom>
          <a:solidFill>
            <a:schemeClr val="accent5">
              <a:lumMod val="50000"/>
            </a:schemeClr>
          </a:solidFill>
        </p:spPr>
        <p:txBody>
          <a:bodyPr wrap="none" rtlCol="0">
            <a:spAutoFit/>
          </a:bodyPr>
          <a:lstStyle/>
          <a:p>
            <a:r>
              <a:rPr lang="en-US" sz="1600" i="1" dirty="0" smtClean="0">
                <a:solidFill>
                  <a:schemeClr val="bg1"/>
                </a:solidFill>
                <a:latin typeface="Franklin Gothic Book" pitchFamily="34" charset="0"/>
              </a:rPr>
              <a:t>Things we learn:</a:t>
            </a:r>
          </a:p>
          <a:p>
            <a:pPr marL="285750" indent="-285750">
              <a:buFont typeface="Arial" panose="020B0604020202020204" pitchFamily="34" charset="0"/>
              <a:buChar char="•"/>
            </a:pPr>
            <a:r>
              <a:rPr lang="en-US" sz="1600" i="1" dirty="0" smtClean="0">
                <a:solidFill>
                  <a:schemeClr val="bg1"/>
                </a:solidFill>
                <a:latin typeface="Franklin Gothic Book" pitchFamily="34" charset="0"/>
              </a:rPr>
              <a:t>AAOHN – google lookup shows </a:t>
            </a:r>
            <a:r>
              <a:rPr lang="en-US" sz="1600" i="1" dirty="0" err="1" smtClean="0">
                <a:solidFill>
                  <a:schemeClr val="bg1"/>
                </a:solidFill>
                <a:latin typeface="Franklin Gothic Book" pitchFamily="34" charset="0"/>
              </a:rPr>
              <a:t>org’n</a:t>
            </a:r>
            <a:endParaRPr lang="en-US" sz="1600" i="1" dirty="0" smtClean="0">
              <a:solidFill>
                <a:schemeClr val="bg1"/>
              </a:solidFill>
              <a:latin typeface="Franklin Gothic Book" pitchFamily="34" charset="0"/>
            </a:endParaRPr>
          </a:p>
          <a:p>
            <a:pPr marL="285750" indent="-285750">
              <a:buFont typeface="Arial" panose="020B0604020202020204" pitchFamily="34" charset="0"/>
              <a:buChar char="•"/>
            </a:pPr>
            <a:r>
              <a:rPr lang="en-US" sz="1600" i="1" dirty="0" smtClean="0">
                <a:solidFill>
                  <a:schemeClr val="bg1"/>
                </a:solidFill>
                <a:latin typeface="Franklin Gothic Book" pitchFamily="34" charset="0"/>
              </a:rPr>
              <a:t>“Ed” is the </a:t>
            </a:r>
            <a:r>
              <a:rPr lang="en-US" sz="1600" i="1" dirty="0" err="1" smtClean="0">
                <a:solidFill>
                  <a:schemeClr val="bg1"/>
                </a:solidFill>
                <a:latin typeface="Franklin Gothic Book" pitchFamily="34" charset="0"/>
              </a:rPr>
              <a:t>sysadmin</a:t>
            </a:r>
            <a:r>
              <a:rPr lang="en-US" sz="1600" i="1" dirty="0" smtClean="0">
                <a:solidFill>
                  <a:schemeClr val="bg1"/>
                </a:solidFill>
                <a:latin typeface="Franklin Gothic Book" pitchFamily="34" charset="0"/>
              </a:rPr>
              <a:t> there</a:t>
            </a:r>
          </a:p>
          <a:p>
            <a:pPr marL="285750" indent="-285750">
              <a:buFont typeface="Arial" panose="020B0604020202020204" pitchFamily="34" charset="0"/>
              <a:buChar char="•"/>
            </a:pPr>
            <a:r>
              <a:rPr lang="en-US" sz="1600" i="1" dirty="0" smtClean="0">
                <a:solidFill>
                  <a:schemeClr val="bg1"/>
                </a:solidFill>
                <a:latin typeface="Franklin Gothic Book" pitchFamily="34" charset="0"/>
              </a:rPr>
              <a:t>We have his password (not really </a:t>
            </a:r>
            <a:r>
              <a:rPr lang="en-US" sz="1600" i="1" dirty="0" err="1" smtClean="0">
                <a:solidFill>
                  <a:schemeClr val="bg1"/>
                </a:solidFill>
                <a:latin typeface="Franklin Gothic Book" pitchFamily="34" charset="0"/>
              </a:rPr>
              <a:t>abcd</a:t>
            </a:r>
            <a:r>
              <a:rPr lang="en-US" sz="1600" i="1" dirty="0" smtClean="0">
                <a:solidFill>
                  <a:schemeClr val="bg1"/>
                </a:solidFill>
                <a:latin typeface="Franklin Gothic Book" pitchFamily="34" charset="0"/>
              </a:rPr>
              <a:t>)</a:t>
            </a:r>
          </a:p>
          <a:p>
            <a:pPr marL="285750" indent="-285750">
              <a:buFont typeface="Arial" panose="020B0604020202020204" pitchFamily="34" charset="0"/>
              <a:buChar char="•"/>
            </a:pPr>
            <a:r>
              <a:rPr lang="en-US" sz="1600" i="1" dirty="0" smtClean="0">
                <a:solidFill>
                  <a:schemeClr val="bg1"/>
                </a:solidFill>
                <a:latin typeface="Franklin Gothic Book" pitchFamily="34" charset="0"/>
              </a:rPr>
              <a:t>There are lists of transcripts on the site</a:t>
            </a:r>
          </a:p>
          <a:p>
            <a:pPr marL="285750" indent="-285750">
              <a:buFont typeface="Arial" panose="020B0604020202020204" pitchFamily="34" charset="0"/>
              <a:buChar char="•"/>
            </a:pPr>
            <a:r>
              <a:rPr lang="en-US" sz="1600" i="1" dirty="0" smtClean="0">
                <a:solidFill>
                  <a:schemeClr val="bg1"/>
                </a:solidFill>
                <a:latin typeface="Franklin Gothic Book" pitchFamily="34" charset="0"/>
              </a:rPr>
              <a:t>ResultsDirect.com is probably the ISP</a:t>
            </a:r>
          </a:p>
          <a:p>
            <a:pPr marL="285750" indent="-285750">
              <a:buFont typeface="Arial" panose="020B0604020202020204" pitchFamily="34" charset="0"/>
              <a:buChar char="•"/>
            </a:pPr>
            <a:r>
              <a:rPr lang="en-US" sz="1600" i="1" dirty="0" smtClean="0">
                <a:solidFill>
                  <a:schemeClr val="bg1"/>
                </a:solidFill>
                <a:latin typeface="Franklin Gothic Book" pitchFamily="34" charset="0"/>
              </a:rPr>
              <a:t>To keep them happy, leave RDMonitor.html</a:t>
            </a:r>
          </a:p>
          <a:p>
            <a:pPr marL="285750" indent="-285750">
              <a:buFont typeface="Arial" panose="020B0604020202020204" pitchFamily="34" charset="0"/>
              <a:buChar char="•"/>
            </a:pPr>
            <a:r>
              <a:rPr lang="en-US" sz="1600" i="1" dirty="0" smtClean="0">
                <a:solidFill>
                  <a:schemeClr val="bg1"/>
                </a:solidFill>
                <a:latin typeface="Franklin Gothic Book" pitchFamily="34" charset="0"/>
              </a:rPr>
              <a:t>If the requested file had existed, we could</a:t>
            </a:r>
          </a:p>
          <a:p>
            <a:pPr lvl="1"/>
            <a:r>
              <a:rPr lang="en-US" sz="1600" i="1" dirty="0" err="1" smtClean="0">
                <a:solidFill>
                  <a:schemeClr val="bg1"/>
                </a:solidFill>
                <a:latin typeface="Franklin Gothic Book" pitchFamily="34" charset="0"/>
              </a:rPr>
              <a:t>snarf</a:t>
            </a:r>
            <a:r>
              <a:rPr lang="en-US" sz="1600" i="1" dirty="0" smtClean="0">
                <a:solidFill>
                  <a:schemeClr val="bg1"/>
                </a:solidFill>
                <a:latin typeface="Franklin Gothic Book" pitchFamily="34" charset="0"/>
              </a:rPr>
              <a:t> a copy sent to </a:t>
            </a:r>
            <a:r>
              <a:rPr lang="en-US" sz="1400" i="1" dirty="0" smtClean="0">
                <a:solidFill>
                  <a:schemeClr val="bg1"/>
                </a:solidFill>
                <a:latin typeface="Franklin Gothic Book" pitchFamily="34" charset="0"/>
              </a:rPr>
              <a:t>65.193.86.2 port 29281</a:t>
            </a:r>
            <a:endParaRPr lang="en-US" sz="1600" i="1" dirty="0" smtClean="0">
              <a:solidFill>
                <a:schemeClr val="bg1"/>
              </a:solidFill>
              <a:latin typeface="Franklin Gothic Book" pitchFamily="34" charset="0"/>
            </a:endParaRPr>
          </a:p>
          <a:p>
            <a:endParaRPr lang="en-US" sz="1600" i="1" dirty="0">
              <a:solidFill>
                <a:schemeClr val="bg1"/>
              </a:solidFill>
              <a:latin typeface="Franklin Gothic Book" pitchFamily="34" charset="0"/>
            </a:endParaRPr>
          </a:p>
          <a:p>
            <a:r>
              <a:rPr lang="en-US" sz="1600" i="1" dirty="0" smtClean="0">
                <a:solidFill>
                  <a:schemeClr val="bg1"/>
                </a:solidFill>
                <a:latin typeface="Franklin Gothic Book" pitchFamily="34" charset="0"/>
              </a:rPr>
              <a:t>And most importantly:</a:t>
            </a:r>
          </a:p>
          <a:p>
            <a:pPr marL="285750" indent="-285750">
              <a:buFont typeface="Arial" panose="020B0604020202020204" pitchFamily="34" charset="0"/>
              <a:buChar char="•"/>
            </a:pPr>
            <a:r>
              <a:rPr lang="en-US" sz="1600" i="1" dirty="0" smtClean="0">
                <a:solidFill>
                  <a:schemeClr val="bg1"/>
                </a:solidFill>
                <a:latin typeface="Franklin Gothic Book" pitchFamily="34" charset="0"/>
              </a:rPr>
              <a:t>Don’t use FTP!</a:t>
            </a:r>
            <a:endParaRPr lang="en-US" sz="1600" i="1" dirty="0">
              <a:solidFill>
                <a:schemeClr val="bg1"/>
              </a:solidFill>
              <a:latin typeface="Franklin Gothic Book" pitchFamily="34" charset="0"/>
            </a:endParaRPr>
          </a:p>
        </p:txBody>
      </p:sp>
    </p:spTree>
    <p:extLst>
      <p:ext uri="{BB962C8B-B14F-4D97-AF65-F5344CB8AC3E}">
        <p14:creationId xmlns:p14="http://schemas.microsoft.com/office/powerpoint/2010/main" val="68113695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RECON - Defenses</a:t>
            </a:r>
            <a:endParaRPr lang="en-US" dirty="0"/>
          </a:p>
        </p:txBody>
      </p:sp>
      <p:sp>
        <p:nvSpPr>
          <p:cNvPr id="3" name="Content Placeholder 2"/>
          <p:cNvSpPr>
            <a:spLocks noGrp="1"/>
          </p:cNvSpPr>
          <p:nvPr>
            <p:ph sz="quarter" idx="11"/>
          </p:nvPr>
        </p:nvSpPr>
        <p:spPr/>
        <p:txBody>
          <a:bodyPr/>
          <a:lstStyle/>
          <a:p>
            <a:r>
              <a:rPr lang="en-US" dirty="0" smtClean="0"/>
              <a:t>Policy and Deep Inspection helps</a:t>
            </a:r>
          </a:p>
          <a:p>
            <a:r>
              <a:rPr lang="en-US" dirty="0" err="1" smtClean="0"/>
              <a:t>Honeynets</a:t>
            </a:r>
            <a:r>
              <a:rPr lang="en-US" dirty="0" smtClean="0"/>
              <a:t> can slow down reconnaissance</a:t>
            </a:r>
          </a:p>
          <a:p>
            <a:r>
              <a:rPr lang="en-US" dirty="0" smtClean="0"/>
              <a:t>Generally, these are detected using log-correlation</a:t>
            </a:r>
          </a:p>
          <a:p>
            <a:pPr lvl="1"/>
            <a:r>
              <a:rPr lang="en-US" dirty="0" smtClean="0"/>
              <a:t>SIEM</a:t>
            </a:r>
          </a:p>
          <a:p>
            <a:pPr lvl="1"/>
            <a:r>
              <a:rPr lang="en-US" dirty="0" smtClean="0"/>
              <a:t>IPS</a:t>
            </a:r>
          </a:p>
          <a:p>
            <a:pPr lvl="1"/>
            <a:r>
              <a:rPr lang="en-US" dirty="0" smtClean="0"/>
              <a:t>Firewall</a:t>
            </a:r>
          </a:p>
          <a:p>
            <a:r>
              <a:rPr lang="en-US" dirty="0" smtClean="0"/>
              <a:t>It is hard to defend against passive reconnaissance, except using physical security or crypto</a:t>
            </a:r>
          </a:p>
        </p:txBody>
      </p:sp>
    </p:spTree>
    <p:extLst>
      <p:ext uri="{BB962C8B-B14F-4D97-AF65-F5344CB8AC3E}">
        <p14:creationId xmlns:p14="http://schemas.microsoft.com/office/powerpoint/2010/main" val="1047282285"/>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Threats: Spoofing</a:t>
            </a:r>
          </a:p>
        </p:txBody>
      </p:sp>
      <p:sp>
        <p:nvSpPr>
          <p:cNvPr id="3" name="Subtitle 2"/>
          <p:cNvSpPr>
            <a:spLocks noGrp="1"/>
          </p:cNvSpPr>
          <p:nvPr>
            <p:ph type="subTitle" idx="1"/>
          </p:nvPr>
        </p:nvSpPr>
        <p:spPr/>
        <p:txBody>
          <a:bodyPr/>
          <a:lstStyle/>
          <a:p>
            <a:r>
              <a:rPr lang="en-US" dirty="0" smtClean="0"/>
              <a:t>Threats across the network stack and defenses against them</a:t>
            </a:r>
            <a:endParaRPr lang="en-US" dirty="0"/>
          </a:p>
        </p:txBody>
      </p:sp>
    </p:spTree>
    <p:extLst>
      <p:ext uri="{BB962C8B-B14F-4D97-AF65-F5344CB8AC3E}">
        <p14:creationId xmlns:p14="http://schemas.microsoft.com/office/powerpoint/2010/main" val="2151854246"/>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Spoofing – What is it?</a:t>
            </a:r>
            <a:endParaRPr lang="en-US" dirty="0"/>
          </a:p>
        </p:txBody>
      </p:sp>
      <p:sp>
        <p:nvSpPr>
          <p:cNvPr id="3" name="Content Placeholder 2"/>
          <p:cNvSpPr>
            <a:spLocks noGrp="1"/>
          </p:cNvSpPr>
          <p:nvPr>
            <p:ph sz="quarter" idx="11"/>
          </p:nvPr>
        </p:nvSpPr>
        <p:spPr/>
        <p:txBody>
          <a:bodyPr>
            <a:normAutofit fontScale="92500" lnSpcReduction="10000"/>
          </a:bodyPr>
          <a:lstStyle/>
          <a:p>
            <a:r>
              <a:rPr lang="en-US" dirty="0" smtClean="0"/>
              <a:t>Spoofing: Attacker masquerades as another network entity in order to gain some advantage over the network defenses of the target.</a:t>
            </a:r>
          </a:p>
          <a:p>
            <a:r>
              <a:rPr lang="en-US" dirty="0" smtClean="0">
                <a:hlinkClick r:id="rId2"/>
              </a:rPr>
              <a:t>LAND Attack</a:t>
            </a:r>
            <a:r>
              <a:rPr lang="en-US" dirty="0" smtClean="0"/>
              <a:t>: A </a:t>
            </a:r>
            <a:r>
              <a:rPr lang="en-US" dirty="0" err="1" smtClean="0"/>
              <a:t>DoS</a:t>
            </a:r>
            <a:r>
              <a:rPr lang="en-US" dirty="0" smtClean="0"/>
              <a:t> attack that relied on spoofing</a:t>
            </a:r>
          </a:p>
          <a:p>
            <a:r>
              <a:rPr lang="en-US" dirty="0" smtClean="0"/>
              <a:t>IP and ARP spoofing to perform MITM attacks</a:t>
            </a:r>
          </a:p>
          <a:p>
            <a:pPr lvl="1"/>
            <a:r>
              <a:rPr lang="en-US" dirty="0" smtClean="0"/>
              <a:t>Used to poison ARP DBs to perform MITM</a:t>
            </a:r>
          </a:p>
          <a:p>
            <a:r>
              <a:rPr lang="en-US" dirty="0" smtClean="0"/>
              <a:t>Predictive spoofing: TCP resets, TCP sequence number prediction to get through NATs (more later)</a:t>
            </a:r>
          </a:p>
          <a:p>
            <a:r>
              <a:rPr lang="en-US" dirty="0" smtClean="0"/>
              <a:t>Legitimate uses: for load testing with large number of users</a:t>
            </a:r>
          </a:p>
          <a:p>
            <a:r>
              <a:rPr lang="en-US" dirty="0" smtClean="0"/>
              <a:t>What can be spoofed?</a:t>
            </a:r>
          </a:p>
          <a:p>
            <a:pPr lvl="1"/>
            <a:r>
              <a:rPr lang="en-US" dirty="0" smtClean="0"/>
              <a:t>TCP sequence numbers</a:t>
            </a:r>
          </a:p>
          <a:p>
            <a:pPr lvl="1"/>
            <a:r>
              <a:rPr lang="en-US" dirty="0" smtClean="0"/>
              <a:t>IP addresses</a:t>
            </a:r>
          </a:p>
          <a:p>
            <a:pPr lvl="1"/>
            <a:r>
              <a:rPr lang="en-US" dirty="0" smtClean="0"/>
              <a:t>MAC addresses</a:t>
            </a:r>
          </a:p>
          <a:p>
            <a:pPr lvl="1"/>
            <a:r>
              <a:rPr lang="en-US" dirty="0" smtClean="0"/>
              <a:t>E-mail addresses</a:t>
            </a:r>
          </a:p>
          <a:p>
            <a:pPr lvl="1"/>
            <a:r>
              <a:rPr lang="en-US" dirty="0" smtClean="0"/>
              <a:t>HTTP fields – e.g. referrer fields</a:t>
            </a:r>
          </a:p>
          <a:p>
            <a:pPr lvl="1"/>
            <a:endParaRPr lang="en-US" dirty="0"/>
          </a:p>
        </p:txBody>
      </p:sp>
    </p:spTree>
    <p:extLst>
      <p:ext uri="{BB962C8B-B14F-4D97-AF65-F5344CB8AC3E}">
        <p14:creationId xmlns:p14="http://schemas.microsoft.com/office/powerpoint/2010/main" val="536703832"/>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need network security?</a:t>
            </a:r>
            <a:endParaRPr lang="en-US" dirty="0"/>
          </a:p>
        </p:txBody>
      </p:sp>
      <p:sp>
        <p:nvSpPr>
          <p:cNvPr id="5" name="Content Placeholder 4"/>
          <p:cNvSpPr>
            <a:spLocks noGrp="1"/>
          </p:cNvSpPr>
          <p:nvPr>
            <p:ph sz="quarter" idx="11"/>
          </p:nvPr>
        </p:nvSpPr>
        <p:spPr/>
        <p:txBody>
          <a:bodyPr>
            <a:normAutofit/>
          </a:bodyPr>
          <a:lstStyle/>
          <a:p>
            <a:r>
              <a:rPr lang="en-US" dirty="0" smtClean="0"/>
              <a:t>Helping Host-based protections</a:t>
            </a:r>
          </a:p>
          <a:p>
            <a:pPr lvl="1"/>
            <a:r>
              <a:rPr lang="en-US" dirty="0" smtClean="0"/>
              <a:t>Keep dangerous hosts/data out  / Create a safe space (</a:t>
            </a:r>
            <a:r>
              <a:rPr lang="en-US" dirty="0"/>
              <a:t>Kindergarten </a:t>
            </a:r>
            <a:r>
              <a:rPr lang="en-US" dirty="0" smtClean="0"/>
              <a:t>rules)</a:t>
            </a:r>
          </a:p>
          <a:p>
            <a:pPr lvl="1"/>
            <a:r>
              <a:rPr lang="en-US" dirty="0" smtClean="0"/>
              <a:t>Prevent exfiltration of critical data</a:t>
            </a:r>
          </a:p>
          <a:p>
            <a:pPr lvl="1"/>
            <a:r>
              <a:rPr lang="en-US" dirty="0" smtClean="0"/>
              <a:t>Protect hosts missing internal protection (legacy, mobile, visitors, BYOD, </a:t>
            </a:r>
            <a:r>
              <a:rPr lang="en-US" dirty="0" err="1" smtClean="0"/>
              <a:t>IoT</a:t>
            </a:r>
            <a:r>
              <a:rPr lang="en-US" dirty="0" smtClean="0"/>
              <a:t>)</a:t>
            </a:r>
          </a:p>
          <a:p>
            <a:pPr lvl="1"/>
            <a:r>
              <a:rPr lang="en-US" dirty="0" smtClean="0"/>
              <a:t>Hiding network traffic is different from hiding on the host (raise the bar)</a:t>
            </a:r>
          </a:p>
          <a:p>
            <a:r>
              <a:rPr lang="en-US" dirty="0" smtClean="0"/>
              <a:t>Threats come in from the network</a:t>
            </a:r>
          </a:p>
          <a:p>
            <a:pPr lvl="1"/>
            <a:r>
              <a:rPr lang="en-US" dirty="0" err="1" smtClean="0"/>
              <a:t>DDoS</a:t>
            </a:r>
            <a:endParaRPr lang="en-US" dirty="0" smtClean="0"/>
          </a:p>
          <a:p>
            <a:pPr lvl="1"/>
            <a:r>
              <a:rPr lang="en-US" dirty="0" smtClean="0"/>
              <a:t>Attacks from the network in (e.g., Stack overflow, Morris Worm)</a:t>
            </a:r>
          </a:p>
          <a:p>
            <a:r>
              <a:rPr lang="en-US" dirty="0" smtClean="0"/>
              <a:t>Threats out ON the network</a:t>
            </a:r>
          </a:p>
          <a:p>
            <a:pPr lvl="1"/>
            <a:r>
              <a:rPr lang="en-US" dirty="0" smtClean="0"/>
              <a:t>Worms</a:t>
            </a:r>
            <a:endParaRPr lang="en-US" dirty="0"/>
          </a:p>
          <a:p>
            <a:pPr lvl="1"/>
            <a:r>
              <a:rPr lang="en-US" dirty="0" smtClean="0"/>
              <a:t>Botnets</a:t>
            </a:r>
            <a:endParaRPr lang="en-US" dirty="0"/>
          </a:p>
          <a:p>
            <a:pPr lvl="1"/>
            <a:r>
              <a:rPr lang="en-US" dirty="0" smtClean="0"/>
              <a:t>Theft of network resources</a:t>
            </a:r>
          </a:p>
          <a:p>
            <a:pPr lvl="1"/>
            <a:r>
              <a:rPr lang="en-US" dirty="0" smtClean="0"/>
              <a:t>Threat to critical infrastructure, espionage</a:t>
            </a:r>
            <a:endParaRPr lang="en-US" dirty="0"/>
          </a:p>
        </p:txBody>
      </p:sp>
      <p:sp>
        <p:nvSpPr>
          <p:cNvPr id="3" name="Slide Number Placeholder 2"/>
          <p:cNvSpPr>
            <a:spLocks noGrp="1"/>
          </p:cNvSpPr>
          <p:nvPr>
            <p:ph type="sldNum" sz="quarter" idx="4"/>
          </p:nvPr>
        </p:nvSpPr>
        <p:spPr/>
        <p:txBody>
          <a:bodyPr/>
          <a:lstStyle/>
          <a:p>
            <a:pPr>
              <a:defRPr/>
            </a:pPr>
            <a:fld id="{2B23B61D-7848-407F-A498-9F4C233B09A8}" type="slidenum">
              <a:rPr lang="en-US" smtClean="0"/>
              <a:pPr>
                <a:defRPr/>
              </a:pPr>
              <a:t>6</a:t>
            </a:fld>
            <a:endParaRPr lang="en-US" dirty="0"/>
          </a:p>
        </p:txBody>
      </p:sp>
      <p:sp>
        <p:nvSpPr>
          <p:cNvPr id="4" name="Rectangle 3"/>
          <p:cNvSpPr/>
          <p:nvPr/>
        </p:nvSpPr>
        <p:spPr>
          <a:xfrm>
            <a:off x="4953000" y="3340486"/>
            <a:ext cx="3813865" cy="830997"/>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2400" b="1" cap="none" spc="0" dirty="0" smtClean="0">
                <a:ln/>
                <a:solidFill>
                  <a:schemeClr val="accent3"/>
                </a:solidFill>
                <a:effectLst/>
              </a:rPr>
              <a:t>Remember other vectors</a:t>
            </a:r>
          </a:p>
          <a:p>
            <a:pPr algn="ctr"/>
            <a:r>
              <a:rPr lang="en-US" sz="2400" b="1" cap="none" spc="0" dirty="0" smtClean="0">
                <a:ln/>
                <a:solidFill>
                  <a:schemeClr val="accent3"/>
                </a:solidFill>
                <a:effectLst/>
              </a:rPr>
              <a:t>—CD, USB</a:t>
            </a:r>
            <a:endParaRPr lang="en-US" sz="2400" b="1" cap="none" spc="0" dirty="0">
              <a:ln/>
              <a:solidFill>
                <a:schemeClr val="accent3"/>
              </a:solidFill>
              <a:effectLst/>
            </a:endParaRPr>
          </a:p>
        </p:txBody>
      </p:sp>
    </p:spTree>
    <p:extLst>
      <p:ext uri="{BB962C8B-B14F-4D97-AF65-F5344CB8AC3E}">
        <p14:creationId xmlns:p14="http://schemas.microsoft.com/office/powerpoint/2010/main" val="98668059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Spoofing – Defenses</a:t>
            </a:r>
            <a:endParaRPr lang="en-US" dirty="0"/>
          </a:p>
        </p:txBody>
      </p:sp>
      <p:sp>
        <p:nvSpPr>
          <p:cNvPr id="3" name="Content Placeholder 2"/>
          <p:cNvSpPr>
            <a:spLocks noGrp="1"/>
          </p:cNvSpPr>
          <p:nvPr>
            <p:ph sz="quarter" idx="11"/>
          </p:nvPr>
        </p:nvSpPr>
        <p:spPr/>
        <p:txBody>
          <a:bodyPr/>
          <a:lstStyle/>
          <a:p>
            <a:r>
              <a:rPr lang="en-US" dirty="0" smtClean="0"/>
              <a:t>Most network security solutions perform some basic checks to detect and defend against spoofing</a:t>
            </a:r>
          </a:p>
          <a:p>
            <a:r>
              <a:rPr lang="en-US" dirty="0" smtClean="0"/>
              <a:t>Reverse Path Filtering</a:t>
            </a:r>
          </a:p>
          <a:p>
            <a:r>
              <a:rPr lang="en-US" dirty="0" smtClean="0"/>
              <a:t>Ingress filtering including dropping packets from </a:t>
            </a:r>
            <a:r>
              <a:rPr lang="en-US" dirty="0" err="1" smtClean="0"/>
              <a:t>bogons</a:t>
            </a:r>
            <a:endParaRPr lang="en-US" dirty="0" smtClean="0"/>
          </a:p>
          <a:p>
            <a:pPr lvl="1"/>
            <a:r>
              <a:rPr lang="en-US" dirty="0" smtClean="0"/>
              <a:t>For more information see: </a:t>
            </a:r>
            <a:r>
              <a:rPr lang="en-US" dirty="0">
                <a:hlinkClick r:id="rId2"/>
              </a:rPr>
              <a:t>RFC </a:t>
            </a:r>
            <a:r>
              <a:rPr lang="en-US" dirty="0" smtClean="0">
                <a:hlinkClick r:id="rId2"/>
              </a:rPr>
              <a:t>3704</a:t>
            </a:r>
            <a:r>
              <a:rPr lang="en-US" dirty="0" smtClean="0"/>
              <a:t>, </a:t>
            </a:r>
            <a:r>
              <a:rPr lang="en-US" dirty="0"/>
              <a:t>Ingress Filtering for </a:t>
            </a:r>
            <a:r>
              <a:rPr lang="en-US" dirty="0" err="1"/>
              <a:t>Multihomed</a:t>
            </a:r>
            <a:r>
              <a:rPr lang="en-US" dirty="0"/>
              <a:t> Networks</a:t>
            </a:r>
          </a:p>
          <a:p>
            <a:r>
              <a:rPr lang="en-US" dirty="0" smtClean="0"/>
              <a:t>Egress filtering to ensure that only packets that belong to appropriate internal networks (and no source IPs that belong to the network device itself) are routed through.</a:t>
            </a:r>
          </a:p>
          <a:p>
            <a:pPr lvl="1"/>
            <a:endParaRPr lang="en-US" dirty="0"/>
          </a:p>
        </p:txBody>
      </p:sp>
    </p:spTree>
    <p:extLst>
      <p:ext uri="{BB962C8B-B14F-4D97-AF65-F5344CB8AC3E}">
        <p14:creationId xmlns:p14="http://schemas.microsoft.com/office/powerpoint/2010/main" val="3836069822"/>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Threats: Resource </a:t>
            </a:r>
            <a:r>
              <a:rPr lang="en-US" dirty="0" smtClean="0"/>
              <a:t>consumption Attacks</a:t>
            </a:r>
            <a:endParaRPr lang="en-US" dirty="0"/>
          </a:p>
        </p:txBody>
      </p:sp>
      <p:sp>
        <p:nvSpPr>
          <p:cNvPr id="3" name="Subtitle 2"/>
          <p:cNvSpPr>
            <a:spLocks noGrp="1"/>
          </p:cNvSpPr>
          <p:nvPr>
            <p:ph type="subTitle" idx="1"/>
          </p:nvPr>
        </p:nvSpPr>
        <p:spPr/>
        <p:txBody>
          <a:bodyPr/>
          <a:lstStyle/>
          <a:p>
            <a:r>
              <a:rPr lang="en-US" dirty="0" smtClean="0"/>
              <a:t>Threats across the network stack and defenses against them</a:t>
            </a:r>
            <a:endParaRPr lang="en-US" dirty="0"/>
          </a:p>
        </p:txBody>
      </p:sp>
    </p:spTree>
    <p:extLst>
      <p:ext uri="{BB962C8B-B14F-4D97-AF65-F5344CB8AC3E}">
        <p14:creationId xmlns:p14="http://schemas.microsoft.com/office/powerpoint/2010/main" val="1600977965"/>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Denial of Service (DOS)</a:t>
            </a:r>
            <a:endParaRPr lang="en-US" dirty="0"/>
          </a:p>
        </p:txBody>
      </p:sp>
      <p:sp>
        <p:nvSpPr>
          <p:cNvPr id="3" name="Content Placeholder 2"/>
          <p:cNvSpPr>
            <a:spLocks noGrp="1"/>
          </p:cNvSpPr>
          <p:nvPr>
            <p:ph sz="quarter" idx="11"/>
          </p:nvPr>
        </p:nvSpPr>
        <p:spPr/>
        <p:txBody>
          <a:bodyPr>
            <a:normAutofit fontScale="92500" lnSpcReduction="10000"/>
          </a:bodyPr>
          <a:lstStyle/>
          <a:p>
            <a:r>
              <a:rPr lang="en-US" dirty="0" err="1" smtClean="0"/>
              <a:t>DoS</a:t>
            </a:r>
            <a:r>
              <a:rPr lang="en-US" dirty="0" smtClean="0"/>
              <a:t> = Denial of Service</a:t>
            </a:r>
          </a:p>
          <a:p>
            <a:pPr lvl="1"/>
            <a:r>
              <a:rPr lang="en-US" dirty="0" smtClean="0"/>
              <a:t>About consuming resources for an extended period of time such that the targeted service is degraded, some times to a point where it is unusable</a:t>
            </a:r>
          </a:p>
          <a:p>
            <a:r>
              <a:rPr lang="en-US" dirty="0" err="1" smtClean="0"/>
              <a:t>DDoS</a:t>
            </a:r>
            <a:r>
              <a:rPr lang="en-US" dirty="0" smtClean="0"/>
              <a:t> = Distributed </a:t>
            </a:r>
            <a:r>
              <a:rPr lang="en-US" dirty="0" err="1" smtClean="0"/>
              <a:t>DoS</a:t>
            </a:r>
            <a:endParaRPr lang="en-US" dirty="0" smtClean="0"/>
          </a:p>
          <a:p>
            <a:pPr lvl="1"/>
            <a:r>
              <a:rPr lang="en-US" dirty="0" smtClean="0"/>
              <a:t>Asymmetrical resource utilization (attackers needs to spend fewer resources than the subject of attack) is the key to the success of most </a:t>
            </a:r>
            <a:r>
              <a:rPr lang="en-US" dirty="0" err="1" smtClean="0"/>
              <a:t>DoS</a:t>
            </a:r>
            <a:r>
              <a:rPr lang="en-US" dirty="0" smtClean="0"/>
              <a:t> attacks</a:t>
            </a:r>
          </a:p>
          <a:p>
            <a:pPr lvl="1"/>
            <a:r>
              <a:rPr lang="en-US" dirty="0" err="1" smtClean="0"/>
              <a:t>DDoS</a:t>
            </a:r>
            <a:r>
              <a:rPr lang="en-US" dirty="0" smtClean="0"/>
              <a:t> leverages large numbers of computers to perform one or more resource exhaustion attacks against a target such that it is overwhelmed and unable to perform its function.</a:t>
            </a:r>
          </a:p>
          <a:p>
            <a:pPr lvl="1"/>
            <a:r>
              <a:rPr lang="en-US" dirty="0" smtClean="0"/>
              <a:t>Harder to defend against</a:t>
            </a:r>
          </a:p>
          <a:p>
            <a:r>
              <a:rPr lang="en-US" dirty="0" smtClean="0"/>
              <a:t>Motivation for a </a:t>
            </a:r>
            <a:r>
              <a:rPr lang="en-US" dirty="0" err="1" smtClean="0"/>
              <a:t>DoS</a:t>
            </a:r>
            <a:r>
              <a:rPr lang="en-US" dirty="0" smtClean="0"/>
              <a:t> attack:</a:t>
            </a:r>
          </a:p>
          <a:p>
            <a:pPr lvl="1"/>
            <a:r>
              <a:rPr lang="en-US" dirty="0" err="1" smtClean="0"/>
              <a:t>Hacktivism</a:t>
            </a:r>
            <a:endParaRPr lang="en-US" dirty="0" smtClean="0"/>
          </a:p>
          <a:p>
            <a:pPr lvl="1"/>
            <a:r>
              <a:rPr lang="en-US" dirty="0" smtClean="0"/>
              <a:t>Financial Gain</a:t>
            </a:r>
          </a:p>
          <a:p>
            <a:pPr lvl="1"/>
            <a:r>
              <a:rPr lang="en-US" dirty="0" smtClean="0"/>
              <a:t>Cyber War</a:t>
            </a:r>
          </a:p>
          <a:p>
            <a:pPr lvl="1"/>
            <a:r>
              <a:rPr lang="en-US" dirty="0" smtClean="0"/>
              <a:t>Cyber Terrorism</a:t>
            </a:r>
          </a:p>
          <a:p>
            <a:pPr lvl="1"/>
            <a:r>
              <a:rPr lang="en-US" dirty="0" smtClean="0"/>
              <a:t>Unintentional: </a:t>
            </a:r>
            <a:r>
              <a:rPr lang="en-US" dirty="0" err="1" smtClean="0"/>
              <a:t>slashdot</a:t>
            </a:r>
            <a:r>
              <a:rPr lang="en-US" dirty="0" smtClean="0"/>
              <a:t>, </a:t>
            </a:r>
            <a:r>
              <a:rPr lang="en-US" dirty="0" err="1" smtClean="0"/>
              <a:t>reddit</a:t>
            </a:r>
            <a:r>
              <a:rPr lang="en-US" dirty="0" smtClean="0"/>
              <a:t>, etc.</a:t>
            </a:r>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3342699489"/>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DOS</a:t>
            </a:r>
            <a:endParaRPr lang="en-US" dirty="0"/>
          </a:p>
        </p:txBody>
      </p:sp>
      <p:sp>
        <p:nvSpPr>
          <p:cNvPr id="3" name="Content Placeholder 2"/>
          <p:cNvSpPr>
            <a:spLocks noGrp="1"/>
          </p:cNvSpPr>
          <p:nvPr>
            <p:ph sz="quarter" idx="11"/>
          </p:nvPr>
        </p:nvSpPr>
        <p:spPr/>
        <p:txBody>
          <a:bodyPr>
            <a:normAutofit fontScale="92500" lnSpcReduction="10000"/>
          </a:bodyPr>
          <a:lstStyle/>
          <a:p>
            <a:r>
              <a:rPr lang="en-US" b="1" dirty="0"/>
              <a:t>Network exhaustion</a:t>
            </a:r>
            <a:r>
              <a:rPr lang="en-US" dirty="0"/>
              <a:t>: </a:t>
            </a:r>
            <a:r>
              <a:rPr lang="en-US" dirty="0" smtClean="0"/>
              <a:t>Flooding the network so that the service is unreachable or is reachable with such high latency that it is useless</a:t>
            </a:r>
          </a:p>
          <a:p>
            <a:pPr lvl="1"/>
            <a:r>
              <a:rPr lang="en-US" dirty="0" smtClean="0"/>
              <a:t>E.g.: DNS amplification attacks</a:t>
            </a:r>
            <a:endParaRPr lang="en-US" dirty="0"/>
          </a:p>
          <a:p>
            <a:r>
              <a:rPr lang="en-US" b="1" dirty="0"/>
              <a:t>CPU exhaustion</a:t>
            </a:r>
            <a:r>
              <a:rPr lang="en-US" dirty="0"/>
              <a:t>: </a:t>
            </a:r>
            <a:r>
              <a:rPr lang="en-US" dirty="0" smtClean="0"/>
              <a:t>Make CPU so busy, legitimate traffic cannot be served. </a:t>
            </a:r>
          </a:p>
          <a:p>
            <a:pPr lvl="1"/>
            <a:r>
              <a:rPr lang="en-US" dirty="0" err="1" smtClean="0"/>
              <a:t>E.g</a:t>
            </a:r>
            <a:r>
              <a:rPr lang="en-US" dirty="0" smtClean="0"/>
              <a:t>: TCP ACK flood: Busy servers could spend CPU searching for right TCB, Fragmentation attack: don’t send the first fragment.</a:t>
            </a:r>
            <a:endParaRPr lang="en-US" dirty="0"/>
          </a:p>
          <a:p>
            <a:r>
              <a:rPr lang="en-US" b="1" dirty="0"/>
              <a:t>Memory </a:t>
            </a:r>
            <a:r>
              <a:rPr lang="en-US" b="1" dirty="0" smtClean="0"/>
              <a:t>exhaustion</a:t>
            </a:r>
            <a:r>
              <a:rPr lang="en-US" dirty="0" smtClean="0"/>
              <a:t>: Cause server to run out of memory and slow down/crash</a:t>
            </a:r>
          </a:p>
          <a:p>
            <a:pPr lvl="1"/>
            <a:r>
              <a:rPr lang="en-US" dirty="0" err="1" smtClean="0"/>
              <a:t>E.g</a:t>
            </a:r>
            <a:r>
              <a:rPr lang="en-US" dirty="0" smtClean="0"/>
              <a:t>: TCP SYN flood (</a:t>
            </a:r>
            <a:r>
              <a:rPr lang="en-US" dirty="0" smtClean="0">
                <a:hlinkClick r:id="rId2"/>
              </a:rPr>
              <a:t>NMAP can do this</a:t>
            </a:r>
            <a:r>
              <a:rPr lang="en-US" dirty="0" smtClean="0"/>
              <a:t>, but </a:t>
            </a:r>
            <a:r>
              <a:rPr lang="en-US" dirty="0" smtClean="0">
                <a:hlinkClick r:id="rId3"/>
              </a:rPr>
              <a:t>don’t try it on the campus net</a:t>
            </a:r>
            <a:r>
              <a:rPr lang="en-US" dirty="0" smtClean="0"/>
              <a:t>!)</a:t>
            </a:r>
            <a:endParaRPr lang="en-US" dirty="0"/>
          </a:p>
          <a:p>
            <a:r>
              <a:rPr lang="en-US" b="1" dirty="0"/>
              <a:t>Storage </a:t>
            </a:r>
            <a:r>
              <a:rPr lang="en-US" b="1" dirty="0" smtClean="0"/>
              <a:t>exhaustion</a:t>
            </a:r>
            <a:r>
              <a:rPr lang="en-US" dirty="0" smtClean="0"/>
              <a:t>: Cause server to run out of disk space</a:t>
            </a:r>
            <a:endParaRPr lang="en-US" dirty="0"/>
          </a:p>
          <a:p>
            <a:r>
              <a:rPr lang="en-US" b="1" dirty="0"/>
              <a:t>Application vulnerability exploitation</a:t>
            </a:r>
            <a:r>
              <a:rPr lang="en-US" dirty="0"/>
              <a:t>: making the application unavailable by crashing it or the OS.</a:t>
            </a:r>
          </a:p>
          <a:p>
            <a:r>
              <a:rPr lang="en-US" b="1" dirty="0"/>
              <a:t>Other finite resources</a:t>
            </a:r>
            <a:r>
              <a:rPr lang="en-US" dirty="0"/>
              <a:t>: sockets, TCP listen queue, connection </a:t>
            </a:r>
            <a:r>
              <a:rPr lang="en-US" dirty="0" smtClean="0"/>
              <a:t>pool, firewall session tables, SSL exhaustion, etc.</a:t>
            </a:r>
          </a:p>
          <a:p>
            <a:pPr lvl="1"/>
            <a:r>
              <a:rPr lang="en-US" dirty="0" err="1" smtClean="0"/>
              <a:t>E,g</a:t>
            </a:r>
            <a:r>
              <a:rPr lang="en-US" dirty="0" smtClean="0"/>
              <a:t>.: </a:t>
            </a:r>
            <a:r>
              <a:rPr lang="en-US" sz="1000" u="sng" dirty="0" smtClean="0">
                <a:hlinkClick r:id="rId4"/>
              </a:rPr>
              <a:t>CVE-2009-2874</a:t>
            </a:r>
            <a:r>
              <a:rPr lang="en-US" sz="1000" dirty="0" smtClean="0"/>
              <a:t>,</a:t>
            </a:r>
            <a:r>
              <a:rPr lang="en-US" sz="1000" u="sng" dirty="0" smtClean="0">
                <a:hlinkClick r:id="rId5"/>
              </a:rPr>
              <a:t>CVE-2009-1928</a:t>
            </a:r>
            <a:r>
              <a:rPr lang="en-US" sz="1000" dirty="0" smtClean="0"/>
              <a:t>,</a:t>
            </a:r>
            <a:r>
              <a:rPr lang="en-US" sz="1000" u="sng" dirty="0" smtClean="0">
                <a:hlinkClick r:id="rId6"/>
              </a:rPr>
              <a:t>CVE-2009-2858</a:t>
            </a:r>
            <a:r>
              <a:rPr lang="en-US" sz="1000" dirty="0" smtClean="0"/>
              <a:t>,</a:t>
            </a:r>
            <a:r>
              <a:rPr lang="en-US" sz="1000" u="sng" dirty="0" smtClean="0">
                <a:hlinkClick r:id="rId7"/>
              </a:rPr>
              <a:t>CVE-2009-2726</a:t>
            </a:r>
            <a:r>
              <a:rPr lang="en-US" sz="1000" dirty="0" smtClean="0"/>
              <a:t>,</a:t>
            </a:r>
            <a:r>
              <a:rPr lang="en-US" sz="1000" u="sng" dirty="0" smtClean="0">
                <a:hlinkClick r:id="rId8"/>
              </a:rPr>
              <a:t>CVE-2009-2540</a:t>
            </a:r>
            <a:r>
              <a:rPr lang="en-US" sz="1000" dirty="0" smtClean="0"/>
              <a:t>,</a:t>
            </a:r>
            <a:r>
              <a:rPr lang="en-US" sz="1000" u="sng" dirty="0" smtClean="0">
                <a:hlinkClick r:id="rId9"/>
              </a:rPr>
              <a:t>CVE-2009-2299</a:t>
            </a:r>
            <a:r>
              <a:rPr lang="en-US" sz="1000" dirty="0" smtClean="0"/>
              <a:t>,</a:t>
            </a:r>
            <a:r>
              <a:rPr lang="en-US" sz="1000" u="sng" dirty="0" smtClean="0">
                <a:hlinkClick r:id="rId10"/>
              </a:rPr>
              <a:t>CVE-2009-2054</a:t>
            </a:r>
            <a:r>
              <a:rPr lang="en-US" sz="1000" dirty="0" smtClean="0"/>
              <a:t>,</a:t>
            </a:r>
            <a:r>
              <a:rPr lang="en-US" sz="1000" u="sng" dirty="0" smtClean="0">
                <a:hlinkClick r:id="rId11"/>
              </a:rPr>
              <a:t>CVE-2008-180</a:t>
            </a:r>
            <a:r>
              <a:rPr lang="en-US" sz="1000" dirty="0" smtClean="0"/>
              <a:t>,</a:t>
            </a:r>
            <a:r>
              <a:rPr lang="en-US" sz="1000" u="sng" dirty="0" smtClean="0">
                <a:hlinkClick r:id="rId12"/>
              </a:rPr>
              <a:t>CVE-2008-2121</a:t>
            </a:r>
            <a:r>
              <a:rPr lang="en-US" sz="1000" dirty="0" smtClean="0"/>
              <a:t>,</a:t>
            </a:r>
            <a:r>
              <a:rPr lang="en-US" sz="1000" u="sng" dirty="0" smtClean="0">
                <a:hlinkClick r:id="rId13"/>
              </a:rPr>
              <a:t>CVE-2008-2122</a:t>
            </a:r>
            <a:r>
              <a:rPr lang="en-US" sz="1000" dirty="0" smtClean="0"/>
              <a:t>,</a:t>
            </a:r>
            <a:r>
              <a:rPr lang="en-US" sz="1000" u="sng" dirty="0" smtClean="0">
                <a:hlinkClick r:id="rId14"/>
              </a:rPr>
              <a:t>CVE-2008-1700</a:t>
            </a:r>
            <a:r>
              <a:rPr lang="en-US" sz="1000" dirty="0" smtClean="0"/>
              <a:t>,</a:t>
            </a:r>
            <a:r>
              <a:rPr lang="en-US" sz="1000" u="sng" dirty="0" smtClean="0">
                <a:hlinkClick r:id="rId15"/>
              </a:rPr>
              <a:t>CVE-2007-103</a:t>
            </a:r>
            <a:r>
              <a:rPr lang="en-US" sz="1000" dirty="0" smtClean="0"/>
              <a:t>,</a:t>
            </a:r>
            <a:r>
              <a:rPr lang="en-US" sz="1000" u="sng" dirty="0" smtClean="0">
                <a:hlinkClick r:id="rId16"/>
              </a:rPr>
              <a:t>CVE-2006-1173</a:t>
            </a:r>
            <a:r>
              <a:rPr lang="en-US" sz="1000" dirty="0" smtClean="0"/>
              <a:t>,</a:t>
            </a:r>
            <a:r>
              <a:rPr lang="en-US" sz="1000" u="sng" dirty="0" smtClean="0">
                <a:hlinkClick r:id="rId17"/>
              </a:rPr>
              <a:t>CVE-2007-0897</a:t>
            </a:r>
            <a:r>
              <a:rPr lang="en-US" sz="1000" dirty="0" smtClean="0"/>
              <a:t>, </a:t>
            </a:r>
            <a:r>
              <a:rPr lang="en-US" sz="1000" dirty="0" err="1" smtClean="0"/>
              <a:t>slowloris</a:t>
            </a:r>
            <a:r>
              <a:rPr lang="en-US" sz="1000" dirty="0" smtClean="0"/>
              <a:t>, etc.</a:t>
            </a:r>
            <a:endParaRPr lang="en-US" dirty="0"/>
          </a:p>
        </p:txBody>
      </p:sp>
    </p:spTree>
    <p:extLst>
      <p:ext uri="{BB962C8B-B14F-4D97-AF65-F5344CB8AC3E}">
        <p14:creationId xmlns:p14="http://schemas.microsoft.com/office/powerpoint/2010/main" val="4209855668"/>
      </p:ext>
    </p:extLst>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DDoS</a:t>
            </a:r>
            <a:r>
              <a:rPr lang="en-US" dirty="0" smtClean="0"/>
              <a:t> Methods</a:t>
            </a:r>
            <a:endParaRPr lang="en-US" dirty="0"/>
          </a:p>
        </p:txBody>
      </p:sp>
      <p:sp>
        <p:nvSpPr>
          <p:cNvPr id="3" name="Content Placeholder 2"/>
          <p:cNvSpPr>
            <a:spLocks noGrp="1"/>
          </p:cNvSpPr>
          <p:nvPr>
            <p:ph sz="quarter" idx="11"/>
          </p:nvPr>
        </p:nvSpPr>
        <p:spPr/>
        <p:txBody>
          <a:bodyPr/>
          <a:lstStyle/>
          <a:p>
            <a:r>
              <a:rPr lang="en-US" dirty="0" smtClean="0"/>
              <a:t>Leverage a large number of internet connected endpoints:</a:t>
            </a:r>
            <a:endParaRPr lang="en-US" dirty="0"/>
          </a:p>
          <a:p>
            <a:pPr lvl="1"/>
            <a:r>
              <a:rPr lang="en-US" dirty="0" smtClean="0"/>
              <a:t>Use Botnets to </a:t>
            </a:r>
            <a:r>
              <a:rPr lang="en-US" dirty="0" err="1" smtClean="0"/>
              <a:t>DoS</a:t>
            </a:r>
            <a:r>
              <a:rPr lang="en-US" dirty="0" smtClean="0"/>
              <a:t> a target.</a:t>
            </a:r>
          </a:p>
          <a:p>
            <a:pPr lvl="1"/>
            <a:r>
              <a:rPr lang="en-US" dirty="0"/>
              <a:t>E.g.: </a:t>
            </a:r>
            <a:r>
              <a:rPr lang="en-US" dirty="0">
                <a:hlinkClick r:id="rId2"/>
              </a:rPr>
              <a:t>http://arstechnica.com/security/2013/04/fueled-by-super-botnets-ddos-attacks-grow-meaner-and-ever-more-powerful</a:t>
            </a:r>
            <a:r>
              <a:rPr lang="en-US" dirty="0" smtClean="0">
                <a:hlinkClick r:id="rId2"/>
              </a:rPr>
              <a:t>/</a:t>
            </a:r>
            <a:r>
              <a:rPr lang="en-US" dirty="0" smtClean="0"/>
              <a:t> </a:t>
            </a:r>
          </a:p>
          <a:p>
            <a:r>
              <a:rPr lang="en-US" dirty="0" smtClean="0"/>
              <a:t>Leverage amplification methods (response much larger than request)</a:t>
            </a:r>
            <a:endParaRPr lang="en-US" dirty="0"/>
          </a:p>
          <a:p>
            <a:pPr lvl="1"/>
            <a:r>
              <a:rPr lang="en-US" dirty="0">
                <a:hlinkClick r:id="rId3"/>
              </a:rPr>
              <a:t>DNS </a:t>
            </a:r>
            <a:r>
              <a:rPr lang="en-US" dirty="0" smtClean="0">
                <a:hlinkClick r:id="rId3"/>
              </a:rPr>
              <a:t>amplification</a:t>
            </a:r>
            <a:r>
              <a:rPr lang="en-US" dirty="0"/>
              <a:t> </a:t>
            </a:r>
            <a:r>
              <a:rPr lang="en-US" dirty="0" smtClean="0"/>
              <a:t>(300Gbps attack – against </a:t>
            </a:r>
            <a:r>
              <a:rPr lang="en-US" dirty="0" err="1" smtClean="0"/>
              <a:t>Spamhaus</a:t>
            </a:r>
            <a:r>
              <a:rPr lang="en-US" dirty="0" smtClean="0"/>
              <a:t> in 2013)</a:t>
            </a:r>
          </a:p>
          <a:p>
            <a:pPr lvl="1"/>
            <a:r>
              <a:rPr lang="en-US" dirty="0" smtClean="0">
                <a:hlinkClick r:id="rId4"/>
              </a:rPr>
              <a:t>NTP amplification</a:t>
            </a:r>
            <a:r>
              <a:rPr lang="en-US" dirty="0" smtClean="0"/>
              <a:t> </a:t>
            </a:r>
            <a:r>
              <a:rPr lang="en-US" dirty="0"/>
              <a:t>(400Gbps </a:t>
            </a:r>
            <a:r>
              <a:rPr lang="en-US" dirty="0" smtClean="0"/>
              <a:t>attack - 2014)</a:t>
            </a:r>
            <a:endParaRPr lang="en-US" dirty="0"/>
          </a:p>
          <a:p>
            <a:pPr lvl="1"/>
            <a:endParaRPr lang="en-US" dirty="0"/>
          </a:p>
          <a:p>
            <a:endParaRPr lang="en-US" dirty="0"/>
          </a:p>
        </p:txBody>
      </p:sp>
    </p:spTree>
    <p:extLst>
      <p:ext uri="{BB962C8B-B14F-4D97-AF65-F5344CB8AC3E}">
        <p14:creationId xmlns:p14="http://schemas.microsoft.com/office/powerpoint/2010/main" val="1663296571"/>
      </p:ext>
    </p:extLst>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DoS</a:t>
            </a:r>
            <a:r>
              <a:rPr lang="en-US" dirty="0" smtClean="0"/>
              <a:t> Defenses</a:t>
            </a:r>
            <a:endParaRPr lang="en-US" dirty="0"/>
          </a:p>
        </p:txBody>
      </p:sp>
      <p:sp>
        <p:nvSpPr>
          <p:cNvPr id="3" name="Content Placeholder 2"/>
          <p:cNvSpPr>
            <a:spLocks noGrp="1"/>
          </p:cNvSpPr>
          <p:nvPr>
            <p:ph sz="quarter" idx="11"/>
          </p:nvPr>
        </p:nvSpPr>
        <p:spPr/>
        <p:txBody>
          <a:bodyPr/>
          <a:lstStyle/>
          <a:p>
            <a:r>
              <a:rPr lang="en-US" dirty="0" smtClean="0"/>
              <a:t>Network traffic validation and cleansing by network products</a:t>
            </a:r>
          </a:p>
          <a:p>
            <a:pPr lvl="1"/>
            <a:r>
              <a:rPr lang="en-US" dirty="0" smtClean="0"/>
              <a:t>Firewall proxies validate application protocols and prevent protocol vulnerabilities from being exploited.</a:t>
            </a:r>
          </a:p>
          <a:p>
            <a:pPr lvl="1"/>
            <a:r>
              <a:rPr lang="en-US" dirty="0" smtClean="0"/>
              <a:t>Check for spoofed addresses</a:t>
            </a:r>
          </a:p>
          <a:p>
            <a:pPr lvl="1"/>
            <a:r>
              <a:rPr lang="en-US" dirty="0" smtClean="0"/>
              <a:t>Ensure that known attacks like the LAND attack, SMURF, SYN Flood </a:t>
            </a:r>
            <a:r>
              <a:rPr lang="en-US" dirty="0" err="1" smtClean="0"/>
              <a:t>etc</a:t>
            </a:r>
            <a:r>
              <a:rPr lang="en-US" dirty="0" smtClean="0"/>
              <a:t> are defended against.</a:t>
            </a:r>
          </a:p>
          <a:p>
            <a:pPr lvl="1"/>
            <a:r>
              <a:rPr lang="en-US" dirty="0" smtClean="0"/>
              <a:t>Firewall, IPS and other network products alone are not sufficient against </a:t>
            </a:r>
            <a:r>
              <a:rPr lang="en-US" dirty="0" err="1" smtClean="0"/>
              <a:t>DDoS</a:t>
            </a:r>
            <a:r>
              <a:rPr lang="en-US" dirty="0" smtClean="0"/>
              <a:t>.</a:t>
            </a:r>
          </a:p>
          <a:p>
            <a:r>
              <a:rPr lang="en-US" dirty="0" smtClean="0"/>
              <a:t>Traffic scrubbing centers (e.g. </a:t>
            </a:r>
            <a:r>
              <a:rPr lang="en-US" dirty="0" err="1" smtClean="0"/>
              <a:t>cloudflare</a:t>
            </a:r>
            <a:r>
              <a:rPr lang="en-US" dirty="0" smtClean="0"/>
              <a:t>, </a:t>
            </a:r>
            <a:r>
              <a:rPr lang="en-US" dirty="0" err="1" smtClean="0"/>
              <a:t>akamai</a:t>
            </a:r>
            <a:r>
              <a:rPr lang="en-US" dirty="0" smtClean="0"/>
              <a:t>, </a:t>
            </a:r>
            <a:r>
              <a:rPr lang="en-US" dirty="0" err="1" smtClean="0"/>
              <a:t>prolexic</a:t>
            </a:r>
            <a:r>
              <a:rPr lang="en-US" dirty="0" smtClean="0"/>
              <a:t>)</a:t>
            </a:r>
          </a:p>
          <a:p>
            <a:pPr lvl="1"/>
            <a:r>
              <a:rPr lang="en-US" dirty="0" smtClean="0"/>
              <a:t>Partial defense against </a:t>
            </a:r>
            <a:r>
              <a:rPr lang="en-US" dirty="0" err="1" smtClean="0"/>
              <a:t>DDoS</a:t>
            </a:r>
            <a:endParaRPr lang="en-US" dirty="0" smtClean="0"/>
          </a:p>
          <a:p>
            <a:pPr lvl="1"/>
            <a:r>
              <a:rPr lang="en-US" dirty="0" smtClean="0"/>
              <a:t>Traffic redirected to global scrubbing centers with massive amounts of bandwidth (multiple </a:t>
            </a:r>
            <a:r>
              <a:rPr lang="en-US" dirty="0" err="1" smtClean="0"/>
              <a:t>Tbps</a:t>
            </a:r>
            <a:r>
              <a:rPr lang="en-US" dirty="0" smtClean="0"/>
              <a:t>) that lets only legitimate traffic through to customer devices.</a:t>
            </a:r>
          </a:p>
        </p:txBody>
      </p:sp>
    </p:spTree>
    <p:extLst>
      <p:ext uri="{BB962C8B-B14F-4D97-AF65-F5344CB8AC3E}">
        <p14:creationId xmlns:p14="http://schemas.microsoft.com/office/powerpoint/2010/main" val="1415272769"/>
      </p:ext>
    </p:extLst>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Threats: Bugs and Back Doors</a:t>
            </a:r>
            <a:endParaRPr lang="en-US" dirty="0"/>
          </a:p>
        </p:txBody>
      </p:sp>
      <p:sp>
        <p:nvSpPr>
          <p:cNvPr id="3" name="Subtitle 2"/>
          <p:cNvSpPr>
            <a:spLocks noGrp="1"/>
          </p:cNvSpPr>
          <p:nvPr>
            <p:ph type="subTitle" idx="1"/>
          </p:nvPr>
        </p:nvSpPr>
        <p:spPr/>
        <p:txBody>
          <a:bodyPr/>
          <a:lstStyle/>
          <a:p>
            <a:r>
              <a:rPr lang="en-US" dirty="0" smtClean="0"/>
              <a:t>Threats across the network stack and defenses against them</a:t>
            </a:r>
            <a:endParaRPr lang="en-US" dirty="0"/>
          </a:p>
        </p:txBody>
      </p:sp>
    </p:spTree>
    <p:extLst>
      <p:ext uri="{BB962C8B-B14F-4D97-AF65-F5344CB8AC3E}">
        <p14:creationId xmlns:p14="http://schemas.microsoft.com/office/powerpoint/2010/main" val="2484891414"/>
      </p:ext>
    </p:extLst>
  </p:cSld>
  <p:clrMapOvr>
    <a:masterClrMapping/>
  </p:clrMapOvr>
  <p:transition spd="med">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“routers </a:t>
            </a:r>
            <a:r>
              <a:rPr lang="en-US" dirty="0"/>
              <a:t>that contain a </a:t>
            </a:r>
            <a:r>
              <a:rPr lang="en-US" dirty="0" smtClean="0"/>
              <a:t>backdoor”</a:t>
            </a:r>
            <a:endParaRPr lang="en-US" dirty="0"/>
          </a:p>
        </p:txBody>
      </p:sp>
      <p:pic>
        <p:nvPicPr>
          <p:cNvPr id="1026" name="Picture 2" descr="Global Backdoor Exposure"/>
          <p:cNvPicPr>
            <a:picLocks noGrp="1" noChangeAspect="1" noChangeArrowheads="1"/>
          </p:cNvPicPr>
          <p:nvPr>
            <p:ph sz="quarter" idx="11"/>
          </p:nvPr>
        </p:nvPicPr>
        <p:blipFill>
          <a:blip r:embed="rId2">
            <a:extLst>
              <a:ext uri="{28A0092B-C50C-407E-A947-70E740481C1C}">
                <a14:useLocalDpi xmlns:a14="http://schemas.microsoft.com/office/drawing/2010/main" val="0"/>
              </a:ext>
            </a:extLst>
          </a:blip>
          <a:srcRect/>
          <a:stretch>
            <a:fillRect/>
          </a:stretch>
        </p:blipFill>
        <p:spPr bwMode="auto">
          <a:xfrm>
            <a:off x="579438" y="989424"/>
            <a:ext cx="7072312" cy="369805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648200" y="4687728"/>
            <a:ext cx="2965877" cy="200055"/>
          </a:xfrm>
          <a:prstGeom prst="rect">
            <a:avLst/>
          </a:prstGeom>
          <a:noFill/>
        </p:spPr>
        <p:txBody>
          <a:bodyPr wrap="none" rtlCol="0">
            <a:spAutoFit/>
          </a:bodyPr>
          <a:lstStyle/>
          <a:p>
            <a:r>
              <a:rPr lang="en-US" sz="700" dirty="0">
                <a:solidFill>
                  <a:srgbClr val="5E6A71"/>
                </a:solidFill>
                <a:latin typeface="Franklin Gothic Book" pitchFamily="34" charset="0"/>
              </a:rPr>
              <a:t>http://shodanio.wordpress.com/2014/02/18/introducing-shodan-maps/</a:t>
            </a:r>
            <a:endParaRPr lang="en-US" sz="700" dirty="0" smtClean="0">
              <a:solidFill>
                <a:srgbClr val="5E6A71"/>
              </a:solidFill>
              <a:latin typeface="Franklin Gothic Book" pitchFamily="34" charset="0"/>
            </a:endParaRPr>
          </a:p>
        </p:txBody>
      </p:sp>
    </p:spTree>
    <p:extLst>
      <p:ext uri="{BB962C8B-B14F-4D97-AF65-F5344CB8AC3E}">
        <p14:creationId xmlns:p14="http://schemas.microsoft.com/office/powerpoint/2010/main" val="4223884830"/>
      </p:ext>
    </p:extLst>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Bugs and Backdoors</a:t>
            </a:r>
            <a:endParaRPr lang="en-US" dirty="0"/>
          </a:p>
        </p:txBody>
      </p:sp>
      <p:sp>
        <p:nvSpPr>
          <p:cNvPr id="5" name="Content Placeholder 4"/>
          <p:cNvSpPr>
            <a:spLocks noGrp="1"/>
          </p:cNvSpPr>
          <p:nvPr>
            <p:ph sz="quarter" idx="11"/>
          </p:nvPr>
        </p:nvSpPr>
        <p:spPr/>
        <p:txBody>
          <a:bodyPr/>
          <a:lstStyle/>
          <a:p>
            <a:r>
              <a:rPr lang="en-US" dirty="0" smtClean="0"/>
              <a:t>Backdoors are intentional, bugs are unintentional, the threat of compromise is the same</a:t>
            </a:r>
          </a:p>
          <a:p>
            <a:r>
              <a:rPr lang="en-US" dirty="0" smtClean="0"/>
              <a:t>Common bugs:</a:t>
            </a:r>
          </a:p>
          <a:p>
            <a:pPr lvl="1"/>
            <a:r>
              <a:rPr lang="en-US" dirty="0"/>
              <a:t>Built-in </a:t>
            </a:r>
            <a:r>
              <a:rPr lang="en-US" dirty="0" smtClean="0"/>
              <a:t>or default passwords</a:t>
            </a:r>
            <a:endParaRPr lang="en-US" dirty="0"/>
          </a:p>
          <a:p>
            <a:pPr lvl="1"/>
            <a:r>
              <a:rPr lang="en-US" dirty="0" smtClean="0"/>
              <a:t>Susceptibility to Nasty Packets (aka Packet Bombs </a:t>
            </a:r>
            <a:r>
              <a:rPr lang="en-US" dirty="0" smtClean="0">
                <a:sym typeface="ZapfDingbats"/>
              </a:rPr>
              <a:t>)</a:t>
            </a:r>
            <a:endParaRPr lang="en-US" dirty="0" smtClean="0"/>
          </a:p>
          <a:p>
            <a:pPr lvl="1"/>
            <a:r>
              <a:rPr lang="en-US" dirty="0" smtClean="0"/>
              <a:t>Protocol design bugs, </a:t>
            </a:r>
            <a:r>
              <a:rPr lang="en-US" dirty="0" err="1" smtClean="0"/>
              <a:t>esp</a:t>
            </a:r>
            <a:r>
              <a:rPr lang="en-US" dirty="0" smtClean="0"/>
              <a:t> combined with the </a:t>
            </a:r>
            <a:r>
              <a:rPr lang="en-US" dirty="0" smtClean="0">
                <a:hlinkClick r:id="rId2"/>
              </a:rPr>
              <a:t>Robustness Principle</a:t>
            </a:r>
            <a:endParaRPr lang="en-US" dirty="0" smtClean="0"/>
          </a:p>
          <a:p>
            <a:pPr lvl="2"/>
            <a:r>
              <a:rPr lang="en-US" dirty="0" smtClean="0"/>
              <a:t>Password in the clear</a:t>
            </a:r>
          </a:p>
          <a:p>
            <a:pPr lvl="2"/>
            <a:r>
              <a:rPr lang="en-US" dirty="0" smtClean="0"/>
              <a:t>Amplification characteristics (e.g., NTP), response data </a:t>
            </a:r>
            <a:r>
              <a:rPr lang="en-US" dirty="0" smtClean="0">
                <a:sym typeface="Symbol"/>
              </a:rPr>
              <a:t></a:t>
            </a:r>
            <a:r>
              <a:rPr lang="en-US" dirty="0" smtClean="0"/>
              <a:t> request data</a:t>
            </a:r>
          </a:p>
          <a:p>
            <a:pPr lvl="2"/>
            <a:r>
              <a:rPr lang="en-US" dirty="0" smtClean="0"/>
              <a:t>Legacy features that are still enabled (e.g., Telnet escape codes in FTP, old HTTP methods)</a:t>
            </a:r>
          </a:p>
          <a:p>
            <a:pPr lvl="1"/>
            <a:r>
              <a:rPr lang="en-US" dirty="0" smtClean="0">
                <a:hlinkClick r:id="rId3"/>
              </a:rPr>
              <a:t>Buffer overflow </a:t>
            </a:r>
            <a:r>
              <a:rPr lang="en-US" dirty="0" smtClean="0"/>
              <a:t>(now enhanced to </a:t>
            </a:r>
            <a:r>
              <a:rPr lang="en-US" dirty="0" smtClean="0">
                <a:hlinkClick r:id="rId4"/>
              </a:rPr>
              <a:t>Return Oriented Programming</a:t>
            </a:r>
            <a:r>
              <a:rPr lang="en-US" dirty="0" smtClean="0"/>
              <a:t>)</a:t>
            </a:r>
          </a:p>
          <a:p>
            <a:pPr lvl="2"/>
            <a:r>
              <a:rPr lang="en-US" dirty="0" smtClean="0"/>
              <a:t>Part of an historical Internet attack: </a:t>
            </a:r>
            <a:r>
              <a:rPr lang="en-US" dirty="0" smtClean="0">
                <a:hlinkClick r:id="rId5"/>
              </a:rPr>
              <a:t>the Morris Worm</a:t>
            </a:r>
            <a:r>
              <a:rPr lang="en-US" dirty="0" smtClean="0"/>
              <a:t>.</a:t>
            </a:r>
          </a:p>
          <a:p>
            <a:endParaRPr lang="en-US" dirty="0"/>
          </a:p>
        </p:txBody>
      </p:sp>
    </p:spTree>
    <p:extLst>
      <p:ext uri="{BB962C8B-B14F-4D97-AF65-F5344CB8AC3E}">
        <p14:creationId xmlns:p14="http://schemas.microsoft.com/office/powerpoint/2010/main" val="523654465"/>
      </p:ext>
    </p:extLst>
  </p:cSld>
  <p:clrMapOvr>
    <a:masterClrMapping/>
  </p:clrMapOvr>
  <p:transition spd="med">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Defense: The Basics: Packet filtering, NAT and </a:t>
            </a:r>
            <a:r>
              <a:rPr lang="en-US" dirty="0" err="1" smtClean="0"/>
              <a:t>Proxying</a:t>
            </a:r>
            <a:endParaRPr lang="en-US" dirty="0"/>
          </a:p>
        </p:txBody>
      </p:sp>
      <p:sp>
        <p:nvSpPr>
          <p:cNvPr id="3" name="Subtitle 2"/>
          <p:cNvSpPr>
            <a:spLocks noGrp="1"/>
          </p:cNvSpPr>
          <p:nvPr>
            <p:ph type="subTitle" idx="1"/>
          </p:nvPr>
        </p:nvSpPr>
        <p:spPr/>
        <p:txBody>
          <a:bodyPr/>
          <a:lstStyle/>
          <a:p>
            <a:r>
              <a:rPr lang="en-US" dirty="0" smtClean="0"/>
              <a:t>The first defensive technologies and their evolution</a:t>
            </a:r>
            <a:endParaRPr lang="en-US" dirty="0"/>
          </a:p>
        </p:txBody>
      </p:sp>
    </p:spTree>
    <p:extLst>
      <p:ext uri="{BB962C8B-B14F-4D97-AF65-F5344CB8AC3E}">
        <p14:creationId xmlns:p14="http://schemas.microsoft.com/office/powerpoint/2010/main" val="1627243963"/>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Robustness </a:t>
            </a:r>
            <a:r>
              <a:rPr lang="en-US" dirty="0" smtClean="0"/>
              <a:t>Principle: 1980-1989</a:t>
            </a:r>
            <a:endParaRPr lang="en-US" dirty="0"/>
          </a:p>
        </p:txBody>
      </p:sp>
      <p:sp>
        <p:nvSpPr>
          <p:cNvPr id="3" name="Content Placeholder 2"/>
          <p:cNvSpPr>
            <a:spLocks noGrp="1"/>
          </p:cNvSpPr>
          <p:nvPr>
            <p:ph sz="quarter" idx="11"/>
          </p:nvPr>
        </p:nvSpPr>
        <p:spPr>
          <a:xfrm>
            <a:off x="579613" y="895350"/>
            <a:ext cx="7072138" cy="3733800"/>
          </a:xfrm>
        </p:spPr>
        <p:txBody>
          <a:bodyPr>
            <a:normAutofit fontScale="77500" lnSpcReduction="20000"/>
          </a:bodyPr>
          <a:lstStyle/>
          <a:p>
            <a:pPr marL="0" indent="0">
              <a:buNone/>
            </a:pPr>
            <a:r>
              <a:rPr lang="en-US" dirty="0">
                <a:hlinkClick r:id="rId2"/>
              </a:rPr>
              <a:t>1.2.2 Robustness </a:t>
            </a:r>
            <a:r>
              <a:rPr lang="en-US" dirty="0" smtClean="0">
                <a:hlinkClick r:id="rId2"/>
              </a:rPr>
              <a:t>Principle</a:t>
            </a:r>
            <a:endParaRPr lang="en-US" dirty="0" smtClean="0"/>
          </a:p>
          <a:p>
            <a:pPr marL="0" indent="0">
              <a:buNone/>
            </a:pPr>
            <a:r>
              <a:rPr lang="en-US" dirty="0" smtClean="0"/>
              <a:t>At every layer of the protocols, there is a general rule whose application can lead to enormous benefits in robustness and interoperability [ref to rfc760, 1980]: </a:t>
            </a:r>
          </a:p>
          <a:p>
            <a:pPr marL="0" indent="0">
              <a:buNone/>
            </a:pPr>
            <a:r>
              <a:rPr lang="en-US" dirty="0"/>
              <a:t>	</a:t>
            </a:r>
            <a:r>
              <a:rPr lang="en-US" dirty="0" smtClean="0"/>
              <a:t>“</a:t>
            </a:r>
            <a:r>
              <a:rPr lang="en-US" b="1" u="sng" dirty="0" smtClean="0"/>
              <a:t>Be </a:t>
            </a:r>
            <a:r>
              <a:rPr lang="en-US" b="1" u="sng" dirty="0"/>
              <a:t>liberal in what you accept, and conservative in what you </a:t>
            </a:r>
            <a:r>
              <a:rPr lang="en-US" b="1" u="sng" dirty="0" smtClean="0"/>
              <a:t>send</a:t>
            </a:r>
            <a:r>
              <a:rPr lang="en-US" dirty="0" smtClean="0"/>
              <a:t>” </a:t>
            </a:r>
          </a:p>
          <a:p>
            <a:pPr marL="0" indent="0">
              <a:buNone/>
            </a:pPr>
            <a:r>
              <a:rPr lang="en-US" dirty="0" smtClean="0"/>
              <a:t>Software </a:t>
            </a:r>
            <a:r>
              <a:rPr lang="en-US" dirty="0"/>
              <a:t>should be written to deal with every conceivable error, no matter how unlikely; sooner or later a packet will come in with that particular combination of errors and attributes, and unless the software is prepared, chaos can ensue. In general, it is best to assume that the network is filled with malevolent entities that will send in packets designed to have the worst possible effect. This assumption will lead to suitable protective design, although the most serious problems in the Internet have been caused by </a:t>
            </a:r>
            <a:r>
              <a:rPr lang="en-US" dirty="0" err="1"/>
              <a:t>unenvisaged</a:t>
            </a:r>
            <a:r>
              <a:rPr lang="en-US" dirty="0"/>
              <a:t> mechanisms triggered by low-probability events; </a:t>
            </a:r>
            <a:r>
              <a:rPr lang="en-US" dirty="0" smtClean="0"/>
              <a:t>mere </a:t>
            </a:r>
            <a:r>
              <a:rPr lang="en-US" dirty="0"/>
              <a:t>human malice would never have taken so devious a course! </a:t>
            </a:r>
            <a:endParaRPr lang="en-US" dirty="0" smtClean="0"/>
          </a:p>
          <a:p>
            <a:pPr marL="0" indent="0">
              <a:buNone/>
            </a:pPr>
            <a:r>
              <a:rPr lang="en-US" dirty="0" smtClean="0"/>
              <a:t>Adaptability </a:t>
            </a:r>
            <a:r>
              <a:rPr lang="en-US" dirty="0"/>
              <a:t>to change must be designed into all levels of Internet host software. As a simple example, consider a protocol specification that contains an enumeration of values for a particular header </a:t>
            </a:r>
            <a:r>
              <a:rPr lang="en-US" dirty="0" smtClean="0"/>
              <a:t>field—e.g</a:t>
            </a:r>
            <a:r>
              <a:rPr lang="en-US" dirty="0"/>
              <a:t>., a type field, a port number, or an error code; this enumeration must be assumed to be incomplete. Thus, if a protocol specification defines four possible error codes, the software must not break when a fifth code shows up. An undefined code might be logged (see below), but it must not cause a failure. </a:t>
            </a:r>
            <a:endParaRPr lang="en-US" dirty="0" smtClean="0"/>
          </a:p>
          <a:p>
            <a:pPr marL="0" indent="0">
              <a:buNone/>
            </a:pPr>
            <a:r>
              <a:rPr lang="en-US" dirty="0" smtClean="0"/>
              <a:t>The </a:t>
            </a:r>
            <a:r>
              <a:rPr lang="en-US" dirty="0"/>
              <a:t>second part of the principle is almost as important: software on other hosts may contain deficiencies that make it unwise to exploit legal but obscure protocol features. It is unwise to stray far from the obvious and simple, lest untoward effects result elsewhere. A corollary of this is "watch out for misbehaving hosts"; host software should be prepared, not just to survive other misbehaving hosts, but also to cooperate to limit the amount of disruption such hosts can cause to the shared communication facility. </a:t>
            </a:r>
          </a:p>
        </p:txBody>
      </p:sp>
      <p:sp>
        <p:nvSpPr>
          <p:cNvPr id="4" name="TextBox 3"/>
          <p:cNvSpPr txBox="1"/>
          <p:nvPr/>
        </p:nvSpPr>
        <p:spPr>
          <a:xfrm>
            <a:off x="5257800" y="535945"/>
            <a:ext cx="2738249" cy="261610"/>
          </a:xfrm>
          <a:prstGeom prst="rect">
            <a:avLst/>
          </a:prstGeom>
          <a:noFill/>
        </p:spPr>
        <p:txBody>
          <a:bodyPr wrap="none" rtlCol="0">
            <a:spAutoFit/>
          </a:bodyPr>
          <a:lstStyle/>
          <a:p>
            <a:pPr algn="r"/>
            <a:r>
              <a:rPr lang="en-US" sz="1100" dirty="0" smtClean="0">
                <a:solidFill>
                  <a:schemeClr val="accent4">
                    <a:lumMod val="75000"/>
                  </a:schemeClr>
                </a:solidFill>
                <a:sym typeface="Wingdings" panose="05000000000000000000" pitchFamily="2" charset="2"/>
              </a:rPr>
              <a:t>…from </a:t>
            </a:r>
            <a:r>
              <a:rPr lang="en-US" sz="1100" dirty="0">
                <a:solidFill>
                  <a:schemeClr val="accent4">
                    <a:lumMod val="75000"/>
                  </a:schemeClr>
                </a:solidFill>
                <a:sym typeface="Wingdings" panose="05000000000000000000" pitchFamily="2" charset="2"/>
              </a:rPr>
              <a:t>RFC-1122 Jonathan </a:t>
            </a:r>
            <a:r>
              <a:rPr lang="en-US" sz="1100" dirty="0" err="1">
                <a:solidFill>
                  <a:schemeClr val="accent4">
                    <a:lumMod val="75000"/>
                  </a:schemeClr>
                </a:solidFill>
                <a:sym typeface="Wingdings" panose="05000000000000000000" pitchFamily="2" charset="2"/>
              </a:rPr>
              <a:t>Postel</a:t>
            </a:r>
            <a:r>
              <a:rPr lang="en-US" sz="1100" dirty="0">
                <a:solidFill>
                  <a:schemeClr val="accent4">
                    <a:lumMod val="75000"/>
                  </a:schemeClr>
                </a:solidFill>
                <a:sym typeface="Wingdings" panose="05000000000000000000" pitchFamily="2" charset="2"/>
              </a:rPr>
              <a:t>, </a:t>
            </a:r>
            <a:r>
              <a:rPr lang="en-US" sz="1100" dirty="0" smtClean="0">
                <a:solidFill>
                  <a:schemeClr val="accent4">
                    <a:lumMod val="75000"/>
                  </a:schemeClr>
                </a:solidFill>
                <a:sym typeface="Wingdings" panose="05000000000000000000" pitchFamily="2" charset="2"/>
              </a:rPr>
              <a:t>1989</a:t>
            </a:r>
            <a:endParaRPr lang="en-US" sz="1100" dirty="0">
              <a:solidFill>
                <a:schemeClr val="accent4">
                  <a:lumMod val="75000"/>
                </a:schemeClr>
              </a:solidFill>
            </a:endParaRPr>
          </a:p>
        </p:txBody>
      </p:sp>
      <p:sp>
        <p:nvSpPr>
          <p:cNvPr id="6" name="Rectangle 5"/>
          <p:cNvSpPr/>
          <p:nvPr/>
        </p:nvSpPr>
        <p:spPr>
          <a:xfrm>
            <a:off x="395175" y="4476750"/>
            <a:ext cx="7529625" cy="584775"/>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sz="1600" b="1" cap="none" spc="0" dirty="0" smtClean="0">
                <a:ln/>
                <a:solidFill>
                  <a:schemeClr val="accent3"/>
                </a:solidFill>
                <a:effectLst/>
              </a:rPr>
              <a:t>Homework: Do you agree?  Color this Green/Red wher</a:t>
            </a:r>
            <a:r>
              <a:rPr lang="en-US" sz="1600" b="1" dirty="0" smtClean="0">
                <a:ln/>
                <a:solidFill>
                  <a:schemeClr val="accent3"/>
                </a:solidFill>
              </a:rPr>
              <a:t>e you agree/disagree</a:t>
            </a:r>
          </a:p>
          <a:p>
            <a:pPr algn="ctr"/>
            <a:r>
              <a:rPr lang="en-US" sz="1600" b="1" cap="none" spc="0" dirty="0" smtClean="0">
                <a:ln/>
                <a:solidFill>
                  <a:schemeClr val="accent3"/>
                </a:solidFill>
                <a:effectLst/>
              </a:rPr>
              <a:t>And Explain Your Reasoning</a:t>
            </a:r>
            <a:endParaRPr lang="en-US" sz="1600" b="1" cap="none" spc="0" dirty="0">
              <a:ln/>
              <a:solidFill>
                <a:schemeClr val="accent3"/>
              </a:solidFill>
              <a:effectLst/>
            </a:endParaRPr>
          </a:p>
        </p:txBody>
      </p:sp>
    </p:spTree>
    <p:extLst>
      <p:ext uri="{BB962C8B-B14F-4D97-AF65-F5344CB8AC3E}">
        <p14:creationId xmlns:p14="http://schemas.microsoft.com/office/powerpoint/2010/main" val="3708549725"/>
      </p:ext>
    </p:extLst>
  </p:cSld>
  <p:clrMapOvr>
    <a:masterClrMapping/>
  </p:clrMapOvr>
  <p:transition spd="med">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Filtering</a:t>
            </a:r>
            <a:endParaRPr lang="en-US" dirty="0"/>
          </a:p>
        </p:txBody>
      </p:sp>
      <p:sp>
        <p:nvSpPr>
          <p:cNvPr id="3" name="Content Placeholder 2"/>
          <p:cNvSpPr>
            <a:spLocks noGrp="1"/>
          </p:cNvSpPr>
          <p:nvPr>
            <p:ph sz="quarter" idx="11"/>
          </p:nvPr>
        </p:nvSpPr>
        <p:spPr/>
        <p:txBody>
          <a:bodyPr>
            <a:normAutofit lnSpcReduction="10000"/>
          </a:bodyPr>
          <a:lstStyle/>
          <a:p>
            <a:r>
              <a:rPr lang="en-US" dirty="0" smtClean="0"/>
              <a:t>Basic first step toward protecting your network</a:t>
            </a:r>
          </a:p>
          <a:p>
            <a:pPr lvl="1"/>
            <a:r>
              <a:rPr lang="en-US" dirty="0" smtClean="0"/>
              <a:t>Clear network boundaries and segmentation is key</a:t>
            </a:r>
          </a:p>
          <a:p>
            <a:r>
              <a:rPr lang="en-US" dirty="0" smtClean="0"/>
              <a:t>Policy driven whitelisting method to allow only expected traffic to cross the network boundary</a:t>
            </a:r>
          </a:p>
          <a:p>
            <a:r>
              <a:rPr lang="en-US" dirty="0" smtClean="0"/>
              <a:t>Typically uses basic layer 3 and 4 properties of a packet (addresses and ports) to be controlled via policy</a:t>
            </a:r>
          </a:p>
          <a:p>
            <a:r>
              <a:rPr lang="en-US" dirty="0"/>
              <a:t>Basic packet validation including defense against segmentation, fragmentation attacks, malformed packets and streams is implicit</a:t>
            </a:r>
          </a:p>
          <a:p>
            <a:r>
              <a:rPr lang="en-US" dirty="0" smtClean="0">
                <a:hlinkClick r:id="rId2"/>
              </a:rPr>
              <a:t>Stateful </a:t>
            </a:r>
            <a:r>
              <a:rPr lang="en-US" dirty="0" smtClean="0"/>
              <a:t>vs. stateless packet filtering</a:t>
            </a:r>
          </a:p>
          <a:p>
            <a:pPr lvl="1"/>
            <a:r>
              <a:rPr lang="en-US" dirty="0" smtClean="0"/>
              <a:t>Importance of stateful packet filtering</a:t>
            </a:r>
          </a:p>
          <a:p>
            <a:pPr lvl="1"/>
            <a:r>
              <a:rPr lang="en-US" dirty="0" smtClean="0"/>
              <a:t>Packet filtering of protocols that establish negotiated/parallel data connections e.g. FTP.</a:t>
            </a:r>
          </a:p>
          <a:p>
            <a:r>
              <a:rPr lang="en-US" dirty="0" smtClean="0"/>
              <a:t>Transparent/Bump-in-the-wire packet filtering</a:t>
            </a:r>
            <a:endParaRPr lang="en-US" dirty="0"/>
          </a:p>
        </p:txBody>
      </p:sp>
    </p:spTree>
    <p:extLst>
      <p:ext uri="{BB962C8B-B14F-4D97-AF65-F5344CB8AC3E}">
        <p14:creationId xmlns:p14="http://schemas.microsoft.com/office/powerpoint/2010/main" val="2335570762"/>
      </p:ext>
    </p:extLst>
  </p:cSld>
  <p:clrMapOvr>
    <a:masterClrMapping/>
  </p:clrMapOvr>
  <p:transition spd="med">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Inspection</a:t>
            </a:r>
            <a:endParaRPr lang="en-US" dirty="0"/>
          </a:p>
        </p:txBody>
      </p:sp>
      <p:sp>
        <p:nvSpPr>
          <p:cNvPr id="3" name="Content Placeholder 2"/>
          <p:cNvSpPr>
            <a:spLocks noGrp="1"/>
          </p:cNvSpPr>
          <p:nvPr>
            <p:ph sz="quarter" idx="11"/>
          </p:nvPr>
        </p:nvSpPr>
        <p:spPr/>
        <p:txBody>
          <a:bodyPr/>
          <a:lstStyle/>
          <a:p>
            <a:r>
              <a:rPr lang="en-US" dirty="0" smtClean="0"/>
              <a:t>Adds inspection of the data portion of the packet in addition to the network headers:</a:t>
            </a:r>
          </a:p>
          <a:p>
            <a:pPr lvl="1"/>
            <a:r>
              <a:rPr lang="en-US" dirty="0" smtClean="0"/>
              <a:t>Trace protocol headers</a:t>
            </a:r>
          </a:p>
          <a:p>
            <a:pPr lvl="1"/>
            <a:r>
              <a:rPr lang="en-US" dirty="0" smtClean="0"/>
              <a:t>Multiple protocols (modern firewalls recognize the protocols dynamically)</a:t>
            </a:r>
          </a:p>
          <a:p>
            <a:pPr lvl="1"/>
            <a:r>
              <a:rPr lang="en-US" dirty="0" smtClean="0"/>
              <a:t>Signature processing on content (IPS)</a:t>
            </a:r>
          </a:p>
          <a:p>
            <a:pPr lvl="1"/>
            <a:r>
              <a:rPr lang="en-US" dirty="0" smtClean="0"/>
              <a:t>Dictionary processing on content (“Data Loss Protection”)</a:t>
            </a:r>
          </a:p>
        </p:txBody>
      </p:sp>
    </p:spTree>
    <p:extLst>
      <p:ext uri="{BB962C8B-B14F-4D97-AF65-F5344CB8AC3E}">
        <p14:creationId xmlns:p14="http://schemas.microsoft.com/office/powerpoint/2010/main" val="3650806053"/>
      </p:ext>
    </p:extLst>
  </p:cSld>
  <p:clrMapOvr>
    <a:masterClrMapping/>
  </p:clrMapOvr>
  <p:transition spd="med">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Proxying</a:t>
            </a:r>
            <a:endParaRPr lang="en-US" dirty="0"/>
          </a:p>
        </p:txBody>
      </p:sp>
      <p:sp>
        <p:nvSpPr>
          <p:cNvPr id="3" name="Content Placeholder 2"/>
          <p:cNvSpPr>
            <a:spLocks noGrp="1"/>
          </p:cNvSpPr>
          <p:nvPr>
            <p:ph sz="quarter" idx="11"/>
          </p:nvPr>
        </p:nvSpPr>
        <p:spPr/>
        <p:txBody>
          <a:bodyPr/>
          <a:lstStyle/>
          <a:p>
            <a:r>
              <a:rPr lang="en-US" dirty="0" smtClean="0"/>
              <a:t>Basic limitation of basic packet filtering:</a:t>
            </a:r>
          </a:p>
          <a:p>
            <a:pPr lvl="1"/>
            <a:r>
              <a:rPr lang="en-US" dirty="0" smtClean="0"/>
              <a:t>Cannot understand higher level applications and protocols and hence cannot easily shield internal endpoints from application level attacks</a:t>
            </a:r>
          </a:p>
          <a:p>
            <a:pPr lvl="1"/>
            <a:r>
              <a:rPr lang="en-US" dirty="0" smtClean="0"/>
              <a:t>Unable to control dynamic protocols such as SIP, H.323.</a:t>
            </a:r>
          </a:p>
          <a:p>
            <a:r>
              <a:rPr lang="en-US" dirty="0" smtClean="0"/>
              <a:t>Proxies:</a:t>
            </a:r>
          </a:p>
          <a:p>
            <a:pPr lvl="1"/>
            <a:r>
              <a:rPr lang="en-US" dirty="0" smtClean="0"/>
              <a:t>MITM: Terminate TCP connections and establish new ones</a:t>
            </a:r>
          </a:p>
          <a:p>
            <a:pPr lvl="1"/>
            <a:r>
              <a:rPr lang="en-US" dirty="0" smtClean="0"/>
              <a:t>Inspects and sometimes modifies application data to prevent attacks</a:t>
            </a:r>
          </a:p>
          <a:p>
            <a:pPr lvl="1"/>
            <a:r>
              <a:rPr lang="en-US" dirty="0" smtClean="0"/>
              <a:t>Provides nuanced and granular access control based on application specific information.</a:t>
            </a:r>
          </a:p>
          <a:p>
            <a:pPr lvl="1"/>
            <a:r>
              <a:rPr lang="en-US" dirty="0" smtClean="0"/>
              <a:t>Transparent vs. non-transparent proxy.</a:t>
            </a:r>
          </a:p>
          <a:p>
            <a:pPr lvl="1"/>
            <a:r>
              <a:rPr lang="en-US" dirty="0" smtClean="0"/>
              <a:t>Cons: lower performance compared to basic packet filtering (why?)</a:t>
            </a:r>
          </a:p>
          <a:p>
            <a:r>
              <a:rPr lang="en-US" dirty="0" smtClean="0"/>
              <a:t>Some popular proxies: H.323, SIP, HTTP, FTP, SMTP</a:t>
            </a:r>
          </a:p>
          <a:p>
            <a:pPr lvl="1"/>
            <a:r>
              <a:rPr lang="en-US" dirty="0" smtClean="0"/>
              <a:t>FTP, SIP send actual IP addresses as part of their protocol, so NAT must be applied by the proxy in these cases.</a:t>
            </a:r>
          </a:p>
        </p:txBody>
      </p:sp>
    </p:spTree>
    <p:extLst>
      <p:ext uri="{BB962C8B-B14F-4D97-AF65-F5344CB8AC3E}">
        <p14:creationId xmlns:p14="http://schemas.microsoft.com/office/powerpoint/2010/main" val="1266118410"/>
      </p:ext>
    </p:extLst>
  </p:cSld>
  <p:clrMapOvr>
    <a:masterClrMapping/>
  </p:clrMapOvr>
  <p:transition spd="med">
    <p:wipe dir="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 </a:t>
            </a:r>
            <a:r>
              <a:rPr lang="en-US" dirty="0"/>
              <a:t>Network Address Translation</a:t>
            </a:r>
          </a:p>
        </p:txBody>
      </p:sp>
      <p:sp>
        <p:nvSpPr>
          <p:cNvPr id="3" name="Content Placeholder 2"/>
          <p:cNvSpPr>
            <a:spLocks noGrp="1"/>
          </p:cNvSpPr>
          <p:nvPr>
            <p:ph sz="quarter" idx="11"/>
          </p:nvPr>
        </p:nvSpPr>
        <p:spPr/>
        <p:txBody>
          <a:bodyPr>
            <a:normAutofit fontScale="92500" lnSpcReduction="10000"/>
          </a:bodyPr>
          <a:lstStyle/>
          <a:p>
            <a:r>
              <a:rPr lang="en-US" dirty="0" smtClean="0"/>
              <a:t>Initially proposed to allow multiple endpoints to share the same IP address</a:t>
            </a:r>
          </a:p>
          <a:p>
            <a:r>
              <a:rPr lang="en-US" dirty="0" smtClean="0"/>
              <a:t>Mitigated the high-demand and low-availability of IPv4 addresses.</a:t>
            </a:r>
          </a:p>
          <a:p>
            <a:r>
              <a:rPr lang="en-US" dirty="0" smtClean="0"/>
              <a:t>Makes it harder for attacker to learn the network architecture by hiding local IP addresses</a:t>
            </a:r>
          </a:p>
          <a:p>
            <a:r>
              <a:rPr lang="en-US" dirty="0" smtClean="0"/>
              <a:t>How it works:</a:t>
            </a:r>
          </a:p>
          <a:p>
            <a:pPr lvl="1"/>
            <a:r>
              <a:rPr lang="en-US" dirty="0" smtClean="0"/>
              <a:t>Temporarily maps a connection from a local private IP and port to a public IP address and port to be used on the public side of that communication.</a:t>
            </a:r>
          </a:p>
          <a:p>
            <a:pPr lvl="2"/>
            <a:r>
              <a:rPr lang="en-US" dirty="0" smtClean="0"/>
              <a:t>How many concurrent connections can a single public IP address support?</a:t>
            </a:r>
          </a:p>
          <a:p>
            <a:r>
              <a:rPr lang="en-US" dirty="0" smtClean="0"/>
              <a:t>Basic types of NAT:</a:t>
            </a:r>
          </a:p>
          <a:p>
            <a:pPr lvl="1"/>
            <a:r>
              <a:rPr lang="en-US" dirty="0" smtClean="0"/>
              <a:t>Static NAT: Can be a one-to-one mapping of public address to local private address</a:t>
            </a:r>
          </a:p>
          <a:p>
            <a:pPr lvl="1"/>
            <a:r>
              <a:rPr lang="en-US" dirty="0" smtClean="0"/>
              <a:t>Dynamic/masquerade NAT: One IP address shared by all local endpoints.</a:t>
            </a:r>
          </a:p>
          <a:p>
            <a:pPr lvl="1"/>
            <a:r>
              <a:rPr lang="en-US" dirty="0" smtClean="0"/>
              <a:t>NAT Pool: A pool of public IP addresses dynamically and/or statically mapped to pools of internal addresses.</a:t>
            </a:r>
          </a:p>
          <a:p>
            <a:pPr lvl="1"/>
            <a:r>
              <a:rPr lang="en-US" dirty="0" smtClean="0"/>
              <a:t>PAT: Port address translation: Connections to a specific port on public IP are mapped to a specific local private IP and port.</a:t>
            </a:r>
          </a:p>
        </p:txBody>
      </p:sp>
    </p:spTree>
    <p:extLst>
      <p:ext uri="{BB962C8B-B14F-4D97-AF65-F5344CB8AC3E}">
        <p14:creationId xmlns:p14="http://schemas.microsoft.com/office/powerpoint/2010/main" val="4111456877"/>
      </p:ext>
    </p:extLst>
  </p:cSld>
  <p:clrMapOvr>
    <a:masterClrMapping/>
  </p:clrMapOvr>
  <p:transition spd="med">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past NAT</a:t>
            </a:r>
            <a:endParaRPr lang="en-US" dirty="0"/>
          </a:p>
        </p:txBody>
      </p:sp>
      <p:sp>
        <p:nvSpPr>
          <p:cNvPr id="3" name="Content Placeholder 2"/>
          <p:cNvSpPr>
            <a:spLocks noGrp="1"/>
          </p:cNvSpPr>
          <p:nvPr>
            <p:ph sz="quarter" idx="11"/>
          </p:nvPr>
        </p:nvSpPr>
        <p:spPr/>
        <p:txBody>
          <a:bodyPr/>
          <a:lstStyle/>
          <a:p>
            <a:r>
              <a:rPr lang="en-US" dirty="0" smtClean="0"/>
              <a:t>NAT prevents you from connecting directly to a specific endpoint behind a NAT device</a:t>
            </a:r>
          </a:p>
          <a:p>
            <a:r>
              <a:rPr lang="en-US" dirty="0" smtClean="0"/>
              <a:t>STUN</a:t>
            </a:r>
            <a:r>
              <a:rPr lang="en-US" dirty="0"/>
              <a:t>: Simple Traversal of UDP through NAT </a:t>
            </a:r>
            <a:endParaRPr lang="en-US" dirty="0" smtClean="0"/>
          </a:p>
          <a:p>
            <a:pPr lvl="1"/>
            <a:r>
              <a:rPr lang="en-US" dirty="0" smtClean="0"/>
              <a:t>Uses an external STUN server to derive the mapping of the external port and IP address being used for their connection.</a:t>
            </a:r>
          </a:p>
          <a:p>
            <a:pPr lvl="1"/>
            <a:r>
              <a:rPr lang="en-US" dirty="0" smtClean="0"/>
              <a:t>Needs both parties to connect to the STUN server so that the server can provide the other’s public IP and port information to each party and allow them to connect directly</a:t>
            </a:r>
          </a:p>
          <a:p>
            <a:pPr lvl="1"/>
            <a:r>
              <a:rPr lang="en-US" dirty="0" smtClean="0"/>
              <a:t>Fails on NAT implementation where connections to different destination endpoints from the same source endpoint results in different ports/addresses.</a:t>
            </a:r>
          </a:p>
          <a:p>
            <a:r>
              <a:rPr lang="en-US" dirty="0" smtClean="0"/>
              <a:t>TURN: Traversal Using Relay NAT</a:t>
            </a:r>
          </a:p>
          <a:p>
            <a:pPr lvl="1"/>
            <a:r>
              <a:rPr lang="en-US" dirty="0" smtClean="0"/>
              <a:t>An intermediate server relays messages to both parties behind NAT.</a:t>
            </a:r>
          </a:p>
          <a:p>
            <a:pPr lvl="1"/>
            <a:r>
              <a:rPr lang="en-US" dirty="0" smtClean="0"/>
              <a:t>Works more generally,  but more resource intensive on the TURN server.</a:t>
            </a:r>
            <a:endParaRPr lang="en-US" dirty="0"/>
          </a:p>
        </p:txBody>
      </p:sp>
    </p:spTree>
    <p:extLst>
      <p:ext uri="{BB962C8B-B14F-4D97-AF65-F5344CB8AC3E}">
        <p14:creationId xmlns:p14="http://schemas.microsoft.com/office/powerpoint/2010/main" val="1044989274"/>
      </p:ext>
    </p:extLst>
  </p:cSld>
  <p:clrMapOvr>
    <a:masterClrMapping/>
  </p:clrMapOvr>
  <p:transition spd="med">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Recent Developments In Firewalling (NGFW)</a:t>
            </a:r>
            <a:endParaRPr lang="en-US" dirty="0"/>
          </a:p>
        </p:txBody>
      </p:sp>
      <p:sp>
        <p:nvSpPr>
          <p:cNvPr id="3" name="Content Placeholder 2"/>
          <p:cNvSpPr>
            <a:spLocks noGrp="1"/>
          </p:cNvSpPr>
          <p:nvPr>
            <p:ph sz="quarter" idx="11"/>
          </p:nvPr>
        </p:nvSpPr>
        <p:spPr/>
        <p:txBody>
          <a:bodyPr/>
          <a:lstStyle/>
          <a:p>
            <a:r>
              <a:rPr lang="en-US" dirty="0" smtClean="0"/>
              <a:t>Applications are not port and protocol specific anymore (why?)</a:t>
            </a:r>
          </a:p>
          <a:p>
            <a:pPr lvl="1"/>
            <a:r>
              <a:rPr lang="en-US" dirty="0"/>
              <a:t>Application </a:t>
            </a:r>
            <a:r>
              <a:rPr lang="en-US" dirty="0" smtClean="0"/>
              <a:t>Identification based </a:t>
            </a:r>
            <a:r>
              <a:rPr lang="en-US" dirty="0"/>
              <a:t>on content in network streams</a:t>
            </a:r>
          </a:p>
          <a:p>
            <a:pPr lvl="1"/>
            <a:r>
              <a:rPr lang="en-US" dirty="0" smtClean="0"/>
              <a:t>Identification and enforcement of applications independent of port and protocol</a:t>
            </a:r>
          </a:p>
          <a:p>
            <a:r>
              <a:rPr lang="en-US" dirty="0" smtClean="0"/>
              <a:t>Stronger </a:t>
            </a:r>
            <a:r>
              <a:rPr lang="en-US" dirty="0"/>
              <a:t>links between endpoints and firewalls to identify the source application of the </a:t>
            </a:r>
            <a:r>
              <a:rPr lang="en-US" dirty="0" smtClean="0"/>
              <a:t>traffic</a:t>
            </a:r>
          </a:p>
          <a:p>
            <a:r>
              <a:rPr lang="en-US" dirty="0" smtClean="0"/>
              <a:t>Consumption of external threat intelligence sources and leveraging them in policy</a:t>
            </a:r>
          </a:p>
          <a:p>
            <a:pPr lvl="1"/>
            <a:r>
              <a:rPr lang="en-US" dirty="0" smtClean="0"/>
              <a:t>Check URLs and files being transmitted to identify maliciousness with external as well as internal sources</a:t>
            </a:r>
            <a:endParaRPr lang="en-US" dirty="0"/>
          </a:p>
          <a:p>
            <a:pPr lvl="1"/>
            <a:endParaRPr lang="en-US" dirty="0"/>
          </a:p>
        </p:txBody>
      </p:sp>
    </p:spTree>
    <p:extLst>
      <p:ext uri="{BB962C8B-B14F-4D97-AF65-F5344CB8AC3E}">
        <p14:creationId xmlns:p14="http://schemas.microsoft.com/office/powerpoint/2010/main" val="89800297"/>
      </p:ext>
    </p:extLst>
  </p:cSld>
  <p:clrMapOvr>
    <a:masterClrMapping/>
  </p:clrMapOvr>
  <p:transition spd="med">
    <p:wipe dir="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0" name="Picture 2"/>
          <p:cNvPicPr>
            <a:picLocks noGrp="1" noChangeAspect="1" noChangeArrowheads="1"/>
          </p:cNvPicPr>
          <p:nvPr>
            <p:ph sz="quarter" idx="11"/>
          </p:nvPr>
        </p:nvPicPr>
        <p:blipFill>
          <a:blip r:embed="rId3">
            <a:extLst>
              <a:ext uri="{28A0092B-C50C-407E-A947-70E740481C1C}">
                <a14:useLocalDpi xmlns:a14="http://schemas.microsoft.com/office/drawing/2010/main" val="0"/>
              </a:ext>
            </a:extLst>
          </a:blip>
          <a:srcRect/>
          <a:stretch>
            <a:fillRect/>
          </a:stretch>
        </p:blipFill>
        <p:spPr bwMode="auto">
          <a:xfrm>
            <a:off x="838200" y="971550"/>
            <a:ext cx="7503458"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NGFW Policy</a:t>
            </a:r>
            <a:endParaRPr lang="en-US" dirty="0"/>
          </a:p>
        </p:txBody>
      </p:sp>
      <p:sp>
        <p:nvSpPr>
          <p:cNvPr id="10" name="Line Callout 2 9"/>
          <p:cNvSpPr/>
          <p:nvPr/>
        </p:nvSpPr>
        <p:spPr>
          <a:xfrm>
            <a:off x="533400" y="4095750"/>
            <a:ext cx="1524000" cy="457200"/>
          </a:xfrm>
          <a:prstGeom prst="borderCallout2">
            <a:avLst>
              <a:gd name="adj1" fmla="val -12159"/>
              <a:gd name="adj2" fmla="val 27667"/>
              <a:gd name="adj3" fmla="val -50341"/>
              <a:gd name="adj4" fmla="val 44424"/>
              <a:gd name="adj5" fmla="val -265682"/>
              <a:gd name="adj6" fmla="val 102788"/>
            </a:avLst>
          </a:prstGeom>
          <a:solidFill>
            <a:schemeClr val="accent5">
              <a:lumMod val="50000"/>
            </a:schemeClr>
          </a:solidFill>
          <a:ln w="28575">
            <a:solidFill>
              <a:schemeClr val="accent5">
                <a:lumMod val="60000"/>
                <a:lumOff val="40000"/>
              </a:schemeClr>
            </a:solidFill>
          </a:ln>
        </p:spPr>
        <p:txBody>
          <a:bodyPr wrap="square" rtlCol="0" anchor="ctr">
            <a:noAutofit/>
          </a:bodyPr>
          <a:lstStyle/>
          <a:p>
            <a:pPr algn="ctr">
              <a:lnSpc>
                <a:spcPct val="95000"/>
              </a:lnSpc>
            </a:pPr>
            <a:r>
              <a:rPr lang="en-US" sz="1050" dirty="0" smtClean="0">
                <a:solidFill>
                  <a:schemeClr val="bg1"/>
                </a:solidFill>
              </a:rPr>
              <a:t>Logical Expressions</a:t>
            </a:r>
          </a:p>
        </p:txBody>
      </p:sp>
      <p:sp>
        <p:nvSpPr>
          <p:cNvPr id="11" name="Line Callout 2 10"/>
          <p:cNvSpPr/>
          <p:nvPr/>
        </p:nvSpPr>
        <p:spPr>
          <a:xfrm>
            <a:off x="1676400" y="4590704"/>
            <a:ext cx="1524000" cy="457200"/>
          </a:xfrm>
          <a:prstGeom prst="borderCallout2">
            <a:avLst>
              <a:gd name="adj1" fmla="val -12159"/>
              <a:gd name="adj2" fmla="val 32576"/>
              <a:gd name="adj3" fmla="val -48523"/>
              <a:gd name="adj4" fmla="val 57515"/>
              <a:gd name="adj5" fmla="val -236591"/>
              <a:gd name="adj6" fmla="val 73334"/>
            </a:avLst>
          </a:prstGeom>
          <a:solidFill>
            <a:schemeClr val="accent5">
              <a:lumMod val="50000"/>
            </a:schemeClr>
          </a:solidFill>
          <a:ln w="28575">
            <a:solidFill>
              <a:schemeClr val="accent5">
                <a:lumMod val="60000"/>
                <a:lumOff val="40000"/>
              </a:schemeClr>
            </a:solidFill>
          </a:ln>
        </p:spPr>
        <p:txBody>
          <a:bodyPr wrap="square" rtlCol="0" anchor="ctr">
            <a:noAutofit/>
          </a:bodyPr>
          <a:lstStyle/>
          <a:p>
            <a:pPr algn="ctr">
              <a:lnSpc>
                <a:spcPct val="95000"/>
              </a:lnSpc>
            </a:pPr>
            <a:r>
              <a:rPr lang="en-US" sz="1050" dirty="0" smtClean="0">
                <a:solidFill>
                  <a:schemeClr val="bg1"/>
                </a:solidFill>
              </a:rPr>
              <a:t>Named objects</a:t>
            </a:r>
          </a:p>
        </p:txBody>
      </p:sp>
      <p:cxnSp>
        <p:nvCxnSpPr>
          <p:cNvPr id="13" name="Straight Connector 12"/>
          <p:cNvCxnSpPr/>
          <p:nvPr/>
        </p:nvCxnSpPr>
        <p:spPr bwMode="auto">
          <a:xfrm flipV="1">
            <a:off x="2590800" y="3486151"/>
            <a:ext cx="1066800" cy="851014"/>
          </a:xfrm>
          <a:prstGeom prst="line">
            <a:avLst/>
          </a:prstGeom>
          <a:solidFill>
            <a:schemeClr val="accent1"/>
          </a:solidFill>
          <a:ln w="28575" cap="flat" cmpd="sng" algn="ctr">
            <a:solidFill>
              <a:schemeClr val="accent5">
                <a:lumMod val="60000"/>
                <a:lumOff val="40000"/>
              </a:schemeClr>
            </a:solidFill>
            <a:prstDash val="solid"/>
            <a:round/>
            <a:headEnd type="none" w="med" len="med"/>
            <a:tailEnd type="none" w="med" len="med"/>
          </a:ln>
          <a:effectLst/>
        </p:spPr>
      </p:cxnSp>
      <p:sp>
        <p:nvSpPr>
          <p:cNvPr id="14" name="Line Callout 2 13"/>
          <p:cNvSpPr/>
          <p:nvPr/>
        </p:nvSpPr>
        <p:spPr>
          <a:xfrm>
            <a:off x="5417128" y="361950"/>
            <a:ext cx="1524000" cy="457200"/>
          </a:xfrm>
          <a:prstGeom prst="borderCallout2">
            <a:avLst>
              <a:gd name="adj1" fmla="val 116932"/>
              <a:gd name="adj2" fmla="val 29303"/>
              <a:gd name="adj3" fmla="val 169659"/>
              <a:gd name="adj4" fmla="val 32970"/>
              <a:gd name="adj5" fmla="val 314318"/>
              <a:gd name="adj6" fmla="val 24788"/>
            </a:avLst>
          </a:prstGeom>
          <a:solidFill>
            <a:schemeClr val="accent5">
              <a:lumMod val="50000"/>
            </a:schemeClr>
          </a:solidFill>
          <a:ln w="28575">
            <a:solidFill>
              <a:schemeClr val="accent5">
                <a:lumMod val="60000"/>
                <a:lumOff val="40000"/>
              </a:schemeClr>
            </a:solidFill>
          </a:ln>
        </p:spPr>
        <p:txBody>
          <a:bodyPr wrap="square" rtlCol="0" anchor="ctr">
            <a:noAutofit/>
          </a:bodyPr>
          <a:lstStyle/>
          <a:p>
            <a:pPr algn="ctr">
              <a:lnSpc>
                <a:spcPct val="95000"/>
              </a:lnSpc>
            </a:pPr>
            <a:r>
              <a:rPr lang="en-US" sz="1050" dirty="0" smtClean="0">
                <a:solidFill>
                  <a:schemeClr val="bg1"/>
                </a:solidFill>
              </a:rPr>
              <a:t>Policy sub-routines (</a:t>
            </a:r>
            <a:r>
              <a:rPr lang="en-US" sz="1050" dirty="0" err="1" smtClean="0">
                <a:solidFill>
                  <a:schemeClr val="bg1"/>
                </a:solidFill>
              </a:rPr>
              <a:t>templating</a:t>
            </a:r>
            <a:r>
              <a:rPr lang="en-US" sz="1050" dirty="0" smtClean="0">
                <a:solidFill>
                  <a:schemeClr val="bg1"/>
                </a:solidFill>
              </a:rPr>
              <a:t>)</a:t>
            </a:r>
          </a:p>
        </p:txBody>
      </p:sp>
      <p:sp>
        <p:nvSpPr>
          <p:cNvPr id="16" name="Line Callout 2 15"/>
          <p:cNvSpPr/>
          <p:nvPr/>
        </p:nvSpPr>
        <p:spPr>
          <a:xfrm>
            <a:off x="3352800" y="4108565"/>
            <a:ext cx="1524000" cy="457200"/>
          </a:xfrm>
          <a:prstGeom prst="borderCallout2">
            <a:avLst>
              <a:gd name="adj1" fmla="val -13977"/>
              <a:gd name="adj2" fmla="val 57121"/>
              <a:gd name="adj3" fmla="val -39432"/>
              <a:gd name="adj4" fmla="val 72788"/>
              <a:gd name="adj5" fmla="val -112651"/>
              <a:gd name="adj6" fmla="val 90879"/>
            </a:avLst>
          </a:prstGeom>
          <a:solidFill>
            <a:schemeClr val="accent5">
              <a:lumMod val="50000"/>
            </a:schemeClr>
          </a:solidFill>
          <a:ln w="28575">
            <a:solidFill>
              <a:schemeClr val="accent5">
                <a:lumMod val="60000"/>
                <a:lumOff val="40000"/>
              </a:schemeClr>
            </a:solidFill>
          </a:ln>
        </p:spPr>
        <p:txBody>
          <a:bodyPr wrap="square" rtlCol="0" anchor="ctr">
            <a:noAutofit/>
          </a:bodyPr>
          <a:lstStyle/>
          <a:p>
            <a:pPr algn="ctr">
              <a:lnSpc>
                <a:spcPct val="95000"/>
              </a:lnSpc>
            </a:pPr>
            <a:r>
              <a:rPr lang="en-US" sz="1050" dirty="0" smtClean="0">
                <a:solidFill>
                  <a:schemeClr val="bg1"/>
                </a:solidFill>
              </a:rPr>
              <a:t>Policy recognizes protocols and verifies them</a:t>
            </a:r>
          </a:p>
        </p:txBody>
      </p:sp>
      <p:sp>
        <p:nvSpPr>
          <p:cNvPr id="23" name="Line Callout 2 22"/>
          <p:cNvSpPr/>
          <p:nvPr/>
        </p:nvSpPr>
        <p:spPr>
          <a:xfrm>
            <a:off x="3352800" y="358140"/>
            <a:ext cx="1524000" cy="457200"/>
          </a:xfrm>
          <a:prstGeom prst="borderCallout2">
            <a:avLst>
              <a:gd name="adj1" fmla="val 116932"/>
              <a:gd name="adj2" fmla="val 29303"/>
              <a:gd name="adj3" fmla="val 162992"/>
              <a:gd name="adj4" fmla="val 1970"/>
              <a:gd name="adj5" fmla="val 345985"/>
              <a:gd name="adj6" fmla="val -51212"/>
            </a:avLst>
          </a:prstGeom>
          <a:solidFill>
            <a:schemeClr val="accent5">
              <a:lumMod val="50000"/>
            </a:schemeClr>
          </a:solidFill>
          <a:ln w="28575">
            <a:solidFill>
              <a:schemeClr val="accent5">
                <a:lumMod val="60000"/>
                <a:lumOff val="40000"/>
              </a:schemeClr>
            </a:solidFill>
          </a:ln>
        </p:spPr>
        <p:txBody>
          <a:bodyPr wrap="square" rtlCol="0" anchor="ctr">
            <a:noAutofit/>
          </a:bodyPr>
          <a:lstStyle/>
          <a:p>
            <a:pPr algn="ctr">
              <a:lnSpc>
                <a:spcPct val="95000"/>
              </a:lnSpc>
            </a:pPr>
            <a:r>
              <a:rPr lang="en-US" sz="1050" dirty="0" smtClean="0">
                <a:solidFill>
                  <a:schemeClr val="bg1"/>
                </a:solidFill>
              </a:rPr>
              <a:t>Match Active Directory group/user name</a:t>
            </a:r>
          </a:p>
        </p:txBody>
      </p:sp>
      <p:sp>
        <p:nvSpPr>
          <p:cNvPr id="24" name="Line Callout 2 23"/>
          <p:cNvSpPr/>
          <p:nvPr/>
        </p:nvSpPr>
        <p:spPr>
          <a:xfrm>
            <a:off x="5257800" y="4084390"/>
            <a:ext cx="1524000" cy="457200"/>
          </a:xfrm>
          <a:prstGeom prst="borderCallout2">
            <a:avLst>
              <a:gd name="adj1" fmla="val -13977"/>
              <a:gd name="adj2" fmla="val 57121"/>
              <a:gd name="adj3" fmla="val -65120"/>
              <a:gd name="adj4" fmla="val 41412"/>
              <a:gd name="adj5" fmla="val -266779"/>
              <a:gd name="adj6" fmla="val 18769"/>
            </a:avLst>
          </a:prstGeom>
          <a:solidFill>
            <a:schemeClr val="accent5">
              <a:lumMod val="50000"/>
            </a:schemeClr>
          </a:solidFill>
          <a:ln w="28575">
            <a:solidFill>
              <a:schemeClr val="accent5">
                <a:lumMod val="60000"/>
                <a:lumOff val="40000"/>
              </a:schemeClr>
            </a:solidFill>
          </a:ln>
        </p:spPr>
        <p:txBody>
          <a:bodyPr wrap="square" rtlCol="0" anchor="ctr">
            <a:noAutofit/>
          </a:bodyPr>
          <a:lstStyle/>
          <a:p>
            <a:pPr algn="ctr">
              <a:lnSpc>
                <a:spcPct val="95000"/>
              </a:lnSpc>
            </a:pPr>
            <a:r>
              <a:rPr lang="en-US" sz="1050" dirty="0" smtClean="0">
                <a:solidFill>
                  <a:schemeClr val="bg1"/>
                </a:solidFill>
              </a:rPr>
              <a:t>Policy-based routing to VPN</a:t>
            </a:r>
          </a:p>
        </p:txBody>
      </p:sp>
    </p:spTree>
    <p:extLst>
      <p:ext uri="{BB962C8B-B14F-4D97-AF65-F5344CB8AC3E}">
        <p14:creationId xmlns:p14="http://schemas.microsoft.com/office/powerpoint/2010/main" val="1170531391"/>
      </p:ext>
    </p:extLst>
  </p:cSld>
  <p:clrMapOvr>
    <a:masterClrMapping/>
  </p:clrMapOvr>
  <p:transition spd="med">
    <p:wipe dir="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NGFW Policy</a:t>
            </a:r>
          </a:p>
        </p:txBody>
      </p:sp>
      <p:pic>
        <p:nvPicPr>
          <p:cNvPr id="1026" name="Picture 2"/>
          <p:cNvPicPr>
            <a:picLocks noGrp="1" noChangeAspect="1" noChangeArrowheads="1"/>
          </p:cNvPicPr>
          <p:nvPr>
            <p:ph sz="quarter" idx="11"/>
          </p:nvPr>
        </p:nvPicPr>
        <p:blipFill>
          <a:blip r:embed="rId2">
            <a:extLst>
              <a:ext uri="{28A0092B-C50C-407E-A947-70E740481C1C}">
                <a14:useLocalDpi xmlns:a14="http://schemas.microsoft.com/office/drawing/2010/main" val="0"/>
              </a:ext>
            </a:extLst>
          </a:blip>
          <a:srcRect/>
          <a:stretch>
            <a:fillRect/>
          </a:stretch>
        </p:blipFill>
        <p:spPr bwMode="auto">
          <a:xfrm>
            <a:off x="579438" y="1181013"/>
            <a:ext cx="7072312" cy="3314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Line Callout 2 7"/>
          <p:cNvSpPr/>
          <p:nvPr/>
        </p:nvSpPr>
        <p:spPr>
          <a:xfrm>
            <a:off x="228600" y="4590704"/>
            <a:ext cx="1524000" cy="457200"/>
          </a:xfrm>
          <a:prstGeom prst="borderCallout2">
            <a:avLst>
              <a:gd name="adj1" fmla="val -12159"/>
              <a:gd name="adj2" fmla="val 32576"/>
              <a:gd name="adj3" fmla="val -15796"/>
              <a:gd name="adj4" fmla="val 64606"/>
              <a:gd name="adj5" fmla="val -45682"/>
              <a:gd name="adj6" fmla="val 82061"/>
            </a:avLst>
          </a:prstGeom>
          <a:solidFill>
            <a:schemeClr val="accent5">
              <a:lumMod val="50000"/>
            </a:schemeClr>
          </a:solidFill>
          <a:ln w="28575">
            <a:solidFill>
              <a:schemeClr val="accent5">
                <a:lumMod val="60000"/>
                <a:lumOff val="40000"/>
              </a:schemeClr>
            </a:solidFill>
          </a:ln>
        </p:spPr>
        <p:txBody>
          <a:bodyPr wrap="square" rtlCol="0" anchor="ctr">
            <a:noAutofit/>
          </a:bodyPr>
          <a:lstStyle/>
          <a:p>
            <a:pPr algn="ctr">
              <a:lnSpc>
                <a:spcPct val="95000"/>
              </a:lnSpc>
            </a:pPr>
            <a:r>
              <a:rPr lang="en-US" sz="1050" dirty="0">
                <a:solidFill>
                  <a:schemeClr val="bg1"/>
                </a:solidFill>
              </a:rPr>
              <a:t>Named objects</a:t>
            </a:r>
          </a:p>
        </p:txBody>
      </p:sp>
      <p:sp>
        <p:nvSpPr>
          <p:cNvPr id="10" name="Line Callout 2 9"/>
          <p:cNvSpPr/>
          <p:nvPr/>
        </p:nvSpPr>
        <p:spPr>
          <a:xfrm>
            <a:off x="3733800" y="4595207"/>
            <a:ext cx="1524000" cy="457200"/>
          </a:xfrm>
          <a:prstGeom prst="borderCallout2">
            <a:avLst>
              <a:gd name="adj1" fmla="val -13977"/>
              <a:gd name="adj2" fmla="val 57121"/>
              <a:gd name="adj3" fmla="val -26705"/>
              <a:gd name="adj4" fmla="val 72243"/>
              <a:gd name="adj5" fmla="val -45378"/>
              <a:gd name="adj6" fmla="val 89243"/>
            </a:avLst>
          </a:prstGeom>
          <a:solidFill>
            <a:schemeClr val="accent5">
              <a:lumMod val="50000"/>
            </a:schemeClr>
          </a:solidFill>
          <a:ln w="28575">
            <a:solidFill>
              <a:schemeClr val="accent5">
                <a:lumMod val="60000"/>
                <a:lumOff val="40000"/>
              </a:schemeClr>
            </a:solidFill>
          </a:ln>
        </p:spPr>
        <p:txBody>
          <a:bodyPr wrap="square" rtlCol="0" anchor="ctr">
            <a:noAutofit/>
          </a:bodyPr>
          <a:lstStyle/>
          <a:p>
            <a:pPr algn="ctr">
              <a:lnSpc>
                <a:spcPct val="95000"/>
              </a:lnSpc>
            </a:pPr>
            <a:r>
              <a:rPr lang="en-US" sz="1050" dirty="0">
                <a:solidFill>
                  <a:schemeClr val="bg1"/>
                </a:solidFill>
              </a:rPr>
              <a:t>Policy recognizes protocols and verifies them</a:t>
            </a:r>
          </a:p>
        </p:txBody>
      </p:sp>
      <p:sp>
        <p:nvSpPr>
          <p:cNvPr id="11" name="Line Callout 2 10"/>
          <p:cNvSpPr/>
          <p:nvPr/>
        </p:nvSpPr>
        <p:spPr>
          <a:xfrm>
            <a:off x="3345873" y="861406"/>
            <a:ext cx="1524000" cy="457200"/>
          </a:xfrm>
          <a:prstGeom prst="borderCallout2">
            <a:avLst>
              <a:gd name="adj1" fmla="val 49659"/>
              <a:gd name="adj2" fmla="val -5061"/>
              <a:gd name="adj3" fmla="val 46628"/>
              <a:gd name="adj4" fmla="val -37303"/>
              <a:gd name="adj5" fmla="val 113257"/>
              <a:gd name="adj6" fmla="val -119393"/>
            </a:avLst>
          </a:prstGeom>
          <a:solidFill>
            <a:schemeClr val="accent5">
              <a:lumMod val="50000"/>
            </a:schemeClr>
          </a:solidFill>
          <a:ln w="28575">
            <a:solidFill>
              <a:schemeClr val="accent5">
                <a:lumMod val="60000"/>
                <a:lumOff val="40000"/>
              </a:schemeClr>
            </a:solidFill>
          </a:ln>
        </p:spPr>
        <p:txBody>
          <a:bodyPr wrap="square" rtlCol="0" anchor="ctr">
            <a:noAutofit/>
          </a:bodyPr>
          <a:lstStyle/>
          <a:p>
            <a:pPr algn="ctr">
              <a:lnSpc>
                <a:spcPct val="95000"/>
              </a:lnSpc>
            </a:pPr>
            <a:r>
              <a:rPr lang="en-US" sz="1050" dirty="0" smtClean="0">
                <a:solidFill>
                  <a:schemeClr val="bg1"/>
                </a:solidFill>
              </a:rPr>
              <a:t>Match </a:t>
            </a:r>
            <a:r>
              <a:rPr lang="en-US" sz="1050" dirty="0">
                <a:solidFill>
                  <a:schemeClr val="bg1"/>
                </a:solidFill>
              </a:rPr>
              <a:t>Active Directory group/user name</a:t>
            </a:r>
          </a:p>
        </p:txBody>
      </p:sp>
      <p:sp>
        <p:nvSpPr>
          <p:cNvPr id="12" name="Line Callout 2 11"/>
          <p:cNvSpPr/>
          <p:nvPr/>
        </p:nvSpPr>
        <p:spPr>
          <a:xfrm>
            <a:off x="6179128" y="4590704"/>
            <a:ext cx="1524000" cy="457200"/>
          </a:xfrm>
          <a:prstGeom prst="borderCallout2">
            <a:avLst>
              <a:gd name="adj1" fmla="val -13977"/>
              <a:gd name="adj2" fmla="val 57121"/>
              <a:gd name="adj3" fmla="val -105119"/>
              <a:gd name="adj4" fmla="val 53412"/>
              <a:gd name="adj5" fmla="val -223143"/>
              <a:gd name="adj6" fmla="val 34042"/>
            </a:avLst>
          </a:prstGeom>
          <a:solidFill>
            <a:schemeClr val="accent5">
              <a:lumMod val="50000"/>
            </a:schemeClr>
          </a:solidFill>
          <a:ln w="28575">
            <a:solidFill>
              <a:schemeClr val="accent5">
                <a:lumMod val="60000"/>
                <a:lumOff val="40000"/>
              </a:schemeClr>
            </a:solidFill>
          </a:ln>
        </p:spPr>
        <p:txBody>
          <a:bodyPr wrap="square" rtlCol="0" anchor="ctr">
            <a:noAutofit/>
          </a:bodyPr>
          <a:lstStyle/>
          <a:p>
            <a:pPr algn="ctr">
              <a:lnSpc>
                <a:spcPct val="95000"/>
              </a:lnSpc>
            </a:pPr>
            <a:r>
              <a:rPr lang="en-US" sz="1050" dirty="0">
                <a:solidFill>
                  <a:schemeClr val="bg1"/>
                </a:solidFill>
              </a:rPr>
              <a:t>Policy-based routing to VPN</a:t>
            </a:r>
          </a:p>
        </p:txBody>
      </p:sp>
      <p:sp>
        <p:nvSpPr>
          <p:cNvPr id="13" name="Line Callout 2 12"/>
          <p:cNvSpPr/>
          <p:nvPr/>
        </p:nvSpPr>
        <p:spPr>
          <a:xfrm>
            <a:off x="1905000" y="4595207"/>
            <a:ext cx="1524000" cy="457200"/>
          </a:xfrm>
          <a:prstGeom prst="borderCallout2">
            <a:avLst>
              <a:gd name="adj1" fmla="val -13977"/>
              <a:gd name="adj2" fmla="val 57121"/>
              <a:gd name="adj3" fmla="val -19432"/>
              <a:gd name="adj4" fmla="val 72788"/>
              <a:gd name="adj5" fmla="val -32651"/>
              <a:gd name="adj6" fmla="val 88152"/>
            </a:avLst>
          </a:prstGeom>
          <a:solidFill>
            <a:schemeClr val="accent5">
              <a:lumMod val="50000"/>
            </a:schemeClr>
          </a:solidFill>
          <a:ln w="28575">
            <a:solidFill>
              <a:schemeClr val="accent5">
                <a:lumMod val="60000"/>
                <a:lumOff val="40000"/>
              </a:schemeClr>
            </a:solidFill>
          </a:ln>
        </p:spPr>
        <p:txBody>
          <a:bodyPr wrap="square" rtlCol="0" anchor="ctr">
            <a:noAutofit/>
          </a:bodyPr>
          <a:lstStyle/>
          <a:p>
            <a:pPr algn="ctr">
              <a:lnSpc>
                <a:spcPct val="95000"/>
              </a:lnSpc>
            </a:pPr>
            <a:r>
              <a:rPr lang="en-US" sz="1050" dirty="0">
                <a:solidFill>
                  <a:schemeClr val="bg1"/>
                </a:solidFill>
              </a:rPr>
              <a:t>Policy binds at push time to DNS</a:t>
            </a:r>
          </a:p>
        </p:txBody>
      </p:sp>
      <p:sp>
        <p:nvSpPr>
          <p:cNvPr id="6" name="Rectangle 5"/>
          <p:cNvSpPr/>
          <p:nvPr/>
        </p:nvSpPr>
        <p:spPr>
          <a:xfrm>
            <a:off x="4953000" y="861406"/>
            <a:ext cx="1524000" cy="457200"/>
          </a:xfrm>
          <a:prstGeom prst="rect">
            <a:avLst/>
          </a:prstGeom>
          <a:solidFill>
            <a:schemeClr val="accent5">
              <a:lumMod val="50000"/>
            </a:schemeClr>
          </a:solidFill>
          <a:ln w="28575">
            <a:solidFill>
              <a:schemeClr val="accent5">
                <a:lumMod val="60000"/>
                <a:lumOff val="40000"/>
              </a:schemeClr>
            </a:solidFill>
          </a:ln>
        </p:spPr>
        <p:txBody>
          <a:bodyPr wrap="square" rtlCol="0" anchor="ctr">
            <a:noAutofit/>
          </a:bodyPr>
          <a:lstStyle/>
          <a:p>
            <a:pPr algn="ctr">
              <a:lnSpc>
                <a:spcPct val="95000"/>
              </a:lnSpc>
            </a:pPr>
            <a:r>
              <a:rPr lang="en-US" sz="1050" dirty="0">
                <a:solidFill>
                  <a:schemeClr val="bg1"/>
                </a:solidFill>
              </a:rPr>
              <a:t>Policy sub-routines and templates</a:t>
            </a:r>
          </a:p>
          <a:p>
            <a:pPr algn="ctr">
              <a:lnSpc>
                <a:spcPct val="95000"/>
              </a:lnSpc>
            </a:pPr>
            <a:r>
              <a:rPr lang="en-US" sz="1050" dirty="0">
                <a:solidFill>
                  <a:schemeClr val="bg1"/>
                </a:solidFill>
              </a:rPr>
              <a:t>(not shown)</a:t>
            </a:r>
          </a:p>
        </p:txBody>
      </p:sp>
      <p:sp>
        <p:nvSpPr>
          <p:cNvPr id="15" name="Rectangle 14"/>
          <p:cNvSpPr/>
          <p:nvPr/>
        </p:nvSpPr>
        <p:spPr>
          <a:xfrm>
            <a:off x="6553200" y="861406"/>
            <a:ext cx="1524000" cy="457200"/>
          </a:xfrm>
          <a:prstGeom prst="rect">
            <a:avLst/>
          </a:prstGeom>
          <a:solidFill>
            <a:schemeClr val="accent5">
              <a:lumMod val="50000"/>
            </a:schemeClr>
          </a:solidFill>
          <a:ln w="28575">
            <a:solidFill>
              <a:schemeClr val="accent5">
                <a:lumMod val="60000"/>
                <a:lumOff val="40000"/>
              </a:schemeClr>
            </a:solidFill>
          </a:ln>
        </p:spPr>
        <p:txBody>
          <a:bodyPr wrap="square" rtlCol="0" anchor="ctr">
            <a:noAutofit/>
          </a:bodyPr>
          <a:lstStyle/>
          <a:p>
            <a:pPr algn="ctr">
              <a:lnSpc>
                <a:spcPct val="95000"/>
              </a:lnSpc>
            </a:pPr>
            <a:r>
              <a:rPr lang="en-US" sz="1050" dirty="0">
                <a:solidFill>
                  <a:schemeClr val="bg1"/>
                </a:solidFill>
              </a:rPr>
              <a:t>Logical expressions of objects</a:t>
            </a:r>
          </a:p>
          <a:p>
            <a:pPr algn="ctr">
              <a:lnSpc>
                <a:spcPct val="95000"/>
              </a:lnSpc>
            </a:pPr>
            <a:r>
              <a:rPr lang="en-US" sz="1050" dirty="0">
                <a:solidFill>
                  <a:schemeClr val="bg1"/>
                </a:solidFill>
              </a:rPr>
              <a:t>(not shown)</a:t>
            </a:r>
          </a:p>
        </p:txBody>
      </p:sp>
    </p:spTree>
    <p:extLst>
      <p:ext uri="{BB962C8B-B14F-4D97-AF65-F5344CB8AC3E}">
        <p14:creationId xmlns:p14="http://schemas.microsoft.com/office/powerpoint/2010/main" val="3140314838"/>
      </p:ext>
    </p:extLst>
  </p:cSld>
  <p:clrMapOvr>
    <a:masterClrMapping/>
  </p:clrMapOvr>
  <p:transition spd="med">
    <p:wipe dir="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VPN / IPSec</a:t>
            </a:r>
            <a:endParaRPr lang="en-US" dirty="0"/>
          </a:p>
        </p:txBody>
      </p:sp>
      <p:sp>
        <p:nvSpPr>
          <p:cNvPr id="3" name="Content Placeholder 2"/>
          <p:cNvSpPr>
            <a:spLocks noGrp="1"/>
          </p:cNvSpPr>
          <p:nvPr>
            <p:ph sz="quarter" idx="11"/>
          </p:nvPr>
        </p:nvSpPr>
        <p:spPr/>
        <p:txBody>
          <a:bodyPr>
            <a:normAutofit fontScale="77500" lnSpcReduction="20000"/>
          </a:bodyPr>
          <a:lstStyle/>
          <a:p>
            <a:r>
              <a:rPr lang="en-US" dirty="0" smtClean="0">
                <a:hlinkClick r:id="rId2"/>
              </a:rPr>
              <a:t>IPSec </a:t>
            </a:r>
            <a:r>
              <a:rPr lang="en-US" dirty="0" smtClean="0"/>
              <a:t>is a security layer at Layer 3 (IP level).  IPSec allows IP packets to be encrypted between two endpoints under a Security Association (SA).  When you construct a network out of IPSec tunnels, it is called a </a:t>
            </a:r>
            <a:r>
              <a:rPr lang="en-US" dirty="0" smtClean="0">
                <a:hlinkClick r:id="rId3"/>
              </a:rPr>
              <a:t>Virtual Private Network </a:t>
            </a:r>
            <a:r>
              <a:rPr lang="en-US" dirty="0" smtClean="0"/>
              <a:t>(VPN).  [Strictly speaking, other kinds of tunnels can be used for VPN, such as phone lines, X.25…]</a:t>
            </a:r>
          </a:p>
          <a:p>
            <a:r>
              <a:rPr lang="en-US" dirty="0" smtClean="0"/>
              <a:t>IPSec uses the Authentication Header (AH) between the IP header and the payload.</a:t>
            </a:r>
          </a:p>
          <a:p>
            <a:r>
              <a:rPr lang="en-US" dirty="0" smtClean="0"/>
              <a:t>IPSec can be used in “transport mode” to secure a single IP connection.  This is rare today.  Some people want to deploy this pervasively for IPv6 networks.</a:t>
            </a:r>
          </a:p>
          <a:p>
            <a:r>
              <a:rPr lang="en-US" dirty="0" smtClean="0"/>
              <a:t>IPSec is most commonly deployed in </a:t>
            </a:r>
            <a:r>
              <a:rPr lang="en-US" u="sng" dirty="0" smtClean="0"/>
              <a:t>tunnel mode</a:t>
            </a:r>
            <a:r>
              <a:rPr lang="en-US" dirty="0" smtClean="0"/>
              <a:t>, where complete IP packets are encapsulated inside the AH.  This “IP-in-IPSec” tunnel allows a connection between a machine and a network (or two networks) over the Internet.</a:t>
            </a:r>
          </a:p>
          <a:p>
            <a:r>
              <a:rPr lang="en-US" dirty="0" smtClean="0"/>
              <a:t>Strictly speaking, IPSec is only about existing connections.  They are set up like this:</a:t>
            </a:r>
          </a:p>
          <a:p>
            <a:pPr lvl="1"/>
            <a:r>
              <a:rPr lang="en-US" dirty="0" smtClean="0"/>
              <a:t>Client machine uses the </a:t>
            </a:r>
            <a:r>
              <a:rPr lang="en-US" dirty="0" smtClean="0">
                <a:hlinkClick r:id="rId4"/>
              </a:rPr>
              <a:t>Internet Key Exchange</a:t>
            </a:r>
            <a:r>
              <a:rPr lang="en-US" dirty="0" smtClean="0"/>
              <a:t> (IKE) protocol, which runs over UDP.  IKE uses a </a:t>
            </a:r>
            <a:r>
              <a:rPr lang="en-US" dirty="0" err="1" smtClean="0"/>
              <a:t>Diffie</a:t>
            </a:r>
            <a:r>
              <a:rPr lang="en-US" dirty="0" smtClean="0"/>
              <a:t> Hellman public key exchange.  Authentication is via password (shared secret), client certificate, or OTP token</a:t>
            </a:r>
          </a:p>
          <a:p>
            <a:pPr lvl="1"/>
            <a:r>
              <a:rPr lang="en-US" dirty="0" smtClean="0"/>
              <a:t>After the IKE exchange, a Security Association (SA) is set up between two peers, and they can exchange encrypted IP packets across this SA.</a:t>
            </a:r>
          </a:p>
          <a:p>
            <a:r>
              <a:rPr lang="en-US" dirty="0" smtClean="0"/>
              <a:t>Firewalls commonly provide IPSec services.  It is common for firewall managers to have wizards to set up VPN topologies in stars, meshes, point-to-point.  Dedicated VPN boxes also exist.</a:t>
            </a:r>
          </a:p>
          <a:p>
            <a:r>
              <a:rPr lang="en-US" dirty="0" smtClean="0"/>
              <a:t>Because of NAT firewalls, it is common to tunnel the Security Association over UDP or TCP.  There are also variants such as </a:t>
            </a:r>
            <a:r>
              <a:rPr lang="en-US" dirty="0" smtClean="0">
                <a:hlinkClick r:id="rId5"/>
              </a:rPr>
              <a:t>L2TP </a:t>
            </a:r>
            <a:r>
              <a:rPr lang="en-US" dirty="0" smtClean="0"/>
              <a:t>(over PPP) or </a:t>
            </a:r>
            <a:r>
              <a:rPr lang="en-US" dirty="0" smtClean="0">
                <a:hlinkClick r:id="rId6"/>
              </a:rPr>
              <a:t>PPTP </a:t>
            </a:r>
            <a:r>
              <a:rPr lang="en-US" dirty="0" smtClean="0"/>
              <a:t>(over GRE)</a:t>
            </a:r>
          </a:p>
        </p:txBody>
      </p:sp>
    </p:spTree>
    <p:extLst>
      <p:ext uri="{BB962C8B-B14F-4D97-AF65-F5344CB8AC3E}">
        <p14:creationId xmlns:p14="http://schemas.microsoft.com/office/powerpoint/2010/main" val="3193128400"/>
      </p:ext>
    </p:extLst>
  </p:cSld>
  <p:clrMapOvr>
    <a:masterClrMapping/>
  </p:clrMapOvr>
  <p:transition spd="med">
    <p:wipe dir="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Defense: NIPS</a:t>
            </a:r>
            <a:endParaRPr lang="en-US" dirty="0"/>
          </a:p>
        </p:txBody>
      </p:sp>
      <p:sp>
        <p:nvSpPr>
          <p:cNvPr id="3" name="Subtitle 2"/>
          <p:cNvSpPr>
            <a:spLocks noGrp="1"/>
          </p:cNvSpPr>
          <p:nvPr>
            <p:ph type="subTitle" idx="1"/>
          </p:nvPr>
        </p:nvSpPr>
        <p:spPr/>
        <p:txBody>
          <a:bodyPr/>
          <a:lstStyle/>
          <a:p>
            <a:r>
              <a:rPr lang="en-US" dirty="0" smtClean="0"/>
              <a:t>Evolution of defensive technologies</a:t>
            </a:r>
            <a:endParaRPr lang="en-US" dirty="0"/>
          </a:p>
        </p:txBody>
      </p:sp>
    </p:spTree>
    <p:extLst>
      <p:ext uri="{BB962C8B-B14F-4D97-AF65-F5344CB8AC3E}">
        <p14:creationId xmlns:p14="http://schemas.microsoft.com/office/powerpoint/2010/main" val="3214271821"/>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Network-based Protection Strategies</a:t>
            </a:r>
            <a:endParaRPr lang="en-US" dirty="0"/>
          </a:p>
        </p:txBody>
      </p:sp>
      <p:sp>
        <p:nvSpPr>
          <p:cNvPr id="3" name="Content Placeholder 2"/>
          <p:cNvSpPr>
            <a:spLocks noGrp="1"/>
          </p:cNvSpPr>
          <p:nvPr>
            <p:ph sz="quarter" idx="11"/>
          </p:nvPr>
        </p:nvSpPr>
        <p:spPr/>
        <p:txBody>
          <a:bodyPr/>
          <a:lstStyle/>
          <a:p>
            <a:r>
              <a:rPr lang="en-US" dirty="0"/>
              <a:t>Positive policy</a:t>
            </a:r>
          </a:p>
          <a:p>
            <a:r>
              <a:rPr lang="en-US" dirty="0"/>
              <a:t>Firewalls / Security </a:t>
            </a:r>
            <a:r>
              <a:rPr lang="en-US" dirty="0" smtClean="0"/>
              <a:t>Zones</a:t>
            </a:r>
          </a:p>
          <a:p>
            <a:r>
              <a:rPr lang="en-US" dirty="0" smtClean="0"/>
              <a:t>Defense </a:t>
            </a:r>
            <a:r>
              <a:rPr lang="en-US" dirty="0"/>
              <a:t>in Depth</a:t>
            </a:r>
          </a:p>
          <a:p>
            <a:r>
              <a:rPr lang="en-US" dirty="0"/>
              <a:t>Intrusion Detection </a:t>
            </a:r>
          </a:p>
          <a:p>
            <a:r>
              <a:rPr lang="en-US" dirty="0" err="1"/>
              <a:t>Honeynets</a:t>
            </a:r>
            <a:r>
              <a:rPr lang="en-US" dirty="0"/>
              <a:t> / Intrusion Deception</a:t>
            </a:r>
          </a:p>
          <a:p>
            <a:r>
              <a:rPr lang="en-US" dirty="0"/>
              <a:t>Quarantine</a:t>
            </a:r>
          </a:p>
          <a:p>
            <a:r>
              <a:rPr lang="en-US" dirty="0"/>
              <a:t>Reputation (also host-based)</a:t>
            </a:r>
          </a:p>
          <a:p>
            <a:endParaRPr lang="en-US" dirty="0"/>
          </a:p>
          <a:p>
            <a:endParaRPr lang="en-US" dirty="0"/>
          </a:p>
        </p:txBody>
      </p:sp>
    </p:spTree>
    <p:extLst>
      <p:ext uri="{BB962C8B-B14F-4D97-AF65-F5344CB8AC3E}">
        <p14:creationId xmlns:p14="http://schemas.microsoft.com/office/powerpoint/2010/main" val="3706338389"/>
      </p:ext>
    </p:extLst>
  </p:cSld>
  <p:clrMapOvr>
    <a:masterClrMapping/>
  </p:clrMapOvr>
  <p:transition spd="med">
    <p:wipe dir="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IPS: Why did we need them?</a:t>
            </a:r>
            <a:endParaRPr lang="en-US" dirty="0"/>
          </a:p>
        </p:txBody>
      </p:sp>
      <p:sp>
        <p:nvSpPr>
          <p:cNvPr id="3" name="Content Placeholder 2"/>
          <p:cNvSpPr>
            <a:spLocks noGrp="1"/>
          </p:cNvSpPr>
          <p:nvPr>
            <p:ph sz="quarter" idx="11"/>
          </p:nvPr>
        </p:nvSpPr>
        <p:spPr/>
        <p:txBody>
          <a:bodyPr/>
          <a:lstStyle/>
          <a:p>
            <a:r>
              <a:rPr lang="en-US" dirty="0" smtClean="0"/>
              <a:t>NIPS: Network Intrusion Prevention System</a:t>
            </a:r>
          </a:p>
          <a:p>
            <a:pPr lvl="1"/>
            <a:r>
              <a:rPr lang="en-US" dirty="0" smtClean="0"/>
              <a:t>Early Firewalls looked at protocols and network traffic, but not very much at the data</a:t>
            </a:r>
          </a:p>
          <a:p>
            <a:pPr lvl="1"/>
            <a:r>
              <a:rPr lang="en-US" dirty="0" smtClean="0"/>
              <a:t>Attacks could be contained in data allowed by firewall policy</a:t>
            </a:r>
          </a:p>
          <a:p>
            <a:pPr lvl="1"/>
            <a:r>
              <a:rPr lang="en-US" dirty="0" smtClean="0"/>
              <a:t>IPS systems were required to catch the attack at the perimeter, before it ever reached the intended target</a:t>
            </a:r>
          </a:p>
          <a:p>
            <a:pPr lvl="2"/>
            <a:r>
              <a:rPr lang="en-US" dirty="0" smtClean="0"/>
              <a:t>Evaluates packet data against known and unknown attacks</a:t>
            </a:r>
          </a:p>
          <a:p>
            <a:r>
              <a:rPr lang="en-US" dirty="0" smtClean="0"/>
              <a:t>IPS detection strategies</a:t>
            </a:r>
          </a:p>
          <a:p>
            <a:pPr lvl="1"/>
            <a:r>
              <a:rPr lang="en-US" dirty="0" smtClean="0"/>
              <a:t>Signature-based</a:t>
            </a:r>
          </a:p>
          <a:p>
            <a:pPr lvl="1"/>
            <a:r>
              <a:rPr lang="en-US" dirty="0" smtClean="0"/>
              <a:t>Anomaly-based</a:t>
            </a:r>
          </a:p>
          <a:p>
            <a:pPr lvl="1"/>
            <a:endParaRPr lang="en-US" dirty="0"/>
          </a:p>
        </p:txBody>
      </p:sp>
    </p:spTree>
    <p:extLst>
      <p:ext uri="{BB962C8B-B14F-4D97-AF65-F5344CB8AC3E}">
        <p14:creationId xmlns:p14="http://schemas.microsoft.com/office/powerpoint/2010/main" val="3028242674"/>
      </p:ext>
    </p:extLst>
  </p:cSld>
  <p:clrMapOvr>
    <a:masterClrMapping/>
  </p:clrMapOvr>
  <p:transition spd="med">
    <p:wipe dir="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Signature based IPS</a:t>
            </a:r>
            <a:endParaRPr lang="en-US" dirty="0"/>
          </a:p>
        </p:txBody>
      </p:sp>
      <p:sp>
        <p:nvSpPr>
          <p:cNvPr id="3" name="Content Placeholder 2"/>
          <p:cNvSpPr>
            <a:spLocks noGrp="1"/>
          </p:cNvSpPr>
          <p:nvPr>
            <p:ph sz="quarter" idx="11"/>
          </p:nvPr>
        </p:nvSpPr>
        <p:spPr/>
        <p:txBody>
          <a:bodyPr>
            <a:normAutofit lnSpcReduction="10000"/>
          </a:bodyPr>
          <a:lstStyle/>
          <a:p>
            <a:r>
              <a:rPr lang="en-US" dirty="0" smtClean="0"/>
              <a:t>Watches </a:t>
            </a:r>
            <a:r>
              <a:rPr lang="en-US" dirty="0"/>
              <a:t>for patterns of traffic or application data presumed to be malicious. </a:t>
            </a:r>
          </a:p>
          <a:p>
            <a:pPr lvl="1"/>
            <a:r>
              <a:rPr lang="en-US" dirty="0"/>
              <a:t>Knowledge about known attacks is derived from a database of attack signatures.</a:t>
            </a:r>
          </a:p>
          <a:p>
            <a:r>
              <a:rPr lang="en-US" dirty="0"/>
              <a:t>Advantages:</a:t>
            </a:r>
          </a:p>
          <a:p>
            <a:pPr lvl="1"/>
            <a:r>
              <a:rPr lang="en-US" dirty="0"/>
              <a:t>Fewer false positives (Depends on signature quality)</a:t>
            </a:r>
          </a:p>
          <a:p>
            <a:pPr lvl="1"/>
            <a:r>
              <a:rPr lang="en-US" dirty="0"/>
              <a:t>Faster to deploy and easier to understand behavior.</a:t>
            </a:r>
          </a:p>
          <a:p>
            <a:r>
              <a:rPr lang="en-US" dirty="0"/>
              <a:t>Disadvantages:</a:t>
            </a:r>
          </a:p>
          <a:p>
            <a:pPr lvl="1"/>
            <a:r>
              <a:rPr lang="en-US" dirty="0"/>
              <a:t>Can detect only known attacks or variations. </a:t>
            </a:r>
          </a:p>
          <a:p>
            <a:pPr lvl="1"/>
            <a:r>
              <a:rPr lang="en-US" dirty="0"/>
              <a:t>Requires constant updating </a:t>
            </a:r>
            <a:r>
              <a:rPr lang="en-US" dirty="0" smtClean="0"/>
              <a:t>with </a:t>
            </a:r>
            <a:r>
              <a:rPr lang="en-US" dirty="0"/>
              <a:t>new signatures</a:t>
            </a:r>
            <a:r>
              <a:rPr lang="en-US" dirty="0" smtClean="0"/>
              <a:t>.</a:t>
            </a:r>
          </a:p>
          <a:p>
            <a:r>
              <a:rPr lang="en-US" dirty="0" smtClean="0"/>
              <a:t>A Key Application is “Virtual Patch”</a:t>
            </a:r>
          </a:p>
          <a:p>
            <a:pPr lvl="1"/>
            <a:r>
              <a:rPr lang="en-US" dirty="0" smtClean="0"/>
              <a:t>Organizations take days to weeks before they can safely patch all their systems.  In the meantime, they are vulnerable.  Knowing this, attackers analyze the patched (e.g., Microsoft “Patch Tuesday”) to find vulnerabilities to use.</a:t>
            </a:r>
          </a:p>
          <a:p>
            <a:pPr lvl="1"/>
            <a:r>
              <a:rPr lang="en-US" dirty="0" smtClean="0"/>
              <a:t>Network IPS vendors quickly supply signatures to match traffic that targets these vulnerabilities, thus protecting the unpatched systems with a “virtual” patch in the IPS</a:t>
            </a:r>
            <a:endParaRPr lang="en-US" dirty="0"/>
          </a:p>
        </p:txBody>
      </p:sp>
    </p:spTree>
    <p:extLst>
      <p:ext uri="{BB962C8B-B14F-4D97-AF65-F5344CB8AC3E}">
        <p14:creationId xmlns:p14="http://schemas.microsoft.com/office/powerpoint/2010/main" val="4041058938"/>
      </p:ext>
    </p:extLst>
  </p:cSld>
  <p:clrMapOvr>
    <a:masterClrMapping/>
  </p:clrMapOvr>
  <p:transition spd="med">
    <p:wipe dir="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IPS Example: Virtual Patch for Android/SPITMO</a:t>
            </a:r>
            <a:endParaRPr lang="en-US" dirty="0"/>
          </a:p>
        </p:txBody>
      </p:sp>
      <p:pic>
        <p:nvPicPr>
          <p:cNvPr id="4" name="Content Placeholder 3"/>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547688" y="895350"/>
            <a:ext cx="7072312" cy="2609085"/>
          </a:xfrm>
        </p:spPr>
      </p:pic>
      <p:sp>
        <p:nvSpPr>
          <p:cNvPr id="6" name="Rectangle 1"/>
          <p:cNvSpPr>
            <a:spLocks noChangeArrowheads="1"/>
          </p:cNvSpPr>
          <p:nvPr/>
        </p:nvSpPr>
        <p:spPr bwMode="auto">
          <a:xfrm>
            <a:off x="533400" y="3526328"/>
            <a:ext cx="76962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rgbClr val="000000"/>
              </a:solidFill>
              <a:effectLst/>
              <a:latin typeface="Arial" pitchFamily="34" charset="0"/>
              <a:ea typeface="Times New Roman" pitchFamily="18" charset="0"/>
              <a:cs typeface="Times New Roman" pitchFamily="18" charset="0"/>
            </a:endParaRPr>
          </a:p>
          <a:p>
            <a:pPr lvl="0" eaLnBrk="0" fontAlgn="base" hangingPunct="0">
              <a:spcBef>
                <a:spcPct val="0"/>
              </a:spcBef>
              <a:spcAft>
                <a:spcPct val="0"/>
              </a:spcAft>
            </a:pPr>
            <a:r>
              <a:rPr lang="en-US" altLang="en-US" sz="1000" b="1" dirty="0" smtClean="0">
                <a:solidFill>
                  <a:schemeClr val="bg1"/>
                </a:solidFill>
                <a:latin typeface="Arial" pitchFamily="34" charset="0"/>
                <a:ea typeface="Calibri" pitchFamily="34" charset="0"/>
                <a:cs typeface="Times New Roman" pitchFamily="18" charset="0"/>
              </a:rPr>
              <a:t>The SPITMO malware can force your Android phone to send personal info out to the Internet.</a:t>
            </a:r>
          </a:p>
          <a:p>
            <a:pPr lvl="0" eaLnBrk="0" fontAlgn="base" hangingPunct="0">
              <a:spcBef>
                <a:spcPct val="0"/>
              </a:spcBef>
              <a:spcAft>
                <a:spcPct val="0"/>
              </a:spcAft>
            </a:pPr>
            <a:r>
              <a:rPr lang="en-US" altLang="en-US" sz="1000" b="1" dirty="0" smtClean="0">
                <a:solidFill>
                  <a:schemeClr val="bg1"/>
                </a:solidFill>
                <a:latin typeface="Arial" pitchFamily="34" charset="0"/>
                <a:ea typeface="Calibri" pitchFamily="34" charset="0"/>
                <a:cs typeface="Times New Roman" pitchFamily="18" charset="0"/>
              </a:rPr>
              <a:t>Can we prevent this using a NIPS?  </a:t>
            </a:r>
            <a:r>
              <a:rPr lang="en-US" altLang="en-US" sz="1000" b="1" i="1" dirty="0" smtClean="0">
                <a:solidFill>
                  <a:schemeClr val="bg1"/>
                </a:solidFill>
                <a:latin typeface="Arial" pitchFamily="34" charset="0"/>
                <a:ea typeface="Calibri" pitchFamily="34" charset="0"/>
                <a:cs typeface="Times New Roman" pitchFamily="18" charset="0"/>
              </a:rPr>
              <a:t>Yes!!  </a:t>
            </a:r>
            <a:r>
              <a:rPr lang="en-US" altLang="en-US" sz="1000" b="1" dirty="0" smtClean="0">
                <a:solidFill>
                  <a:schemeClr val="bg1"/>
                </a:solidFill>
                <a:latin typeface="Arial" pitchFamily="34" charset="0"/>
                <a:ea typeface="Calibri" pitchFamily="34" charset="0"/>
                <a:cs typeface="Times New Roman" pitchFamily="18" charset="0"/>
              </a:rPr>
              <a:t>The signature scans the outbound HTTP request for a pattern</a:t>
            </a:r>
            <a:r>
              <a:rPr lang="en-US" altLang="en-US" sz="1000" b="1" dirty="0">
                <a:solidFill>
                  <a:schemeClr val="bg1"/>
                </a:solidFill>
                <a:latin typeface="Arial" pitchFamily="34" charset="0"/>
                <a:ea typeface="Calibri" pitchFamily="34" charset="0"/>
                <a:cs typeface="Times New Roman" pitchFamily="18" charset="0"/>
              </a:rPr>
              <a:t> </a:t>
            </a:r>
            <a:r>
              <a:rPr lang="en-US" altLang="en-US" sz="1000" b="1" dirty="0" smtClean="0">
                <a:solidFill>
                  <a:schemeClr val="bg1"/>
                </a:solidFill>
                <a:latin typeface="Arial" pitchFamily="34" charset="0"/>
                <a:ea typeface="Calibri" pitchFamily="34" charset="0"/>
                <a:cs typeface="Times New Roman" pitchFamily="18" charset="0"/>
              </a:rPr>
              <a:t>like this:</a:t>
            </a:r>
          </a:p>
          <a:p>
            <a:pPr lvl="0" eaLnBrk="0" fontAlgn="base" hangingPunct="0">
              <a:spcBef>
                <a:spcPct val="0"/>
              </a:spcBef>
              <a:spcAft>
                <a:spcPct val="0"/>
              </a:spcAft>
            </a:pPr>
            <a:endParaRPr lang="en-US" altLang="en-US" sz="1000" b="1" dirty="0">
              <a:solidFill>
                <a:schemeClr val="bg1"/>
              </a:solidFill>
              <a:latin typeface="Arial" pitchFamily="34" charset="0"/>
              <a:ea typeface="Calibri" pitchFamily="34" charset="0"/>
              <a:cs typeface="Times New Roman" pitchFamily="18" charset="0"/>
            </a:endParaRPr>
          </a:p>
          <a:p>
            <a:pPr lvl="1" eaLnBrk="0" fontAlgn="base" hangingPunct="0">
              <a:spcBef>
                <a:spcPct val="0"/>
              </a:spcBef>
              <a:spcAft>
                <a:spcPct val="0"/>
              </a:spcAft>
            </a:pPr>
            <a:r>
              <a:rPr lang="en-US" altLang="en-US" sz="1000" b="1" dirty="0" smtClean="0">
                <a:solidFill>
                  <a:schemeClr val="bg1"/>
                </a:solidFill>
                <a:latin typeface="Courier New" panose="02070309020205020404" pitchFamily="49" charset="0"/>
                <a:ea typeface="Calibri" pitchFamily="34" charset="0"/>
                <a:cs typeface="Courier New" panose="02070309020205020404" pitchFamily="49" charset="0"/>
              </a:rPr>
              <a:t>   Match Request Line: ^GET /</a:t>
            </a:r>
            <a:r>
              <a:rPr lang="en-US" altLang="en-US" sz="1000" b="1" dirty="0" err="1" smtClean="0">
                <a:solidFill>
                  <a:schemeClr val="bg1"/>
                </a:solidFill>
                <a:latin typeface="Courier New" panose="02070309020205020404" pitchFamily="49" charset="0"/>
                <a:ea typeface="Calibri" pitchFamily="34" charset="0"/>
                <a:cs typeface="Courier New" panose="02070309020205020404" pitchFamily="49" charset="0"/>
              </a:rPr>
              <a:t>sms</a:t>
            </a:r>
            <a:r>
              <a:rPr lang="en-US" altLang="en-US" sz="1000" b="1" dirty="0" smtClean="0">
                <a:solidFill>
                  <a:schemeClr val="bg1"/>
                </a:solidFill>
                <a:latin typeface="Courier New" panose="02070309020205020404" pitchFamily="49" charset="0"/>
                <a:ea typeface="Calibri" pitchFamily="34" charset="0"/>
                <a:cs typeface="Courier New" panose="02070309020205020404" pitchFamily="49" charset="0"/>
              </a:rPr>
              <a:t>/</a:t>
            </a:r>
            <a:r>
              <a:rPr lang="en-US" altLang="en-US" sz="1000" b="1" dirty="0" err="1" smtClean="0">
                <a:solidFill>
                  <a:schemeClr val="bg1"/>
                </a:solidFill>
                <a:latin typeface="Courier New" panose="02070309020205020404" pitchFamily="49" charset="0"/>
                <a:ea typeface="Calibri" pitchFamily="34" charset="0"/>
                <a:cs typeface="Courier New" panose="02070309020205020404" pitchFamily="49" charset="0"/>
              </a:rPr>
              <a:t>get.php</a:t>
            </a:r>
            <a:r>
              <a:rPr lang="en-US" altLang="en-US" sz="1000" b="1" dirty="0" smtClean="0">
                <a:solidFill>
                  <a:schemeClr val="bg1"/>
                </a:solidFill>
                <a:latin typeface="Courier New" panose="02070309020205020404" pitchFamily="49" charset="0"/>
                <a:ea typeface="Calibri" pitchFamily="34" charset="0"/>
                <a:cs typeface="Courier New" panose="02070309020205020404" pitchFamily="49" charset="0"/>
              </a:rPr>
              <a:t>\?.*sender=[0-9]+&amp;receiver=[0-9]+&amp;text=.*$</a:t>
            </a:r>
            <a:endParaRPr lang="en-US" altLang="en-US" sz="1000" b="1" dirty="0" smtClean="0">
              <a:solidFill>
                <a:schemeClr val="bg1"/>
              </a:solidFill>
              <a:latin typeface="Courier New" panose="02070309020205020404" pitchFamily="49" charset="0"/>
              <a:ea typeface="Times New Roman" pitchFamily="18" charset="0"/>
              <a:cs typeface="Courier New" panose="02070309020205020404" pitchFamily="49" charset="0"/>
            </a:endParaRPr>
          </a:p>
          <a:p>
            <a:pPr lvl="1" eaLnBrk="0" fontAlgn="base" hangingPunct="0">
              <a:spcBef>
                <a:spcPct val="0"/>
              </a:spcBef>
              <a:spcAft>
                <a:spcPct val="0"/>
              </a:spcAft>
            </a:pPr>
            <a:r>
              <a:rPr lang="en-US" altLang="en-US" sz="1000" b="1" dirty="0" smtClean="0">
                <a:solidFill>
                  <a:schemeClr val="bg1"/>
                </a:solidFill>
                <a:latin typeface="Courier New" panose="02070309020205020404" pitchFamily="49" charset="0"/>
                <a:ea typeface="Calibri" pitchFamily="34" charset="0"/>
                <a:cs typeface="Courier New" panose="02070309020205020404" pitchFamily="49" charset="0"/>
              </a:rPr>
              <a:t>AND Match Header Line: ^User-Agent: ^</a:t>
            </a:r>
            <a:r>
              <a:rPr lang="en-US" altLang="en-US" sz="1000" b="1" dirty="0" err="1" smtClean="0">
                <a:solidFill>
                  <a:schemeClr val="bg1"/>
                </a:solidFill>
                <a:latin typeface="Courier New" panose="02070309020205020404" pitchFamily="49" charset="0"/>
                <a:ea typeface="Calibri" pitchFamily="34" charset="0"/>
                <a:cs typeface="Courier New" panose="02070309020205020404" pitchFamily="49" charset="0"/>
              </a:rPr>
              <a:t>Dalvik</a:t>
            </a:r>
            <a:r>
              <a:rPr lang="en-US" altLang="en-US" sz="1000" b="1" dirty="0" smtClean="0">
                <a:solidFill>
                  <a:schemeClr val="bg1"/>
                </a:solidFill>
                <a:latin typeface="Courier New" panose="02070309020205020404" pitchFamily="49" charset="0"/>
                <a:ea typeface="Calibri" pitchFamily="34" charset="0"/>
                <a:cs typeface="Courier New" panose="02070309020205020404" pitchFamily="49" charset="0"/>
              </a:rPr>
              <a:t>.*$</a:t>
            </a:r>
            <a:endParaRPr lang="en-US" altLang="en-US" sz="1000" b="1" dirty="0" smtClean="0">
              <a:solidFill>
                <a:schemeClr val="bg1"/>
              </a:solidFill>
              <a:latin typeface="Courier New" panose="02070309020205020404" pitchFamily="49" charset="0"/>
              <a:ea typeface="Times New Roman" pitchFamily="18" charset="0"/>
              <a:cs typeface="Courier New" panose="02070309020205020404" pitchFamily="49" charset="0"/>
            </a:endParaRPr>
          </a:p>
          <a:p>
            <a:pPr lvl="1" eaLnBrk="0" fontAlgn="base" hangingPunct="0">
              <a:spcBef>
                <a:spcPct val="0"/>
              </a:spcBef>
              <a:spcAft>
                <a:spcPct val="0"/>
              </a:spcAft>
            </a:pPr>
            <a:r>
              <a:rPr lang="en-US" altLang="en-US" sz="1000" b="1" dirty="0" smtClean="0">
                <a:solidFill>
                  <a:schemeClr val="bg1"/>
                </a:solidFill>
                <a:latin typeface="Courier New" panose="02070309020205020404" pitchFamily="49" charset="0"/>
                <a:ea typeface="Calibri" pitchFamily="34" charset="0"/>
                <a:cs typeface="Courier New" panose="02070309020205020404" pitchFamily="49" charset="0"/>
              </a:rPr>
              <a:t>AND Match Header Line: ^Host: ^[0-9a-f]+.com$</a:t>
            </a:r>
          </a:p>
          <a:p>
            <a:pPr eaLnBrk="0" fontAlgn="base" hangingPunct="0">
              <a:spcBef>
                <a:spcPct val="0"/>
              </a:spcBef>
              <a:spcAft>
                <a:spcPct val="0"/>
              </a:spcAft>
            </a:pPr>
            <a:endParaRPr lang="en-US" altLang="en-US" sz="800" b="1" dirty="0">
              <a:solidFill>
                <a:schemeClr val="bg1"/>
              </a:solidFill>
              <a:latin typeface="Arial" pitchFamily="34" charset="0"/>
              <a:cs typeface="Times New Roman" pitchFamily="18" charset="0"/>
            </a:endParaRPr>
          </a:p>
        </p:txBody>
      </p:sp>
    </p:spTree>
    <p:extLst>
      <p:ext uri="{BB962C8B-B14F-4D97-AF65-F5344CB8AC3E}">
        <p14:creationId xmlns:p14="http://schemas.microsoft.com/office/powerpoint/2010/main" val="1501151096"/>
      </p:ext>
    </p:extLst>
  </p:cSld>
  <p:clrMapOvr>
    <a:masterClrMapping/>
  </p:clrMapOvr>
  <p:transition spd="med">
    <p:wipe dir="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Anomaly based IPS—</a:t>
            </a:r>
            <a:r>
              <a:rPr lang="en-US" sz="2000" dirty="0" smtClean="0"/>
              <a:t>“Network Behavior Analysis”</a:t>
            </a:r>
            <a:endParaRPr lang="en-US" dirty="0"/>
          </a:p>
        </p:txBody>
      </p:sp>
      <p:sp>
        <p:nvSpPr>
          <p:cNvPr id="3" name="Content Placeholder 2"/>
          <p:cNvSpPr>
            <a:spLocks noGrp="1"/>
          </p:cNvSpPr>
          <p:nvPr>
            <p:ph sz="quarter" idx="11"/>
          </p:nvPr>
        </p:nvSpPr>
        <p:spPr/>
        <p:txBody>
          <a:bodyPr/>
          <a:lstStyle/>
          <a:p>
            <a:r>
              <a:rPr lang="en-US" dirty="0"/>
              <a:t>Monitors network traffic for application content presumed to be different from “normal” patterns.</a:t>
            </a:r>
          </a:p>
          <a:p>
            <a:r>
              <a:rPr lang="en-US" dirty="0"/>
              <a:t>Knowledge of “normal” traffic patterns is based on trends derived from long-term monitoring.</a:t>
            </a:r>
          </a:p>
          <a:p>
            <a:r>
              <a:rPr lang="en-US" dirty="0"/>
              <a:t>Advantage: </a:t>
            </a:r>
            <a:endParaRPr lang="en-US" dirty="0" smtClean="0"/>
          </a:p>
          <a:p>
            <a:pPr lvl="1"/>
            <a:r>
              <a:rPr lang="en-US" dirty="0" smtClean="0"/>
              <a:t>Has </a:t>
            </a:r>
            <a:r>
              <a:rPr lang="en-US" dirty="0"/>
              <a:t>the potential to detect hitherto unknown attacks</a:t>
            </a:r>
          </a:p>
          <a:p>
            <a:r>
              <a:rPr lang="en-US" dirty="0"/>
              <a:t>Disadvantages: </a:t>
            </a:r>
          </a:p>
          <a:p>
            <a:pPr lvl="1"/>
            <a:r>
              <a:rPr lang="en-US" dirty="0"/>
              <a:t>Often produces a </a:t>
            </a:r>
            <a:r>
              <a:rPr lang="en-US" dirty="0" smtClean="0"/>
              <a:t>comparatively higher number </a:t>
            </a:r>
            <a:r>
              <a:rPr lang="en-US" dirty="0"/>
              <a:t>of false positives due to the unpredictable nature of users and networks.</a:t>
            </a:r>
          </a:p>
          <a:p>
            <a:pPr lvl="1"/>
            <a:r>
              <a:rPr lang="en-US" dirty="0"/>
              <a:t>Often requires extensive training sets of system event records to characterize normal behavior patterns.</a:t>
            </a:r>
          </a:p>
          <a:p>
            <a:endParaRPr lang="en-US" dirty="0"/>
          </a:p>
        </p:txBody>
      </p:sp>
    </p:spTree>
    <p:extLst>
      <p:ext uri="{BB962C8B-B14F-4D97-AF65-F5344CB8AC3E}">
        <p14:creationId xmlns:p14="http://schemas.microsoft.com/office/powerpoint/2010/main" val="3051115989"/>
      </p:ext>
    </p:extLst>
  </p:cSld>
  <p:clrMapOvr>
    <a:masterClrMapping/>
  </p:clrMapOvr>
  <p:transition spd="med">
    <p:wipe dir="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IPS Today aka NGIPS</a:t>
            </a:r>
            <a:endParaRPr lang="en-US" dirty="0"/>
          </a:p>
        </p:txBody>
      </p:sp>
      <p:sp>
        <p:nvSpPr>
          <p:cNvPr id="3" name="Content Placeholder 2"/>
          <p:cNvSpPr>
            <a:spLocks noGrp="1"/>
          </p:cNvSpPr>
          <p:nvPr>
            <p:ph sz="quarter" idx="11"/>
          </p:nvPr>
        </p:nvSpPr>
        <p:spPr/>
        <p:txBody>
          <a:bodyPr>
            <a:normAutofit lnSpcReduction="10000"/>
          </a:bodyPr>
          <a:lstStyle/>
          <a:p>
            <a:r>
              <a:rPr lang="en-US" dirty="0" smtClean="0"/>
              <a:t>Integration with endpoint technologies for application anomaly detection</a:t>
            </a:r>
          </a:p>
          <a:p>
            <a:r>
              <a:rPr lang="en-US" dirty="0" smtClean="0"/>
              <a:t>Integration with Firewalls to form NGFW/NGIPS</a:t>
            </a:r>
          </a:p>
          <a:p>
            <a:r>
              <a:rPr lang="en-US" dirty="0" smtClean="0"/>
              <a:t>Application aware:</a:t>
            </a:r>
          </a:p>
          <a:p>
            <a:pPr lvl="1"/>
            <a:r>
              <a:rPr lang="en-US" dirty="0" smtClean="0"/>
              <a:t>Automatic file extraction and scanning regardless of network and application protocol</a:t>
            </a:r>
          </a:p>
          <a:p>
            <a:r>
              <a:rPr lang="en-US" dirty="0" smtClean="0"/>
              <a:t>Context aware: dynamic correlation of signatures to achieve low false positive rates</a:t>
            </a:r>
          </a:p>
          <a:p>
            <a:r>
              <a:rPr lang="en-US" dirty="0" smtClean="0"/>
              <a:t>SSL Inspection</a:t>
            </a:r>
          </a:p>
          <a:p>
            <a:r>
              <a:rPr lang="en-US" dirty="0" smtClean="0"/>
              <a:t>Static analysis for packet techniques or shell code</a:t>
            </a:r>
          </a:p>
          <a:p>
            <a:r>
              <a:rPr lang="en-US" dirty="0" smtClean="0">
                <a:hlinkClick r:id="rId2"/>
              </a:rPr>
              <a:t>Dynamic analysis</a:t>
            </a:r>
            <a:r>
              <a:rPr lang="en-US" dirty="0" smtClean="0"/>
              <a:t>—run a file in a VM and see what happens</a:t>
            </a:r>
          </a:p>
          <a:p>
            <a:r>
              <a:rPr lang="en-US" dirty="0" smtClean="0"/>
              <a:t>Integration with multiple threat intelligence sources, e.g., reputation</a:t>
            </a:r>
          </a:p>
          <a:p>
            <a:r>
              <a:rPr lang="en-US" dirty="0" smtClean="0"/>
              <a:t>Very high scale throughput (100Gbps +)</a:t>
            </a:r>
          </a:p>
          <a:p>
            <a:endParaRPr lang="en-US" dirty="0"/>
          </a:p>
        </p:txBody>
      </p:sp>
    </p:spTree>
    <p:extLst>
      <p:ext uri="{BB962C8B-B14F-4D97-AF65-F5344CB8AC3E}">
        <p14:creationId xmlns:p14="http://schemas.microsoft.com/office/powerpoint/2010/main" val="3064915113"/>
      </p:ext>
    </p:extLst>
  </p:cSld>
  <p:clrMapOvr>
    <a:masterClrMapping/>
  </p:clrMapOvr>
  <p:transition spd="med">
    <p:wipe dir="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Network Security tomorrow</a:t>
            </a:r>
          </a:p>
        </p:txBody>
      </p:sp>
      <p:sp>
        <p:nvSpPr>
          <p:cNvPr id="3" name="Subtitle 2"/>
          <p:cNvSpPr>
            <a:spLocks noGrp="1"/>
          </p:cNvSpPr>
          <p:nvPr>
            <p:ph type="subTitle" idx="1"/>
          </p:nvPr>
        </p:nvSpPr>
        <p:spPr/>
        <p:txBody>
          <a:bodyPr/>
          <a:lstStyle/>
          <a:p>
            <a:r>
              <a:rPr lang="en-US" dirty="0"/>
              <a:t>Effect of new technologies on network security</a:t>
            </a:r>
          </a:p>
        </p:txBody>
      </p:sp>
    </p:spTree>
    <p:extLst>
      <p:ext uri="{BB962C8B-B14F-4D97-AF65-F5344CB8AC3E}">
        <p14:creationId xmlns:p14="http://schemas.microsoft.com/office/powerpoint/2010/main" val="1911031773"/>
      </p:ext>
    </p:extLst>
  </p:cSld>
  <p:clrMapOvr>
    <a:masterClrMapping/>
  </p:clrMapOvr>
  <p:transition spd="med">
    <p:wipe dir="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Intelligent And </a:t>
            </a:r>
            <a:r>
              <a:rPr lang="en-US" smtClean="0"/>
              <a:t>connected </a:t>
            </a:r>
            <a:r>
              <a:rPr lang="en-US" dirty="0"/>
              <a:t>security</a:t>
            </a:r>
          </a:p>
        </p:txBody>
      </p:sp>
      <p:sp>
        <p:nvSpPr>
          <p:cNvPr id="4" name="Content Placeholder 3"/>
          <p:cNvSpPr>
            <a:spLocks noGrp="1"/>
          </p:cNvSpPr>
          <p:nvPr>
            <p:ph sz="quarter" idx="11"/>
          </p:nvPr>
        </p:nvSpPr>
        <p:spPr/>
        <p:txBody>
          <a:bodyPr/>
          <a:lstStyle/>
          <a:p>
            <a:r>
              <a:rPr lang="en-US" dirty="0"/>
              <a:t>Network</a:t>
            </a:r>
            <a:r>
              <a:rPr lang="en-US"/>
              <a:t> devices are at the vanguard of security by preventing threats from getting into the network</a:t>
            </a:r>
            <a:endParaRPr lang="en-US" dirty="0"/>
          </a:p>
          <a:p>
            <a:r>
              <a:rPr lang="en-US"/>
              <a:t>Does so by emulating certain endpoint targeted threats and may not be able to catch everything</a:t>
            </a:r>
            <a:endParaRPr lang="en-US" dirty="0"/>
          </a:p>
          <a:p>
            <a:r>
              <a:rPr lang="en-US"/>
              <a:t>Does not necessarily see the whole picture</a:t>
            </a:r>
            <a:endParaRPr lang="en-US" dirty="0"/>
          </a:p>
          <a:p>
            <a:r>
              <a:rPr lang="en-US"/>
              <a:t>Intelligence sharing between endpoints with network devices and network devices with other network devices is key</a:t>
            </a:r>
          </a:p>
        </p:txBody>
      </p:sp>
    </p:spTree>
    <p:extLst>
      <p:ext uri="{BB962C8B-B14F-4D97-AF65-F5344CB8AC3E}">
        <p14:creationId xmlns:p14="http://schemas.microsoft.com/office/powerpoint/2010/main" val="701400330"/>
      </p:ext>
    </p:extLst>
  </p:cSld>
  <p:clrMapOvr>
    <a:masterClrMapping/>
  </p:clrMapOvr>
  <p:transition spd="med">
    <p:wipe dir="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Evasion Techniques (AET)</a:t>
            </a:r>
            <a:endParaRPr lang="en-US" dirty="0"/>
          </a:p>
        </p:txBody>
      </p:sp>
      <p:sp>
        <p:nvSpPr>
          <p:cNvPr id="3" name="Content Placeholder 2"/>
          <p:cNvSpPr>
            <a:spLocks noGrp="1"/>
          </p:cNvSpPr>
          <p:nvPr>
            <p:ph sz="quarter" idx="11"/>
          </p:nvPr>
        </p:nvSpPr>
        <p:spPr/>
        <p:txBody>
          <a:bodyPr>
            <a:normAutofit fontScale="92500" lnSpcReduction="10000"/>
          </a:bodyPr>
          <a:lstStyle/>
          <a:p>
            <a:r>
              <a:rPr lang="en-US" dirty="0" smtClean="0"/>
              <a:t>Early IPS was easy to fool by breaking up attacks on packet boundaries, foozling checksums, etc..  Pretty much all these “evasion techniques” have been fixed.</a:t>
            </a:r>
          </a:p>
          <a:p>
            <a:r>
              <a:rPr lang="en-US" dirty="0" smtClean="0"/>
              <a:t>Lately, it has been shown that combining multiple evasion techniques at once can still cause many devices to fail to notice simple attacks through Stateful Deep Inspection.</a:t>
            </a:r>
          </a:p>
          <a:p>
            <a:pPr lvl="1"/>
            <a:r>
              <a:rPr lang="en-US" dirty="0" smtClean="0"/>
              <a:t>Sometimes the combination finds limits in the code (e.g., each evasion takes a little memory, but the combination takes even more)</a:t>
            </a:r>
          </a:p>
          <a:p>
            <a:pPr lvl="1"/>
            <a:r>
              <a:rPr lang="en-US" dirty="0" smtClean="0"/>
              <a:t>Some devices have fixed evasions, but still don’t process packets the same way as hosts do (perhaps for performance reasons)</a:t>
            </a:r>
          </a:p>
          <a:p>
            <a:pPr lvl="1"/>
            <a:r>
              <a:rPr lang="en-US" dirty="0" smtClean="0"/>
              <a:t>Some devices have special “anti-evasion” modes that need to be enabled</a:t>
            </a:r>
          </a:p>
          <a:p>
            <a:r>
              <a:rPr lang="en-US" dirty="0" smtClean="0"/>
              <a:t>This is important because IPS’ are used as the major defense while endpoints are being patched (this is called “virtual patching”).  AET shows how new vulnerabilities can “breeze through” the IPS and affect unpatched machines.</a:t>
            </a:r>
          </a:p>
          <a:p>
            <a:r>
              <a:rPr lang="en-US" dirty="0" smtClean="0"/>
              <a:t>The “Evader” tool from </a:t>
            </a:r>
            <a:r>
              <a:rPr lang="en-US" dirty="0" err="1" smtClean="0"/>
              <a:t>Stonesoft</a:t>
            </a:r>
            <a:r>
              <a:rPr lang="en-US" dirty="0" smtClean="0"/>
              <a:t>, Finland (now McAfee/Intel) does a random walk through multiple evasion techniques.  </a:t>
            </a:r>
            <a:r>
              <a:rPr lang="en-US" dirty="0" smtClean="0">
                <a:hlinkClick r:id="rId3"/>
              </a:rPr>
              <a:t>It has been shown </a:t>
            </a:r>
            <a:r>
              <a:rPr lang="en-US" dirty="0" smtClean="0"/>
              <a:t>to affect most IPS’ in the market, usually within 24 hours</a:t>
            </a:r>
          </a:p>
        </p:txBody>
      </p:sp>
    </p:spTree>
    <p:extLst>
      <p:ext uri="{BB962C8B-B14F-4D97-AF65-F5344CB8AC3E}">
        <p14:creationId xmlns:p14="http://schemas.microsoft.com/office/powerpoint/2010/main" val="19787721"/>
      </p:ext>
    </p:extLst>
  </p:cSld>
  <p:clrMapOvr>
    <a:masterClrMapping/>
  </p:clrMapOvr>
  <p:transition spd="med">
    <p:wipe dir="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Defined Networks (SDN)</a:t>
            </a:r>
            <a:endParaRPr lang="en-US" dirty="0"/>
          </a:p>
        </p:txBody>
      </p:sp>
      <p:sp>
        <p:nvSpPr>
          <p:cNvPr id="4" name="Content Placeholder 3"/>
          <p:cNvSpPr>
            <a:spLocks noGrp="1"/>
          </p:cNvSpPr>
          <p:nvPr>
            <p:ph sz="quarter" idx="11"/>
          </p:nvPr>
        </p:nvSpPr>
        <p:spPr/>
        <p:txBody>
          <a:bodyPr/>
          <a:lstStyle/>
          <a:p>
            <a:r>
              <a:rPr lang="en-US" dirty="0" smtClean="0"/>
              <a:t>Researchers at UC Berkeley and Stanford wanted to develop an experimental network, but they couldn’t because they would lose access to their email (and everything else).</a:t>
            </a:r>
          </a:p>
          <a:p>
            <a:r>
              <a:rPr lang="en-US" dirty="0" smtClean="0"/>
              <a:t>So they figured out how to reprogram a switch remotely using a protocol called </a:t>
            </a:r>
            <a:r>
              <a:rPr lang="en-US" dirty="0" err="1" smtClean="0"/>
              <a:t>OpenFlow</a:t>
            </a:r>
            <a:r>
              <a:rPr lang="en-US" dirty="0" smtClean="0"/>
              <a:t>, so that they could both keep the old network and experiment on it.</a:t>
            </a:r>
          </a:p>
          <a:p>
            <a:r>
              <a:rPr lang="en-US" dirty="0" smtClean="0"/>
              <a:t>This turned into Software Defined Networking.  In 10 years, this may be renamed “network switching.”</a:t>
            </a:r>
          </a:p>
          <a:p>
            <a:r>
              <a:rPr lang="en-US" dirty="0">
                <a:hlinkClick r:id="rId2"/>
              </a:rPr>
              <a:t>http://</a:t>
            </a:r>
            <a:r>
              <a:rPr lang="en-US" dirty="0" smtClean="0">
                <a:hlinkClick r:id="rId2"/>
              </a:rPr>
              <a:t>en.wikipedia.org/wiki/Software-defined_networking</a:t>
            </a:r>
            <a:endParaRPr lang="en-US" dirty="0" smtClean="0"/>
          </a:p>
          <a:p>
            <a:endParaRPr lang="en-US" dirty="0"/>
          </a:p>
        </p:txBody>
      </p:sp>
    </p:spTree>
    <p:extLst>
      <p:ext uri="{BB962C8B-B14F-4D97-AF65-F5344CB8AC3E}">
        <p14:creationId xmlns:p14="http://schemas.microsoft.com/office/powerpoint/2010/main" val="179277367"/>
      </p:ext>
    </p:extLst>
  </p:cSld>
  <p:clrMapOvr>
    <a:masterClrMapping/>
  </p:clrMapOvr>
  <p:transition spd="med">
    <p:wipe dir="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 Switch Works</a:t>
            </a:r>
            <a:endParaRPr lang="en-US" dirty="0"/>
          </a:p>
        </p:txBody>
      </p:sp>
      <p:sp>
        <p:nvSpPr>
          <p:cNvPr id="4" name="Rectangle 3"/>
          <p:cNvSpPr/>
          <p:nvPr/>
        </p:nvSpPr>
        <p:spPr bwMode="auto">
          <a:xfrm>
            <a:off x="1579393" y="3028950"/>
            <a:ext cx="5791200" cy="1543050"/>
          </a:xfrm>
          <a:prstGeom prst="rect">
            <a:avLst/>
          </a:prstGeom>
          <a:solidFill>
            <a:schemeClr val="accent4">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2"/>
                </a:solidFill>
                <a:effectLst/>
                <a:latin typeface="Arial" charset="0"/>
                <a:ea typeface="MS PGothic" pitchFamily="34" charset="-128"/>
              </a:rPr>
              <a:t>Switch</a:t>
            </a:r>
          </a:p>
        </p:txBody>
      </p:sp>
      <p:sp>
        <p:nvSpPr>
          <p:cNvPr id="5" name="Rectangle 4"/>
          <p:cNvSpPr/>
          <p:nvPr/>
        </p:nvSpPr>
        <p:spPr bwMode="auto">
          <a:xfrm>
            <a:off x="1702611" y="4246296"/>
            <a:ext cx="5421549" cy="268554"/>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2"/>
                </a:solidFill>
                <a:effectLst/>
                <a:latin typeface="Arial" charset="0"/>
                <a:ea typeface="MS PGothic" pitchFamily="34" charset="-128"/>
              </a:rPr>
              <a:t>Interface Hardware</a:t>
            </a:r>
          </a:p>
        </p:txBody>
      </p:sp>
      <p:sp>
        <p:nvSpPr>
          <p:cNvPr id="6" name="Rectangle 5"/>
          <p:cNvSpPr/>
          <p:nvPr/>
        </p:nvSpPr>
        <p:spPr bwMode="auto">
          <a:xfrm>
            <a:off x="1702611" y="3780693"/>
            <a:ext cx="3511685" cy="22447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2"/>
                </a:solidFill>
                <a:effectLst/>
                <a:latin typeface="Arial" charset="0"/>
                <a:ea typeface="MS PGothic" pitchFamily="34" charset="-128"/>
              </a:rPr>
              <a:t>Flow Tables</a:t>
            </a:r>
          </a:p>
        </p:txBody>
      </p:sp>
      <p:sp>
        <p:nvSpPr>
          <p:cNvPr id="7" name="Rectangle 6"/>
          <p:cNvSpPr/>
          <p:nvPr/>
        </p:nvSpPr>
        <p:spPr bwMode="auto">
          <a:xfrm>
            <a:off x="1702611" y="3314700"/>
            <a:ext cx="5421549" cy="28575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2"/>
                </a:solidFill>
                <a:effectLst/>
                <a:latin typeface="Arial" charset="0"/>
                <a:ea typeface="MS PGothic" pitchFamily="34" charset="-128"/>
              </a:rPr>
              <a:t>Control Logic</a:t>
            </a:r>
          </a:p>
        </p:txBody>
      </p:sp>
      <p:sp>
        <p:nvSpPr>
          <p:cNvPr id="11" name="TextBox 10"/>
          <p:cNvSpPr txBox="1"/>
          <p:nvPr/>
        </p:nvSpPr>
        <p:spPr>
          <a:xfrm>
            <a:off x="5787504" y="3855289"/>
            <a:ext cx="748923" cy="230832"/>
          </a:xfrm>
          <a:prstGeom prst="rect">
            <a:avLst/>
          </a:prstGeom>
          <a:noFill/>
        </p:spPr>
        <p:txBody>
          <a:bodyPr wrap="none" rtlCol="0">
            <a:spAutoFit/>
          </a:bodyPr>
          <a:lstStyle/>
          <a:p>
            <a:r>
              <a:rPr lang="en-US" sz="900" b="1" dirty="0" smtClean="0">
                <a:solidFill>
                  <a:schemeClr val="tx2"/>
                </a:solidFill>
              </a:rPr>
              <a:t>New flows</a:t>
            </a:r>
            <a:endParaRPr lang="en-US" sz="900" b="1" dirty="0">
              <a:solidFill>
                <a:schemeClr val="tx2"/>
              </a:solidFill>
            </a:endParaRPr>
          </a:p>
        </p:txBody>
      </p:sp>
      <p:sp>
        <p:nvSpPr>
          <p:cNvPr id="12" name="TextBox 11"/>
          <p:cNvSpPr txBox="1"/>
          <p:nvPr/>
        </p:nvSpPr>
        <p:spPr>
          <a:xfrm>
            <a:off x="3524174" y="4030511"/>
            <a:ext cx="992579" cy="230832"/>
          </a:xfrm>
          <a:prstGeom prst="rect">
            <a:avLst/>
          </a:prstGeom>
          <a:noFill/>
        </p:spPr>
        <p:txBody>
          <a:bodyPr wrap="none" rtlCol="0">
            <a:spAutoFit/>
          </a:bodyPr>
          <a:lstStyle/>
          <a:p>
            <a:r>
              <a:rPr lang="en-US" sz="900" b="1" dirty="0" smtClean="0">
                <a:solidFill>
                  <a:schemeClr val="tx2"/>
                </a:solidFill>
              </a:rPr>
              <a:t>Existing Flows</a:t>
            </a:r>
            <a:endParaRPr lang="en-US" sz="900" b="1" dirty="0">
              <a:solidFill>
                <a:schemeClr val="tx2"/>
              </a:solidFill>
            </a:endParaRPr>
          </a:p>
        </p:txBody>
      </p:sp>
      <p:sp>
        <p:nvSpPr>
          <p:cNvPr id="26" name="TextBox 25"/>
          <p:cNvSpPr txBox="1"/>
          <p:nvPr/>
        </p:nvSpPr>
        <p:spPr>
          <a:xfrm>
            <a:off x="1579394" y="1257300"/>
            <a:ext cx="6193007" cy="1477328"/>
          </a:xfrm>
          <a:prstGeom prst="rect">
            <a:avLst/>
          </a:prstGeom>
          <a:noFill/>
        </p:spPr>
        <p:txBody>
          <a:bodyPr wrap="square" rtlCol="0">
            <a:spAutoFit/>
          </a:bodyPr>
          <a:lstStyle/>
          <a:p>
            <a:r>
              <a:rPr lang="en-US" dirty="0" smtClean="0">
                <a:solidFill>
                  <a:schemeClr val="bg1"/>
                </a:solidFill>
              </a:rPr>
              <a:t>In a conventional switch</a:t>
            </a:r>
          </a:p>
          <a:p>
            <a:pPr marL="285750" indent="-285750">
              <a:buFont typeface="Arial" panose="020B0604020202020204" pitchFamily="34" charset="0"/>
              <a:buChar char="•"/>
            </a:pPr>
            <a:r>
              <a:rPr lang="en-US" dirty="0" smtClean="0">
                <a:solidFill>
                  <a:schemeClr val="bg1"/>
                </a:solidFill>
              </a:rPr>
              <a:t>Existing flows are forwarded by the interface hardware based on flow tables.</a:t>
            </a:r>
          </a:p>
          <a:p>
            <a:pPr marL="285750" indent="-285750">
              <a:buFont typeface="Arial" panose="020B0604020202020204" pitchFamily="34" charset="0"/>
              <a:buChar char="•"/>
            </a:pPr>
            <a:r>
              <a:rPr lang="en-US" dirty="0" smtClean="0">
                <a:solidFill>
                  <a:schemeClr val="bg1"/>
                </a:solidFill>
              </a:rPr>
              <a:t>New flows are processed by embedded control logic according to standard algorithms.</a:t>
            </a:r>
          </a:p>
        </p:txBody>
      </p:sp>
      <p:grpSp>
        <p:nvGrpSpPr>
          <p:cNvPr id="49" name="Group 48"/>
          <p:cNvGrpSpPr/>
          <p:nvPr/>
        </p:nvGrpSpPr>
        <p:grpSpPr>
          <a:xfrm>
            <a:off x="3458452" y="3461830"/>
            <a:ext cx="2234456" cy="784466"/>
            <a:chOff x="3458452" y="4615774"/>
            <a:chExt cx="2234456" cy="1045954"/>
          </a:xfrm>
        </p:grpSpPr>
        <p:cxnSp>
          <p:nvCxnSpPr>
            <p:cNvPr id="35" name="Straight Connector 34"/>
            <p:cNvCxnSpPr/>
            <p:nvPr/>
          </p:nvCxnSpPr>
          <p:spPr bwMode="auto">
            <a:xfrm flipH="1">
              <a:off x="3458452" y="4615774"/>
              <a:ext cx="2234455" cy="0"/>
            </a:xfrm>
            <a:prstGeom prst="line">
              <a:avLst/>
            </a:prstGeom>
            <a:solidFill>
              <a:schemeClr val="accent1"/>
            </a:solidFill>
            <a:ln w="28575" cap="flat" cmpd="sng" algn="ctr">
              <a:solidFill>
                <a:schemeClr val="tx2"/>
              </a:solidFill>
              <a:prstDash val="solid"/>
              <a:round/>
              <a:headEnd type="none" w="med" len="med"/>
              <a:tailEnd type="none" w="med" len="med"/>
            </a:ln>
            <a:effectLst/>
          </p:spPr>
        </p:cxnSp>
        <p:cxnSp>
          <p:nvCxnSpPr>
            <p:cNvPr id="36" name="Straight Connector 35"/>
            <p:cNvCxnSpPr/>
            <p:nvPr/>
          </p:nvCxnSpPr>
          <p:spPr bwMode="auto">
            <a:xfrm>
              <a:off x="5692907" y="4615774"/>
              <a:ext cx="1" cy="1045954"/>
            </a:xfrm>
            <a:prstGeom prst="line">
              <a:avLst/>
            </a:prstGeom>
            <a:solidFill>
              <a:schemeClr val="accent1"/>
            </a:solidFill>
            <a:ln w="28575" cap="flat" cmpd="sng" algn="ctr">
              <a:solidFill>
                <a:schemeClr val="tx2"/>
              </a:solidFill>
              <a:prstDash val="solid"/>
              <a:round/>
              <a:headEnd type="none" w="med" len="med"/>
              <a:tailEnd type="none" w="med" len="med"/>
            </a:ln>
            <a:effectLst/>
          </p:spPr>
        </p:cxnSp>
        <p:cxnSp>
          <p:nvCxnSpPr>
            <p:cNvPr id="39" name="Straight Connector 38"/>
            <p:cNvCxnSpPr/>
            <p:nvPr/>
          </p:nvCxnSpPr>
          <p:spPr bwMode="auto">
            <a:xfrm>
              <a:off x="3458452" y="4615774"/>
              <a:ext cx="0" cy="425150"/>
            </a:xfrm>
            <a:prstGeom prst="line">
              <a:avLst/>
            </a:prstGeom>
            <a:solidFill>
              <a:schemeClr val="accent1"/>
            </a:solidFill>
            <a:ln w="28575" cap="flat" cmpd="sng" algn="ctr">
              <a:solidFill>
                <a:schemeClr val="tx2"/>
              </a:solidFill>
              <a:prstDash val="solid"/>
              <a:round/>
              <a:headEnd type="none" w="med" len="med"/>
              <a:tailEnd type="arrow" w="med" len="med"/>
            </a:ln>
            <a:effectLst/>
          </p:spPr>
        </p:cxnSp>
      </p:grpSp>
      <p:cxnSp>
        <p:nvCxnSpPr>
          <p:cNvPr id="44" name="Straight Connector 43"/>
          <p:cNvCxnSpPr>
            <a:endCxn id="6" idx="2"/>
          </p:cNvCxnSpPr>
          <p:nvPr/>
        </p:nvCxnSpPr>
        <p:spPr bwMode="auto">
          <a:xfrm flipV="1">
            <a:off x="3458453" y="4005163"/>
            <a:ext cx="1" cy="241133"/>
          </a:xfrm>
          <a:prstGeom prst="line">
            <a:avLst/>
          </a:prstGeom>
          <a:solidFill>
            <a:schemeClr val="accent1"/>
          </a:solidFill>
          <a:ln w="28575" cap="flat" cmpd="sng" algn="ctr">
            <a:solidFill>
              <a:schemeClr val="tx2"/>
            </a:solidFill>
            <a:prstDash val="solid"/>
            <a:round/>
            <a:headEnd type="none" w="med" len="med"/>
            <a:tailEnd type="arrow" w="med" len="med"/>
          </a:ln>
          <a:effectLst/>
        </p:spPr>
      </p:cxnSp>
      <p:sp>
        <p:nvSpPr>
          <p:cNvPr id="15" name="Flowchart: Summing Junction 14"/>
          <p:cNvSpPr/>
          <p:nvPr/>
        </p:nvSpPr>
        <p:spPr bwMode="auto">
          <a:xfrm>
            <a:off x="4346216" y="3323211"/>
            <a:ext cx="398464" cy="277239"/>
          </a:xfrm>
          <a:prstGeom prst="flowChartSummingJunction">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a typeface="MS PGothic" pitchFamily="34" charset="-128"/>
            </a:endParaRPr>
          </a:p>
        </p:txBody>
      </p:sp>
    </p:spTree>
    <p:extLst>
      <p:ext uri="{BB962C8B-B14F-4D97-AF65-F5344CB8AC3E}">
        <p14:creationId xmlns:p14="http://schemas.microsoft.com/office/powerpoint/2010/main" val="38435181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 Policy (in the host: “Whitelisting”)</a:t>
            </a:r>
            <a:endParaRPr lang="en-US" dirty="0"/>
          </a:p>
        </p:txBody>
      </p:sp>
      <p:sp>
        <p:nvSpPr>
          <p:cNvPr id="3" name="Content Placeholder 2"/>
          <p:cNvSpPr>
            <a:spLocks noGrp="1"/>
          </p:cNvSpPr>
          <p:nvPr>
            <p:ph sz="quarter" idx="11"/>
          </p:nvPr>
        </p:nvSpPr>
        <p:spPr>
          <a:xfrm>
            <a:off x="579613" y="895350"/>
            <a:ext cx="7072138" cy="2819400"/>
          </a:xfrm>
        </p:spPr>
        <p:txBody>
          <a:bodyPr>
            <a:normAutofit lnSpcReduction="10000"/>
          </a:bodyPr>
          <a:lstStyle/>
          <a:p>
            <a:r>
              <a:rPr lang="en-US" dirty="0" smtClean="0"/>
              <a:t>Definition of what you expect/allow to happen</a:t>
            </a:r>
          </a:p>
          <a:p>
            <a:r>
              <a:rPr lang="en-US" dirty="0" smtClean="0"/>
              <a:t>Other things are suspicious and not permitted</a:t>
            </a:r>
          </a:p>
          <a:p>
            <a:r>
              <a:rPr lang="en-US" dirty="0" smtClean="0"/>
              <a:t>Why this this a fundamental concept?</a:t>
            </a:r>
            <a:endParaRPr lang="en-US" dirty="0"/>
          </a:p>
          <a:p>
            <a:pPr lvl="1"/>
            <a:r>
              <a:rPr lang="en-US" sz="1600" dirty="0" smtClean="0"/>
              <a:t>Defender advantage, allows use of internal conventions and choices, attacker has to guess (e.g., which addresses are valid, where are the servers, critical data?)</a:t>
            </a:r>
          </a:p>
          <a:p>
            <a:pPr lvl="1"/>
            <a:r>
              <a:rPr lang="en-US" sz="1600" dirty="0" smtClean="0"/>
              <a:t>Limits the attack surface (makes other kinds of protection more effective)</a:t>
            </a:r>
          </a:p>
          <a:p>
            <a:pPr lvl="1"/>
            <a:r>
              <a:rPr lang="en-US" sz="1600" dirty="0" smtClean="0"/>
              <a:t>Provides a hook for other trust mechanisms: identity, trust chaining</a:t>
            </a:r>
          </a:p>
          <a:p>
            <a:pPr lvl="1"/>
            <a:r>
              <a:rPr lang="en-US" sz="1600" dirty="0" smtClean="0"/>
              <a:t>Policy domain versus threat domain (finite vs. infinite enumeration)</a:t>
            </a:r>
          </a:p>
          <a:p>
            <a:pPr lvl="1"/>
            <a:r>
              <a:rPr lang="en-US" sz="1600" dirty="0" smtClean="0"/>
              <a:t>However, Policy may </a:t>
            </a:r>
            <a:r>
              <a:rPr lang="en-US" sz="1600" i="1" dirty="0" smtClean="0"/>
              <a:t>detect</a:t>
            </a:r>
            <a:r>
              <a:rPr lang="en-US" sz="1600" dirty="0" smtClean="0"/>
              <a:t> a threat, but it doesn’t </a:t>
            </a:r>
            <a:r>
              <a:rPr lang="en-US" sz="1600" i="1" dirty="0" smtClean="0"/>
              <a:t>name</a:t>
            </a:r>
            <a:r>
              <a:rPr lang="en-US" sz="1600" dirty="0" smtClean="0"/>
              <a:t> the threat!!!</a:t>
            </a:r>
            <a:endParaRPr lang="en-US" dirty="0" smtClean="0"/>
          </a:p>
          <a:p>
            <a:pPr lvl="1"/>
            <a:endParaRPr lang="en-US" dirty="0" smtClean="0"/>
          </a:p>
        </p:txBody>
      </p:sp>
      <p:sp>
        <p:nvSpPr>
          <p:cNvPr id="4" name="Oval 3"/>
          <p:cNvSpPr/>
          <p:nvPr/>
        </p:nvSpPr>
        <p:spPr>
          <a:xfrm>
            <a:off x="2514600" y="3850272"/>
            <a:ext cx="1905000" cy="857073"/>
          </a:xfrm>
          <a:prstGeom prst="ellipse">
            <a:avLst/>
          </a:prstGeom>
          <a:solidFill>
            <a:srgbClr val="002060"/>
          </a:solidFill>
        </p:spPr>
        <p:txBody>
          <a:bodyPr wrap="square" rtlCol="0" anchor="ctr">
            <a:noAutofit/>
          </a:bodyPr>
          <a:lstStyle/>
          <a:p>
            <a:pPr algn="ctr">
              <a:lnSpc>
                <a:spcPct val="95000"/>
              </a:lnSpc>
            </a:pPr>
            <a:r>
              <a:rPr lang="en-US" sz="1050" dirty="0" smtClean="0">
                <a:solidFill>
                  <a:srgbClr val="FFFF00"/>
                </a:solidFill>
              </a:rPr>
              <a:t>Set of Things Permissible in My Network</a:t>
            </a:r>
          </a:p>
          <a:p>
            <a:pPr algn="ctr">
              <a:lnSpc>
                <a:spcPct val="95000"/>
              </a:lnSpc>
            </a:pPr>
            <a:r>
              <a:rPr lang="en-US" sz="1050" dirty="0" smtClean="0">
                <a:solidFill>
                  <a:srgbClr val="FFFF00"/>
                </a:solidFill>
              </a:rPr>
              <a:t>(BIG but FINITE)</a:t>
            </a:r>
            <a:endParaRPr lang="en-US" sz="1050" dirty="0">
              <a:solidFill>
                <a:srgbClr val="FFFF00"/>
              </a:solidFill>
            </a:endParaRPr>
          </a:p>
        </p:txBody>
      </p:sp>
      <p:sp>
        <p:nvSpPr>
          <p:cNvPr id="5" name="Oval 4"/>
          <p:cNvSpPr/>
          <p:nvPr/>
        </p:nvSpPr>
        <p:spPr>
          <a:xfrm>
            <a:off x="4800600" y="3850273"/>
            <a:ext cx="1905000" cy="857073"/>
          </a:xfrm>
          <a:prstGeom prst="ellipse">
            <a:avLst/>
          </a:prstGeom>
          <a:solidFill>
            <a:srgbClr val="002060"/>
          </a:solidFill>
        </p:spPr>
        <p:txBody>
          <a:bodyPr wrap="square" rtlCol="0" anchor="ctr">
            <a:noAutofit/>
          </a:bodyPr>
          <a:lstStyle/>
          <a:p>
            <a:pPr algn="ctr">
              <a:lnSpc>
                <a:spcPct val="95000"/>
              </a:lnSpc>
            </a:pPr>
            <a:r>
              <a:rPr lang="en-US" sz="1050" dirty="0">
                <a:solidFill>
                  <a:srgbClr val="FFFF00"/>
                </a:solidFill>
              </a:rPr>
              <a:t>Set of things </a:t>
            </a:r>
            <a:r>
              <a:rPr lang="en-US" sz="1050" b="1" u="sng" dirty="0">
                <a:solidFill>
                  <a:schemeClr val="accent1">
                    <a:lumMod val="40000"/>
                    <a:lumOff val="60000"/>
                  </a:schemeClr>
                </a:solidFill>
              </a:rPr>
              <a:t>NOT </a:t>
            </a:r>
            <a:r>
              <a:rPr lang="en-US" sz="1050" dirty="0">
                <a:solidFill>
                  <a:srgbClr val="FFFF00"/>
                </a:solidFill>
              </a:rPr>
              <a:t>Permissible in My </a:t>
            </a:r>
            <a:r>
              <a:rPr lang="en-US" sz="1050" dirty="0" smtClean="0">
                <a:solidFill>
                  <a:srgbClr val="FFFF00"/>
                </a:solidFill>
              </a:rPr>
              <a:t>Network</a:t>
            </a:r>
          </a:p>
          <a:p>
            <a:pPr algn="ctr">
              <a:lnSpc>
                <a:spcPct val="95000"/>
              </a:lnSpc>
            </a:pPr>
            <a:r>
              <a:rPr lang="en-US" sz="1050" dirty="0" smtClean="0">
                <a:solidFill>
                  <a:srgbClr val="FFFF00"/>
                </a:solidFill>
              </a:rPr>
              <a:t>(INFINITE)</a:t>
            </a:r>
            <a:endParaRPr lang="en-US" sz="1050" dirty="0">
              <a:solidFill>
                <a:srgbClr val="FFFF00"/>
              </a:solidFill>
            </a:endParaRPr>
          </a:p>
        </p:txBody>
      </p:sp>
      <p:sp>
        <p:nvSpPr>
          <p:cNvPr id="6" name="TextBox 5"/>
          <p:cNvSpPr txBox="1"/>
          <p:nvPr/>
        </p:nvSpPr>
        <p:spPr>
          <a:xfrm>
            <a:off x="4942499" y="4671596"/>
            <a:ext cx="1621213" cy="338554"/>
          </a:xfrm>
          <a:prstGeom prst="rect">
            <a:avLst/>
          </a:prstGeom>
          <a:noFill/>
        </p:spPr>
        <p:txBody>
          <a:bodyPr wrap="none" rtlCol="0">
            <a:spAutoFit/>
          </a:bodyPr>
          <a:lstStyle/>
          <a:p>
            <a:pPr algn="ctr"/>
            <a:r>
              <a:rPr lang="en-US" sz="1600" dirty="0" smtClean="0">
                <a:solidFill>
                  <a:srgbClr val="C00000"/>
                </a:solidFill>
                <a:latin typeface="Franklin Gothic Book" pitchFamily="34" charset="0"/>
              </a:rPr>
              <a:t>Threat Detection</a:t>
            </a:r>
          </a:p>
        </p:txBody>
      </p:sp>
      <p:sp>
        <p:nvSpPr>
          <p:cNvPr id="7" name="TextBox 6"/>
          <p:cNvSpPr txBox="1"/>
          <p:nvPr/>
        </p:nvSpPr>
        <p:spPr>
          <a:xfrm>
            <a:off x="3127744" y="4671596"/>
            <a:ext cx="678712" cy="338554"/>
          </a:xfrm>
          <a:prstGeom prst="rect">
            <a:avLst/>
          </a:prstGeom>
          <a:noFill/>
        </p:spPr>
        <p:txBody>
          <a:bodyPr wrap="none" rtlCol="0">
            <a:spAutoFit/>
          </a:bodyPr>
          <a:lstStyle/>
          <a:p>
            <a:pPr algn="ctr"/>
            <a:r>
              <a:rPr lang="en-US" sz="1600" dirty="0" smtClean="0">
                <a:solidFill>
                  <a:srgbClr val="C00000"/>
                </a:solidFill>
                <a:latin typeface="Franklin Gothic Book" pitchFamily="34" charset="0"/>
              </a:rPr>
              <a:t>Policy</a:t>
            </a:r>
          </a:p>
        </p:txBody>
      </p:sp>
    </p:spTree>
    <p:extLst>
      <p:ext uri="{BB962C8B-B14F-4D97-AF65-F5344CB8AC3E}">
        <p14:creationId xmlns:p14="http://schemas.microsoft.com/office/powerpoint/2010/main" val="764334220"/>
      </p:ext>
    </p:extLst>
  </p:cSld>
  <p:clrMapOvr>
    <a:masterClrMapping/>
  </p:clrMapOvr>
  <p:transition spd="med">
    <p:wipe dir="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bwMode="auto">
          <a:xfrm>
            <a:off x="1596384" y="2193846"/>
            <a:ext cx="5791200" cy="74295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solidFill>
                  <a:schemeClr val="tx2"/>
                </a:solidFill>
                <a:latin typeface="Arial" charset="0"/>
                <a:ea typeface="MS PGothic" pitchFamily="34" charset="-128"/>
              </a:rPr>
              <a:t>OpenFlow </a:t>
            </a:r>
            <a:r>
              <a:rPr kumimoji="0" lang="en-US" b="0" i="0" u="none" strike="noStrike" cap="none" normalizeH="0" baseline="0" dirty="0" smtClean="0">
                <a:ln>
                  <a:noFill/>
                </a:ln>
                <a:solidFill>
                  <a:schemeClr val="tx2"/>
                </a:solidFill>
                <a:effectLst/>
                <a:latin typeface="Arial" charset="0"/>
                <a:ea typeface="MS PGothic" pitchFamily="34" charset="-128"/>
              </a:rPr>
              <a:t>Controller</a:t>
            </a:r>
          </a:p>
        </p:txBody>
      </p:sp>
      <p:sp>
        <p:nvSpPr>
          <p:cNvPr id="2" name="Title 1"/>
          <p:cNvSpPr>
            <a:spLocks noGrp="1"/>
          </p:cNvSpPr>
          <p:nvPr>
            <p:ph type="title"/>
          </p:nvPr>
        </p:nvSpPr>
        <p:spPr/>
        <p:txBody>
          <a:bodyPr/>
          <a:lstStyle/>
          <a:p>
            <a:r>
              <a:rPr lang="en-US" dirty="0" smtClean="0"/>
              <a:t>OpenFlow SDN</a:t>
            </a:r>
            <a:endParaRPr lang="en-US" dirty="0"/>
          </a:p>
        </p:txBody>
      </p:sp>
      <p:sp>
        <p:nvSpPr>
          <p:cNvPr id="4" name="Rectangle 3"/>
          <p:cNvSpPr/>
          <p:nvPr/>
        </p:nvSpPr>
        <p:spPr bwMode="auto">
          <a:xfrm>
            <a:off x="1579393" y="3600450"/>
            <a:ext cx="5791200" cy="1257300"/>
          </a:xfrm>
          <a:prstGeom prst="rect">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2"/>
                </a:solidFill>
                <a:effectLst/>
                <a:latin typeface="Arial" charset="0"/>
                <a:ea typeface="MS PGothic" pitchFamily="34" charset="-128"/>
              </a:rPr>
              <a:t>Switch</a:t>
            </a:r>
          </a:p>
        </p:txBody>
      </p:sp>
      <p:sp>
        <p:nvSpPr>
          <p:cNvPr id="5" name="Rectangle 4"/>
          <p:cNvSpPr/>
          <p:nvPr/>
        </p:nvSpPr>
        <p:spPr bwMode="auto">
          <a:xfrm>
            <a:off x="1702611" y="4532046"/>
            <a:ext cx="5421549" cy="268554"/>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2"/>
                </a:solidFill>
                <a:effectLst/>
                <a:latin typeface="Arial" charset="0"/>
                <a:ea typeface="MS PGothic" pitchFamily="34" charset="-128"/>
              </a:rPr>
              <a:t>Interface Hardware</a:t>
            </a:r>
          </a:p>
        </p:txBody>
      </p:sp>
      <p:sp>
        <p:nvSpPr>
          <p:cNvPr id="6" name="Rectangle 5"/>
          <p:cNvSpPr/>
          <p:nvPr/>
        </p:nvSpPr>
        <p:spPr bwMode="auto">
          <a:xfrm>
            <a:off x="1702611" y="4066443"/>
            <a:ext cx="3511685" cy="22447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2"/>
                </a:solidFill>
                <a:effectLst/>
                <a:latin typeface="Arial" charset="0"/>
                <a:ea typeface="MS PGothic" pitchFamily="34" charset="-128"/>
              </a:rPr>
              <a:t>Flow Tables</a:t>
            </a:r>
          </a:p>
        </p:txBody>
      </p:sp>
      <p:sp>
        <p:nvSpPr>
          <p:cNvPr id="7" name="Rectangle 6"/>
          <p:cNvSpPr/>
          <p:nvPr/>
        </p:nvSpPr>
        <p:spPr bwMode="auto">
          <a:xfrm>
            <a:off x="1702611" y="2532102"/>
            <a:ext cx="5421549" cy="28575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2"/>
                </a:solidFill>
                <a:effectLst/>
                <a:latin typeface="Arial" charset="0"/>
                <a:ea typeface="MS PGothic" pitchFamily="34" charset="-128"/>
              </a:rPr>
              <a:t>Control Logic</a:t>
            </a:r>
          </a:p>
        </p:txBody>
      </p:sp>
      <p:sp>
        <p:nvSpPr>
          <p:cNvPr id="11" name="TextBox 10"/>
          <p:cNvSpPr txBox="1"/>
          <p:nvPr/>
        </p:nvSpPr>
        <p:spPr>
          <a:xfrm>
            <a:off x="5787504" y="4141039"/>
            <a:ext cx="841897" cy="253916"/>
          </a:xfrm>
          <a:prstGeom prst="rect">
            <a:avLst/>
          </a:prstGeom>
          <a:noFill/>
        </p:spPr>
        <p:txBody>
          <a:bodyPr wrap="none" rtlCol="0">
            <a:spAutoFit/>
          </a:bodyPr>
          <a:lstStyle/>
          <a:p>
            <a:r>
              <a:rPr lang="en-US" sz="1050" b="1" dirty="0" smtClean="0">
                <a:solidFill>
                  <a:schemeClr val="tx2"/>
                </a:solidFill>
              </a:rPr>
              <a:t>New flows</a:t>
            </a:r>
            <a:endParaRPr lang="en-US" sz="1050" b="1" dirty="0">
              <a:solidFill>
                <a:schemeClr val="tx2"/>
              </a:solidFill>
            </a:endParaRPr>
          </a:p>
        </p:txBody>
      </p:sp>
      <p:sp>
        <p:nvSpPr>
          <p:cNvPr id="12" name="TextBox 11"/>
          <p:cNvSpPr txBox="1"/>
          <p:nvPr/>
        </p:nvSpPr>
        <p:spPr>
          <a:xfrm>
            <a:off x="3524174" y="4316261"/>
            <a:ext cx="1124026" cy="253916"/>
          </a:xfrm>
          <a:prstGeom prst="rect">
            <a:avLst/>
          </a:prstGeom>
          <a:noFill/>
        </p:spPr>
        <p:txBody>
          <a:bodyPr wrap="none" rtlCol="0">
            <a:spAutoFit/>
          </a:bodyPr>
          <a:lstStyle/>
          <a:p>
            <a:r>
              <a:rPr lang="en-US" sz="1050" b="1" dirty="0" smtClean="0">
                <a:solidFill>
                  <a:schemeClr val="tx2"/>
                </a:solidFill>
              </a:rPr>
              <a:t>Existing Flows</a:t>
            </a:r>
            <a:endParaRPr lang="en-US" sz="1050" b="1" dirty="0">
              <a:solidFill>
                <a:schemeClr val="tx2"/>
              </a:solidFill>
            </a:endParaRPr>
          </a:p>
        </p:txBody>
      </p:sp>
      <p:cxnSp>
        <p:nvCxnSpPr>
          <p:cNvPr id="44" name="Straight Connector 43"/>
          <p:cNvCxnSpPr>
            <a:endCxn id="6" idx="2"/>
          </p:cNvCxnSpPr>
          <p:nvPr/>
        </p:nvCxnSpPr>
        <p:spPr bwMode="auto">
          <a:xfrm flipV="1">
            <a:off x="3458453" y="4290913"/>
            <a:ext cx="1" cy="241133"/>
          </a:xfrm>
          <a:prstGeom prst="line">
            <a:avLst/>
          </a:prstGeom>
          <a:solidFill>
            <a:schemeClr val="accent1"/>
          </a:solidFill>
          <a:ln w="28575" cap="flat" cmpd="sng" algn="ctr">
            <a:solidFill>
              <a:schemeClr val="tx2"/>
            </a:solidFill>
            <a:prstDash val="solid"/>
            <a:round/>
            <a:headEnd type="none" w="med" len="med"/>
            <a:tailEnd type="arrow" w="med" len="med"/>
          </a:ln>
          <a:effectLst/>
        </p:spPr>
      </p:cxnSp>
      <p:cxnSp>
        <p:nvCxnSpPr>
          <p:cNvPr id="51" name="Straight Connector 50"/>
          <p:cNvCxnSpPr/>
          <p:nvPr/>
        </p:nvCxnSpPr>
        <p:spPr bwMode="auto">
          <a:xfrm flipV="1">
            <a:off x="5692906" y="2662036"/>
            <a:ext cx="2" cy="1870010"/>
          </a:xfrm>
          <a:prstGeom prst="line">
            <a:avLst/>
          </a:prstGeom>
          <a:solidFill>
            <a:schemeClr val="accent1"/>
          </a:solidFill>
          <a:ln w="28575" cap="flat" cmpd="sng" algn="ctr">
            <a:solidFill>
              <a:schemeClr val="tx2"/>
            </a:solidFill>
            <a:prstDash val="solid"/>
            <a:round/>
            <a:headEnd type="none" w="med" len="med"/>
            <a:tailEnd type="none" w="med" len="med"/>
          </a:ln>
          <a:effectLst/>
        </p:spPr>
      </p:cxnSp>
      <p:cxnSp>
        <p:nvCxnSpPr>
          <p:cNvPr id="53" name="Straight Connector 52"/>
          <p:cNvCxnSpPr/>
          <p:nvPr/>
        </p:nvCxnSpPr>
        <p:spPr bwMode="auto">
          <a:xfrm flipH="1">
            <a:off x="3458452" y="2662037"/>
            <a:ext cx="2234455" cy="0"/>
          </a:xfrm>
          <a:prstGeom prst="line">
            <a:avLst/>
          </a:prstGeom>
          <a:solidFill>
            <a:schemeClr val="accent1"/>
          </a:solidFill>
          <a:ln w="28575" cap="flat" cmpd="sng" algn="ctr">
            <a:solidFill>
              <a:schemeClr val="tx2"/>
            </a:solidFill>
            <a:prstDash val="solid"/>
            <a:round/>
            <a:headEnd type="none" w="med" len="med"/>
            <a:tailEnd type="none" w="med" len="med"/>
          </a:ln>
          <a:effectLst/>
        </p:spPr>
      </p:cxnSp>
      <p:cxnSp>
        <p:nvCxnSpPr>
          <p:cNvPr id="55" name="Straight Connector 54"/>
          <p:cNvCxnSpPr>
            <a:endCxn id="6" idx="0"/>
          </p:cNvCxnSpPr>
          <p:nvPr/>
        </p:nvCxnSpPr>
        <p:spPr bwMode="auto">
          <a:xfrm>
            <a:off x="3458451" y="2662036"/>
            <a:ext cx="2" cy="1404407"/>
          </a:xfrm>
          <a:prstGeom prst="line">
            <a:avLst/>
          </a:prstGeom>
          <a:solidFill>
            <a:schemeClr val="accent1"/>
          </a:solidFill>
          <a:ln w="28575" cap="flat" cmpd="sng" algn="ctr">
            <a:solidFill>
              <a:schemeClr val="tx2"/>
            </a:solidFill>
            <a:prstDash val="solid"/>
            <a:round/>
            <a:headEnd type="none" w="med" len="med"/>
            <a:tailEnd type="arrow" w="med" len="med"/>
          </a:ln>
          <a:effectLst/>
        </p:spPr>
      </p:cxnSp>
      <p:sp>
        <p:nvSpPr>
          <p:cNvPr id="15" name="Flowchart: Summing Junction 14"/>
          <p:cNvSpPr/>
          <p:nvPr/>
        </p:nvSpPr>
        <p:spPr bwMode="auto">
          <a:xfrm>
            <a:off x="4346216" y="2540613"/>
            <a:ext cx="398464" cy="277239"/>
          </a:xfrm>
          <a:prstGeom prst="flowChartSummingJunction">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smtClean="0">
              <a:ln>
                <a:noFill/>
              </a:ln>
              <a:solidFill>
                <a:schemeClr val="tx1"/>
              </a:solidFill>
              <a:effectLst/>
              <a:latin typeface="Arial" charset="0"/>
              <a:ea typeface="MS PGothic" pitchFamily="34" charset="-128"/>
            </a:endParaRPr>
          </a:p>
        </p:txBody>
      </p:sp>
      <p:sp>
        <p:nvSpPr>
          <p:cNvPr id="68" name="TextBox 67"/>
          <p:cNvSpPr txBox="1"/>
          <p:nvPr/>
        </p:nvSpPr>
        <p:spPr>
          <a:xfrm>
            <a:off x="1479176" y="857250"/>
            <a:ext cx="6193007" cy="1200329"/>
          </a:xfrm>
          <a:prstGeom prst="rect">
            <a:avLst/>
          </a:prstGeom>
          <a:noFill/>
        </p:spPr>
        <p:txBody>
          <a:bodyPr wrap="square" rtlCol="0">
            <a:spAutoFit/>
          </a:bodyPr>
          <a:lstStyle/>
          <a:p>
            <a:r>
              <a:rPr lang="en-US" dirty="0" smtClean="0">
                <a:solidFill>
                  <a:schemeClr val="bg1"/>
                </a:solidFill>
              </a:rPr>
              <a:t>In an OpenFlow SDN</a:t>
            </a:r>
          </a:p>
          <a:p>
            <a:pPr marL="285750" indent="-285750">
              <a:buFont typeface="Arial" panose="020B0604020202020204" pitchFamily="34" charset="0"/>
              <a:buChar char="•"/>
            </a:pPr>
            <a:r>
              <a:rPr lang="en-US" dirty="0" smtClean="0">
                <a:solidFill>
                  <a:schemeClr val="bg1"/>
                </a:solidFill>
              </a:rPr>
              <a:t>Existing flows are processed by the switch</a:t>
            </a:r>
          </a:p>
          <a:p>
            <a:pPr marL="285750" indent="-285750">
              <a:buFont typeface="Arial" panose="020B0604020202020204" pitchFamily="34" charset="0"/>
              <a:buChar char="•"/>
            </a:pPr>
            <a:r>
              <a:rPr lang="en-US" dirty="0" smtClean="0">
                <a:solidFill>
                  <a:schemeClr val="bg1"/>
                </a:solidFill>
              </a:rPr>
              <a:t>New flows are processed by the OpenFlow Controller</a:t>
            </a:r>
          </a:p>
          <a:p>
            <a:pPr marL="285750" indent="-285750">
              <a:buFont typeface="Arial" panose="020B0604020202020204" pitchFamily="34" charset="0"/>
              <a:buChar char="•"/>
            </a:pPr>
            <a:r>
              <a:rPr lang="en-US" dirty="0" smtClean="0">
                <a:solidFill>
                  <a:schemeClr val="bg1"/>
                </a:solidFill>
              </a:rPr>
              <a:t>The OpenFlow protocol is used to connect the two</a:t>
            </a:r>
          </a:p>
        </p:txBody>
      </p:sp>
      <p:grpSp>
        <p:nvGrpSpPr>
          <p:cNvPr id="29" name="Group 28"/>
          <p:cNvGrpSpPr/>
          <p:nvPr/>
        </p:nvGrpSpPr>
        <p:grpSpPr>
          <a:xfrm>
            <a:off x="3124201" y="2936796"/>
            <a:ext cx="2895600" cy="663654"/>
            <a:chOff x="3124201" y="3534728"/>
            <a:chExt cx="2895600" cy="884872"/>
          </a:xfrm>
        </p:grpSpPr>
        <p:sp>
          <p:nvSpPr>
            <p:cNvPr id="30" name="Can 29"/>
            <p:cNvSpPr/>
            <p:nvPr/>
          </p:nvSpPr>
          <p:spPr bwMode="auto">
            <a:xfrm>
              <a:off x="3124201" y="3534728"/>
              <a:ext cx="2895600" cy="884872"/>
            </a:xfrm>
            <a:prstGeom prst="can">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accent1"/>
                  </a:solidFill>
                  <a:effectLst/>
                  <a:latin typeface="Arial" charset="0"/>
                  <a:ea typeface="MS PGothic" pitchFamily="34" charset="-128"/>
                </a:rPr>
                <a:t>OpenFlow Protocol</a:t>
              </a:r>
            </a:p>
          </p:txBody>
        </p:sp>
        <p:grpSp>
          <p:nvGrpSpPr>
            <p:cNvPr id="31" name="Group 30"/>
            <p:cNvGrpSpPr/>
            <p:nvPr/>
          </p:nvGrpSpPr>
          <p:grpSpPr>
            <a:xfrm>
              <a:off x="3458453" y="3534728"/>
              <a:ext cx="2234455" cy="121682"/>
              <a:chOff x="3458453" y="3534728"/>
              <a:chExt cx="2234455" cy="121682"/>
            </a:xfrm>
          </p:grpSpPr>
          <p:cxnSp>
            <p:nvCxnSpPr>
              <p:cNvPr id="32" name="Straight Connector 31"/>
              <p:cNvCxnSpPr/>
              <p:nvPr/>
            </p:nvCxnSpPr>
            <p:spPr bwMode="auto">
              <a:xfrm>
                <a:off x="5692908" y="3534728"/>
                <a:ext cx="0" cy="121682"/>
              </a:xfrm>
              <a:prstGeom prst="line">
                <a:avLst/>
              </a:prstGeom>
              <a:solidFill>
                <a:schemeClr val="accent1"/>
              </a:solidFill>
              <a:ln w="28575" cap="flat" cmpd="sng" algn="ctr">
                <a:solidFill>
                  <a:schemeClr val="tx2"/>
                </a:solidFill>
                <a:prstDash val="solid"/>
                <a:round/>
                <a:headEnd type="none" w="med" len="med"/>
                <a:tailEnd type="none" w="med" len="med"/>
              </a:ln>
              <a:effectLst/>
            </p:spPr>
          </p:cxnSp>
          <p:cxnSp>
            <p:nvCxnSpPr>
              <p:cNvPr id="33" name="Straight Connector 32"/>
              <p:cNvCxnSpPr/>
              <p:nvPr/>
            </p:nvCxnSpPr>
            <p:spPr bwMode="auto">
              <a:xfrm>
                <a:off x="3458453" y="3534728"/>
                <a:ext cx="0" cy="121682"/>
              </a:xfrm>
              <a:prstGeom prst="line">
                <a:avLst/>
              </a:prstGeom>
              <a:solidFill>
                <a:schemeClr val="accent1"/>
              </a:solidFill>
              <a:ln w="28575" cap="flat" cmpd="sng" algn="ctr">
                <a:solidFill>
                  <a:schemeClr val="tx2"/>
                </a:solidFill>
                <a:prstDash val="solid"/>
                <a:round/>
                <a:headEnd type="none" w="med" len="med"/>
                <a:tailEnd type="none" w="med" len="med"/>
              </a:ln>
              <a:effectLst/>
            </p:spPr>
          </p:cxnSp>
        </p:grpSp>
      </p:grpSp>
      <p:sp>
        <p:nvSpPr>
          <p:cNvPr id="3" name="Rectangle 2"/>
          <p:cNvSpPr/>
          <p:nvPr/>
        </p:nvSpPr>
        <p:spPr>
          <a:xfrm>
            <a:off x="7672184" y="1604195"/>
            <a:ext cx="1014617" cy="885736"/>
          </a:xfrm>
          <a:prstGeom prst="rect">
            <a:avLst/>
          </a:prstGeom>
          <a:solidFill>
            <a:schemeClr val="accent4">
              <a:lumMod val="60000"/>
              <a:lumOff val="40000"/>
            </a:schemeClr>
          </a:solidFill>
          <a:ln>
            <a:solidFill>
              <a:schemeClr val="tx1"/>
            </a:solidFill>
          </a:ln>
        </p:spPr>
        <p:txBody>
          <a:bodyPr wrap="square" rtlCol="0" anchor="ctr">
            <a:noAutofit/>
          </a:bodyPr>
          <a:lstStyle/>
          <a:p>
            <a:pPr algn="ctr">
              <a:lnSpc>
                <a:spcPct val="95000"/>
              </a:lnSpc>
            </a:pPr>
            <a:r>
              <a:rPr lang="en-US" sz="1100" b="1" dirty="0" smtClean="0">
                <a:solidFill>
                  <a:srgbClr val="5E6A71"/>
                </a:solidFill>
              </a:rPr>
              <a:t>External Information</a:t>
            </a:r>
            <a:endParaRPr lang="en-US" sz="1100" b="1" dirty="0">
              <a:solidFill>
                <a:srgbClr val="5E6A71"/>
              </a:solidFill>
            </a:endParaRPr>
          </a:p>
        </p:txBody>
      </p:sp>
      <p:cxnSp>
        <p:nvCxnSpPr>
          <p:cNvPr id="9" name="Elbow Connector 8"/>
          <p:cNvCxnSpPr>
            <a:stCxn id="3" idx="1"/>
            <a:endCxn id="48" idx="0"/>
          </p:cNvCxnSpPr>
          <p:nvPr/>
        </p:nvCxnSpPr>
        <p:spPr bwMode="auto">
          <a:xfrm rot="10800000" flipV="1">
            <a:off x="4491984" y="2047062"/>
            <a:ext cx="3180200" cy="146783"/>
          </a:xfrm>
          <a:prstGeom prst="bentConnector2">
            <a:avLst/>
          </a:prstGeom>
          <a:solidFill>
            <a:schemeClr val="accent1"/>
          </a:solidFill>
          <a:ln w="28575" cap="flat" cmpd="sng" algn="ctr">
            <a:solidFill>
              <a:schemeClr val="accent1"/>
            </a:solidFill>
            <a:prstDash val="solid"/>
            <a:round/>
            <a:headEnd type="none" w="med" len="med"/>
            <a:tailEnd type="arrow"/>
          </a:ln>
          <a:effectLst/>
        </p:spPr>
      </p:cxnSp>
    </p:spTree>
    <p:extLst>
      <p:ext uri="{BB962C8B-B14F-4D97-AF65-F5344CB8AC3E}">
        <p14:creationId xmlns:p14="http://schemas.microsoft.com/office/powerpoint/2010/main" val="238645587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Lab Intro</a:t>
            </a:r>
            <a:endParaRPr lang="en-US" dirty="0"/>
          </a:p>
        </p:txBody>
      </p:sp>
      <p:sp>
        <p:nvSpPr>
          <p:cNvPr id="6" name="Subtitle 5"/>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89933935"/>
      </p:ext>
    </p:extLst>
  </p:cSld>
  <p:clrMapOvr>
    <a:masterClrMapping/>
  </p:clrMapOvr>
  <p:transition spd="med">
    <p:wipe dir="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Lab 1 Introduction</a:t>
            </a:r>
            <a:endParaRPr lang="en-US" dirty="0"/>
          </a:p>
        </p:txBody>
      </p:sp>
      <p:sp>
        <p:nvSpPr>
          <p:cNvPr id="5" name="Content Placeholder 4"/>
          <p:cNvSpPr>
            <a:spLocks noGrp="1"/>
          </p:cNvSpPr>
          <p:nvPr>
            <p:ph sz="quarter" idx="11"/>
          </p:nvPr>
        </p:nvSpPr>
        <p:spPr/>
        <p:txBody>
          <a:bodyPr>
            <a:normAutofit fontScale="55000" lnSpcReduction="20000"/>
          </a:bodyPr>
          <a:lstStyle/>
          <a:p>
            <a:r>
              <a:rPr lang="en-US" dirty="0" err="1" smtClean="0"/>
              <a:t>Wireshark</a:t>
            </a:r>
            <a:r>
              <a:rPr lang="en-US" dirty="0" smtClean="0"/>
              <a:t> usage tips, demo with FTP capture file</a:t>
            </a:r>
          </a:p>
          <a:p>
            <a:r>
              <a:rPr lang="en-US" dirty="0" smtClean="0"/>
              <a:t>Network threat detection challenges</a:t>
            </a:r>
          </a:p>
          <a:p>
            <a:pPr lvl="1"/>
            <a:r>
              <a:rPr lang="en-US" b="1" dirty="0" smtClean="0"/>
              <a:t>Challenge 1:</a:t>
            </a:r>
          </a:p>
          <a:p>
            <a:pPr lvl="2"/>
            <a:r>
              <a:rPr lang="en-US" dirty="0" smtClean="0"/>
              <a:t>Investigate a network attack:</a:t>
            </a:r>
          </a:p>
          <a:p>
            <a:pPr lvl="3"/>
            <a:r>
              <a:rPr lang="en-US" dirty="0" smtClean="0"/>
              <a:t>Which </a:t>
            </a:r>
            <a:r>
              <a:rPr lang="en-US" dirty="0"/>
              <a:t>systems (i.e. IP addresses) are involved</a:t>
            </a:r>
            <a:r>
              <a:rPr lang="en-US" dirty="0" smtClean="0"/>
              <a:t>?</a:t>
            </a:r>
            <a:endParaRPr lang="en-US" dirty="0"/>
          </a:p>
          <a:p>
            <a:pPr lvl="3"/>
            <a:r>
              <a:rPr lang="en-US" dirty="0" smtClean="0"/>
              <a:t>What </a:t>
            </a:r>
            <a:r>
              <a:rPr lang="en-US" dirty="0"/>
              <a:t>can you find out about the attacking host (e.g., where is it located</a:t>
            </a:r>
            <a:r>
              <a:rPr lang="en-US" dirty="0" smtClean="0"/>
              <a:t>)? </a:t>
            </a:r>
            <a:endParaRPr lang="en-US" dirty="0"/>
          </a:p>
          <a:p>
            <a:pPr lvl="3"/>
            <a:r>
              <a:rPr lang="en-US" dirty="0" smtClean="0"/>
              <a:t>How </a:t>
            </a:r>
            <a:r>
              <a:rPr lang="en-US" dirty="0"/>
              <a:t>many TCP sessions are contained in the dump file</a:t>
            </a:r>
            <a:r>
              <a:rPr lang="en-US" dirty="0" smtClean="0"/>
              <a:t>?</a:t>
            </a:r>
            <a:endParaRPr lang="en-US" dirty="0"/>
          </a:p>
          <a:p>
            <a:pPr lvl="3"/>
            <a:r>
              <a:rPr lang="en-US" dirty="0" smtClean="0"/>
              <a:t>How </a:t>
            </a:r>
            <a:r>
              <a:rPr lang="en-US" dirty="0"/>
              <a:t>long did it take to perform the attack</a:t>
            </a:r>
            <a:r>
              <a:rPr lang="en-US" dirty="0" smtClean="0"/>
              <a:t>?</a:t>
            </a:r>
            <a:endParaRPr lang="en-US" dirty="0"/>
          </a:p>
          <a:p>
            <a:pPr lvl="3"/>
            <a:r>
              <a:rPr lang="en-US" dirty="0" smtClean="0"/>
              <a:t>Which </a:t>
            </a:r>
            <a:r>
              <a:rPr lang="en-US" dirty="0"/>
              <a:t>operating system was targeted by the attack? And which service? Which vulnerability</a:t>
            </a:r>
            <a:r>
              <a:rPr lang="en-US" dirty="0" smtClean="0"/>
              <a:t>?</a:t>
            </a:r>
            <a:endParaRPr lang="en-US" dirty="0"/>
          </a:p>
          <a:p>
            <a:pPr lvl="3"/>
            <a:r>
              <a:rPr lang="en-US" dirty="0" smtClean="0"/>
              <a:t>Can </a:t>
            </a:r>
            <a:r>
              <a:rPr lang="en-US" dirty="0"/>
              <a:t>you sketch an overview of the general actions performed by the attacker</a:t>
            </a:r>
            <a:r>
              <a:rPr lang="en-US" dirty="0" smtClean="0"/>
              <a:t>?</a:t>
            </a:r>
            <a:endParaRPr lang="en-US" dirty="0"/>
          </a:p>
          <a:p>
            <a:pPr lvl="3"/>
            <a:r>
              <a:rPr lang="en-US" dirty="0" smtClean="0"/>
              <a:t>What </a:t>
            </a:r>
            <a:r>
              <a:rPr lang="en-US" dirty="0"/>
              <a:t>specific vulnerability was attacked</a:t>
            </a:r>
            <a:r>
              <a:rPr lang="en-US" dirty="0" smtClean="0"/>
              <a:t>?</a:t>
            </a:r>
            <a:endParaRPr lang="en-US" dirty="0"/>
          </a:p>
          <a:p>
            <a:pPr lvl="3"/>
            <a:r>
              <a:rPr lang="en-US" dirty="0" smtClean="0"/>
              <a:t>What </a:t>
            </a:r>
            <a:r>
              <a:rPr lang="en-US" dirty="0"/>
              <a:t>actions does the </a:t>
            </a:r>
            <a:r>
              <a:rPr lang="en-US" dirty="0" err="1"/>
              <a:t>shellcode</a:t>
            </a:r>
            <a:r>
              <a:rPr lang="en-US" dirty="0"/>
              <a:t> perform? </a:t>
            </a:r>
            <a:r>
              <a:rPr lang="en-US" dirty="0" err="1"/>
              <a:t>Pls</a:t>
            </a:r>
            <a:r>
              <a:rPr lang="en-US" dirty="0"/>
              <a:t> list the </a:t>
            </a:r>
            <a:r>
              <a:rPr lang="en-US" dirty="0" err="1"/>
              <a:t>shellcode</a:t>
            </a:r>
            <a:r>
              <a:rPr lang="en-US" dirty="0"/>
              <a:t>. </a:t>
            </a:r>
          </a:p>
          <a:p>
            <a:pPr lvl="3"/>
            <a:r>
              <a:rPr lang="en-US" dirty="0" smtClean="0"/>
              <a:t>Do </a:t>
            </a:r>
            <a:r>
              <a:rPr lang="en-US" dirty="0"/>
              <a:t>you think a Honeypot was used to pose as a vulnerable victim? Why? </a:t>
            </a:r>
          </a:p>
          <a:p>
            <a:pPr lvl="3"/>
            <a:r>
              <a:rPr lang="en-US" dirty="0" smtClean="0"/>
              <a:t>Was </a:t>
            </a:r>
            <a:r>
              <a:rPr lang="en-US" dirty="0"/>
              <a:t>there malware involved? </a:t>
            </a:r>
            <a:r>
              <a:rPr lang="en-US" dirty="0" err="1"/>
              <a:t>Whats</a:t>
            </a:r>
            <a:r>
              <a:rPr lang="en-US" dirty="0"/>
              <a:t> the name of the malware? (We are not looking for a detailed malware analysis for this challenge</a:t>
            </a:r>
            <a:r>
              <a:rPr lang="en-US" dirty="0" smtClean="0"/>
              <a:t>)</a:t>
            </a:r>
          </a:p>
          <a:p>
            <a:pPr lvl="1"/>
            <a:r>
              <a:rPr lang="en-US" b="1" dirty="0" smtClean="0"/>
              <a:t>Challenge 2:</a:t>
            </a:r>
          </a:p>
          <a:p>
            <a:pPr lvl="2"/>
            <a:r>
              <a:rPr lang="en-US" b="1" dirty="0" smtClean="0"/>
              <a:t>Step 1: </a:t>
            </a:r>
            <a:r>
              <a:rPr lang="en-US" dirty="0" smtClean="0"/>
              <a:t>Having </a:t>
            </a:r>
            <a:r>
              <a:rPr lang="en-US" dirty="0"/>
              <a:t>accepted the Jensen case, Jack and his team install network taps and wireless capture devices in Mr. Jensen's business and home. During monitoring, Jack and his team discover an interesting suspect, Betty. This could be the woman Mrs. Jensen fears her husband is having an affair with. Jack assigns you </a:t>
            </a:r>
            <a:r>
              <a:rPr lang="en-US" dirty="0" smtClean="0"/>
              <a:t>to </a:t>
            </a:r>
            <a:r>
              <a:rPr lang="en-US" dirty="0"/>
              <a:t>look further into the information capture. You learn that a meeting has been setup.</a:t>
            </a:r>
          </a:p>
          <a:p>
            <a:pPr lvl="3"/>
            <a:r>
              <a:rPr lang="en-US" dirty="0"/>
              <a:t>Use the </a:t>
            </a:r>
            <a:r>
              <a:rPr lang="en-US" dirty="0" smtClean="0"/>
              <a:t>packet </a:t>
            </a:r>
            <a:r>
              <a:rPr lang="en-US" dirty="0"/>
              <a:t>capture </a:t>
            </a:r>
            <a:r>
              <a:rPr lang="en-US" dirty="0" smtClean="0"/>
              <a:t>to </a:t>
            </a:r>
            <a:r>
              <a:rPr lang="en-US" dirty="0"/>
              <a:t>learn more about the case and answer the following </a:t>
            </a:r>
            <a:r>
              <a:rPr lang="en-US" dirty="0" smtClean="0"/>
              <a:t>question: </a:t>
            </a:r>
            <a:r>
              <a:rPr lang="en-US" dirty="0"/>
              <a:t>What day of the week is the meeting scheduled for? </a:t>
            </a:r>
            <a:endParaRPr lang="en-US" dirty="0" smtClean="0"/>
          </a:p>
          <a:p>
            <a:pPr lvl="2"/>
            <a:r>
              <a:rPr lang="en-US" b="1" dirty="0"/>
              <a:t>Step 2: </a:t>
            </a:r>
            <a:r>
              <a:rPr lang="en-US" dirty="0"/>
              <a:t>Betty attempts to keep her tracks covered as she establishes a meeting location with Gregory.</a:t>
            </a:r>
          </a:p>
          <a:p>
            <a:pPr lvl="3"/>
            <a:r>
              <a:rPr lang="en-US" dirty="0"/>
              <a:t>Use the </a:t>
            </a:r>
            <a:r>
              <a:rPr lang="en-US" dirty="0" smtClean="0"/>
              <a:t>step </a:t>
            </a:r>
            <a:r>
              <a:rPr lang="en-US" dirty="0"/>
              <a:t>2 packet capture </a:t>
            </a:r>
            <a:r>
              <a:rPr lang="en-US" dirty="0" smtClean="0"/>
              <a:t>to </a:t>
            </a:r>
            <a:r>
              <a:rPr lang="en-US" dirty="0"/>
              <a:t>answer the following </a:t>
            </a:r>
            <a:r>
              <a:rPr lang="en-US" dirty="0" smtClean="0"/>
              <a:t>question: </a:t>
            </a:r>
            <a:r>
              <a:rPr lang="en-US" dirty="0"/>
              <a:t>What city are they meeting? </a:t>
            </a:r>
            <a:endParaRPr lang="en-US" dirty="0" smtClean="0"/>
          </a:p>
          <a:p>
            <a:r>
              <a:rPr lang="en-US" dirty="0" smtClean="0"/>
              <a:t>Assign who gets to do which challenge(s)</a:t>
            </a:r>
          </a:p>
          <a:p>
            <a:pPr lvl="1"/>
            <a:r>
              <a:rPr lang="en-US" dirty="0" smtClean="0"/>
              <a:t>Teams of 3 and 4.</a:t>
            </a:r>
            <a:endParaRPr lang="en-US" dirty="0"/>
          </a:p>
        </p:txBody>
      </p:sp>
    </p:spTree>
    <p:extLst>
      <p:ext uri="{BB962C8B-B14F-4D97-AF65-F5344CB8AC3E}">
        <p14:creationId xmlns:p14="http://schemas.microsoft.com/office/powerpoint/2010/main" val="2108545152"/>
      </p:ext>
    </p:extLst>
  </p:cSld>
  <p:clrMapOvr>
    <a:masterClrMapping/>
  </p:clrMapOvr>
  <p:transition spd="med">
    <p:wipe dir="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
        <p:nvSpPr>
          <p:cNvPr id="3" name="Subtitle 2"/>
          <p:cNvSpPr>
            <a:spLocks noGrp="1"/>
          </p:cNvSpPr>
          <p:nvPr>
            <p:ph type="subTitle" idx="1"/>
          </p:nvPr>
        </p:nvSpPr>
        <p:spPr>
          <a:xfrm>
            <a:off x="1249407" y="1885950"/>
            <a:ext cx="6700108" cy="394222"/>
          </a:xfrm>
        </p:spPr>
        <p:txBody>
          <a:bodyPr/>
          <a:lstStyle/>
          <a:p>
            <a:r>
              <a:rPr lang="en-US" dirty="0" smtClean="0">
                <a:hlinkClick r:id="rId2"/>
              </a:rPr>
              <a:t>ramv@mcafee.com</a:t>
            </a:r>
            <a:endParaRPr lang="en-US" dirty="0" smtClean="0"/>
          </a:p>
          <a:p>
            <a:r>
              <a:rPr lang="en-US" dirty="0" smtClean="0">
                <a:hlinkClick r:id="rId3"/>
              </a:rPr>
              <a:t>geoffrey_cooper@mcafee.com</a:t>
            </a:r>
            <a:r>
              <a:rPr lang="en-US" dirty="0" smtClean="0"/>
              <a:t> || </a:t>
            </a:r>
            <a:r>
              <a:rPr lang="en-US" dirty="0" smtClean="0">
                <a:hlinkClick r:id="rId4"/>
              </a:rPr>
              <a:t>geoffrey.cooper@intel.com</a:t>
            </a:r>
            <a:endParaRPr lang="en-US" dirty="0" smtClean="0"/>
          </a:p>
        </p:txBody>
      </p:sp>
    </p:spTree>
    <p:extLst>
      <p:ext uri="{BB962C8B-B14F-4D97-AF65-F5344CB8AC3E}">
        <p14:creationId xmlns:p14="http://schemas.microsoft.com/office/powerpoint/2010/main" val="1543265469"/>
      </p:ext>
    </p:extLst>
  </p:cSld>
  <p:clrMapOvr>
    <a:masterClrMapping/>
  </p:clrMapOvr>
  <p:transition spd="med">
    <p:wipe dir="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Overflow Sections</a:t>
            </a:r>
            <a:br>
              <a:rPr lang="en-US" dirty="0" smtClean="0"/>
            </a:br>
            <a:r>
              <a:rPr lang="en-US" dirty="0" smtClean="0"/>
              <a:t>(Will present if there is time)</a:t>
            </a:r>
            <a:endParaRPr lang="en-US" dirty="0"/>
          </a:p>
        </p:txBody>
      </p:sp>
      <p:sp>
        <p:nvSpPr>
          <p:cNvPr id="4" name="Subtitle 3"/>
          <p:cNvSpPr>
            <a:spLocks noGrp="1"/>
          </p:cNvSpPr>
          <p:nvPr>
            <p:ph type="subTitle" idx="1"/>
          </p:nvPr>
        </p:nvSpPr>
        <p:spPr/>
        <p:txBody>
          <a:bodyPr/>
          <a:lstStyle/>
          <a:p>
            <a:r>
              <a:rPr lang="en-US" dirty="0" smtClean="0"/>
              <a:t>(Predictive Attacks / Database Poisoning)</a:t>
            </a:r>
            <a:endParaRPr lang="en-US" dirty="0"/>
          </a:p>
        </p:txBody>
      </p:sp>
    </p:spTree>
    <p:extLst>
      <p:ext uri="{BB962C8B-B14F-4D97-AF65-F5344CB8AC3E}">
        <p14:creationId xmlns:p14="http://schemas.microsoft.com/office/powerpoint/2010/main" val="1692375199"/>
      </p:ext>
    </p:extLst>
  </p:cSld>
  <p:clrMapOvr>
    <a:masterClrMapping/>
  </p:clrMapOvr>
  <p:transition spd="med">
    <p:wipe dir="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Threats: Predictive </a:t>
            </a:r>
            <a:r>
              <a:rPr lang="en-US" dirty="0" smtClean="0"/>
              <a:t>Attacks</a:t>
            </a:r>
            <a:endParaRPr lang="en-US" dirty="0"/>
          </a:p>
        </p:txBody>
      </p:sp>
      <p:sp>
        <p:nvSpPr>
          <p:cNvPr id="3" name="Subtitle 2"/>
          <p:cNvSpPr>
            <a:spLocks noGrp="1"/>
          </p:cNvSpPr>
          <p:nvPr>
            <p:ph type="subTitle" idx="1"/>
          </p:nvPr>
        </p:nvSpPr>
        <p:spPr/>
        <p:txBody>
          <a:bodyPr/>
          <a:lstStyle/>
          <a:p>
            <a:r>
              <a:rPr lang="en-US" dirty="0" smtClean="0"/>
              <a:t>Threats across the network stack and defenses against them</a:t>
            </a:r>
            <a:endParaRPr lang="en-US" dirty="0"/>
          </a:p>
        </p:txBody>
      </p:sp>
    </p:spTree>
    <p:extLst>
      <p:ext uri="{BB962C8B-B14F-4D97-AF65-F5344CB8AC3E}">
        <p14:creationId xmlns:p14="http://schemas.microsoft.com/office/powerpoint/2010/main" val="3054206228"/>
      </p:ext>
    </p:extLst>
  </p:cSld>
  <p:clrMapOvr>
    <a:masterClrMapping/>
  </p:clrMapOvr>
  <p:transition spd="med">
    <p:wipe dir="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Predictive Attacks</a:t>
            </a:r>
            <a:endParaRPr lang="en-US" dirty="0"/>
          </a:p>
        </p:txBody>
      </p:sp>
      <p:sp>
        <p:nvSpPr>
          <p:cNvPr id="5" name="Content Placeholder 4"/>
          <p:cNvSpPr>
            <a:spLocks noGrp="1"/>
          </p:cNvSpPr>
          <p:nvPr>
            <p:ph sz="quarter" idx="11"/>
          </p:nvPr>
        </p:nvSpPr>
        <p:spPr/>
        <p:txBody>
          <a:bodyPr/>
          <a:lstStyle/>
          <a:p>
            <a:r>
              <a:rPr lang="en-US" dirty="0" smtClean="0"/>
              <a:t>In a predictive attack, the attacker predicts the behavior of the target, causing the target to help play a part in the attack.</a:t>
            </a:r>
          </a:p>
          <a:p>
            <a:r>
              <a:rPr lang="en-US" dirty="0" smtClean="0"/>
              <a:t>TCP Reconnaissance through firewall—FIN scan</a:t>
            </a:r>
          </a:p>
          <a:p>
            <a:pPr lvl="1"/>
            <a:r>
              <a:rPr lang="en-US" dirty="0" smtClean="0"/>
              <a:t>Final TCP packet in a connection (FIN+ACK) might be </a:t>
            </a:r>
            <a:r>
              <a:rPr lang="en-US" dirty="0"/>
              <a:t>lost  (</a:t>
            </a:r>
            <a:r>
              <a:rPr lang="en-US" dirty="0">
                <a:hlinkClick r:id="rId2"/>
              </a:rPr>
              <a:t>two generals problem</a:t>
            </a:r>
            <a:r>
              <a:rPr lang="en-US" dirty="0"/>
              <a:t>), </a:t>
            </a:r>
            <a:r>
              <a:rPr lang="en-US" dirty="0" smtClean="0"/>
              <a:t>so TCP mandates that an unknown FIN+ACK results in a RST packet.  This gives predicted behavior of an unknown TCP host.</a:t>
            </a:r>
          </a:p>
          <a:p>
            <a:pPr lvl="1"/>
            <a:r>
              <a:rPr lang="en-US" dirty="0" smtClean="0"/>
              <a:t>If firewall rules are not clever enough, sending a sweep of FIN+ACK packets can allow you to map out internal services through a firewall, even if SYN+ACK will not transit the firewall.</a:t>
            </a:r>
          </a:p>
          <a:p>
            <a:pPr lvl="1"/>
            <a:r>
              <a:rPr lang="en-US" dirty="0" smtClean="0"/>
              <a:t>(mitigated by </a:t>
            </a:r>
            <a:r>
              <a:rPr lang="en-US" dirty="0" smtClean="0">
                <a:hlinkClick r:id="rId3"/>
              </a:rPr>
              <a:t>stateful connection tracking </a:t>
            </a:r>
            <a:r>
              <a:rPr lang="en-US" dirty="0" smtClean="0"/>
              <a:t>and violating the TCP spec)</a:t>
            </a:r>
          </a:p>
          <a:p>
            <a:pPr lvl="1"/>
            <a:r>
              <a:rPr lang="en-US" dirty="0" smtClean="0"/>
              <a:t>(besides, what use is it to know an internal server, even a vulnerable one, if you can’t open a connection to it?  Go to the next slide)</a:t>
            </a:r>
          </a:p>
        </p:txBody>
      </p:sp>
    </p:spTree>
    <p:extLst>
      <p:ext uri="{BB962C8B-B14F-4D97-AF65-F5344CB8AC3E}">
        <p14:creationId xmlns:p14="http://schemas.microsoft.com/office/powerpoint/2010/main" val="2456367500"/>
      </p:ext>
    </p:extLst>
  </p:cSld>
  <p:clrMapOvr>
    <a:masterClrMapping/>
  </p:clrMapOvr>
  <p:transition spd="med">
    <p:wipe dir="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5163"/>
            <a:ext cx="7391400" cy="570187"/>
          </a:xfrm>
        </p:spPr>
        <p:txBody>
          <a:bodyPr/>
          <a:lstStyle/>
          <a:p>
            <a:r>
              <a:rPr lang="en-US" dirty="0" smtClean="0"/>
              <a:t>TCP Sequence Number (Prediction) attack (RFC1948)</a:t>
            </a:r>
            <a:endParaRPr lang="en-US" dirty="0"/>
          </a:p>
        </p:txBody>
      </p:sp>
      <p:pic>
        <p:nvPicPr>
          <p:cNvPr id="1026" name="Picture 2" descr="http://www.abcseo.com/papers/security/images/img40.jpg"/>
          <p:cNvPicPr>
            <a:picLocks noGrp="1" noChangeAspect="1" noChangeArrowheads="1"/>
          </p:cNvPicPr>
          <p:nvPr>
            <p:ph sz="quarter" idx="11"/>
          </p:nvPr>
        </p:nvPicPr>
        <p:blipFill>
          <a:blip r:embed="rId2">
            <a:extLst>
              <a:ext uri="{28A0092B-C50C-407E-A947-70E740481C1C}">
                <a14:useLocalDpi xmlns:a14="http://schemas.microsoft.com/office/drawing/2010/main" val="0"/>
              </a:ext>
            </a:extLst>
          </a:blip>
          <a:srcRect/>
          <a:stretch>
            <a:fillRect/>
          </a:stretch>
        </p:blipFill>
        <p:spPr bwMode="auto">
          <a:xfrm>
            <a:off x="355600" y="993145"/>
            <a:ext cx="4978400" cy="3733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362200" y="4726945"/>
            <a:ext cx="3374642" cy="261610"/>
          </a:xfrm>
          <a:prstGeom prst="rect">
            <a:avLst/>
          </a:prstGeom>
          <a:noFill/>
        </p:spPr>
        <p:txBody>
          <a:bodyPr wrap="none" rtlCol="0">
            <a:spAutoFit/>
          </a:bodyPr>
          <a:lstStyle/>
          <a:p>
            <a:r>
              <a:rPr lang="en-US" sz="1100" dirty="0">
                <a:solidFill>
                  <a:srgbClr val="5E6A71"/>
                </a:solidFill>
                <a:latin typeface="Franklin Gothic Book" pitchFamily="34" charset="0"/>
              </a:rPr>
              <a:t>http://www.abcseo.com/papers/security/img40.html</a:t>
            </a:r>
            <a:endParaRPr lang="en-US" sz="1100" dirty="0" smtClean="0">
              <a:solidFill>
                <a:srgbClr val="5E6A71"/>
              </a:solidFill>
              <a:latin typeface="Franklin Gothic Book" pitchFamily="34" charset="0"/>
            </a:endParaRPr>
          </a:p>
        </p:txBody>
      </p:sp>
      <p:sp>
        <p:nvSpPr>
          <p:cNvPr id="5" name="TextBox 4"/>
          <p:cNvSpPr txBox="1"/>
          <p:nvPr/>
        </p:nvSpPr>
        <p:spPr>
          <a:xfrm>
            <a:off x="5410200" y="1047750"/>
            <a:ext cx="3429000" cy="2123658"/>
          </a:xfrm>
          <a:prstGeom prst="rect">
            <a:avLst/>
          </a:prstGeom>
          <a:noFill/>
        </p:spPr>
        <p:txBody>
          <a:bodyPr wrap="square" rtlCol="0">
            <a:spAutoFit/>
          </a:bodyPr>
          <a:lstStyle/>
          <a:p>
            <a:pPr marL="342900" indent="-342900">
              <a:buAutoNum type="arabicPeriod"/>
            </a:pPr>
            <a:r>
              <a:rPr lang="en-US" sz="1200" dirty="0" smtClean="0">
                <a:solidFill>
                  <a:schemeClr val="bg1"/>
                </a:solidFill>
                <a:latin typeface="Franklin Gothic Book" pitchFamily="34" charset="0"/>
              </a:rPr>
              <a:t>Send TCP open (“ping”) to server to determine its initial sequence number (ISN)</a:t>
            </a:r>
          </a:p>
          <a:p>
            <a:pPr marL="342900" indent="-342900">
              <a:buAutoNum type="arabicPeriod"/>
            </a:pPr>
            <a:r>
              <a:rPr lang="en-US" sz="1200" dirty="0" smtClean="0">
                <a:solidFill>
                  <a:schemeClr val="bg1"/>
                </a:solidFill>
                <a:latin typeface="Franklin Gothic Book" pitchFamily="34" charset="0"/>
              </a:rPr>
              <a:t>Flood target to squelch the RST</a:t>
            </a:r>
          </a:p>
          <a:p>
            <a:pPr marL="342900" indent="-342900">
              <a:buAutoNum type="arabicPeriod"/>
            </a:pPr>
            <a:r>
              <a:rPr lang="en-US" sz="1200" dirty="0" smtClean="0">
                <a:solidFill>
                  <a:schemeClr val="bg1"/>
                </a:solidFill>
                <a:latin typeface="Franklin Gothic Book" pitchFamily="34" charset="0"/>
              </a:rPr>
              <a:t>Send SYN spoofed from target with predicted ISN (here assumes N+1)</a:t>
            </a:r>
          </a:p>
          <a:p>
            <a:pPr marL="342900" indent="-342900">
              <a:buAutoNum type="arabicPeriod"/>
            </a:pPr>
            <a:r>
              <a:rPr lang="en-US" sz="1200" dirty="0" smtClean="0">
                <a:solidFill>
                  <a:schemeClr val="bg1"/>
                </a:solidFill>
                <a:latin typeface="Franklin Gothic Book" pitchFamily="34" charset="0"/>
              </a:rPr>
              <a:t>Target sends SYN+ACK; flooding prevents its RST from reaching the server</a:t>
            </a:r>
          </a:p>
          <a:p>
            <a:pPr marL="342900" indent="-342900">
              <a:buAutoNum type="arabicPeriod"/>
            </a:pPr>
            <a:r>
              <a:rPr lang="en-US" sz="1200" dirty="0" smtClean="0">
                <a:solidFill>
                  <a:schemeClr val="bg1"/>
                </a:solidFill>
                <a:latin typeface="Franklin Gothic Book" pitchFamily="34" charset="0"/>
              </a:rPr>
              <a:t>Send the attack to the server.  The illustrated attack exploits using an insecure protocol (RSH) inside a firewall, assuming bad guys can’t get in to exploit it.</a:t>
            </a:r>
          </a:p>
        </p:txBody>
      </p:sp>
    </p:spTree>
    <p:extLst>
      <p:ext uri="{BB962C8B-B14F-4D97-AF65-F5344CB8AC3E}">
        <p14:creationId xmlns:p14="http://schemas.microsoft.com/office/powerpoint/2010/main" val="2592315499"/>
      </p:ext>
    </p:extLst>
  </p:cSld>
  <p:clrMapOvr>
    <a:masterClrMapping/>
  </p:clrMapOvr>
  <p:transition spd="med">
    <p:wipe dir="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Threats: Database </a:t>
            </a:r>
            <a:r>
              <a:rPr lang="en-US" dirty="0" smtClean="0"/>
              <a:t>Poisoning</a:t>
            </a:r>
            <a:endParaRPr lang="en-US" dirty="0"/>
          </a:p>
        </p:txBody>
      </p:sp>
      <p:sp>
        <p:nvSpPr>
          <p:cNvPr id="3" name="Subtitle 2"/>
          <p:cNvSpPr>
            <a:spLocks noGrp="1"/>
          </p:cNvSpPr>
          <p:nvPr>
            <p:ph type="subTitle" idx="1"/>
          </p:nvPr>
        </p:nvSpPr>
        <p:spPr/>
        <p:txBody>
          <a:bodyPr/>
          <a:lstStyle/>
          <a:p>
            <a:r>
              <a:rPr lang="en-US" dirty="0" smtClean="0"/>
              <a:t>Threats across the network stack and defenses against them</a:t>
            </a:r>
            <a:endParaRPr lang="en-US" dirty="0"/>
          </a:p>
        </p:txBody>
      </p:sp>
    </p:spTree>
    <p:extLst>
      <p:ext uri="{BB962C8B-B14F-4D97-AF65-F5344CB8AC3E}">
        <p14:creationId xmlns:p14="http://schemas.microsoft.com/office/powerpoint/2010/main" val="1739408083"/>
      </p:ext>
    </p:extLst>
  </p:cSld>
  <p:clrMapOvr>
    <a:masterClrMapping/>
  </p:clrMapOvr>
  <p:transition spd="med">
    <p:wipe dir="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Database Poisoning</a:t>
            </a:r>
            <a:endParaRPr lang="en-US" dirty="0"/>
          </a:p>
        </p:txBody>
      </p:sp>
      <p:sp>
        <p:nvSpPr>
          <p:cNvPr id="5" name="Content Placeholder 4"/>
          <p:cNvSpPr>
            <a:spLocks noGrp="1"/>
          </p:cNvSpPr>
          <p:nvPr>
            <p:ph sz="quarter" idx="11"/>
          </p:nvPr>
        </p:nvSpPr>
        <p:spPr/>
        <p:txBody>
          <a:bodyPr/>
          <a:lstStyle/>
          <a:p>
            <a:r>
              <a:rPr lang="en-US" dirty="0" smtClean="0"/>
              <a:t>Target is serving a database to its clients</a:t>
            </a:r>
          </a:p>
          <a:p>
            <a:r>
              <a:rPr lang="en-US" dirty="0" smtClean="0"/>
              <a:t>Attacker inserts invalid data into the database, causing clients to help the attacker</a:t>
            </a:r>
          </a:p>
          <a:p>
            <a:r>
              <a:rPr lang="en-US" u="sng" dirty="0" smtClean="0"/>
              <a:t>ARP poisoning (see MITM)</a:t>
            </a:r>
          </a:p>
          <a:p>
            <a:r>
              <a:rPr lang="en-US" u="sng" dirty="0" smtClean="0"/>
              <a:t>DNS poisoning:</a:t>
            </a:r>
          </a:p>
          <a:p>
            <a:pPr lvl="1"/>
            <a:r>
              <a:rPr lang="en-US" dirty="0" smtClean="0"/>
              <a:t>Confuse the targets into connected to you instead of Google</a:t>
            </a:r>
          </a:p>
          <a:p>
            <a:pPr lvl="1"/>
            <a:r>
              <a:rPr lang="en-US" dirty="0" smtClean="0"/>
              <a:t>Confuse targets into accepting invalid certificates (TLS relies on DNS lookup matches to verify the connection)</a:t>
            </a:r>
          </a:p>
          <a:p>
            <a:pPr lvl="1"/>
            <a:r>
              <a:rPr lang="en-US" dirty="0" smtClean="0"/>
              <a:t>Confuse targets into connecting to the wrong services, such as Active Directory (DNS service queries)</a:t>
            </a:r>
          </a:p>
          <a:p>
            <a:pPr lvl="1"/>
            <a:r>
              <a:rPr lang="en-US" dirty="0" smtClean="0"/>
              <a:t>In 2008, Dan </a:t>
            </a:r>
            <a:r>
              <a:rPr lang="en-US" dirty="0" err="1" smtClean="0"/>
              <a:t>Kaminsky</a:t>
            </a:r>
            <a:r>
              <a:rPr lang="en-US" dirty="0" smtClean="0"/>
              <a:t> showed how this could be done on a large and arbitrary scale.</a:t>
            </a:r>
          </a:p>
          <a:p>
            <a:pPr marL="0" indent="0">
              <a:buNone/>
            </a:pPr>
            <a:endParaRPr lang="en-US" dirty="0"/>
          </a:p>
        </p:txBody>
      </p:sp>
    </p:spTree>
    <p:extLst>
      <p:ext uri="{BB962C8B-B14F-4D97-AF65-F5344CB8AC3E}">
        <p14:creationId xmlns:p14="http://schemas.microsoft.com/office/powerpoint/2010/main" val="3903651671"/>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CalPolyTheme">
  <a:themeElements>
    <a:clrScheme name="Custom 1">
      <a:dk1>
        <a:srgbClr val="5E6A71"/>
      </a:dk1>
      <a:lt1>
        <a:srgbClr val="FFFFFF"/>
      </a:lt1>
      <a:dk2>
        <a:srgbClr val="000000"/>
      </a:dk2>
      <a:lt2>
        <a:srgbClr val="FFFFFF"/>
      </a:lt2>
      <a:accent1>
        <a:srgbClr val="B71234"/>
      </a:accent1>
      <a:accent2>
        <a:srgbClr val="5E6A71"/>
      </a:accent2>
      <a:accent3>
        <a:srgbClr val="DD6B30"/>
      </a:accent3>
      <a:accent4>
        <a:srgbClr val="0074A8"/>
      </a:accent4>
      <a:accent5>
        <a:srgbClr val="7B4180"/>
      </a:accent5>
      <a:accent6>
        <a:srgbClr val="69A23B"/>
      </a:accent6>
      <a:hlink>
        <a:srgbClr val="B5D5E9"/>
      </a:hlink>
      <a:folHlink>
        <a:srgbClr val="B5D5E9"/>
      </a:folHlink>
    </a:clrScheme>
    <a:fontScheme name="Office Theme">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lumMod val="60000"/>
            <a:lumOff val="40000"/>
          </a:schemeClr>
        </a:solidFill>
        <a:ln>
          <a:solidFill>
            <a:schemeClr val="tx1"/>
          </a:solidFill>
        </a:ln>
      </a:spPr>
      <a:bodyPr wrap="square" rtlCol="0" anchor="ctr">
        <a:noAutofit/>
      </a:bodyPr>
      <a:lstStyle>
        <a:defPPr algn="ctr">
          <a:lnSpc>
            <a:spcPct val="95000"/>
          </a:lnSpc>
          <a:defRPr sz="1100" dirty="0" smtClean="0">
            <a:solidFill>
              <a:srgbClr val="5E6A71"/>
            </a:solidFil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MS PGothic" pitchFamily="34" charset="-128"/>
          </a:defRPr>
        </a:defPPr>
      </a:lstStyle>
    </a:lnDef>
    <a:txDef>
      <a:spPr>
        <a:noFill/>
      </a:spPr>
      <a:bodyPr wrap="square" rtlCol="0">
        <a:spAutoFit/>
      </a:bodyPr>
      <a:lstStyle>
        <a:defPPr>
          <a:defRPr sz="1600" dirty="0" err="1" smtClean="0">
            <a:solidFill>
              <a:srgbClr val="5E6A71"/>
            </a:solidFill>
            <a:latin typeface="Franklin Gothic Book" pitchFamily="34" charset="0"/>
          </a:defRPr>
        </a:defPPr>
      </a:lstStyle>
    </a:tx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2CB21D7AA4670B4495BF272958E67C9B" ma:contentTypeVersion="0" ma:contentTypeDescription="Create a new document." ma:contentTypeScope="" ma:versionID="f661a6805dd44efb843ec4350685fd62">
  <xsd:schema xmlns:xsd="http://www.w3.org/2001/XMLSchema" xmlns:xs="http://www.w3.org/2001/XMLSchema" xmlns:p="http://schemas.microsoft.com/office/2006/metadata/properties" xmlns:ns2="5cc96cb0-bf68-4cb4-b2fb-a22ca8174642" targetNamespace="http://schemas.microsoft.com/office/2006/metadata/properties" ma:root="true" ma:fieldsID="9c516a77e56885c60f5232f8bf0b1bea" ns2:_="">
    <xsd:import namespace="5cc96cb0-bf68-4cb4-b2fb-a22ca8174642"/>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c96cb0-bf68-4cb4-b2fb-a22ca8174642"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5cc96cb0-bf68-4cb4-b2fb-a22ca8174642">CH5W44LABS13-49-80</_dlc_DocId>
    <_dlc_DocIdUrl xmlns="5cc96cb0-bf68-4cb4-b2fb-a22ca8174642">
      <Url>http://2010.corp.mcafee.com/sites/labs/innovation/defense_against_the_dark_arts/_layouts/DocIdRedir.aspx?ID=CH5W44LABS13-49-80</Url>
      <Description>CH5W44LABS13-49-80</Description>
    </_dlc_DocIdUrl>
  </documentManagement>
</p:properties>
</file>

<file path=customXml/itemProps1.xml><?xml version="1.0" encoding="utf-8"?>
<ds:datastoreItem xmlns:ds="http://schemas.openxmlformats.org/officeDocument/2006/customXml" ds:itemID="{3E78D9AE-7325-49EA-A3FE-C274DC2F25F4}">
  <ds:schemaRefs>
    <ds:schemaRef ds:uri="http://schemas.microsoft.com/sharepoint/events"/>
  </ds:schemaRefs>
</ds:datastoreItem>
</file>

<file path=customXml/itemProps2.xml><?xml version="1.0" encoding="utf-8"?>
<ds:datastoreItem xmlns:ds="http://schemas.openxmlformats.org/officeDocument/2006/customXml" ds:itemID="{DACB92C8-B6F7-4CC3-9C31-CDF818D233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c96cb0-bf68-4cb4-b2fb-a22ca81746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A8A1882-3A19-4F9C-8523-AF2DB7B95A0B}">
  <ds:schemaRefs>
    <ds:schemaRef ds:uri="http://schemas.microsoft.com/sharepoint/v3/contenttype/forms"/>
  </ds:schemaRefs>
</ds:datastoreItem>
</file>

<file path=customXml/itemProps4.xml><?xml version="1.0" encoding="utf-8"?>
<ds:datastoreItem xmlns:ds="http://schemas.openxmlformats.org/officeDocument/2006/customXml" ds:itemID="{8B419FCD-84A7-4E54-9C0B-AB0A6431AFE1}">
  <ds:schemaRefs>
    <ds:schemaRef ds:uri="5cc96cb0-bf68-4cb4-b2fb-a22ca8174642"/>
    <ds:schemaRef ds:uri="http://www.w3.org/XML/1998/namespace"/>
    <ds:schemaRef ds:uri="http://schemas.microsoft.com/office/2006/metadata/properties"/>
    <ds:schemaRef ds:uri="http://schemas.microsoft.com/office/2006/documentManagement/types"/>
    <ds:schemaRef ds:uri="http://purl.org/dc/terms/"/>
    <ds:schemaRef ds:uri="http://purl.org/dc/elements/1.1/"/>
    <ds:schemaRef ds:uri="http://purl.org/dc/dcmitype/"/>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CalPolyTheme</Template>
  <TotalTime>30071</TotalTime>
  <Words>8994</Words>
  <Application>Microsoft Office PowerPoint</Application>
  <PresentationFormat>On-screen Show (16:9)</PresentationFormat>
  <Paragraphs>1122</Paragraphs>
  <Slides>102</Slides>
  <Notes>3</Notes>
  <HiddenSlides>5</HiddenSlides>
  <MMClips>0</MMClips>
  <ScaleCrop>false</ScaleCrop>
  <HeadingPairs>
    <vt:vector size="4" baseType="variant">
      <vt:variant>
        <vt:lpstr>Theme</vt:lpstr>
      </vt:variant>
      <vt:variant>
        <vt:i4>1</vt:i4>
      </vt:variant>
      <vt:variant>
        <vt:lpstr>Slide Titles</vt:lpstr>
      </vt:variant>
      <vt:variant>
        <vt:i4>102</vt:i4>
      </vt:variant>
    </vt:vector>
  </HeadingPairs>
  <TitlesOfParts>
    <vt:vector size="103" baseType="lpstr">
      <vt:lpstr>CalPolyTheme</vt:lpstr>
      <vt:lpstr>Network Security</vt:lpstr>
      <vt:lpstr>Agenda</vt:lpstr>
      <vt:lpstr>Pre-Reading</vt:lpstr>
      <vt:lpstr>Additional Light Reading / Viewing / Listening</vt:lpstr>
      <vt:lpstr>Overview</vt:lpstr>
      <vt:lpstr>Why do we need network security?</vt:lpstr>
      <vt:lpstr>Robustness Principle: 1980-1989</vt:lpstr>
      <vt:lpstr>Network-based Protection Strategies</vt:lpstr>
      <vt:lpstr>Positive Policy (in the host: “Whitelisting”)</vt:lpstr>
      <vt:lpstr>Firewalls and Security Zones</vt:lpstr>
      <vt:lpstr>Thinking about zones &amp; Policy</vt:lpstr>
      <vt:lpstr>Zones and Policy – Homework assignment</vt:lpstr>
      <vt:lpstr>Other Firewall-like devices</vt:lpstr>
      <vt:lpstr>Defense in Depth</vt:lpstr>
      <vt:lpstr>Defense In Depth – NetWork Example</vt:lpstr>
      <vt:lpstr>INTRUSION DETECTION </vt:lpstr>
      <vt:lpstr>Honeynets / Intrusion Deception</vt:lpstr>
      <vt:lpstr>Quarantine</vt:lpstr>
      <vt:lpstr>Reputation</vt:lpstr>
      <vt:lpstr>Network Security Technologies</vt:lpstr>
      <vt:lpstr>Network Security Technologies</vt:lpstr>
      <vt:lpstr>Network Security Technologies</vt:lpstr>
      <vt:lpstr>Network Security Products</vt:lpstr>
      <vt:lpstr>Threats: MITM – Person in the MIddle</vt:lpstr>
      <vt:lpstr>MITM –man in the Middle</vt:lpstr>
      <vt:lpstr>MITM Examples (Black Hat )</vt:lpstr>
      <vt:lpstr>MITM Examples (Good Guy )</vt:lpstr>
      <vt:lpstr>MITM Examples (Good Guy )</vt:lpstr>
      <vt:lpstr>Detection of (TCP) MITM</vt:lpstr>
      <vt:lpstr>Detection of MITM – The Crypto Hash</vt:lpstr>
      <vt:lpstr>Detection of MITM: The Shared Secret</vt:lpstr>
      <vt:lpstr>Putting it Together: SSL / TLS</vt:lpstr>
      <vt:lpstr>TLS/SSL Guarantees</vt:lpstr>
      <vt:lpstr>TLS Vulnerabilities</vt:lpstr>
      <vt:lpstr>Threats: Hidden Data transmissions</vt:lpstr>
      <vt:lpstr>Covert Channels</vt:lpstr>
      <vt:lpstr>Legitimate channel misuse</vt:lpstr>
      <vt:lpstr>Policy Holes and limitations</vt:lpstr>
      <vt:lpstr>Lab 2 Intro</vt:lpstr>
      <vt:lpstr>Lab 2 Intro</vt:lpstr>
      <vt:lpstr>Starter Script (Python)</vt:lpstr>
      <vt:lpstr>Starter Script Output</vt:lpstr>
      <vt:lpstr>Starter Script (Perl)</vt:lpstr>
      <vt:lpstr>Real Starter Script (Perl)</vt:lpstr>
      <vt:lpstr>Homework (Presented Earlier)</vt:lpstr>
      <vt:lpstr>Lecture 2</vt:lpstr>
      <vt:lpstr>Homework Review</vt:lpstr>
      <vt:lpstr>Threats: Reconnaissance a.k.a. RECON</vt:lpstr>
      <vt:lpstr>Reconnaissance – What is it?</vt:lpstr>
      <vt:lpstr>Active Reconnaissance</vt:lpstr>
      <vt:lpstr>NMAP host1 (A.B.C.D)</vt:lpstr>
      <vt:lpstr>NMAP Host2 (D.E.F.G)</vt:lpstr>
      <vt:lpstr>Active Recon /Vulnerability Scanning Tool</vt:lpstr>
      <vt:lpstr>Passive Reconnaissance</vt:lpstr>
      <vt:lpstr>Example using Wireshark—header analysis</vt:lpstr>
      <vt:lpstr>Example Using Wireshark—content analysis</vt:lpstr>
      <vt:lpstr>RECON - Defenses</vt:lpstr>
      <vt:lpstr>Threats: Spoofing</vt:lpstr>
      <vt:lpstr>Spoofing – What is it?</vt:lpstr>
      <vt:lpstr>Spoofing – Defenses</vt:lpstr>
      <vt:lpstr>Threats: Resource consumption Attacks</vt:lpstr>
      <vt:lpstr>Denial of Service (DOS)</vt:lpstr>
      <vt:lpstr>Types of DOS</vt:lpstr>
      <vt:lpstr>DDoS Methods</vt:lpstr>
      <vt:lpstr>DoS Defenses</vt:lpstr>
      <vt:lpstr>Threats: Bugs and Back Doors</vt:lpstr>
      <vt:lpstr>“routers that contain a backdoor”</vt:lpstr>
      <vt:lpstr>Bugs and Backdoors</vt:lpstr>
      <vt:lpstr>Defense: The Basics: Packet filtering, NAT and Proxying</vt:lpstr>
      <vt:lpstr>Packet Filtering</vt:lpstr>
      <vt:lpstr>Deep Inspection</vt:lpstr>
      <vt:lpstr>Proxying</vt:lpstr>
      <vt:lpstr>NAT: Network Address Translation</vt:lpstr>
      <vt:lpstr>Getting past NAT</vt:lpstr>
      <vt:lpstr>Recent Developments In Firewalling (NGFW)</vt:lpstr>
      <vt:lpstr>NGFW Policy</vt:lpstr>
      <vt:lpstr>NGFW Policy</vt:lpstr>
      <vt:lpstr>VPN / IPSec</vt:lpstr>
      <vt:lpstr>Defense: NIPS</vt:lpstr>
      <vt:lpstr>IPS: Why did we need them?</vt:lpstr>
      <vt:lpstr>Signature based IPS</vt:lpstr>
      <vt:lpstr>IPS Example: Virtual Patch for Android/SPITMO</vt:lpstr>
      <vt:lpstr>Anomaly based IPS—“Network Behavior Analysis”</vt:lpstr>
      <vt:lpstr>IPS Today aka NGIPS</vt:lpstr>
      <vt:lpstr>Network Security tomorrow</vt:lpstr>
      <vt:lpstr>Intelligent And connected security</vt:lpstr>
      <vt:lpstr>Advanced Evasion Techniques (AET)</vt:lpstr>
      <vt:lpstr>Software Defined Networks (SDN)</vt:lpstr>
      <vt:lpstr>How a Switch Works</vt:lpstr>
      <vt:lpstr>OpenFlow SDN</vt:lpstr>
      <vt:lpstr>Lab Intro</vt:lpstr>
      <vt:lpstr>Lab 1 Introduction</vt:lpstr>
      <vt:lpstr>Questions?</vt:lpstr>
      <vt:lpstr>Overflow Sections (Will present if there is time)</vt:lpstr>
      <vt:lpstr>Threats: Predictive Attacks</vt:lpstr>
      <vt:lpstr>Predictive Attacks</vt:lpstr>
      <vt:lpstr>TCP Sequence Number (Prediction) attack (RFC1948)</vt:lpstr>
      <vt:lpstr>Threats: Database Poisoning</vt:lpstr>
      <vt:lpstr>Database Poisoning</vt:lpstr>
      <vt:lpstr>DNS Queries</vt:lpstr>
      <vt:lpstr>Kaminsky DNS Poisoning</vt:lpstr>
      <vt:lpstr>New Stuff: Attack on OSPF Routing (RFC 2328)</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dc:title>
  <dc:creator>Ram Venugopalan</dc:creator>
  <cp:lastModifiedBy>Cooper, Geoffrey</cp:lastModifiedBy>
  <cp:revision>340</cp:revision>
  <dcterms:created xsi:type="dcterms:W3CDTF">2014-01-09T22:18:14Z</dcterms:created>
  <dcterms:modified xsi:type="dcterms:W3CDTF">2015-02-12T17:32:40Z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0x0101002CB21D7AA4670B4495BF272958E67C9B</vt:lpwstr>
  </property>
  <property fmtid="{D5CDD505-2E9C-101B-9397-08002B2CF9AE}" pid="3" name="_dlc_DocIdItemGuid">
    <vt:lpwstr>340cea0d-8b0f-4bba-b0fd-3bb7c0e1e06d</vt:lpwstr>
  </property>
</Properties>
</file>