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57"/>
  </p:notesMasterIdLst>
  <p:sldIdLst>
    <p:sldId id="256" r:id="rId6"/>
    <p:sldId id="364" r:id="rId7"/>
    <p:sldId id="325" r:id="rId8"/>
    <p:sldId id="368" r:id="rId9"/>
    <p:sldId id="366" r:id="rId10"/>
    <p:sldId id="367" r:id="rId11"/>
    <p:sldId id="327" r:id="rId12"/>
    <p:sldId id="370" r:id="rId13"/>
    <p:sldId id="328" r:id="rId14"/>
    <p:sldId id="369" r:id="rId15"/>
    <p:sldId id="371" r:id="rId16"/>
    <p:sldId id="373" r:id="rId17"/>
    <p:sldId id="372" r:id="rId18"/>
    <p:sldId id="329" r:id="rId19"/>
    <p:sldId id="330" r:id="rId20"/>
    <p:sldId id="332" r:id="rId21"/>
    <p:sldId id="385" r:id="rId22"/>
    <p:sldId id="386" r:id="rId23"/>
    <p:sldId id="333" r:id="rId24"/>
    <p:sldId id="336" r:id="rId25"/>
    <p:sldId id="337" r:id="rId26"/>
    <p:sldId id="378" r:id="rId27"/>
    <p:sldId id="299" r:id="rId28"/>
    <p:sldId id="377" r:id="rId29"/>
    <p:sldId id="381" r:id="rId30"/>
    <p:sldId id="351" r:id="rId31"/>
    <p:sldId id="380" r:id="rId32"/>
    <p:sldId id="379" r:id="rId33"/>
    <p:sldId id="382" r:id="rId34"/>
    <p:sldId id="354" r:id="rId35"/>
    <p:sldId id="384" r:id="rId36"/>
    <p:sldId id="261" r:id="rId37"/>
    <p:sldId id="308" r:id="rId38"/>
    <p:sldId id="338" r:id="rId39"/>
    <p:sldId id="340" r:id="rId40"/>
    <p:sldId id="360" r:id="rId41"/>
    <p:sldId id="361" r:id="rId42"/>
    <p:sldId id="341" r:id="rId43"/>
    <p:sldId id="342" r:id="rId44"/>
    <p:sldId id="343" r:id="rId45"/>
    <p:sldId id="344" r:id="rId46"/>
    <p:sldId id="350" r:id="rId47"/>
    <p:sldId id="345" r:id="rId48"/>
    <p:sldId id="363" r:id="rId49"/>
    <p:sldId id="362" r:id="rId50"/>
    <p:sldId id="375" r:id="rId51"/>
    <p:sldId id="376" r:id="rId52"/>
    <p:sldId id="349" r:id="rId53"/>
    <p:sldId id="346" r:id="rId54"/>
    <p:sldId id="357" r:id="rId55"/>
    <p:sldId id="348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56168" autoAdjust="0"/>
  </p:normalViewPr>
  <p:slideViewPr>
    <p:cSldViewPr>
      <p:cViewPr varScale="1">
        <p:scale>
          <a:sx n="68" d="100"/>
          <a:sy n="68" d="100"/>
        </p:scale>
        <p:origin x="124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7622-6677-4EED-B746-4A9B3473D2DE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E01F-8C47-41E7-A336-DD2FB67B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caf.ee/o1ujf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caf.ee/qsbi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D4FD1-97C0-4CC6-BFE7-8554AA4E42E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617037">
              <a:defRPr/>
            </a:pPr>
            <a:r>
              <a:rPr lang="en-US" dirty="0" smtClean="0"/>
              <a:t>What brings me here?</a:t>
            </a:r>
          </a:p>
          <a:p>
            <a:pPr marL="171450" indent="-171450" defTabSz="617037">
              <a:buFontTx/>
              <a:buChar char="-"/>
              <a:defRPr/>
            </a:pPr>
            <a:r>
              <a:rPr lang="en-US" dirty="0" smtClean="0"/>
              <a:t>16 years ago today, Happy99</a:t>
            </a:r>
            <a:r>
              <a:rPr lang="en-US" baseline="0" dirty="0" smtClean="0"/>
              <a:t> worm hit the Internet</a:t>
            </a:r>
          </a:p>
          <a:p>
            <a:pPr marL="171450" indent="-171450" defTabSz="617037">
              <a:buFontTx/>
              <a:buChar char="-"/>
              <a:defRPr/>
            </a:pPr>
            <a:r>
              <a:rPr lang="en-US" baseline="0" dirty="0" smtClean="0"/>
              <a:t>Was working at Medill</a:t>
            </a:r>
          </a:p>
          <a:p>
            <a:pPr marL="171450" indent="-171450" defTabSz="617037">
              <a:buFontTx/>
              <a:buChar char="-"/>
              <a:defRPr/>
            </a:pPr>
            <a:r>
              <a:rPr lang="en-US" baseline="0" dirty="0" smtClean="0"/>
              <a:t>Looked for excuses to program</a:t>
            </a:r>
          </a:p>
          <a:p>
            <a:pPr marL="171450" indent="-171450" defTabSz="617037">
              <a:buFontTx/>
              <a:buChar char="-"/>
              <a:defRPr/>
            </a:pPr>
            <a:r>
              <a:rPr lang="en-US" baseline="0" dirty="0" smtClean="0"/>
              <a:t>Built a site around the app, </a:t>
            </a:r>
            <a:r>
              <a:rPr lang="en-US" baseline="0" dirty="0" err="1" smtClean="0"/>
              <a:t>kickstarted</a:t>
            </a:r>
            <a:r>
              <a:rPr lang="en-US" baseline="0" dirty="0" smtClean="0"/>
              <a:t> malware analysis career</a:t>
            </a:r>
          </a:p>
          <a:p>
            <a:pPr marL="171450" indent="-171450" defTabSz="617037">
              <a:buFontTx/>
              <a:buChar char="-"/>
              <a:defRPr/>
            </a:pPr>
            <a:r>
              <a:rPr lang="en-US" baseline="0" dirty="0" smtClean="0"/>
              <a:t>Never took a CS class in music school, but came to realize some basics were not covered</a:t>
            </a:r>
          </a:p>
          <a:p>
            <a:pPr marL="171450" indent="-171450" defTabSz="617037">
              <a:buFontTx/>
              <a:buChar char="-"/>
              <a:defRPr/>
            </a:pPr>
            <a:r>
              <a:rPr lang="en-US" baseline="0" dirty="0" smtClean="0"/>
              <a:t>DADA helps to prepare next gen security-minded CS professionals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66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9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Proxy Auto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http://securelist.com/blog/virus-watch/29680/benign-feature-malicious-use/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7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 smtClean="0"/>
              <a:t>://www.virusbtn.com/virusbulletin/archive/2014/03/vb201403-Simbot#id3507994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2575" lvl="0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Source: https://blog.gdatasoftware.com/blog/article/poweliks-the-persistent-malware-without-a-file.html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9775" lvl="1" indent="-342900">
              <a:spcBef>
                <a:spcPts val="1800"/>
              </a:spcBef>
            </a:pPr>
            <a:endParaRPr lang="en-US" sz="3600" kern="0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we’ve</a:t>
            </a:r>
            <a:r>
              <a:rPr lang="en-US" baseline="0" dirty="0" smtClean="0"/>
              <a:t> covered a little bit of how the attackers operate, and what the threats are doing, we want to shift to the defensive side of the equation.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Revisit the</a:t>
            </a:r>
            <a:r>
              <a:rPr lang="en-US" baseline="0" dirty="0" smtClean="0"/>
              <a:t> attack graph to talk about technologies and method of defending against these attacks.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we detect, block, or undo attacks at each stage?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u="sng" baseline="0" dirty="0" smtClean="0"/>
              <a:t>First Contact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Spam: Anti-spam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Network: Firewall, Network IPS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Web: IP, Domain, &amp; URL reputation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Physical access: Disk encryption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Local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Spam: Client-side content filtering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Network: Network IPS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Web: Content filtering/scanning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Host: Host IPS, Anti-virus, Whitelisting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u="sng" dirty="0" smtClean="0"/>
              <a:t>Establish</a:t>
            </a:r>
            <a:r>
              <a:rPr lang="en-US" u="sng" baseline="0" dirty="0" smtClean="0"/>
              <a:t> Presence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 smtClean="0"/>
              <a:t>Host: Anti-virus, Whitelisting, 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Network: Firewall, Network IPS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Web: IP, Domain, &amp; URL reputation</a:t>
            </a:r>
            <a:endParaRPr lang="en-US" u="non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Malicious Activity</a:t>
            </a:r>
            <a:endParaRPr lang="en-US" u="sng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Host: Anti-virus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Network: NIPS, Firewall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Web: IP, Domain, URL rep &amp; content filtering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Data Loss Prevention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sng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sng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all of</a:t>
            </a:r>
            <a:r>
              <a:rPr lang="en-US" baseline="0" dirty="0" smtClean="0"/>
              <a:t> these have in common?</a:t>
            </a:r>
          </a:p>
          <a:p>
            <a:r>
              <a:rPr lang="en-US" baseline="0" dirty="0" smtClean="0"/>
              <a:t>Content Engines interpret Content Rules, that define what is good or bad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sz="1200" dirty="0" smtClean="0"/>
              <a:t>Firewall</a:t>
            </a:r>
          </a:p>
          <a:p>
            <a:r>
              <a:rPr lang="en-US" sz="1200" dirty="0" smtClean="0"/>
              <a:t>Network Reputation</a:t>
            </a:r>
          </a:p>
          <a:p>
            <a:r>
              <a:rPr lang="en-US" sz="1200" dirty="0" smtClean="0"/>
              <a:t>Message Reputation (anti-spam)</a:t>
            </a:r>
          </a:p>
          <a:p>
            <a:r>
              <a:rPr lang="en-US" sz="1200" dirty="0" smtClean="0"/>
              <a:t>Web Reputation</a:t>
            </a:r>
          </a:p>
          <a:p>
            <a:r>
              <a:rPr lang="en-US" sz="1200" dirty="0" smtClean="0"/>
              <a:t>Exploit Prevention</a:t>
            </a:r>
          </a:p>
          <a:p>
            <a:r>
              <a:rPr lang="en-US" sz="1200" dirty="0" smtClean="0"/>
              <a:t>System Policies, Application/Access Control</a:t>
            </a:r>
          </a:p>
          <a:p>
            <a:r>
              <a:rPr lang="en-US" sz="1200" dirty="0" smtClean="0"/>
              <a:t>Anti-Malware</a:t>
            </a:r>
          </a:p>
          <a:p>
            <a:r>
              <a:rPr lang="en-US" sz="1200" dirty="0" smtClean="0"/>
              <a:t>Data Loss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C8A94-F62E-4072-B85F-8EC1A23AAB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baseline="0" dirty="0" smtClean="0"/>
              <a:t>is scanned?</a:t>
            </a:r>
          </a:p>
          <a:p>
            <a:r>
              <a:rPr lang="en-US" baseline="0" dirty="0" smtClean="0"/>
              <a:t>What is trusted?</a:t>
            </a:r>
          </a:p>
          <a:p>
            <a:r>
              <a:rPr lang="en-US" baseline="0" dirty="0" smtClean="0"/>
              <a:t>What is cached?</a:t>
            </a:r>
          </a:p>
          <a:p>
            <a:r>
              <a:rPr lang="en-US" baseline="0" dirty="0" smtClean="0"/>
              <a:t>Which content should be used?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C8A94-F62E-4072-B85F-8EC1A23AAB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0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- Name,</a:t>
            </a:r>
            <a:r>
              <a:rPr lang="en-US" baseline="0" dirty="0" smtClean="0"/>
              <a:t> title/function, experience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What’s the goal  for this week?</a:t>
            </a:r>
          </a:p>
          <a:p>
            <a:r>
              <a:rPr lang="en-US" dirty="0" smtClean="0"/>
              <a:t>- Gain an understanding</a:t>
            </a:r>
            <a:r>
              <a:rPr lang="en-US" baseline="0" dirty="0" smtClean="0"/>
              <a:t> and experience in the role of a malware researcher, primarily from Windows host-based protection.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46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http://blog.malwarebytes.org/intelligence/2013/10/using-yara-to-attribute-malware/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r>
              <a:rPr lang="en-US" baseline="0" dirty="0" smtClean="0"/>
              <a:t> browser – list of previously saved rules</a:t>
            </a:r>
          </a:p>
          <a:p>
            <a:r>
              <a:rPr lang="en-US" baseline="0" dirty="0" smtClean="0"/>
              <a:t>IDE – Write your code</a:t>
            </a:r>
          </a:p>
          <a:p>
            <a:r>
              <a:rPr lang="en-US" baseline="0" dirty="0" smtClean="0"/>
              <a:t>Malware Browser – Samples to run rules on</a:t>
            </a:r>
          </a:p>
          <a:p>
            <a:r>
              <a:rPr lang="en-US" baseline="0" dirty="0" smtClean="0"/>
              <a:t>Inspector – Malware name, path, size, md5, sha1</a:t>
            </a:r>
          </a:p>
          <a:p>
            <a:r>
              <a:rPr lang="en-US" baseline="0" dirty="0" smtClean="0"/>
              <a:t>Rules Generator – will find all common strings among samples, but the rules are not very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If you get ahead, lend</a:t>
            </a:r>
            <a:r>
              <a:rPr lang="en-US" sz="1200" kern="0" baseline="0" dirty="0" smtClean="0">
                <a:latin typeface="Calibri" panose="020F0502020204030204" pitchFamily="34" charset="0"/>
              </a:rPr>
              <a:t> your neighbor a hand if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7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Find commonalities,</a:t>
            </a:r>
            <a:r>
              <a:rPr lang="en-US" sz="1200" kern="0" baseline="0" dirty="0" smtClean="0">
                <a:latin typeface="Calibri" panose="020F0502020204030204" pitchFamily="34" charset="0"/>
              </a:rPr>
              <a:t> discuss what’s strong and what’s weak</a:t>
            </a:r>
          </a:p>
          <a:p>
            <a:pPr marL="342900" indent="-342900">
              <a:spcBef>
                <a:spcPts val="1800"/>
              </a:spcBef>
            </a:pPr>
            <a:endParaRPr lang="en-US" sz="1200" kern="0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Maybe have a group of samples that require a memory dump</a:t>
            </a:r>
            <a:r>
              <a:rPr lang="en-US" baseline="0" dirty="0" smtClean="0"/>
              <a:t> to find the commonalities</a:t>
            </a:r>
          </a:p>
          <a:p>
            <a:endParaRPr lang="en-US" baseline="0" dirty="0" smtClean="0"/>
          </a:p>
          <a:p>
            <a:r>
              <a:rPr lang="en-US" dirty="0" smtClean="0"/>
              <a:t>Sample Group 1: Straight-forward executable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Syto</a:t>
            </a:r>
            <a:r>
              <a:rPr lang="en-US" dirty="0" smtClean="0"/>
              <a:t> has a mix of packed and not packed samples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 err="1" smtClean="0"/>
              <a:t>Generated_Rules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meta:</a:t>
            </a:r>
          </a:p>
          <a:p>
            <a:r>
              <a:rPr lang="en-US" dirty="0" smtClean="0"/>
              <a:t>        author="Generated by </a:t>
            </a:r>
            <a:r>
              <a:rPr lang="en-US" dirty="0" err="1" smtClean="0"/>
              <a:t>Yara</a:t>
            </a:r>
            <a:r>
              <a:rPr lang="en-US" dirty="0" smtClean="0"/>
              <a:t>-Editor"</a:t>
            </a:r>
          </a:p>
          <a:p>
            <a:r>
              <a:rPr lang="en-US" dirty="0" smtClean="0"/>
              <a:t>        comment="</a:t>
            </a:r>
            <a:r>
              <a:rPr lang="en-US" dirty="0" err="1" smtClean="0"/>
              <a:t>Yara</a:t>
            </a:r>
            <a:r>
              <a:rPr lang="en-US" dirty="0" smtClean="0"/>
              <a:t> Editor"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strings:</a:t>
            </a:r>
          </a:p>
          <a:p>
            <a:r>
              <a:rPr lang="en-US" dirty="0" smtClean="0"/>
              <a:t>	$str40="Jenna Jam"</a:t>
            </a:r>
          </a:p>
          <a:p>
            <a:r>
              <a:rPr lang="en-US" dirty="0" smtClean="0"/>
              <a:t>	$str27="</a:t>
            </a:r>
            <a:r>
              <a:rPr lang="en-US" dirty="0" err="1" smtClean="0"/>
              <a:t>AikaQ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   condition:</a:t>
            </a:r>
          </a:p>
          <a:p>
            <a:r>
              <a:rPr lang="en-US" dirty="0" smtClean="0"/>
              <a:t>	all of them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Find commonalities,</a:t>
            </a:r>
            <a:r>
              <a:rPr lang="en-US" sz="1200" kern="0" baseline="0" dirty="0" smtClean="0">
                <a:latin typeface="Calibri" panose="020F0502020204030204" pitchFamily="34" charset="0"/>
              </a:rPr>
              <a:t> discuss what’s strong and what’s weak</a:t>
            </a:r>
          </a:p>
          <a:p>
            <a:pPr marL="342900" indent="-342900">
              <a:spcBef>
                <a:spcPts val="1800"/>
              </a:spcBef>
            </a:pPr>
            <a:endParaRPr lang="en-US" sz="1200" kern="0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Maybe have a group of samples that require a memory dump</a:t>
            </a:r>
            <a:r>
              <a:rPr lang="en-US" baseline="0" dirty="0" smtClean="0"/>
              <a:t> to find the commonalities</a:t>
            </a:r>
          </a:p>
          <a:p>
            <a:endParaRPr lang="en-US" baseline="0" dirty="0" smtClean="0"/>
          </a:p>
          <a:p>
            <a:r>
              <a:rPr lang="en-US" dirty="0" smtClean="0"/>
              <a:t>Sample Group 1: Straight-forward executable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Syto</a:t>
            </a:r>
            <a:r>
              <a:rPr lang="en-US" dirty="0" smtClean="0"/>
              <a:t> has a mix of packed and not packed samples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 err="1" smtClean="0"/>
              <a:t>Generated_Rules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meta:</a:t>
            </a:r>
          </a:p>
          <a:p>
            <a:r>
              <a:rPr lang="en-US" dirty="0" smtClean="0"/>
              <a:t>        author="Generated by </a:t>
            </a:r>
            <a:r>
              <a:rPr lang="en-US" dirty="0" err="1" smtClean="0"/>
              <a:t>Yara</a:t>
            </a:r>
            <a:r>
              <a:rPr lang="en-US" dirty="0" smtClean="0"/>
              <a:t>-Editor"</a:t>
            </a:r>
          </a:p>
          <a:p>
            <a:r>
              <a:rPr lang="en-US" dirty="0" smtClean="0"/>
              <a:t>        comment="</a:t>
            </a:r>
            <a:r>
              <a:rPr lang="en-US" dirty="0" err="1" smtClean="0"/>
              <a:t>Yara</a:t>
            </a:r>
            <a:r>
              <a:rPr lang="en-US" dirty="0" smtClean="0"/>
              <a:t> Editor"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strings:</a:t>
            </a:r>
          </a:p>
          <a:p>
            <a:r>
              <a:rPr lang="en-US" dirty="0" smtClean="0"/>
              <a:t>	$str40="Jenna Jam"</a:t>
            </a:r>
          </a:p>
          <a:p>
            <a:r>
              <a:rPr lang="en-US" dirty="0" smtClean="0"/>
              <a:t>	$str27="</a:t>
            </a:r>
            <a:r>
              <a:rPr lang="en-US" dirty="0" err="1" smtClean="0"/>
              <a:t>AikaQ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   condition:</a:t>
            </a:r>
          </a:p>
          <a:p>
            <a:r>
              <a:rPr lang="en-US" dirty="0" smtClean="0"/>
              <a:t>	all of them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95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Find commonalities,</a:t>
            </a:r>
            <a:r>
              <a:rPr lang="en-US" sz="1200" kern="0" baseline="0" dirty="0" smtClean="0">
                <a:latin typeface="Calibri" panose="020F0502020204030204" pitchFamily="34" charset="0"/>
              </a:rPr>
              <a:t> discuss what’s strong and what’s weak</a:t>
            </a:r>
          </a:p>
          <a:p>
            <a:pPr marL="342900" indent="-342900">
              <a:spcBef>
                <a:spcPts val="1800"/>
              </a:spcBef>
            </a:pPr>
            <a:endParaRPr lang="en-US" sz="1200" kern="0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Maybe have a group of samples that require a memory dump</a:t>
            </a:r>
            <a:r>
              <a:rPr lang="en-US" baseline="0" dirty="0" smtClean="0"/>
              <a:t> to find the commonalities</a:t>
            </a:r>
          </a:p>
          <a:p>
            <a:endParaRPr lang="en-US" baseline="0" dirty="0" smtClean="0"/>
          </a:p>
          <a:p>
            <a:r>
              <a:rPr lang="en-US" dirty="0" smtClean="0"/>
              <a:t>Sample Group 2: Obfuscated executables</a:t>
            </a:r>
          </a:p>
          <a:p>
            <a:r>
              <a:rPr lang="en-US" dirty="0" smtClean="0"/>
              <a:t>	CVE-2008-2551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 err="1" smtClean="0"/>
              <a:t>Generated_Rules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meta:</a:t>
            </a:r>
          </a:p>
          <a:p>
            <a:r>
              <a:rPr lang="en-US" dirty="0" smtClean="0"/>
              <a:t>        author="Generated by </a:t>
            </a:r>
            <a:r>
              <a:rPr lang="en-US" dirty="0" err="1" smtClean="0"/>
              <a:t>Yara</a:t>
            </a:r>
            <a:r>
              <a:rPr lang="en-US" dirty="0" smtClean="0"/>
              <a:t>-Editor"</a:t>
            </a:r>
          </a:p>
          <a:p>
            <a:r>
              <a:rPr lang="en-US" dirty="0" smtClean="0"/>
              <a:t>        comment="</a:t>
            </a:r>
            <a:r>
              <a:rPr lang="en-US" dirty="0" err="1" smtClean="0"/>
              <a:t>Yara</a:t>
            </a:r>
            <a:r>
              <a:rPr lang="en-US" dirty="0" smtClean="0"/>
              <a:t> Editor"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strings:</a:t>
            </a:r>
          </a:p>
          <a:p>
            <a:r>
              <a:rPr lang="en-US" dirty="0" smtClean="0"/>
              <a:t>	$str1="</a:t>
            </a:r>
            <a:r>
              <a:rPr lang="en-US" dirty="0" err="1" smtClean="0"/>
              <a:t>DownloaderActiveX</a:t>
            </a:r>
            <a:r>
              <a:rPr lang="en-US" dirty="0" smtClean="0"/>
              <a:t>"</a:t>
            </a:r>
          </a:p>
          <a:p>
            <a:r>
              <a:rPr lang="en-US" dirty="0" smtClean="0"/>
              <a:t>	$str2={63 31 62 37 65 35 33 32 [1-3] 33 65 63 62 [1-3] 34 65 39 65 [1-3] 62 62 33 61 [1-3] 32 39 35 31 66 66 65 36 37 63 36 31}</a:t>
            </a:r>
          </a:p>
          <a:p>
            <a:r>
              <a:rPr lang="en-US" dirty="0" smtClean="0"/>
              <a:t>    condition:</a:t>
            </a:r>
          </a:p>
          <a:p>
            <a:r>
              <a:rPr lang="en-US" dirty="0" smtClean="0"/>
              <a:t>	all of them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0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Find commonalities,</a:t>
            </a:r>
            <a:r>
              <a:rPr lang="en-US" sz="1200" kern="0" baseline="0" dirty="0" smtClean="0">
                <a:latin typeface="Calibri" panose="020F0502020204030204" pitchFamily="34" charset="0"/>
              </a:rPr>
              <a:t> discuss what’s strong and what’s weak</a:t>
            </a:r>
          </a:p>
          <a:p>
            <a:pPr marL="342900" indent="-342900">
              <a:spcBef>
                <a:spcPts val="1800"/>
              </a:spcBef>
            </a:pPr>
            <a:endParaRPr lang="en-US" sz="1200" kern="0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Maybe have a group of samples that require a memory dump</a:t>
            </a:r>
            <a:r>
              <a:rPr lang="en-US" baseline="0" dirty="0" smtClean="0"/>
              <a:t> to find the commonalities</a:t>
            </a:r>
          </a:p>
          <a:p>
            <a:endParaRPr lang="en-US" baseline="0" dirty="0" smtClean="0"/>
          </a:p>
          <a:p>
            <a:r>
              <a:rPr lang="en-US" dirty="0" smtClean="0"/>
              <a:t>Sample Group 2: Obfuscated executables</a:t>
            </a:r>
          </a:p>
          <a:p>
            <a:r>
              <a:rPr lang="en-US" dirty="0" smtClean="0"/>
              <a:t>	CVE-2008-2551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 err="1" smtClean="0"/>
              <a:t>Generated_Rules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meta:</a:t>
            </a:r>
          </a:p>
          <a:p>
            <a:r>
              <a:rPr lang="en-US" dirty="0" smtClean="0"/>
              <a:t>        author="Generated by </a:t>
            </a:r>
            <a:r>
              <a:rPr lang="en-US" dirty="0" err="1" smtClean="0"/>
              <a:t>Yara</a:t>
            </a:r>
            <a:r>
              <a:rPr lang="en-US" dirty="0" smtClean="0"/>
              <a:t>-Editor"</a:t>
            </a:r>
          </a:p>
          <a:p>
            <a:r>
              <a:rPr lang="en-US" dirty="0" smtClean="0"/>
              <a:t>        comment="</a:t>
            </a:r>
            <a:r>
              <a:rPr lang="en-US" dirty="0" err="1" smtClean="0"/>
              <a:t>Yara</a:t>
            </a:r>
            <a:r>
              <a:rPr lang="en-US" dirty="0" smtClean="0"/>
              <a:t> Editor"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strings:</a:t>
            </a:r>
          </a:p>
          <a:p>
            <a:r>
              <a:rPr lang="en-US" dirty="0" smtClean="0"/>
              <a:t>	$str1="</a:t>
            </a:r>
            <a:r>
              <a:rPr lang="en-US" dirty="0" err="1" smtClean="0"/>
              <a:t>DownloaderActiveX</a:t>
            </a:r>
            <a:r>
              <a:rPr lang="en-US" dirty="0" smtClean="0"/>
              <a:t>"</a:t>
            </a:r>
          </a:p>
          <a:p>
            <a:r>
              <a:rPr lang="en-US" dirty="0" smtClean="0"/>
              <a:t>	$str2={63 31 62 37 65 35 33 32 [1-3] 33 65 63 62 [1-3] 34 65 39 65 [1-3] 62 62 33 61 [1-3] 32 39 35 31 66 66 65 36 37 63 36 31}</a:t>
            </a:r>
          </a:p>
          <a:p>
            <a:r>
              <a:rPr lang="en-US" dirty="0" smtClean="0"/>
              <a:t>    condition:</a:t>
            </a:r>
          </a:p>
          <a:p>
            <a:r>
              <a:rPr lang="en-US" dirty="0" smtClean="0"/>
              <a:t>	all of them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Attack vectors, attack graph/flow: How does the threat get</a:t>
            </a:r>
            <a:r>
              <a:rPr lang="en-US" sz="1200" baseline="0" dirty="0" smtClean="0"/>
              <a:t> in, what does it do once there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	</a:t>
            </a:r>
            <a:r>
              <a:rPr lang="en-US" sz="1200" dirty="0" smtClean="0"/>
              <a:t>Malware Operations: How does</a:t>
            </a:r>
            <a:r>
              <a:rPr lang="en-US" sz="1200" baseline="0" dirty="0" smtClean="0"/>
              <a:t> malware typically function, common attributes</a:t>
            </a:r>
          </a:p>
          <a:p>
            <a:endParaRPr lang="en-US" sz="1200" dirty="0" smtClean="0"/>
          </a:p>
          <a:p>
            <a:r>
              <a:rPr lang="en-US" sz="1200" dirty="0" smtClean="0"/>
              <a:t>Opportunities for defense: Where are the prime places</a:t>
            </a:r>
            <a:r>
              <a:rPr lang="en-US" sz="1200" baseline="0" dirty="0" smtClean="0"/>
              <a:t> to detect, block, and remove the threat</a:t>
            </a:r>
            <a:endParaRPr lang="en-US" sz="1200" dirty="0" smtClean="0"/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/>
              <a:t>	Types of defense: What</a:t>
            </a:r>
            <a:r>
              <a:rPr lang="en-US" sz="1200" baseline="0" dirty="0" smtClean="0"/>
              <a:t> are some approaches at these points</a:t>
            </a:r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Find commonalities,</a:t>
            </a:r>
            <a:r>
              <a:rPr lang="en-US" sz="1200" kern="0" baseline="0" dirty="0" smtClean="0">
                <a:latin typeface="Calibri" panose="020F0502020204030204" pitchFamily="34" charset="0"/>
              </a:rPr>
              <a:t> discuss what’s strong and what’s weak</a:t>
            </a:r>
          </a:p>
          <a:p>
            <a:pPr marL="342900" indent="-342900">
              <a:spcBef>
                <a:spcPts val="1800"/>
              </a:spcBef>
            </a:pPr>
            <a:endParaRPr lang="en-US" sz="1200" kern="0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Maybe have a group of samples that require a memory dump</a:t>
            </a:r>
            <a:r>
              <a:rPr lang="en-US" baseline="0" dirty="0" smtClean="0"/>
              <a:t> to find the commonalities</a:t>
            </a:r>
          </a:p>
          <a:p>
            <a:endParaRPr lang="en-US" dirty="0" smtClean="0"/>
          </a:p>
          <a:p>
            <a:r>
              <a:rPr lang="en-US" dirty="0" smtClean="0"/>
              <a:t>Sample Group 3: Variants of encrypted scripts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Tuguu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 err="1" smtClean="0"/>
              <a:t>Generated_Rules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meta:</a:t>
            </a:r>
          </a:p>
          <a:p>
            <a:r>
              <a:rPr lang="en-US" dirty="0" smtClean="0"/>
              <a:t>        author="Generated by </a:t>
            </a:r>
            <a:r>
              <a:rPr lang="en-US" dirty="0" err="1" smtClean="0"/>
              <a:t>Yara</a:t>
            </a:r>
            <a:r>
              <a:rPr lang="en-US" dirty="0" smtClean="0"/>
              <a:t>-Editor"</a:t>
            </a:r>
          </a:p>
          <a:p>
            <a:r>
              <a:rPr lang="en-US" dirty="0" smtClean="0"/>
              <a:t>        comment="</a:t>
            </a:r>
            <a:r>
              <a:rPr lang="en-US" dirty="0" err="1" smtClean="0"/>
              <a:t>Yara</a:t>
            </a:r>
            <a:r>
              <a:rPr lang="en-US" dirty="0" smtClean="0"/>
              <a:t> Editor"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strings:</a:t>
            </a:r>
          </a:p>
          <a:p>
            <a:r>
              <a:rPr lang="en-US" dirty="0" smtClean="0"/>
              <a:t>	$str1="</a:t>
            </a:r>
            <a:r>
              <a:rPr lang="en-US" dirty="0" err="1" smtClean="0"/>
              <a:t>existeClavePropiaAVG</a:t>
            </a:r>
            <a:r>
              <a:rPr lang="en-US" dirty="0" smtClean="0"/>
              <a:t>"</a:t>
            </a:r>
          </a:p>
          <a:p>
            <a:r>
              <a:rPr lang="en-US" dirty="0" smtClean="0"/>
              <a:t>	$str2={15 E4 96 38 3F 5A 03 96 A7 AD 86 D8 58 50 D5 BB}</a:t>
            </a:r>
          </a:p>
          <a:p>
            <a:r>
              <a:rPr lang="en-US" dirty="0" smtClean="0"/>
              <a:t>	$str3="</a:t>
            </a:r>
            <a:r>
              <a:rPr lang="en-US" dirty="0" err="1" smtClean="0"/>
              <a:t>TuguuAdw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condition:</a:t>
            </a:r>
          </a:p>
          <a:p>
            <a:r>
              <a:rPr lang="en-US" dirty="0" smtClean="0"/>
              <a:t>	$str1 or $str2 or $str3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Does cb6f45f8f4d8d34f02dfb4a6b359db39807b68005e89d52f29a4991bead92ae5 belong?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Find commonalities,</a:t>
            </a:r>
            <a:r>
              <a:rPr lang="en-US" sz="1200" kern="0" baseline="0" dirty="0" smtClean="0">
                <a:latin typeface="Calibri" panose="020F0502020204030204" pitchFamily="34" charset="0"/>
              </a:rPr>
              <a:t> discuss what’s strong and what’s weak</a:t>
            </a:r>
          </a:p>
          <a:p>
            <a:pPr marL="342900" indent="-342900">
              <a:spcBef>
                <a:spcPts val="1800"/>
              </a:spcBef>
            </a:pPr>
            <a:endParaRPr lang="en-US" sz="1200" kern="0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Maybe have a group of samples that require a memory dump</a:t>
            </a:r>
            <a:r>
              <a:rPr lang="en-US" baseline="0" dirty="0" smtClean="0"/>
              <a:t> to find the commonalities</a:t>
            </a:r>
          </a:p>
          <a:p>
            <a:endParaRPr lang="en-US" dirty="0" smtClean="0"/>
          </a:p>
          <a:p>
            <a:r>
              <a:rPr lang="en-US" dirty="0" smtClean="0"/>
              <a:t>Sample Group 3: Variants of encrypted scripts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Tuguu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 err="1" smtClean="0"/>
              <a:t>Generated_Rules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meta:</a:t>
            </a:r>
          </a:p>
          <a:p>
            <a:r>
              <a:rPr lang="en-US" dirty="0" smtClean="0"/>
              <a:t>        author="Generated by </a:t>
            </a:r>
            <a:r>
              <a:rPr lang="en-US" dirty="0" err="1" smtClean="0"/>
              <a:t>Yara</a:t>
            </a:r>
            <a:r>
              <a:rPr lang="en-US" dirty="0" smtClean="0"/>
              <a:t>-Editor"</a:t>
            </a:r>
          </a:p>
          <a:p>
            <a:r>
              <a:rPr lang="en-US" dirty="0" smtClean="0"/>
              <a:t>        comment="</a:t>
            </a:r>
            <a:r>
              <a:rPr lang="en-US" dirty="0" err="1" smtClean="0"/>
              <a:t>Yara</a:t>
            </a:r>
            <a:r>
              <a:rPr lang="en-US" dirty="0" smtClean="0"/>
              <a:t> Editor"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strings:</a:t>
            </a:r>
          </a:p>
          <a:p>
            <a:r>
              <a:rPr lang="en-US" dirty="0" smtClean="0"/>
              <a:t>	$str1="</a:t>
            </a:r>
            <a:r>
              <a:rPr lang="en-US" dirty="0" err="1" smtClean="0"/>
              <a:t>existeClavePropiaAVG</a:t>
            </a:r>
            <a:r>
              <a:rPr lang="en-US" dirty="0" smtClean="0"/>
              <a:t>"</a:t>
            </a:r>
          </a:p>
          <a:p>
            <a:r>
              <a:rPr lang="en-US" dirty="0" smtClean="0"/>
              <a:t>	$str2={15 E4 96 38 3F 5A 03 96 A7 AD 86 D8 58 50 D5 BB}</a:t>
            </a:r>
          </a:p>
          <a:p>
            <a:r>
              <a:rPr lang="en-US" dirty="0" smtClean="0"/>
              <a:t>	$str3="</a:t>
            </a:r>
            <a:r>
              <a:rPr lang="en-US" dirty="0" err="1" smtClean="0"/>
              <a:t>TuguuAdw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condition:</a:t>
            </a:r>
          </a:p>
          <a:p>
            <a:r>
              <a:rPr lang="en-US" dirty="0" smtClean="0"/>
              <a:t>	$str1 or $str2 or $str3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Does cb6f45f8f4d8d34f02dfb4a6b359db39807b68005e89d52f29a4991bead92ae5 belong?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4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D4FD1-97C0-4CC6-BFE7-8554AA4E42E2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617037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2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 </a:t>
            </a:r>
            <a:r>
              <a:rPr lang="en-US" baseline="0" smtClean="0"/>
              <a:t>half-a-million </a:t>
            </a:r>
            <a:r>
              <a:rPr lang="en-US" baseline="0" dirty="0" smtClean="0"/>
              <a:t>new and unique malicious binaries discovered each day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Deep analysis is not possible for the vast majority</a:t>
            </a:r>
            <a:r>
              <a:rPr lang="en-US" baseline="0" dirty="0" smtClean="0"/>
              <a:t> of threats, need automation.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4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3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http://docs.cuckoosandbox.org/en/latest/introduction/what/</a:t>
            </a:r>
          </a:p>
          <a:p>
            <a:endParaRPr lang="en-US" dirty="0" smtClean="0"/>
          </a:p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Cuckoo is an automated malware analysis system: a tool that allows you to understand what a given file does when executed inside an isolated environment.</a:t>
            </a:r>
          </a:p>
          <a:p>
            <a:pPr marL="342900" indent="-342900">
              <a:spcBef>
                <a:spcPts val="1800"/>
              </a:spcBef>
            </a:pPr>
            <a:endParaRPr lang="en-US" sz="1200" kern="0" dirty="0" smtClean="0">
              <a:latin typeface="Calibri" panose="020F0502020204030204" pitchFamily="34" charset="0"/>
            </a:endParaRPr>
          </a:p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Bypass sleep bombs by intelligently skipping sleeps</a:t>
            </a:r>
          </a:p>
          <a:p>
            <a:pPr marL="342900" indent="-342900">
              <a:spcBef>
                <a:spcPts val="1800"/>
              </a:spcBef>
            </a:pPr>
            <a:r>
              <a:rPr lang="en-US" sz="1200" kern="0" dirty="0" smtClean="0">
                <a:latin typeface="Calibri" panose="020F0502020204030204" pitchFamily="34" charset="0"/>
              </a:rPr>
              <a:t>Emulate</a:t>
            </a:r>
            <a:r>
              <a:rPr lang="en-US" sz="1200" kern="0" baseline="0" dirty="0" smtClean="0">
                <a:latin typeface="Calibri" panose="020F0502020204030204" pitchFamily="34" charset="0"/>
              </a:rPr>
              <a:t> user interaction by moving mouse and pushing buttons</a:t>
            </a:r>
          </a:p>
          <a:p>
            <a:pPr marL="342900" indent="-342900">
              <a:spcBef>
                <a:spcPts val="1800"/>
              </a:spcBef>
            </a:pPr>
            <a:r>
              <a:rPr lang="en-US" sz="1200" kern="0" baseline="0" dirty="0" smtClean="0">
                <a:latin typeface="Calibri" panose="020F0502020204030204" pitchFamily="34" charset="0"/>
              </a:rPr>
              <a:t>Randomizes the system clock with each run</a:t>
            </a:r>
          </a:p>
          <a:p>
            <a:pPr marL="342900" indent="-342900">
              <a:spcBef>
                <a:spcPts val="1800"/>
              </a:spcBef>
            </a:pPr>
            <a:r>
              <a:rPr lang="en-US" sz="1200" kern="0" baseline="0" dirty="0" smtClean="0">
                <a:latin typeface="Calibri" panose="020F0502020204030204" pitchFamily="34" charset="0"/>
              </a:rPr>
              <a:t>Uses a randomly named cuckoomon.dll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http://docs.cuckoosandbox.org/en/latest/introduction/what/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http://docs.cuckoosandbox.org/en/latest/introduction/what/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attack graph that represents the vast majority of malware attacks on a user/system.  We’re going to break down the sections</a:t>
            </a:r>
            <a:r>
              <a:rPr lang="en-US" baseline="0" dirty="0" smtClean="0"/>
              <a:t> such that by the end of the class, you’ll have a good mid-to-high level of understanding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sz="1200" dirty="0" smtClean="0"/>
              <a:t>Execute code on the system</a:t>
            </a:r>
          </a:p>
          <a:p>
            <a:r>
              <a:rPr lang="en-US" sz="1200" dirty="0" smtClean="0"/>
              <a:t>Blend in or Hide</a:t>
            </a:r>
          </a:p>
          <a:p>
            <a:r>
              <a:rPr lang="en-US" sz="1200" dirty="0" smtClean="0"/>
              <a:t>Persist</a:t>
            </a:r>
          </a:p>
          <a:p>
            <a:r>
              <a:rPr lang="en-US" sz="1200" dirty="0" smtClean="0"/>
              <a:t>Harvest information</a:t>
            </a:r>
          </a:p>
          <a:p>
            <a:r>
              <a:rPr lang="en-US" sz="1200" dirty="0" smtClean="0"/>
              <a:t>Phone home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58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56db6cf17d01d1a1d8a1c71611eb47d8 @ malwr.com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Fake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AV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 with screenshot captured)</a:t>
            </a:r>
            <a:endParaRPr lang="en-US" dirty="0" smtClean="0"/>
          </a:p>
          <a:p>
            <a:r>
              <a:rPr lang="en-US" dirty="0" smtClean="0"/>
              <a:t>Malwr.com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2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20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Process </a:t>
            </a:r>
            <a:r>
              <a:rPr lang="en-US" sz="1800" baseline="0" dirty="0" smtClean="0"/>
              <a:t>Monitor, filter for bad.exe, and run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process activity, 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cmd</a:t>
            </a:r>
            <a:r>
              <a:rPr lang="en-US" sz="1800" baseline="0" dirty="0" smtClean="0"/>
              <a:t> /c echo </a:t>
            </a:r>
            <a:r>
              <a:rPr lang="en-US" sz="1800" baseline="0" dirty="0" err="1" smtClean="0"/>
              <a:t>Y|cacls</a:t>
            </a:r>
            <a:r>
              <a:rPr lang="en-US" sz="1800" baseline="0" dirty="0" smtClean="0"/>
              <a:t> C:\WINDOWS\system32\drivers\etc\hosts /t /g </a:t>
            </a:r>
            <a:r>
              <a:rPr lang="en-US" sz="1800" baseline="0" dirty="0" err="1" smtClean="0"/>
              <a:t>everyone:F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cmd</a:t>
            </a:r>
            <a:r>
              <a:rPr lang="en-US" sz="1800" baseline="0" dirty="0" smtClean="0"/>
              <a:t> /c </a:t>
            </a:r>
            <a:r>
              <a:rPr lang="en-US" sz="1800" baseline="0" dirty="0" err="1" smtClean="0"/>
              <a:t>attrib</a:t>
            </a:r>
            <a:r>
              <a:rPr lang="en-US" sz="1800" baseline="0" dirty="0" smtClean="0"/>
              <a:t> -r -a -s -h C:\WINDOWS\system32\drivers\etc\hosts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Process Create: "C:\Program Files\tongji2.exe“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cmd</a:t>
            </a:r>
            <a:r>
              <a:rPr lang="en-US" sz="1800" baseline="0" dirty="0" smtClean="0"/>
              <a:t> /c ""C:\ntldrs\funbots.bat" “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"C:\Program Files\Internet Explorer\IEXPLORE.EXE" http://timeless888.com/tong.htm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Show network </a:t>
            </a:r>
            <a:r>
              <a:rPr lang="fr-FR" sz="1800" baseline="0" dirty="0" err="1" smtClean="0"/>
              <a:t>activity</a:t>
            </a:r>
            <a:endParaRPr lang="fr-FR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Show </a:t>
            </a:r>
            <a:r>
              <a:rPr lang="fr-FR" sz="1800" baseline="0" dirty="0" err="1" smtClean="0"/>
              <a:t>registry</a:t>
            </a:r>
            <a:r>
              <a:rPr lang="fr-FR" sz="1800" baseline="0" dirty="0" smtClean="0"/>
              <a:t>: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HKCU\Software\Microsoft\Windows\</a:t>
            </a:r>
            <a:r>
              <a:rPr lang="fr-FR" sz="1800" baseline="0" dirty="0" err="1" smtClean="0"/>
              <a:t>CurrentVersion</a:t>
            </a:r>
            <a:r>
              <a:rPr lang="fr-FR" sz="1800" baseline="0" dirty="0" smtClean="0"/>
              <a:t>\</a:t>
            </a:r>
            <a:r>
              <a:rPr lang="fr-FR" sz="1800" baseline="0" dirty="0" err="1" smtClean="0"/>
              <a:t>Run</a:t>
            </a:r>
            <a:r>
              <a:rPr lang="fr-FR" sz="1800" baseline="0" dirty="0" smtClean="0"/>
              <a:t>\</a:t>
            </a:r>
            <a:r>
              <a:rPr lang="fr-FR" sz="1800" baseline="0" dirty="0" err="1" smtClean="0"/>
              <a:t>skunser</a:t>
            </a:r>
            <a:r>
              <a:rPr lang="fr-FR" sz="1800" baseline="0" dirty="0" smtClean="0"/>
              <a:t> = C:\ntldrs\svchest.exe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Show file: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err="1" smtClean="0"/>
              <a:t>CreateFile</a:t>
            </a:r>
            <a:r>
              <a:rPr lang="fr-FR" sz="1800" baseline="0" dirty="0" smtClean="0"/>
              <a:t>: 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C:\Users\Admin\AppData\Local\Microsoft\Windows\Temporary Internet Files\Content.IE5\KLTT2YG3\pao[1].exe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C:\Program Files\tongji2.exe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C:\ntldrs\svchest.exe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C:\ntldrs\Isinter.gif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C:\ntldrs\funbots.bat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C:\ntldrs\system.yf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TCP activity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Process Explorer: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tongji2.exe process, strings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iexplore.exe spawns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AntiSpy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process Started Time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Autostart</a:t>
            </a:r>
            <a:r>
              <a:rPr lang="en-US" sz="1800" baseline="0" dirty="0" smtClean="0"/>
              <a:t>, startup, and Scheduled Tasks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Network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FlyPaper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process termination blocking: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Cmd.exe with </a:t>
            </a:r>
            <a:r>
              <a:rPr lang="en-US" sz="1800" baseline="0" dirty="0" err="1" smtClean="0"/>
              <a:t>cmd</a:t>
            </a:r>
            <a:r>
              <a:rPr lang="en-US" sz="1800" baseline="0" dirty="0" smtClean="0"/>
              <a:t>-line </a:t>
            </a:r>
            <a:r>
              <a:rPr lang="en-US" sz="1800" baseline="0" dirty="0" err="1" smtClean="0"/>
              <a:t>params</a:t>
            </a:r>
            <a:r>
              <a:rPr lang="en-US" sz="1800" baseline="0" dirty="0" smtClean="0"/>
              <a:t> in memory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Conhost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Attrib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Cacls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Allows for c:\ntldrs\funbots.bat to be seen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50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File, registry, disk, memory, network,</a:t>
            </a:r>
            <a:r>
              <a:rPr lang="en-US" baseline="0" dirty="0" smtClean="0"/>
              <a:t> basic static analysis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Process </a:t>
            </a:r>
            <a:r>
              <a:rPr lang="en-US" sz="1800" baseline="0" dirty="0" smtClean="0"/>
              <a:t>Monitor, filter for bad.exe, and run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process activity, 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cmd</a:t>
            </a:r>
            <a:r>
              <a:rPr lang="en-US" sz="1800" baseline="0" dirty="0" smtClean="0"/>
              <a:t> /c echo </a:t>
            </a:r>
            <a:r>
              <a:rPr lang="en-US" sz="1800" baseline="0" dirty="0" err="1" smtClean="0"/>
              <a:t>Y|cacls</a:t>
            </a:r>
            <a:r>
              <a:rPr lang="en-US" sz="1800" baseline="0" dirty="0" smtClean="0"/>
              <a:t> C:\WINDOWS\system32\drivers\etc\hosts /t /g </a:t>
            </a:r>
            <a:r>
              <a:rPr lang="en-US" sz="1800" baseline="0" dirty="0" err="1" smtClean="0"/>
              <a:t>everyone:F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cmd</a:t>
            </a:r>
            <a:r>
              <a:rPr lang="en-US" sz="1800" baseline="0" dirty="0" smtClean="0"/>
              <a:t> /c </a:t>
            </a:r>
            <a:r>
              <a:rPr lang="en-US" sz="1800" baseline="0" dirty="0" err="1" smtClean="0"/>
              <a:t>attrib</a:t>
            </a:r>
            <a:r>
              <a:rPr lang="en-US" sz="1800" baseline="0" dirty="0" smtClean="0"/>
              <a:t> -r -a -s -h C:\WINDOWS\system32\drivers\etc\hosts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Process Create: "C:\Program Files\tongji2.exe“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cmd</a:t>
            </a:r>
            <a:r>
              <a:rPr lang="en-US" sz="1800" baseline="0" dirty="0" smtClean="0"/>
              <a:t> /c ""C:\ntldrs\funbots.bat" “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"C:\Program Files\Internet Explorer\IEXPLORE.EXE" http://timeless888.com/tong.htm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Show network </a:t>
            </a:r>
            <a:r>
              <a:rPr lang="fr-FR" sz="1800" baseline="0" dirty="0" err="1" smtClean="0"/>
              <a:t>activity</a:t>
            </a:r>
            <a:endParaRPr lang="fr-FR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Show </a:t>
            </a:r>
            <a:r>
              <a:rPr lang="fr-FR" sz="1800" baseline="0" dirty="0" err="1" smtClean="0"/>
              <a:t>registry</a:t>
            </a:r>
            <a:r>
              <a:rPr lang="fr-FR" sz="1800" baseline="0" dirty="0" smtClean="0"/>
              <a:t>: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HKCU\Software\Microsoft\Windows\</a:t>
            </a:r>
            <a:r>
              <a:rPr lang="fr-FR" sz="1800" baseline="0" dirty="0" err="1" smtClean="0"/>
              <a:t>CurrentVersion</a:t>
            </a:r>
            <a:r>
              <a:rPr lang="fr-FR" sz="1800" baseline="0" dirty="0" smtClean="0"/>
              <a:t>\</a:t>
            </a:r>
            <a:r>
              <a:rPr lang="fr-FR" sz="1800" baseline="0" dirty="0" err="1" smtClean="0"/>
              <a:t>Run</a:t>
            </a:r>
            <a:r>
              <a:rPr lang="fr-FR" sz="1800" baseline="0" dirty="0" smtClean="0"/>
              <a:t>\</a:t>
            </a:r>
            <a:r>
              <a:rPr lang="fr-FR" sz="1800" baseline="0" dirty="0" err="1" smtClean="0"/>
              <a:t>skunser</a:t>
            </a:r>
            <a:r>
              <a:rPr lang="fr-FR" sz="1800" baseline="0" dirty="0" smtClean="0"/>
              <a:t> = C:\ntldrs\svchest.exe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Show file: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err="1" smtClean="0"/>
              <a:t>CreateFile</a:t>
            </a:r>
            <a:r>
              <a:rPr lang="fr-FR" sz="1800" baseline="0" dirty="0" smtClean="0"/>
              <a:t>: 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C:\Users\Admin\AppData\Local\Microsoft\Windows\Temporary Internet Files\Content.IE5\KLTT2YG3\pao[1].exe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C:\Program Files\tongji2.exe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C:\ntldrs\svchest.exe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C:\ntldrs\Isinter.gif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C:\ntldrs\funbots.bat</a:t>
            </a:r>
          </a:p>
          <a:p>
            <a:pPr marL="16573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800" baseline="0" dirty="0" smtClean="0"/>
              <a:t>C:\ntldrs\system.yf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TCP activity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Process Explorer: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tongji2.exe process, strings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iexplore.exe spawns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AntiSpy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process Started Time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Autostart</a:t>
            </a:r>
            <a:r>
              <a:rPr lang="en-US" sz="1800" baseline="0" dirty="0" smtClean="0"/>
              <a:t>, startup, and Scheduled Tasks</a:t>
            </a:r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Network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FlyPaper</a:t>
            </a: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Show process termination blocking: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Cmd.exe with </a:t>
            </a:r>
            <a:r>
              <a:rPr lang="en-US" sz="1800" baseline="0" dirty="0" err="1" smtClean="0"/>
              <a:t>cmd</a:t>
            </a:r>
            <a:r>
              <a:rPr lang="en-US" sz="1800" baseline="0" dirty="0" smtClean="0"/>
              <a:t>-line </a:t>
            </a:r>
            <a:r>
              <a:rPr lang="en-US" sz="1800" baseline="0" dirty="0" err="1" smtClean="0"/>
              <a:t>params</a:t>
            </a:r>
            <a:r>
              <a:rPr lang="en-US" sz="1800" baseline="0" dirty="0" smtClean="0"/>
              <a:t> in memory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Conhost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Attrib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err="1" smtClean="0"/>
              <a:t>Cacls</a:t>
            </a:r>
            <a:endParaRPr lang="en-US" sz="1800" baseline="0" dirty="0" smtClean="0"/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Allows for c:\ntldrs\funbots.bat to be seen</a:t>
            </a:r>
          </a:p>
          <a:p>
            <a:pPr marL="12001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  <a:p>
            <a:pPr marL="7429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2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5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https://www.fishnetsecurity.com/6labs/blog/autoit-scripting-pos-malware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http://mcaf.ee/o1ujf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dirty="0" smtClean="0"/>
              <a:t>http://blogs.mcafee.com/mcafee-labs/backoff-malware-resorts-encryption-hide-intentions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http://mcaf.ee/qsbie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batch of samples, some clean, some dirty</a:t>
            </a:r>
          </a:p>
          <a:p>
            <a:r>
              <a:rPr lang="en-US" dirty="0" smtClean="0"/>
              <a:t>Samples require use of different tools</a:t>
            </a:r>
          </a:p>
          <a:p>
            <a:r>
              <a:rPr lang="en-US" dirty="0" smtClean="0"/>
              <a:t>Determine which are malicious and which are not?</a:t>
            </a:r>
          </a:p>
          <a:p>
            <a:r>
              <a:rPr lang="en-US" dirty="0" smtClean="0"/>
              <a:t>Group samples and author </a:t>
            </a:r>
            <a:r>
              <a:rPr lang="en-US" dirty="0" err="1" smtClean="0"/>
              <a:t>Yara</a:t>
            </a:r>
            <a:r>
              <a:rPr lang="en-US" dirty="0" smtClean="0"/>
              <a:t> rules for the malware</a:t>
            </a:r>
          </a:p>
          <a:p>
            <a:r>
              <a:rPr lang="en-US" dirty="0" smtClean="0"/>
              <a:t>Pick one malicious sample and author a short blog describing what the threat does.  Develop a story to capture the reader’s attention, while including technical details at the same time.</a:t>
            </a:r>
          </a:p>
          <a:p>
            <a:endParaRPr lang="en-US" dirty="0" smtClean="0"/>
          </a:p>
          <a:p>
            <a:r>
              <a:rPr lang="en-US" dirty="0" err="1" smtClean="0"/>
              <a:t>RegCreateKey</a:t>
            </a:r>
            <a:endParaRPr lang="en-US" dirty="0" smtClean="0"/>
          </a:p>
          <a:p>
            <a:r>
              <a:rPr lang="en-US" dirty="0" err="1" smtClean="0"/>
              <a:t>RegSetValue</a:t>
            </a:r>
            <a:endParaRPr lang="en-US" dirty="0" smtClean="0"/>
          </a:p>
          <a:p>
            <a:r>
              <a:rPr lang="en-US" dirty="0" err="1" smtClean="0"/>
              <a:t>NtCreateFile</a:t>
            </a:r>
            <a:endParaRPr lang="en-US" dirty="0" smtClean="0"/>
          </a:p>
          <a:p>
            <a:r>
              <a:rPr lang="en-US" dirty="0" err="1" smtClean="0"/>
              <a:t>NtWriteFile</a:t>
            </a:r>
            <a:endParaRPr lang="en-US" dirty="0" smtClean="0"/>
          </a:p>
          <a:p>
            <a:r>
              <a:rPr lang="en-US" dirty="0" err="1" smtClean="0"/>
              <a:t>CreateProcess</a:t>
            </a:r>
            <a:endParaRPr lang="en-US" dirty="0" smtClean="0"/>
          </a:p>
          <a:p>
            <a:r>
              <a:rPr lang="en-US" dirty="0" err="1" smtClean="0"/>
              <a:t>WriteProcess</a:t>
            </a:r>
            <a:endParaRPr lang="en-US" dirty="0" smtClean="0"/>
          </a:p>
          <a:p>
            <a:r>
              <a:rPr lang="en-US" dirty="0" err="1" smtClean="0"/>
              <a:t>NtQueryDirectoryFile</a:t>
            </a:r>
            <a:endParaRPr lang="en-US" dirty="0" smtClean="0"/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Generic </a:t>
            </a:r>
            <a:r>
              <a:rPr lang="en-US" dirty="0" err="1" smtClean="0"/>
              <a:t>StartPage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Clean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Sisron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MMORPG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How do attackers reach</a:t>
            </a:r>
            <a:r>
              <a:rPr lang="en-US" sz="1200" baseline="0" dirty="0" smtClean="0"/>
              <a:t> their victims?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Add some channels here: email, IM, compromised sites</a:t>
            </a:r>
            <a:r>
              <a:rPr lang="en-US" sz="1200" baseline="0" dirty="0" smtClean="0"/>
              <a:t> &amp; servers, </a:t>
            </a:r>
            <a:r>
              <a:rPr lang="en-US" sz="1200" baseline="0" dirty="0" err="1" smtClean="0"/>
              <a:t>malvertising</a:t>
            </a:r>
            <a:r>
              <a:rPr lang="en-US" sz="1200" baseline="0" dirty="0" smtClean="0"/>
              <a:t>, physical access (USB), </a:t>
            </a:r>
            <a:r>
              <a:rPr lang="en-US" sz="1200" baseline="0" dirty="0" err="1" smtClean="0"/>
              <a:t>etc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 smtClean="0"/>
              <a:t>Social engineering: Social</a:t>
            </a:r>
            <a:r>
              <a:rPr lang="en-US" baseline="0" dirty="0" smtClean="0"/>
              <a:t> networks, IM, </a:t>
            </a:r>
            <a:r>
              <a:rPr lang="en-US" dirty="0" smtClean="0"/>
              <a:t>Email, </a:t>
            </a:r>
          </a:p>
          <a:p>
            <a:endParaRPr lang="en-US" dirty="0" smtClean="0"/>
          </a:p>
          <a:p>
            <a:r>
              <a:rPr lang="en-US" dirty="0" smtClean="0"/>
              <a:t>Exploitation: Watering hole attacks, </a:t>
            </a:r>
            <a:r>
              <a:rPr lang="en-US" dirty="0" err="1" smtClean="0"/>
              <a:t>malvertising</a:t>
            </a:r>
            <a:r>
              <a:rPr lang="en-US" dirty="0" smtClean="0"/>
              <a:t>, physical access</a:t>
            </a:r>
          </a:p>
          <a:p>
            <a:endParaRPr lang="en-US" dirty="0" smtClean="0"/>
          </a:p>
          <a:p>
            <a:r>
              <a:rPr lang="en-US" dirty="0" smtClean="0"/>
              <a:t>Combination: Poisoned search results,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Physical access: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Hold discussion of defenses until later slides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Social engineering: Users knowingly run executable (copy cat apps)</a:t>
            </a:r>
          </a:p>
          <a:p>
            <a:endParaRPr lang="en-US" dirty="0" smtClean="0"/>
          </a:p>
          <a:p>
            <a:r>
              <a:rPr lang="en-US" dirty="0" smtClean="0"/>
              <a:t>Exploitation: Browser-based exploit</a:t>
            </a:r>
            <a:r>
              <a:rPr lang="en-US" baseline="0" dirty="0" smtClean="0"/>
              <a:t> kits (script, pdf, java)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Abusing features: USB </a:t>
            </a:r>
            <a:r>
              <a:rPr lang="en-US" baseline="0" dirty="0" err="1" smtClean="0"/>
              <a:t>Autorun</a:t>
            </a:r>
            <a:r>
              <a:rPr lang="en-US" baseline="0" dirty="0" smtClean="0"/>
              <a:t>, physical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9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9775" lvl="1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Services</a:t>
            </a: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err="1" smtClean="0">
                <a:latin typeface="Calibri" panose="020F0502020204030204" pitchFamily="34" charset="0"/>
              </a:rPr>
              <a:t>AppINIT</a:t>
            </a:r>
            <a:endParaRPr lang="en-US" sz="1100" kern="0" dirty="0" smtClean="0">
              <a:latin typeface="Calibri" panose="020F0502020204030204" pitchFamily="34" charset="0"/>
            </a:endParaRP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err="1" smtClean="0">
                <a:latin typeface="Calibri" panose="020F0502020204030204" pitchFamily="34" charset="0"/>
              </a:rPr>
              <a:t>Winlogon</a:t>
            </a:r>
            <a:endParaRPr lang="en-US" sz="1100" kern="0" dirty="0" smtClean="0">
              <a:latin typeface="Calibri" panose="020F0502020204030204" pitchFamily="34" charset="0"/>
            </a:endParaRP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DLL hijacking</a:t>
            </a: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LSA</a:t>
            </a: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Shell extension handler</a:t>
            </a: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Debug handler</a:t>
            </a: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Boot Exec</a:t>
            </a: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MBR / VBR</a:t>
            </a: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Scheduled Tasks</a:t>
            </a:r>
          </a:p>
          <a:p>
            <a:pPr marL="739775" lvl="1" indent="-342900">
              <a:spcBef>
                <a:spcPts val="1800"/>
              </a:spcBef>
            </a:pPr>
            <a:r>
              <a:rPr lang="en-US" sz="1100" kern="0" dirty="0" smtClean="0">
                <a:latin typeface="Calibri" panose="020F0502020204030204" pitchFamily="34" charset="0"/>
              </a:rPr>
              <a:t>Startup folder</a:t>
            </a:r>
          </a:p>
          <a:p>
            <a:pPr marL="739775" lvl="1" indent="-342900">
              <a:spcBef>
                <a:spcPts val="1800"/>
              </a:spcBef>
            </a:pPr>
            <a:endParaRPr lang="en-US" sz="3600" kern="0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9775" lvl="1" indent="-342900">
              <a:spcBef>
                <a:spcPts val="1800"/>
              </a:spcBef>
            </a:pPr>
            <a:endParaRPr lang="en-US" sz="3600" kern="0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784664" y="2140298"/>
            <a:ext cx="5807876" cy="1079365"/>
          </a:xfrm>
        </p:spPr>
        <p:txBody>
          <a:bodyPr anchor="t" anchorCtr="0"/>
          <a:lstStyle>
            <a:lvl1pPr>
              <a:lnSpc>
                <a:spcPts val="3720"/>
              </a:lnSpc>
              <a:defRPr sz="3000" b="0" i="0" cap="all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FRANKLIN GOTHIC MEDIUM 30PT</a:t>
            </a: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787840" y="3238152"/>
            <a:ext cx="5398322" cy="394222"/>
          </a:xfrm>
        </p:spPr>
        <p:txBody>
          <a:bodyPr anchor="t"/>
          <a:lstStyle>
            <a:lvl1pPr marL="0" indent="0">
              <a:buFontTx/>
              <a:buNone/>
              <a:defRPr sz="1600" b="0" i="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Subtitle of Presentation Franklin Gothic Medium 16pt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09351" y="1929027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710724" y="3756455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Intel_McAfee_Security_hori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17" y="133350"/>
            <a:ext cx="18860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13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Defense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Against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the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Dark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Arts</a:t>
            </a:r>
          </a:p>
        </p:txBody>
      </p:sp>
      <p:pic>
        <p:nvPicPr>
          <p:cNvPr id="10" name="Picture 2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1435100" cy="15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63"/>
            <a:ext cx="6556672" cy="570187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7072138" cy="373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2" descr="Intel_McAfee_Security_horiz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72" y="4665062"/>
            <a:ext cx="1194328" cy="38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298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Defense  Against  the  Dark  Arts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1" y="4848225"/>
            <a:ext cx="1600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5A1DC566-6DD8-4E64-B54C-9F29185D0E2F}" type="datetime2">
              <a:rPr lang="en-US" smtClean="0"/>
              <a:pPr/>
              <a:t>Monday, January 19, 2015</a:t>
            </a:fld>
            <a:endParaRPr lang="en-US" dirty="0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4854475"/>
            <a:ext cx="336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659A5FE0-7283-4E23-82C6-1CCE5B0C965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742909" cy="7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0" y="4781550"/>
            <a:ext cx="13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Amienne" panose="04000508060000020003" pitchFamily="82" charset="0"/>
              </a:defRPr>
            </a:lvl1pPr>
          </a:lstStyle>
          <a:p>
            <a:pPr lvl="0"/>
            <a:r>
              <a:rPr lang="en-US" sz="1200" dirty="0" smtClean="0"/>
              <a:t>Defense  Against  the  Dark  Arts</a:t>
            </a:r>
          </a:p>
        </p:txBody>
      </p:sp>
      <p:pic>
        <p:nvPicPr>
          <p:cNvPr id="13" name="Picture 2" descr="Intel_McAfee_Security_horiz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476"/>
            <a:ext cx="1712899" cy="5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249406" y="1131163"/>
            <a:ext cx="6693244" cy="1079365"/>
          </a:xfrm>
        </p:spPr>
        <p:txBody>
          <a:bodyPr anchor="t" anchorCtr="0"/>
          <a:lstStyle>
            <a:lvl1pPr algn="ctr">
              <a:lnSpc>
                <a:spcPts val="3720"/>
              </a:lnSpc>
              <a:defRPr sz="3000" b="0" i="0" cap="all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FRANKLIN GOTHIC MEDIUM 30PT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249407" y="2174097"/>
            <a:ext cx="6700108" cy="394222"/>
          </a:xfrm>
        </p:spPr>
        <p:txBody>
          <a:bodyPr anchor="t"/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Subtitle of Presentation Franklin Gothic Medium 16pt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105931" y="919893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>
            <a:off x="1105931" y="2712994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2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742909" cy="7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Grp="1" noChangeArrowheads="1"/>
          </p:cNvSpPr>
          <p:nvPr>
            <p:ph type="title"/>
          </p:nvPr>
        </p:nvSpPr>
        <p:spPr bwMode="ltGray">
          <a:xfrm>
            <a:off x="631825" y="472802"/>
            <a:ext cx="6134101" cy="5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ctr" anchorCtr="0" compatLnSpc="1">
            <a:prstTxWarp prst="textNoShape">
              <a:avLst/>
            </a:prstTxWarp>
            <a:scene3d>
              <a:camera prst="orthographicFront"/>
              <a:lightRig rig="soft" dir="t"/>
            </a:scene3d>
            <a:sp3d extrusionH="44450" contourW="12700">
              <a:bevelT w="38100" h="38100"/>
              <a:bevelB w="38100" h="38100"/>
              <a:contourClr>
                <a:schemeClr val="tx1">
                  <a:lumMod val="40000"/>
                  <a:lumOff val="60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8599" y="1574338"/>
            <a:ext cx="7073151" cy="30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/>
          <a:p>
            <a:pPr marL="172921" lvl="0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 smtClean="0"/>
              <a:t>Click to edit Master text styles</a:t>
            </a:r>
          </a:p>
          <a:p>
            <a:pPr marL="172921" lvl="1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 smtClean="0"/>
              <a:t>Second level</a:t>
            </a:r>
          </a:p>
          <a:p>
            <a:pPr marL="172921" lvl="2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 smtClean="0"/>
              <a:t>Third level</a:t>
            </a:r>
          </a:p>
          <a:p>
            <a:pPr marL="172921" lvl="3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 smtClean="0"/>
              <a:t>Fourth level</a:t>
            </a:r>
          </a:p>
          <a:p>
            <a:pPr marL="172921" lvl="4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 smtClean="0"/>
              <a:t>Fifth level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2905" y="4793904"/>
            <a:ext cx="60732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A5ACAF"/>
                </a:solidFill>
                <a:latin typeface="Franklin Gothic Book"/>
                <a:cs typeface="Franklin Gothic Book"/>
              </a:defRPr>
            </a:lvl1pPr>
          </a:lstStyle>
          <a:p>
            <a:fld id="{659A5FE0-7283-4E23-82C6-1CCE5B0C96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en-US" sz="2100" b="0" i="0" cap="all" baseline="0" dirty="0" smtClean="0">
          <a:solidFill>
            <a:schemeClr val="bg1"/>
          </a:solidFill>
          <a:latin typeface="Franklin Gothic Medium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5pPr>
      <a:lvl6pPr marL="45688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6pPr>
      <a:lvl7pPr marL="9137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7pPr>
      <a:lvl8pPr marL="137066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8pPr>
      <a:lvl9pPr marL="182755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9pPr>
    </p:titleStyle>
    <p:bodyStyle>
      <a:lvl1pPr marL="172921" indent="-172921" algn="l" rtl="0" eaLnBrk="1" fontAlgn="base" hangingPunct="1">
        <a:lnSpc>
          <a:spcPct val="95000"/>
        </a:lnSpc>
        <a:spcBef>
          <a:spcPts val="800"/>
        </a:spcBef>
        <a:spcAft>
          <a:spcPts val="200"/>
        </a:spcAft>
        <a:buChar char="•"/>
        <a:defRPr lang="en-US" sz="1600" b="0" i="0" dirty="0" smtClean="0">
          <a:solidFill>
            <a:schemeClr val="bg1"/>
          </a:solidFill>
          <a:latin typeface="Franklin Gothic Book" pitchFamily="34" charset="0"/>
          <a:ea typeface="+mn-ea"/>
          <a:cs typeface="+mn-cs"/>
        </a:defRPr>
      </a:lvl1pPr>
      <a:lvl2pPr marL="569523" indent="-22368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>
          <a:solidFill>
            <a:schemeClr val="bg1"/>
          </a:solidFill>
          <a:latin typeface="Franklin Gothic Book" pitchFamily="34" charset="0"/>
          <a:ea typeface="+mn-ea"/>
        </a:defRPr>
      </a:lvl2pPr>
      <a:lvl3pPr marL="915363" indent="-172921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•"/>
        <a:defRPr sz="1400">
          <a:solidFill>
            <a:schemeClr val="bg1"/>
          </a:solidFill>
          <a:latin typeface="Franklin Gothic Book" pitchFamily="34" charset="0"/>
          <a:ea typeface="+mn-ea"/>
        </a:defRPr>
      </a:lvl3pPr>
      <a:lvl4pPr marL="1311966" indent="-225272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>
          <a:solidFill>
            <a:schemeClr val="bg1"/>
          </a:solidFill>
          <a:latin typeface="Franklin Gothic Book" pitchFamily="34" charset="0"/>
          <a:ea typeface="+mn-ea"/>
        </a:defRPr>
      </a:lvl4pPr>
      <a:lvl5pPr marL="1660979" indent="-22844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»"/>
        <a:defRPr sz="1400">
          <a:solidFill>
            <a:schemeClr val="bg1"/>
          </a:solidFill>
          <a:latin typeface="Franklin Gothic Book" pitchFamily="34" charset="0"/>
          <a:ea typeface="+mn-ea"/>
        </a:defRPr>
      </a:lvl5pPr>
      <a:lvl6pPr marL="2117867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74755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031642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88531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8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75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6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52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39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27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16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0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_schmugar@mcafee.co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Cuckoo%20Sandbox%20-%20Report%206c8f9658a390c24a9f4551dc15063927.ht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hyperlink" Target="Cuckoo%20Sandbox%20-%20Report%206c8f9658a390c24a9f4551dc15063927.htm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../../../../av/dirty/sms/CalPoly/Week2/Cuckoo/Malwr%20-%20Malware%20Analysis%20by%20Cuckoo%20Sandbox.htm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hyperlink" Target="https://malwr.com/analysis/MDJlNWU5M2U1OWJkNGY5YWFjMGY1ZDY5YWQ3NjE3OGM/" TargetMode="External"/><Relationship Id="rId9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caf.ee/o1ujf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caf.ee/qsbie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_schmugar@mcafee.com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Malware Defense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7840" y="2960559"/>
            <a:ext cx="5398322" cy="394222"/>
          </a:xfrm>
        </p:spPr>
        <p:txBody>
          <a:bodyPr/>
          <a:lstStyle/>
          <a:p>
            <a:r>
              <a:rPr lang="en-US" dirty="0" smtClean="0"/>
              <a:t>Defense Against The Dark 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7999" y="3878645"/>
            <a:ext cx="2175566" cy="430883"/>
          </a:xfrm>
          <a:prstGeom prst="rect">
            <a:avLst/>
          </a:prstGeom>
          <a:noFill/>
        </p:spPr>
        <p:txBody>
          <a:bodyPr wrap="square" lIns="91436" tIns="45718" rIns="91436" bIns="45718" rtlCol="0" anchor="t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Craig Schmugar</a:t>
            </a:r>
            <a:endParaRPr lang="en-US" sz="1100" dirty="0">
              <a:solidFill>
                <a:schemeClr val="bg1"/>
              </a:solidFill>
              <a:latin typeface="Franklin Gothic Book"/>
              <a:cs typeface="Franklin Gothic Book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Intel Security / McAfee</a:t>
            </a:r>
            <a:endParaRPr lang="en-US" sz="1100" dirty="0">
              <a:solidFill>
                <a:schemeClr val="bg1"/>
              </a:solidFill>
              <a:latin typeface="Franklin Gothic Book"/>
              <a:cs typeface="Franklin Gothic Book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 bwMode="white">
          <a:xfrm>
            <a:off x="1787837" y="3327958"/>
            <a:ext cx="5398322" cy="39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1066"/>
              </a:spcBef>
              <a:spcAft>
                <a:spcPts val="267"/>
              </a:spcAft>
              <a:buFontTx/>
              <a:buNone/>
              <a:defRPr lang="en-US" sz="2100" b="0" i="0" baseline="0">
                <a:solidFill>
                  <a:schemeClr val="bg1"/>
                </a:solidFill>
                <a:latin typeface="Franklin Gothic Medium"/>
                <a:ea typeface="+mn-ea"/>
                <a:cs typeface="Franklin Gothic Medium"/>
              </a:defRPr>
            </a:lvl1pPr>
            <a:lvl2pPr marL="759263" indent="-298206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2pPr>
            <a:lvl3pPr marL="1220321" indent="-230530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•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3pPr>
            <a:lvl4pPr marL="1749055" indent="-30032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4pPr>
            <a:lvl5pPr marL="2214343" indent="-30455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»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5pPr>
            <a:lvl6pPr marL="2823446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432549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041650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4650754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100" kern="0" dirty="0" smtClean="0"/>
              <a:t>January 20 </a:t>
            </a:r>
            <a:r>
              <a:rPr lang="en-US" sz="1100" kern="0" dirty="0"/>
              <a:t>– </a:t>
            </a:r>
            <a:r>
              <a:rPr lang="en-US" sz="1100" kern="0" dirty="0" smtClean="0"/>
              <a:t>22, </a:t>
            </a:r>
            <a:r>
              <a:rPr lang="en-US" sz="1100" kern="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643705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Malware </a:t>
            </a:r>
            <a:r>
              <a:rPr lang="en-US" dirty="0"/>
              <a:t>Operations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14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Establish Presence</a:t>
              </a: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/>
              <a:t>Persist</a:t>
            </a:r>
          </a:p>
          <a:p>
            <a:pPr lvl="1"/>
            <a:r>
              <a:rPr lang="en-US" sz="1800" dirty="0"/>
              <a:t>System startup (</a:t>
            </a:r>
            <a:r>
              <a:rPr lang="en-US" sz="1800" dirty="0" err="1"/>
              <a:t>Bootkit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Windows startup (Services, </a:t>
            </a:r>
            <a:r>
              <a:rPr lang="en-US" sz="1800" dirty="0" err="1"/>
              <a:t>AppINIT</a:t>
            </a:r>
            <a:r>
              <a:rPr lang="en-US" sz="1800" dirty="0"/>
              <a:t>, </a:t>
            </a:r>
            <a:r>
              <a:rPr lang="en-US" sz="1800" dirty="0" err="1"/>
              <a:t>Winlogon</a:t>
            </a:r>
            <a:r>
              <a:rPr lang="en-US" sz="1800" dirty="0"/>
              <a:t>, Run keys, startup folder,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Application startup (DLL hijacking, parasitic, shell extension handler)</a:t>
            </a:r>
          </a:p>
          <a:p>
            <a:pPr lvl="1"/>
            <a:r>
              <a:rPr lang="en-US" sz="1800" dirty="0"/>
              <a:t>Other (Scheduled tasks, autorun.inf)</a:t>
            </a:r>
          </a:p>
          <a:p>
            <a:pPr lvl="2"/>
            <a:endParaRPr lang="en-US" sz="1800" dirty="0"/>
          </a:p>
          <a:p>
            <a:pPr lvl="1"/>
            <a:endParaRPr lang="en-US" sz="1800" dirty="0"/>
          </a:p>
          <a:p>
            <a:endParaRPr lang="en-US" sz="1800" dirty="0"/>
          </a:p>
        </p:txBody>
      </p:sp>
      <p:pic>
        <p:nvPicPr>
          <p:cNvPr id="1029" name="Picture 5" descr="https://blogs.mcafee.com/wp-content/uploads/2011/11/AdobeCer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38150"/>
            <a:ext cx="384810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blogs.mcafee.com/wp-content/uploads/2011/11/Dependenci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66750"/>
            <a:ext cx="36766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81350"/>
            <a:ext cx="3419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455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Malware </a:t>
            </a:r>
            <a:r>
              <a:rPr lang="en-US" dirty="0"/>
              <a:t>Operations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14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Establish Presence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-76200" y="4804946"/>
            <a:ext cx="9296399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Franklin Gothic Book" pitchFamily="34" charset="0"/>
              </a:rPr>
              <a:t> Source</a:t>
            </a: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: http://securelist.com/blog/virus-watch/29680/benign-feature-malicious-use/</a:t>
            </a:r>
            <a:endParaRPr lang="en-US" sz="1600" dirty="0" smtClean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0" name="Picture 2" descr="http://25zbkz3k00wn2tp5092n6di7b5k.wpengine.netdna-cdn.com/files/2010/04/21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36" y="1795886"/>
            <a:ext cx="5217964" cy="29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86" y="454024"/>
            <a:ext cx="37528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924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Malware </a:t>
            </a:r>
            <a:r>
              <a:rPr lang="en-US" dirty="0"/>
              <a:t>Operations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14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Establish Presence</a:t>
              </a: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81350"/>
            <a:ext cx="3419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928687"/>
            <a:ext cx="42957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-19050"/>
            <a:ext cx="6934200" cy="51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8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Malware </a:t>
            </a:r>
            <a:r>
              <a:rPr lang="en-US" dirty="0"/>
              <a:t>Operations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14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Establish Presence</a:t>
              </a:r>
            </a:p>
          </p:txBody>
        </p:sp>
      </p:grpSp>
      <p:pic>
        <p:nvPicPr>
          <p:cNvPr id="7" name="Picture 2" descr="https://blog.gdatasoftware.com/typo3temp/pics/87001e9f6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6824"/>
            <a:ext cx="76200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 of the encoded registry k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3105150"/>
            <a:ext cx="37338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gdatasoftware.com/fileadmin/01_public/Web/Content/INT/Blog/2014/07_2014/graphics/poweliks_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9" y="533399"/>
            <a:ext cx="55911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-76199" y="4804946"/>
            <a:ext cx="9296400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Franklin Gothic Book" pitchFamily="34" charset="0"/>
              </a:rPr>
              <a:t> Source</a:t>
            </a: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: </a:t>
            </a: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https://blog.gdatasoftware.com/blog/article/poweliks-the-persistent-malware-without-a-file.html</a:t>
            </a:r>
            <a:endParaRPr lang="en-US" sz="1600" dirty="0" smtClean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30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Malware </a:t>
            </a:r>
            <a:r>
              <a:rPr lang="en-US" dirty="0"/>
              <a:t>Operations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8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0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1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Local Execution</a:t>
              </a: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sz="1800" dirty="0" err="1">
                <a:solidFill>
                  <a:schemeClr val="tx2"/>
                </a:solidFill>
              </a:rPr>
              <a:t>Harvest</a:t>
            </a:r>
            <a:r>
              <a:rPr lang="fr-FR" sz="1800" dirty="0">
                <a:solidFill>
                  <a:schemeClr val="tx2"/>
                </a:solidFill>
              </a:rPr>
              <a:t> information</a:t>
            </a:r>
          </a:p>
          <a:p>
            <a:pPr lvl="1"/>
            <a:r>
              <a:rPr lang="fr-FR" sz="1800" dirty="0" err="1">
                <a:solidFill>
                  <a:schemeClr val="tx2"/>
                </a:solidFill>
              </a:rPr>
              <a:t>Enumerate</a:t>
            </a:r>
            <a:r>
              <a:rPr lang="fr-FR" sz="1800" dirty="0">
                <a:solidFill>
                  <a:schemeClr val="tx2"/>
                </a:solidFill>
              </a:rPr>
              <a:t> (docs, </a:t>
            </a:r>
            <a:r>
              <a:rPr lang="fr-FR" sz="1800" dirty="0" err="1">
                <a:solidFill>
                  <a:schemeClr val="tx2"/>
                </a:solidFill>
              </a:rPr>
              <a:t>passwords</a:t>
            </a:r>
            <a:r>
              <a:rPr lang="fr-FR" sz="1800" dirty="0">
                <a:solidFill>
                  <a:schemeClr val="tx2"/>
                </a:solidFill>
              </a:rPr>
              <a:t>, email, </a:t>
            </a:r>
            <a:r>
              <a:rPr lang="fr-FR" sz="1800" dirty="0" err="1">
                <a:solidFill>
                  <a:schemeClr val="tx2"/>
                </a:solidFill>
              </a:rPr>
              <a:t>processes</a:t>
            </a:r>
            <a:r>
              <a:rPr lang="fr-FR" sz="18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fr-FR" sz="1800" dirty="0" err="1" smtClean="0">
                <a:solidFill>
                  <a:schemeClr val="tx2"/>
                </a:solidFill>
              </a:rPr>
              <a:t>Hook</a:t>
            </a:r>
            <a:r>
              <a:rPr lang="fr-FR" sz="1800" dirty="0" smtClean="0">
                <a:solidFill>
                  <a:schemeClr val="tx2"/>
                </a:solidFill>
              </a:rPr>
              <a:t> (browser, </a:t>
            </a:r>
            <a:r>
              <a:rPr lang="fr-FR" sz="1800" dirty="0" err="1" smtClean="0">
                <a:solidFill>
                  <a:schemeClr val="tx2"/>
                </a:solidFill>
              </a:rPr>
              <a:t>keylog</a:t>
            </a:r>
            <a:r>
              <a:rPr lang="fr-FR" sz="1800" dirty="0" smtClean="0">
                <a:solidFill>
                  <a:schemeClr val="tx2"/>
                </a:solidFill>
              </a:rPr>
              <a:t>, </a:t>
            </a:r>
            <a:r>
              <a:rPr lang="fr-FR" sz="1800" dirty="0" err="1" smtClean="0">
                <a:solidFill>
                  <a:schemeClr val="tx2"/>
                </a:solidFill>
              </a:rPr>
              <a:t>screen</a:t>
            </a:r>
            <a:r>
              <a:rPr lang="fr-FR" sz="1800" dirty="0" smtClean="0">
                <a:solidFill>
                  <a:schemeClr val="tx2"/>
                </a:solidFill>
              </a:rPr>
              <a:t> </a:t>
            </a:r>
            <a:r>
              <a:rPr lang="fr-FR" sz="1800" dirty="0" err="1" smtClean="0">
                <a:solidFill>
                  <a:schemeClr val="tx2"/>
                </a:solidFill>
              </a:rPr>
              <a:t>scrap</a:t>
            </a:r>
            <a:r>
              <a:rPr lang="fr-FR" sz="1800" dirty="0" smtClean="0">
                <a:solidFill>
                  <a:schemeClr val="tx2"/>
                </a:solidFill>
              </a:rPr>
              <a:t>)</a:t>
            </a:r>
            <a:endParaRPr lang="fr-FR" sz="1800" dirty="0">
              <a:solidFill>
                <a:schemeClr val="tx2"/>
              </a:solidFill>
            </a:endParaRPr>
          </a:p>
          <a:p>
            <a:pPr lvl="1"/>
            <a:r>
              <a:rPr lang="fr-FR" sz="1800" dirty="0" err="1">
                <a:solidFill>
                  <a:schemeClr val="tx2"/>
                </a:solidFill>
              </a:rPr>
              <a:t>Parse</a:t>
            </a:r>
            <a:r>
              <a:rPr lang="fr-FR" sz="1800" dirty="0">
                <a:solidFill>
                  <a:schemeClr val="tx2"/>
                </a:solidFill>
              </a:rPr>
              <a:t> (</a:t>
            </a:r>
            <a:r>
              <a:rPr lang="fr-FR" sz="1800" dirty="0" err="1">
                <a:solidFill>
                  <a:schemeClr val="tx2"/>
                </a:solidFill>
              </a:rPr>
              <a:t>passwords</a:t>
            </a:r>
            <a:r>
              <a:rPr lang="fr-FR" sz="1800" dirty="0">
                <a:solidFill>
                  <a:schemeClr val="tx2"/>
                </a:solidFill>
              </a:rPr>
              <a:t>, CC)</a:t>
            </a:r>
          </a:p>
          <a:p>
            <a:pPr lvl="1"/>
            <a:r>
              <a:rPr lang="fr-FR" sz="1800" dirty="0">
                <a:solidFill>
                  <a:schemeClr val="tx2"/>
                </a:solidFill>
              </a:rPr>
              <a:t>Log</a:t>
            </a:r>
          </a:p>
          <a:p>
            <a:pPr lvl="2"/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409825"/>
            <a:ext cx="5372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73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Malware </a:t>
            </a:r>
            <a:r>
              <a:rPr lang="en-US" dirty="0"/>
              <a:t>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7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9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0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Local Execution</a:t>
              </a: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Phone home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Web (http, https, ftp, Tor)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Email</a:t>
            </a:r>
          </a:p>
          <a:p>
            <a:pPr lvl="1"/>
            <a:endParaRPr lang="fr-FR" sz="1800" dirty="0">
              <a:solidFill>
                <a:schemeClr val="tx2"/>
              </a:solidFill>
            </a:endParaRPr>
          </a:p>
          <a:p>
            <a:pPr lvl="2"/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9" y="2250214"/>
            <a:ext cx="8658101" cy="237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068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Rectangle 559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63" y="357653"/>
            <a:ext cx="6556672" cy="570187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80" name="Group 28"/>
          <p:cNvGrpSpPr/>
          <p:nvPr/>
        </p:nvGrpSpPr>
        <p:grpSpPr>
          <a:xfrm>
            <a:off x="6306717" y="-80962"/>
            <a:ext cx="2736589" cy="5167309"/>
            <a:chOff x="4855742" y="3403884"/>
            <a:chExt cx="1828800" cy="6705835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81" name="Rectangle 380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8365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382" name="Group 87"/>
            <p:cNvGrpSpPr/>
            <p:nvPr/>
          </p:nvGrpSpPr>
          <p:grpSpPr>
            <a:xfrm>
              <a:off x="4855742" y="3967922"/>
              <a:ext cx="1828800" cy="6141797"/>
              <a:chOff x="4855742" y="3967927"/>
              <a:chExt cx="1828800" cy="6141802"/>
            </a:xfrm>
          </p:grpSpPr>
          <p:sp>
            <p:nvSpPr>
              <p:cNvPr id="384" name="Rectangle 383"/>
              <p:cNvSpPr>
                <a:spLocks noChangeArrowheads="1"/>
              </p:cNvSpPr>
              <p:nvPr/>
            </p:nvSpPr>
            <p:spPr bwMode="auto">
              <a:xfrm>
                <a:off x="4855742" y="3967927"/>
                <a:ext cx="1828800" cy="614180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5" name="Rectangle 384"/>
              <p:cNvSpPr>
                <a:spLocks noChangeArrowheads="1"/>
              </p:cNvSpPr>
              <p:nvPr/>
            </p:nvSpPr>
            <p:spPr bwMode="auto">
              <a:xfrm>
                <a:off x="4880384" y="4008962"/>
                <a:ext cx="1779834" cy="2835407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383" name="Text Box 50"/>
            <p:cNvSpPr txBox="1">
              <a:spLocks noChangeArrowheads="1"/>
            </p:cNvSpPr>
            <p:nvPr/>
          </p:nvSpPr>
          <p:spPr bwMode="auto">
            <a:xfrm>
              <a:off x="4937484" y="3682006"/>
              <a:ext cx="169732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Malicious </a:t>
              </a:r>
              <a:r>
                <a:rPr lang="en-US" sz="1100" dirty="0">
                  <a:solidFill>
                    <a:srgbClr val="FFFFFF"/>
                  </a:solidFill>
                  <a:ea typeface="MS PGothic" pitchFamily="34" charset="-128"/>
                </a:rPr>
                <a:t>Activity</a:t>
              </a:r>
            </a:p>
          </p:txBody>
        </p:sp>
      </p:grpSp>
      <p:grpSp>
        <p:nvGrpSpPr>
          <p:cNvPr id="386" name="Group 28"/>
          <p:cNvGrpSpPr/>
          <p:nvPr/>
        </p:nvGrpSpPr>
        <p:grpSpPr>
          <a:xfrm>
            <a:off x="4013905" y="-80962"/>
            <a:ext cx="2215388" cy="5167309"/>
            <a:chOff x="4855742" y="3403884"/>
            <a:chExt cx="1828800" cy="6705835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87" name="Rectangle 386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8365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388" name="Group 87"/>
            <p:cNvGrpSpPr/>
            <p:nvPr/>
          </p:nvGrpSpPr>
          <p:grpSpPr>
            <a:xfrm>
              <a:off x="4855742" y="3967922"/>
              <a:ext cx="1828800" cy="6141797"/>
              <a:chOff x="4855742" y="3967927"/>
              <a:chExt cx="1828800" cy="6141802"/>
            </a:xfrm>
          </p:grpSpPr>
          <p:sp>
            <p:nvSpPr>
              <p:cNvPr id="390" name="Rectangle 389"/>
              <p:cNvSpPr>
                <a:spLocks noChangeArrowheads="1"/>
              </p:cNvSpPr>
              <p:nvPr/>
            </p:nvSpPr>
            <p:spPr bwMode="auto">
              <a:xfrm>
                <a:off x="4855742" y="3967927"/>
                <a:ext cx="1828800" cy="614180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1" name="Rectangle 390"/>
              <p:cNvSpPr>
                <a:spLocks noChangeArrowheads="1"/>
              </p:cNvSpPr>
              <p:nvPr/>
            </p:nvSpPr>
            <p:spPr bwMode="auto">
              <a:xfrm>
                <a:off x="4898424" y="4008962"/>
                <a:ext cx="1746275" cy="2835407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389" name="Text Box 50"/>
            <p:cNvSpPr txBox="1">
              <a:spLocks noChangeArrowheads="1"/>
            </p:cNvSpPr>
            <p:nvPr/>
          </p:nvSpPr>
          <p:spPr bwMode="auto">
            <a:xfrm>
              <a:off x="4937484" y="3682006"/>
              <a:ext cx="1697322" cy="249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Establish Presence</a:t>
              </a:r>
              <a:endParaRPr lang="en-US" sz="11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92" name="Group 28"/>
          <p:cNvGrpSpPr/>
          <p:nvPr/>
        </p:nvGrpSpPr>
        <p:grpSpPr>
          <a:xfrm>
            <a:off x="2389598" y="-80962"/>
            <a:ext cx="1542550" cy="5167309"/>
            <a:chOff x="4855743" y="3403884"/>
            <a:chExt cx="1828799" cy="6705835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93" name="Rectangle 392"/>
            <p:cNvSpPr>
              <a:spLocks noChangeArrowheads="1"/>
            </p:cNvSpPr>
            <p:nvPr/>
          </p:nvSpPr>
          <p:spPr bwMode="auto">
            <a:xfrm>
              <a:off x="4855743" y="3403884"/>
              <a:ext cx="1828799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394" name="Group 87"/>
            <p:cNvGrpSpPr/>
            <p:nvPr/>
          </p:nvGrpSpPr>
          <p:grpSpPr>
            <a:xfrm>
              <a:off x="4855743" y="3980725"/>
              <a:ext cx="1828799" cy="6128994"/>
              <a:chOff x="4855743" y="3980730"/>
              <a:chExt cx="1828799" cy="6128999"/>
            </a:xfrm>
          </p:grpSpPr>
          <p:sp>
            <p:nvSpPr>
              <p:cNvPr id="396" name="Rectangle 395"/>
              <p:cNvSpPr>
                <a:spLocks noChangeArrowheads="1"/>
              </p:cNvSpPr>
              <p:nvPr/>
            </p:nvSpPr>
            <p:spPr bwMode="auto">
              <a:xfrm>
                <a:off x="4855743" y="3980730"/>
                <a:ext cx="1828799" cy="6128999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Rectangle 396"/>
              <p:cNvSpPr>
                <a:spLocks noChangeArrowheads="1"/>
              </p:cNvSpPr>
              <p:nvPr/>
            </p:nvSpPr>
            <p:spPr bwMode="auto">
              <a:xfrm>
                <a:off x="4893320" y="4029724"/>
                <a:ext cx="1740239" cy="2880154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395" name="Text Box 50"/>
            <p:cNvSpPr txBox="1">
              <a:spLocks noChangeArrowheads="1"/>
            </p:cNvSpPr>
            <p:nvPr/>
          </p:nvSpPr>
          <p:spPr bwMode="auto">
            <a:xfrm>
              <a:off x="4902547" y="3682006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Local </a:t>
              </a:r>
              <a:r>
                <a:rPr lang="en-US" sz="1100" dirty="0">
                  <a:solidFill>
                    <a:srgbClr val="FFFFFF"/>
                  </a:solidFill>
                  <a:ea typeface="MS PGothic" pitchFamily="34" charset="-128"/>
                </a:rPr>
                <a:t>Execution</a:t>
              </a:r>
            </a:p>
          </p:txBody>
        </p:sp>
      </p:grpSp>
      <p:grpSp>
        <p:nvGrpSpPr>
          <p:cNvPr id="398" name="Group 28"/>
          <p:cNvGrpSpPr/>
          <p:nvPr/>
        </p:nvGrpSpPr>
        <p:grpSpPr>
          <a:xfrm>
            <a:off x="76200" y="-80961"/>
            <a:ext cx="2219251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99" name="Rectangle 398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400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402" name="Rectangle 401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Rectangle 402"/>
              <p:cNvSpPr>
                <a:spLocks noChangeArrowheads="1"/>
              </p:cNvSpPr>
              <p:nvPr/>
            </p:nvSpPr>
            <p:spPr bwMode="auto">
              <a:xfrm>
                <a:off x="4893665" y="4022367"/>
                <a:ext cx="1755774" cy="2832412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01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First Contact</a:t>
              </a:r>
            </a:p>
          </p:txBody>
        </p:sp>
      </p:grpSp>
      <p:cxnSp>
        <p:nvCxnSpPr>
          <p:cNvPr id="404" name="Straight Arrow Connector 403"/>
          <p:cNvCxnSpPr/>
          <p:nvPr/>
        </p:nvCxnSpPr>
        <p:spPr bwMode="auto">
          <a:xfrm>
            <a:off x="701848" y="1541147"/>
            <a:ext cx="11982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5" name="Straight Arrow Connector 404"/>
          <p:cNvCxnSpPr/>
          <p:nvPr/>
        </p:nvCxnSpPr>
        <p:spPr bwMode="auto">
          <a:xfrm>
            <a:off x="6401616" y="2421959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6" name="Straight Arrow Connector 405"/>
          <p:cNvCxnSpPr/>
          <p:nvPr/>
        </p:nvCxnSpPr>
        <p:spPr bwMode="auto">
          <a:xfrm>
            <a:off x="1642315" y="2820303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7" name="Straight Arrow Connector 406"/>
          <p:cNvCxnSpPr/>
          <p:nvPr/>
        </p:nvCxnSpPr>
        <p:spPr bwMode="auto">
          <a:xfrm>
            <a:off x="8360984" y="3612535"/>
            <a:ext cx="0" cy="2184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08" name="Straight Arrow Connector 407"/>
          <p:cNvCxnSpPr/>
          <p:nvPr/>
        </p:nvCxnSpPr>
        <p:spPr bwMode="auto">
          <a:xfrm>
            <a:off x="3175157" y="3346764"/>
            <a:ext cx="0" cy="900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9" name="Straight Arrow Connector 408"/>
          <p:cNvCxnSpPr/>
          <p:nvPr/>
        </p:nvCxnSpPr>
        <p:spPr bwMode="auto">
          <a:xfrm>
            <a:off x="705639" y="3133513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0" name="Straight Arrow Connector 409"/>
          <p:cNvCxnSpPr/>
          <p:nvPr/>
        </p:nvCxnSpPr>
        <p:spPr bwMode="auto">
          <a:xfrm>
            <a:off x="705639" y="3928689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1" name="Straight Arrow Connector 410"/>
          <p:cNvCxnSpPr/>
          <p:nvPr/>
        </p:nvCxnSpPr>
        <p:spPr bwMode="auto">
          <a:xfrm>
            <a:off x="783182" y="4977825"/>
            <a:ext cx="81208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2" name="Straight Arrow Connector 411"/>
          <p:cNvCxnSpPr/>
          <p:nvPr/>
        </p:nvCxnSpPr>
        <p:spPr bwMode="auto">
          <a:xfrm>
            <a:off x="1706994" y="4462207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3" name="Straight Arrow Connector 412"/>
          <p:cNvCxnSpPr/>
          <p:nvPr/>
        </p:nvCxnSpPr>
        <p:spPr bwMode="auto">
          <a:xfrm>
            <a:off x="1714111" y="3310056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4" name="Straight Arrow Connector 413"/>
          <p:cNvCxnSpPr/>
          <p:nvPr/>
        </p:nvCxnSpPr>
        <p:spPr bwMode="auto">
          <a:xfrm>
            <a:off x="1642315" y="1916823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5" name="Straight Arrow Connector 414"/>
          <p:cNvCxnSpPr/>
          <p:nvPr/>
        </p:nvCxnSpPr>
        <p:spPr bwMode="auto">
          <a:xfrm>
            <a:off x="1868885" y="1913879"/>
            <a:ext cx="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6" name="Straight Arrow Connector 415"/>
          <p:cNvCxnSpPr/>
          <p:nvPr/>
        </p:nvCxnSpPr>
        <p:spPr bwMode="auto">
          <a:xfrm>
            <a:off x="1731168" y="2349931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7" name="Straight Arrow Connector 416"/>
          <p:cNvCxnSpPr/>
          <p:nvPr/>
        </p:nvCxnSpPr>
        <p:spPr bwMode="auto">
          <a:xfrm>
            <a:off x="2357787" y="1658641"/>
            <a:ext cx="0" cy="2773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8" name="Straight Arrow Connector 417"/>
          <p:cNvCxnSpPr/>
          <p:nvPr/>
        </p:nvCxnSpPr>
        <p:spPr bwMode="auto">
          <a:xfrm>
            <a:off x="2325766" y="2657170"/>
            <a:ext cx="0" cy="4151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9" name="Straight Arrow Connector 418"/>
          <p:cNvCxnSpPr/>
          <p:nvPr/>
        </p:nvCxnSpPr>
        <p:spPr bwMode="auto">
          <a:xfrm>
            <a:off x="2737306" y="1425911"/>
            <a:ext cx="0" cy="1667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0" name="Straight Arrow Connector 419"/>
          <p:cNvCxnSpPr/>
          <p:nvPr/>
        </p:nvCxnSpPr>
        <p:spPr bwMode="auto">
          <a:xfrm>
            <a:off x="2606615" y="1428211"/>
            <a:ext cx="1360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421" name="Group 420"/>
          <p:cNvGrpSpPr/>
          <p:nvPr/>
        </p:nvGrpSpPr>
        <p:grpSpPr>
          <a:xfrm>
            <a:off x="2497223" y="2191067"/>
            <a:ext cx="621754" cy="143972"/>
            <a:chOff x="5781800" y="4630223"/>
            <a:chExt cx="621754" cy="143972"/>
          </a:xfrm>
        </p:grpSpPr>
        <p:cxnSp>
          <p:nvCxnSpPr>
            <p:cNvPr id="422" name="Straight Arrow Connector 421"/>
            <p:cNvCxnSpPr/>
            <p:nvPr/>
          </p:nvCxnSpPr>
          <p:spPr bwMode="auto">
            <a:xfrm>
              <a:off x="6099019" y="4696365"/>
              <a:ext cx="3045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3" name="Straight Arrow Connector 422"/>
            <p:cNvCxnSpPr/>
            <p:nvPr/>
          </p:nvCxnSpPr>
          <p:spPr bwMode="auto">
            <a:xfrm>
              <a:off x="5781800" y="4696365"/>
              <a:ext cx="1844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24" name="Arc 423"/>
            <p:cNvSpPr/>
            <p:nvPr/>
          </p:nvSpPr>
          <p:spPr bwMode="auto">
            <a:xfrm>
              <a:off x="5961083" y="4630223"/>
              <a:ext cx="143972" cy="143972"/>
            </a:xfrm>
            <a:prstGeom prst="arc">
              <a:avLst>
                <a:gd name="adj1" fmla="val 10904769"/>
                <a:gd name="adj2" fmla="val 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E6A71"/>
                </a:solidFill>
                <a:cs typeface="MS PGothic" pitchFamily="34" charset="-128"/>
              </a:endParaRPr>
            </a:p>
          </p:txBody>
        </p:sp>
      </p:grpSp>
      <p:cxnSp>
        <p:nvCxnSpPr>
          <p:cNvPr id="425" name="Straight Arrow Connector 424"/>
          <p:cNvCxnSpPr/>
          <p:nvPr/>
        </p:nvCxnSpPr>
        <p:spPr bwMode="auto">
          <a:xfrm>
            <a:off x="3125773" y="2081399"/>
            <a:ext cx="0" cy="3332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26" name="Straight Arrow Connector 425"/>
          <p:cNvCxnSpPr/>
          <p:nvPr/>
        </p:nvCxnSpPr>
        <p:spPr bwMode="auto">
          <a:xfrm>
            <a:off x="2857054" y="3348272"/>
            <a:ext cx="3199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7" name="Straight Arrow Connector 426"/>
          <p:cNvCxnSpPr/>
          <p:nvPr/>
        </p:nvCxnSpPr>
        <p:spPr bwMode="auto">
          <a:xfrm>
            <a:off x="1637351" y="898325"/>
            <a:ext cx="191993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8" name="Straight Arrow Connector 427"/>
          <p:cNvCxnSpPr/>
          <p:nvPr/>
        </p:nvCxnSpPr>
        <p:spPr bwMode="auto">
          <a:xfrm>
            <a:off x="3555935" y="897658"/>
            <a:ext cx="0" cy="30403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429" name="Group 428"/>
          <p:cNvGrpSpPr/>
          <p:nvPr/>
        </p:nvGrpSpPr>
        <p:grpSpPr>
          <a:xfrm>
            <a:off x="1701358" y="3870839"/>
            <a:ext cx="1859536" cy="139176"/>
            <a:chOff x="4433689" y="4630223"/>
            <a:chExt cx="1859536" cy="139176"/>
          </a:xfrm>
        </p:grpSpPr>
        <p:cxnSp>
          <p:nvCxnSpPr>
            <p:cNvPr id="430" name="Straight Arrow Connector 429"/>
            <p:cNvCxnSpPr/>
            <p:nvPr/>
          </p:nvCxnSpPr>
          <p:spPr bwMode="auto">
            <a:xfrm>
              <a:off x="5976984" y="4696365"/>
              <a:ext cx="3162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1" name="Straight Arrow Connector 430"/>
            <p:cNvCxnSpPr/>
            <p:nvPr/>
          </p:nvCxnSpPr>
          <p:spPr bwMode="auto">
            <a:xfrm>
              <a:off x="4433689" y="4696365"/>
              <a:ext cx="13903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32" name="Arc 431"/>
            <p:cNvSpPr/>
            <p:nvPr/>
          </p:nvSpPr>
          <p:spPr bwMode="auto">
            <a:xfrm>
              <a:off x="5822321" y="4630223"/>
              <a:ext cx="155856" cy="139176"/>
            </a:xfrm>
            <a:prstGeom prst="arc">
              <a:avLst>
                <a:gd name="adj1" fmla="val 10904769"/>
                <a:gd name="adj2" fmla="val 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E6A71"/>
                </a:solidFill>
                <a:cs typeface="MS PGothic" pitchFamily="34" charset="-128"/>
              </a:endParaRPr>
            </a:p>
          </p:txBody>
        </p:sp>
      </p:grpSp>
      <p:cxnSp>
        <p:nvCxnSpPr>
          <p:cNvPr id="433" name="Straight Arrow Connector 432"/>
          <p:cNvCxnSpPr/>
          <p:nvPr/>
        </p:nvCxnSpPr>
        <p:spPr bwMode="auto">
          <a:xfrm>
            <a:off x="3330050" y="1812261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4" name="Straight Arrow Connector 433"/>
          <p:cNvCxnSpPr/>
          <p:nvPr/>
        </p:nvCxnSpPr>
        <p:spPr bwMode="auto">
          <a:xfrm>
            <a:off x="3333608" y="2657171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5" name="Straight Arrow Connector 434"/>
          <p:cNvCxnSpPr/>
          <p:nvPr/>
        </p:nvCxnSpPr>
        <p:spPr bwMode="auto">
          <a:xfrm>
            <a:off x="3563317" y="2273121"/>
            <a:ext cx="1458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6" name="Straight Arrow Connector 435"/>
          <p:cNvCxnSpPr/>
          <p:nvPr/>
        </p:nvCxnSpPr>
        <p:spPr bwMode="auto">
          <a:xfrm>
            <a:off x="4184925" y="1558750"/>
            <a:ext cx="0" cy="4204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7" name="Straight Arrow Connector 436"/>
          <p:cNvCxnSpPr/>
          <p:nvPr/>
        </p:nvCxnSpPr>
        <p:spPr bwMode="auto">
          <a:xfrm>
            <a:off x="4184925" y="2639990"/>
            <a:ext cx="0" cy="4521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38" name="Straight Arrow Connector 437"/>
          <p:cNvCxnSpPr/>
          <p:nvPr/>
        </p:nvCxnSpPr>
        <p:spPr bwMode="auto">
          <a:xfrm>
            <a:off x="4377827" y="2303827"/>
            <a:ext cx="23962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9" name="Straight Arrow Connector 438"/>
          <p:cNvCxnSpPr/>
          <p:nvPr/>
        </p:nvCxnSpPr>
        <p:spPr bwMode="auto">
          <a:xfrm>
            <a:off x="4608345" y="1942941"/>
            <a:ext cx="1915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0" name="Straight Arrow Connector 439"/>
          <p:cNvCxnSpPr/>
          <p:nvPr/>
        </p:nvCxnSpPr>
        <p:spPr bwMode="auto">
          <a:xfrm>
            <a:off x="4608345" y="2733981"/>
            <a:ext cx="1915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1" name="Straight Arrow Connector 440"/>
          <p:cNvCxnSpPr/>
          <p:nvPr/>
        </p:nvCxnSpPr>
        <p:spPr bwMode="auto">
          <a:xfrm>
            <a:off x="4612896" y="1942315"/>
            <a:ext cx="0" cy="7942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2" name="Straight Arrow Connector 441"/>
          <p:cNvCxnSpPr/>
          <p:nvPr/>
        </p:nvCxnSpPr>
        <p:spPr bwMode="auto">
          <a:xfrm>
            <a:off x="4268732" y="2157907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3" name="Straight Arrow Connector 442"/>
          <p:cNvCxnSpPr/>
          <p:nvPr/>
        </p:nvCxnSpPr>
        <p:spPr bwMode="auto">
          <a:xfrm>
            <a:off x="4265664" y="2468215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4" name="Straight Arrow Connector 443"/>
          <p:cNvCxnSpPr/>
          <p:nvPr/>
        </p:nvCxnSpPr>
        <p:spPr bwMode="auto">
          <a:xfrm>
            <a:off x="4508544" y="2465131"/>
            <a:ext cx="0" cy="5629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5" name="Straight Arrow Connector 444"/>
          <p:cNvCxnSpPr/>
          <p:nvPr/>
        </p:nvCxnSpPr>
        <p:spPr bwMode="auto">
          <a:xfrm>
            <a:off x="4516076" y="1611928"/>
            <a:ext cx="0" cy="5508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46" name="Straight Arrow Connector 445"/>
          <p:cNvCxnSpPr/>
          <p:nvPr/>
        </p:nvCxnSpPr>
        <p:spPr bwMode="auto">
          <a:xfrm>
            <a:off x="5565156" y="2826439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7" name="Straight Arrow Connector 446"/>
          <p:cNvCxnSpPr/>
          <p:nvPr/>
        </p:nvCxnSpPr>
        <p:spPr bwMode="auto">
          <a:xfrm>
            <a:off x="5565156" y="1910688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8" name="Straight Arrow Connector 447"/>
          <p:cNvCxnSpPr/>
          <p:nvPr/>
        </p:nvCxnSpPr>
        <p:spPr bwMode="auto">
          <a:xfrm>
            <a:off x="5785589" y="1907743"/>
            <a:ext cx="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9" name="Straight Arrow Connector 448"/>
          <p:cNvCxnSpPr/>
          <p:nvPr/>
        </p:nvCxnSpPr>
        <p:spPr bwMode="auto">
          <a:xfrm>
            <a:off x="5788804" y="2349931"/>
            <a:ext cx="1401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0" name="Straight Arrow Connector 449"/>
          <p:cNvCxnSpPr/>
          <p:nvPr/>
        </p:nvCxnSpPr>
        <p:spPr bwMode="auto">
          <a:xfrm>
            <a:off x="6205225" y="2609252"/>
            <a:ext cx="0" cy="2768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1" name="Straight Arrow Connector 450"/>
          <p:cNvCxnSpPr/>
          <p:nvPr/>
        </p:nvCxnSpPr>
        <p:spPr bwMode="auto">
          <a:xfrm>
            <a:off x="5846824" y="4147251"/>
            <a:ext cx="0" cy="1832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2" name="Straight Arrow Connector 451"/>
          <p:cNvCxnSpPr/>
          <p:nvPr/>
        </p:nvCxnSpPr>
        <p:spPr bwMode="auto">
          <a:xfrm>
            <a:off x="6496832" y="4147251"/>
            <a:ext cx="0" cy="1832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3" name="Straight Arrow Connector 452"/>
          <p:cNvCxnSpPr/>
          <p:nvPr/>
        </p:nvCxnSpPr>
        <p:spPr bwMode="auto">
          <a:xfrm>
            <a:off x="5837813" y="4154967"/>
            <a:ext cx="66198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4" name="Straight Arrow Connector 453"/>
          <p:cNvCxnSpPr/>
          <p:nvPr/>
        </p:nvCxnSpPr>
        <p:spPr bwMode="auto">
          <a:xfrm>
            <a:off x="6169432" y="3948916"/>
            <a:ext cx="0" cy="2105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5" name="Straight Arrow Connector 454"/>
          <p:cNvCxnSpPr/>
          <p:nvPr/>
        </p:nvCxnSpPr>
        <p:spPr bwMode="auto">
          <a:xfrm>
            <a:off x="6637248" y="3694107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6" name="Straight Arrow Connector 455"/>
          <p:cNvCxnSpPr/>
          <p:nvPr/>
        </p:nvCxnSpPr>
        <p:spPr bwMode="auto">
          <a:xfrm>
            <a:off x="6642858" y="2734043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7" name="Straight Arrow Connector 456"/>
          <p:cNvCxnSpPr/>
          <p:nvPr/>
        </p:nvCxnSpPr>
        <p:spPr bwMode="auto">
          <a:xfrm>
            <a:off x="6642858" y="2050421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8" name="Straight Arrow Connector 457"/>
          <p:cNvCxnSpPr/>
          <p:nvPr/>
        </p:nvCxnSpPr>
        <p:spPr bwMode="auto">
          <a:xfrm>
            <a:off x="6628833" y="1227036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9" name="Straight Arrow Connector 458"/>
          <p:cNvCxnSpPr/>
          <p:nvPr/>
        </p:nvCxnSpPr>
        <p:spPr bwMode="auto">
          <a:xfrm>
            <a:off x="6635171" y="1222988"/>
            <a:ext cx="0" cy="24802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0" name="Straight Arrow Connector 459"/>
          <p:cNvCxnSpPr/>
          <p:nvPr/>
        </p:nvCxnSpPr>
        <p:spPr bwMode="auto">
          <a:xfrm>
            <a:off x="7842024" y="3962941"/>
            <a:ext cx="16804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1" name="Straight Arrow Connector 460"/>
          <p:cNvCxnSpPr/>
          <p:nvPr/>
        </p:nvCxnSpPr>
        <p:spPr bwMode="auto">
          <a:xfrm>
            <a:off x="7742067" y="2496449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2" name="Straight Arrow Connector 461"/>
          <p:cNvCxnSpPr/>
          <p:nvPr/>
        </p:nvCxnSpPr>
        <p:spPr bwMode="auto">
          <a:xfrm>
            <a:off x="7996903" y="2245559"/>
            <a:ext cx="14414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3" name="Straight Arrow Connector 462"/>
          <p:cNvCxnSpPr/>
          <p:nvPr/>
        </p:nvCxnSpPr>
        <p:spPr bwMode="auto">
          <a:xfrm>
            <a:off x="7996903" y="2741665"/>
            <a:ext cx="14414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4" name="Straight Arrow Connector 463"/>
          <p:cNvCxnSpPr/>
          <p:nvPr/>
        </p:nvCxnSpPr>
        <p:spPr bwMode="auto">
          <a:xfrm>
            <a:off x="8003230" y="2240419"/>
            <a:ext cx="0" cy="5071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5" name="Straight Arrow Connector 464"/>
          <p:cNvCxnSpPr/>
          <p:nvPr/>
        </p:nvCxnSpPr>
        <p:spPr bwMode="auto">
          <a:xfrm>
            <a:off x="7511277" y="890541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6" name="Straight Arrow Connector 465"/>
          <p:cNvCxnSpPr/>
          <p:nvPr/>
        </p:nvCxnSpPr>
        <p:spPr bwMode="auto">
          <a:xfrm>
            <a:off x="8303661" y="890541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7" name="Straight Arrow Connector 466"/>
          <p:cNvCxnSpPr/>
          <p:nvPr/>
        </p:nvCxnSpPr>
        <p:spPr bwMode="auto">
          <a:xfrm>
            <a:off x="7971815" y="1475413"/>
            <a:ext cx="19605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8" name="Straight Arrow Connector 467"/>
          <p:cNvCxnSpPr/>
          <p:nvPr/>
        </p:nvCxnSpPr>
        <p:spPr bwMode="auto">
          <a:xfrm>
            <a:off x="7976083" y="1052276"/>
            <a:ext cx="0" cy="4316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9" name="Straight Arrow Connector 468"/>
          <p:cNvCxnSpPr/>
          <p:nvPr/>
        </p:nvCxnSpPr>
        <p:spPr bwMode="auto">
          <a:xfrm>
            <a:off x="7560096" y="1581211"/>
            <a:ext cx="39499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0" name="Straight Arrow Connector 469"/>
          <p:cNvCxnSpPr/>
          <p:nvPr/>
        </p:nvCxnSpPr>
        <p:spPr bwMode="auto">
          <a:xfrm>
            <a:off x="7950105" y="1573656"/>
            <a:ext cx="0" cy="4694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1" name="Straight Arrow Connector 470"/>
          <p:cNvCxnSpPr/>
          <p:nvPr/>
        </p:nvCxnSpPr>
        <p:spPr bwMode="auto">
          <a:xfrm>
            <a:off x="7702180" y="2039064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2" name="Straight Arrow Connector 471"/>
          <p:cNvCxnSpPr/>
          <p:nvPr/>
        </p:nvCxnSpPr>
        <p:spPr bwMode="auto">
          <a:xfrm>
            <a:off x="3488246" y="4566747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3" name="Straight Arrow Connector 472"/>
          <p:cNvCxnSpPr/>
          <p:nvPr/>
        </p:nvCxnSpPr>
        <p:spPr bwMode="auto">
          <a:xfrm>
            <a:off x="3737299" y="4559631"/>
            <a:ext cx="0" cy="4162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4" name="Straight Arrow Connector 473"/>
          <p:cNvCxnSpPr/>
          <p:nvPr/>
        </p:nvCxnSpPr>
        <p:spPr bwMode="auto">
          <a:xfrm>
            <a:off x="8725909" y="3993789"/>
            <a:ext cx="1781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5" name="Straight Arrow Connector 474"/>
          <p:cNvCxnSpPr/>
          <p:nvPr/>
        </p:nvCxnSpPr>
        <p:spPr bwMode="auto">
          <a:xfrm>
            <a:off x="8901979" y="3992141"/>
            <a:ext cx="0" cy="9936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476" name="Group 475"/>
          <p:cNvGrpSpPr/>
          <p:nvPr/>
        </p:nvGrpSpPr>
        <p:grpSpPr>
          <a:xfrm>
            <a:off x="141381" y="969939"/>
            <a:ext cx="724378" cy="1164267"/>
            <a:chOff x="400588" y="2277495"/>
            <a:chExt cx="2028713" cy="1303979"/>
          </a:xfrm>
        </p:grpSpPr>
        <p:sp>
          <p:nvSpPr>
            <p:cNvPr id="477" name="TextBox 476"/>
            <p:cNvSpPr txBox="1"/>
            <p:nvPr/>
          </p:nvSpPr>
          <p:spPr>
            <a:xfrm>
              <a:off x="400588" y="2277495"/>
              <a:ext cx="2028713" cy="1303979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Send unsolicited message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458065" y="2831204"/>
              <a:ext cx="1913758" cy="207957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Facebook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458065" y="3102195"/>
              <a:ext cx="1913758" cy="18589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IM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458065" y="3349151"/>
              <a:ext cx="1913758" cy="19646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email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1" name="Group 480"/>
          <p:cNvGrpSpPr/>
          <p:nvPr/>
        </p:nvGrpSpPr>
        <p:grpSpPr>
          <a:xfrm>
            <a:off x="116476" y="4251581"/>
            <a:ext cx="724378" cy="834769"/>
            <a:chOff x="400588" y="829491"/>
            <a:chExt cx="2028713" cy="934942"/>
          </a:xfrm>
        </p:grpSpPr>
        <p:sp>
          <p:nvSpPr>
            <p:cNvPr id="482" name="TextBox 481"/>
            <p:cNvSpPr txBox="1"/>
            <p:nvPr/>
          </p:nvSpPr>
          <p:spPr>
            <a:xfrm>
              <a:off x="400588" y="829491"/>
              <a:ext cx="2028713" cy="934942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Physical Access </a:t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to HW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458065" y="1340279"/>
              <a:ext cx="1913758" cy="382771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E.g. Stolen laptop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979652" y="718981"/>
            <a:ext cx="795708" cy="677715"/>
            <a:chOff x="400588" y="1916633"/>
            <a:chExt cx="2028713" cy="677714"/>
          </a:xfrm>
        </p:grpSpPr>
        <p:sp>
          <p:nvSpPr>
            <p:cNvPr id="485" name="TextBox 484"/>
            <p:cNvSpPr txBox="1"/>
            <p:nvPr/>
          </p:nvSpPr>
          <p:spPr>
            <a:xfrm>
              <a:off x="400588" y="1916633"/>
              <a:ext cx="2028713" cy="677714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Insert Physical Media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458063" y="2300834"/>
              <a:ext cx="1913758" cy="261257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E.g.: USB drive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87" name="TextBox 486"/>
          <p:cNvSpPr txBox="1"/>
          <p:nvPr/>
        </p:nvSpPr>
        <p:spPr>
          <a:xfrm>
            <a:off x="1000916" y="1683277"/>
            <a:ext cx="795708" cy="411145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User visits </a:t>
            </a:r>
            <a:br>
              <a:rPr lang="en-US" sz="700" dirty="0" smtClean="0">
                <a:solidFill>
                  <a:srgbClr val="FFFFFF"/>
                </a:solidFill>
              </a:rPr>
            </a:br>
            <a:r>
              <a:rPr lang="en-US" sz="700" dirty="0" smtClean="0">
                <a:solidFill>
                  <a:srgbClr val="FFFFFF"/>
                </a:solidFill>
              </a:rPr>
              <a:t>untrusted </a:t>
            </a:r>
            <a:br>
              <a:rPr lang="en-US" sz="700" dirty="0" smtClean="0">
                <a:solidFill>
                  <a:srgbClr val="FFFFFF"/>
                </a:solidFill>
              </a:rPr>
            </a:br>
            <a:r>
              <a:rPr lang="en-US" sz="700" dirty="0" smtClean="0">
                <a:solidFill>
                  <a:srgbClr val="FFFFFF"/>
                </a:solidFill>
              </a:rPr>
              <a:t>web site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000916" y="2192187"/>
            <a:ext cx="795708" cy="394015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User visits </a:t>
            </a:r>
            <a:br>
              <a:rPr lang="en-US" sz="700" dirty="0" smtClean="0">
                <a:solidFill>
                  <a:srgbClr val="FFFFFF"/>
                </a:solidFill>
              </a:rPr>
            </a:br>
            <a:r>
              <a:rPr lang="en-US" sz="700" dirty="0" smtClean="0">
                <a:solidFill>
                  <a:srgbClr val="FFFFFF"/>
                </a:solidFill>
              </a:rPr>
              <a:t>trusted </a:t>
            </a:r>
            <a:br>
              <a:rPr lang="en-US" sz="700" dirty="0" smtClean="0">
                <a:solidFill>
                  <a:srgbClr val="FFFFFF"/>
                </a:solidFill>
              </a:rPr>
            </a:br>
            <a:r>
              <a:rPr lang="en-US" sz="700" dirty="0" smtClean="0">
                <a:solidFill>
                  <a:srgbClr val="FFFFFF"/>
                </a:solidFill>
              </a:rPr>
              <a:t>web site</a:t>
            </a:r>
            <a:endParaRPr lang="en-US" sz="700" dirty="0">
              <a:solidFill>
                <a:srgbClr val="FFFFFF"/>
              </a:solidFill>
            </a:endParaRPr>
          </a:p>
        </p:txBody>
      </p:sp>
      <p:grpSp>
        <p:nvGrpSpPr>
          <p:cNvPr id="489" name="Group 488"/>
          <p:cNvGrpSpPr/>
          <p:nvPr/>
        </p:nvGrpSpPr>
        <p:grpSpPr>
          <a:xfrm>
            <a:off x="979652" y="2678411"/>
            <a:ext cx="795708" cy="830880"/>
            <a:chOff x="400588" y="2007020"/>
            <a:chExt cx="2028713" cy="834563"/>
          </a:xfrm>
        </p:grpSpPr>
        <p:sp>
          <p:nvSpPr>
            <p:cNvPr id="490" name="TextBox 489"/>
            <p:cNvSpPr txBox="1"/>
            <p:nvPr/>
          </p:nvSpPr>
          <p:spPr>
            <a:xfrm>
              <a:off x="400588" y="2007020"/>
              <a:ext cx="2028713" cy="834563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Man in the middle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458065" y="2291328"/>
              <a:ext cx="1913758" cy="171774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Wired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458065" y="2511216"/>
              <a:ext cx="1913758" cy="291993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Wireless (e.g. Rogue AP)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>
            <a:off x="979652" y="3643894"/>
            <a:ext cx="795708" cy="1169583"/>
            <a:chOff x="400588" y="1716878"/>
            <a:chExt cx="2028713" cy="1161961"/>
          </a:xfrm>
        </p:grpSpPr>
        <p:sp>
          <p:nvSpPr>
            <p:cNvPr id="494" name="TextBox 493"/>
            <p:cNvSpPr txBox="1"/>
            <p:nvPr/>
          </p:nvSpPr>
          <p:spPr>
            <a:xfrm>
              <a:off x="400588" y="1716878"/>
              <a:ext cx="2028713" cy="1161961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Remote </a:t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Exploit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458065" y="2004124"/>
              <a:ext cx="1913758" cy="39956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Network Service Exploit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458065" y="2449658"/>
              <a:ext cx="1913758" cy="397268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Application Exploit (e.g. webserver)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97" name="TextBox 496"/>
          <p:cNvSpPr txBox="1"/>
          <p:nvPr/>
        </p:nvSpPr>
        <p:spPr>
          <a:xfrm>
            <a:off x="2013449" y="2035011"/>
            <a:ext cx="616693" cy="6567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User visits page with malicious content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1970753" y="1139313"/>
            <a:ext cx="642559" cy="5902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User opens malicious message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989929" y="3131349"/>
            <a:ext cx="927928" cy="615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User visits (apparently) page controlled </a:t>
            </a:r>
            <a:br>
              <a:rPr lang="en-US" sz="700" b="1" dirty="0" smtClean="0">
                <a:solidFill>
                  <a:srgbClr val="FFFFFF"/>
                </a:solidFill>
              </a:rPr>
            </a:br>
            <a:r>
              <a:rPr lang="en-US" sz="700" b="1" dirty="0" smtClean="0">
                <a:solidFill>
                  <a:srgbClr val="FFFFFF"/>
                </a:solidFill>
              </a:rPr>
              <a:t>by attacker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1989929" y="4162667"/>
            <a:ext cx="663412" cy="6903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Modify server filesystem/ database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2800922" y="1510436"/>
            <a:ext cx="699907" cy="516841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Convince user to run executable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2788395" y="2439197"/>
            <a:ext cx="712432" cy="473051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File format/ browser vulnerability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2886191" y="4284371"/>
            <a:ext cx="614636" cy="506368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Phishing attack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3755212" y="2062528"/>
            <a:ext cx="645665" cy="5083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FFFFFF"/>
                </a:solidFill>
              </a:rPr>
              <a:t>M</a:t>
            </a:r>
            <a:r>
              <a:rPr lang="en-US" sz="700" b="1" dirty="0" smtClean="0">
                <a:solidFill>
                  <a:srgbClr val="FFFFFF"/>
                </a:solidFill>
              </a:rPr>
              <a:t>alicious code execution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4028950" y="938822"/>
            <a:ext cx="646669" cy="635500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Download and install additional malware</a:t>
            </a:r>
            <a:endParaRPr lang="en-US" sz="700" dirty="0">
              <a:solidFill>
                <a:srgbClr val="FFFFFF"/>
              </a:solidFill>
            </a:endParaRPr>
          </a:p>
        </p:txBody>
      </p:sp>
      <p:grpSp>
        <p:nvGrpSpPr>
          <p:cNvPr id="506" name="Group 505"/>
          <p:cNvGrpSpPr/>
          <p:nvPr/>
        </p:nvGrpSpPr>
        <p:grpSpPr>
          <a:xfrm>
            <a:off x="4036634" y="3078693"/>
            <a:ext cx="721375" cy="1449891"/>
            <a:chOff x="400588" y="1425945"/>
            <a:chExt cx="2028713" cy="1449891"/>
          </a:xfrm>
        </p:grpSpPr>
        <p:sp>
          <p:nvSpPr>
            <p:cNvPr id="507" name="TextBox 506"/>
            <p:cNvSpPr txBox="1"/>
            <p:nvPr/>
          </p:nvSpPr>
          <p:spPr>
            <a:xfrm>
              <a:off x="400588" y="1425945"/>
              <a:ext cx="2028713" cy="1449891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9144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Propagate another system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458065" y="2175503"/>
              <a:ext cx="1913757" cy="39689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Network Service Exploit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458065" y="2632704"/>
              <a:ext cx="1913757" cy="197106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etc...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458065" y="1841767"/>
              <a:ext cx="1913757" cy="280293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Copy to file share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1" name="Group 510"/>
          <p:cNvGrpSpPr/>
          <p:nvPr/>
        </p:nvGrpSpPr>
        <p:grpSpPr>
          <a:xfrm>
            <a:off x="4835252" y="784871"/>
            <a:ext cx="848892" cy="1591315"/>
            <a:chOff x="5713308" y="1433649"/>
            <a:chExt cx="848892" cy="1591314"/>
          </a:xfrm>
        </p:grpSpPr>
        <p:sp>
          <p:nvSpPr>
            <p:cNvPr id="512" name="TextBox 511"/>
            <p:cNvSpPr txBox="1"/>
            <p:nvPr/>
          </p:nvSpPr>
          <p:spPr>
            <a:xfrm>
              <a:off x="5713308" y="1433649"/>
              <a:ext cx="848892" cy="1591314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Persist on the system</a:t>
              </a: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5737774" y="1738803"/>
              <a:ext cx="799960" cy="385050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8288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Modify existing </a:t>
              </a:r>
              <a:r>
                <a:rPr lang="en-US" sz="700" dirty="0">
                  <a:solidFill>
                    <a:srgbClr val="FFFFFF"/>
                  </a:solidFill>
                </a:rPr>
                <a:t>service</a:t>
              </a: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5737774" y="2376012"/>
              <a:ext cx="799960" cy="40440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Add BHO or explorer extension</a:t>
              </a:r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5737774" y="2818392"/>
              <a:ext cx="799960" cy="168266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Etc...</a:t>
              </a:r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5737774" y="2158727"/>
              <a:ext cx="799960" cy="182211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Install service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4835252" y="2577748"/>
            <a:ext cx="848892" cy="1696595"/>
            <a:chOff x="5713308" y="3357155"/>
            <a:chExt cx="848892" cy="1696594"/>
          </a:xfrm>
        </p:grpSpPr>
        <p:sp>
          <p:nvSpPr>
            <p:cNvPr id="518" name="TextBox 517"/>
            <p:cNvSpPr txBox="1"/>
            <p:nvPr/>
          </p:nvSpPr>
          <p:spPr>
            <a:xfrm>
              <a:off x="5713308" y="3357155"/>
              <a:ext cx="848892" cy="1696594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Self-preservation</a:t>
              </a:r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5741019" y="3654333"/>
              <a:ext cx="799960" cy="519250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Disrupt security software or updates</a:t>
              </a:r>
            </a:p>
          </p:txBody>
        </p:sp>
        <p:sp>
          <p:nvSpPr>
            <p:cNvPr id="520" name="TextBox 519"/>
            <p:cNvSpPr txBox="1"/>
            <p:nvPr/>
          </p:nvSpPr>
          <p:spPr>
            <a:xfrm>
              <a:off x="5741018" y="4214723"/>
              <a:ext cx="798336" cy="280407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Rootkit techniques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5741018" y="4536270"/>
              <a:ext cx="793890" cy="27381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Process Injection</a:t>
              </a: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5741019" y="4851228"/>
              <a:ext cx="799960" cy="16497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Etc...</a:t>
              </a:r>
            </a:p>
          </p:txBody>
        </p:sp>
      </p:grpSp>
      <p:grpSp>
        <p:nvGrpSpPr>
          <p:cNvPr id="523" name="Group 522"/>
          <p:cNvGrpSpPr/>
          <p:nvPr/>
        </p:nvGrpSpPr>
        <p:grpSpPr>
          <a:xfrm>
            <a:off x="5762459" y="2916611"/>
            <a:ext cx="796590" cy="1152605"/>
            <a:chOff x="6288088" y="3590876"/>
            <a:chExt cx="1594900" cy="995085"/>
          </a:xfrm>
        </p:grpSpPr>
        <p:sp>
          <p:nvSpPr>
            <p:cNvPr id="524" name="TextBox 523"/>
            <p:cNvSpPr txBox="1"/>
            <p:nvPr/>
          </p:nvSpPr>
          <p:spPr>
            <a:xfrm>
              <a:off x="6288088" y="3590876"/>
              <a:ext cx="1594900" cy="995085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Tampering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6347705" y="3772859"/>
              <a:ext cx="1491008" cy="767173"/>
              <a:chOff x="3707582" y="5309666"/>
              <a:chExt cx="1491008" cy="767173"/>
            </a:xfrm>
            <a:solidFill>
              <a:srgbClr val="4984B5"/>
            </a:solidFill>
          </p:grpSpPr>
          <p:sp>
            <p:nvSpPr>
              <p:cNvPr id="526" name="TextBox 525"/>
              <p:cNvSpPr txBox="1"/>
              <p:nvPr/>
            </p:nvSpPr>
            <p:spPr>
              <a:xfrm>
                <a:off x="3707582" y="5309666"/>
                <a:ext cx="1491008" cy="360871"/>
              </a:xfrm>
              <a:prstGeom prst="rect">
                <a:avLst/>
              </a:prstGeom>
              <a:grpFill/>
              <a:ln w="1587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1"/>
                    </a:solidFill>
                  </a:defRPr>
                </a:lvl1pPr>
              </a:lstStyle>
              <a:p>
                <a:pPr eaLnBrk="0" fontAlgn="base" hangingPunct="0">
                  <a:lnSpc>
                    <a:spcPts val="1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rgbClr val="FFFFFF"/>
                    </a:solidFill>
                  </a:rPr>
                  <a:t>Malicious </a:t>
                </a:r>
                <a:br>
                  <a:rPr lang="en-US" sz="700" dirty="0">
                    <a:solidFill>
                      <a:srgbClr val="FFFFFF"/>
                    </a:solidFill>
                  </a:rPr>
                </a:br>
                <a:r>
                  <a:rPr lang="en-US" sz="700" dirty="0">
                    <a:solidFill>
                      <a:srgbClr val="FFFFFF"/>
                    </a:solidFill>
                  </a:rPr>
                  <a:t>destruction of files</a:t>
                </a:r>
              </a:p>
            </p:txBody>
          </p:sp>
          <p:sp>
            <p:nvSpPr>
              <p:cNvPr id="527" name="TextBox 526"/>
              <p:cNvSpPr txBox="1"/>
              <p:nvPr/>
            </p:nvSpPr>
            <p:spPr>
              <a:xfrm>
                <a:off x="3707582" y="5716921"/>
                <a:ext cx="1491008" cy="359918"/>
              </a:xfrm>
              <a:prstGeom prst="rect">
                <a:avLst/>
              </a:prstGeom>
              <a:grpFill/>
              <a:ln w="1587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1"/>
                    </a:solidFill>
                  </a:defRPr>
                </a:lvl1pPr>
              </a:lstStyle>
              <a:p>
                <a:pPr eaLnBrk="0" fontAlgn="base" hangingPunct="0">
                  <a:lnSpc>
                    <a:spcPts val="1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rgbClr val="FFFFFF"/>
                    </a:solidFill>
                  </a:rPr>
                  <a:t>Ransomware </a:t>
                </a:r>
                <a:br>
                  <a:rPr lang="en-US" sz="700" dirty="0">
                    <a:solidFill>
                      <a:srgbClr val="FFFFFF"/>
                    </a:solidFill>
                  </a:rPr>
                </a:br>
                <a:r>
                  <a:rPr lang="en-US" sz="700" dirty="0">
                    <a:solidFill>
                      <a:srgbClr val="FFFFFF"/>
                    </a:solidFill>
                  </a:rPr>
                  <a:t>encrypt</a:t>
                </a:r>
                <a:r>
                  <a:rPr lang="en-US" sz="700" dirty="0" smtClean="0">
                    <a:solidFill>
                      <a:srgbClr val="FFFFFF"/>
                    </a:solidFill>
                  </a:rPr>
                  <a:t>/ modify </a:t>
                </a:r>
                <a:r>
                  <a:rPr lang="en-US" sz="700" dirty="0">
                    <a:solidFill>
                      <a:srgbClr val="FFFFFF"/>
                    </a:solidFill>
                  </a:rPr>
                  <a:t>files</a:t>
                </a:r>
              </a:p>
            </p:txBody>
          </p:sp>
        </p:grpSp>
      </p:grpSp>
      <p:sp>
        <p:nvSpPr>
          <p:cNvPr id="528" name="TextBox 527"/>
          <p:cNvSpPr txBox="1"/>
          <p:nvPr/>
        </p:nvSpPr>
        <p:spPr>
          <a:xfrm>
            <a:off x="5146230" y="4361214"/>
            <a:ext cx="908893" cy="4834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Money extorted </a:t>
            </a:r>
            <a:br>
              <a:rPr lang="en-US" sz="700" b="1" dirty="0" smtClean="0">
                <a:solidFill>
                  <a:srgbClr val="FFFFFF"/>
                </a:solidFill>
              </a:rPr>
            </a:br>
            <a:r>
              <a:rPr lang="en-US" sz="700" b="1" dirty="0" smtClean="0">
                <a:solidFill>
                  <a:srgbClr val="FFFFFF"/>
                </a:solidFill>
              </a:rPr>
              <a:t>to recover files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6384668" y="4361212"/>
            <a:ext cx="893234" cy="49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Destruction or modification of user’s files</a:t>
            </a:r>
            <a:endParaRPr lang="en-US" sz="700" b="1" dirty="0">
              <a:solidFill>
                <a:srgbClr val="FFFFFF"/>
              </a:solidFill>
            </a:endParaRPr>
          </a:p>
        </p:txBody>
      </p:sp>
      <p:grpSp>
        <p:nvGrpSpPr>
          <p:cNvPr id="530" name="Group 529"/>
          <p:cNvGrpSpPr/>
          <p:nvPr/>
        </p:nvGrpSpPr>
        <p:grpSpPr>
          <a:xfrm>
            <a:off x="6807272" y="575071"/>
            <a:ext cx="704713" cy="1161125"/>
            <a:chOff x="7554817" y="1076900"/>
            <a:chExt cx="765672" cy="1161125"/>
          </a:xfrm>
        </p:grpSpPr>
        <p:sp>
          <p:nvSpPr>
            <p:cNvPr id="531" name="TextBox 530"/>
            <p:cNvSpPr txBox="1"/>
            <p:nvPr/>
          </p:nvSpPr>
          <p:spPr>
            <a:xfrm>
              <a:off x="7554817" y="1076900"/>
              <a:ext cx="765672" cy="1161125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Bot </a:t>
              </a:r>
              <a:r>
                <a:rPr lang="en-US" sz="700" dirty="0" smtClean="0">
                  <a:solidFill>
                    <a:srgbClr val="FFFFFF"/>
                  </a:solidFill>
                </a:rPr>
                <a:t/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services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7586312" y="1335572"/>
              <a:ext cx="706315" cy="249827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8288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Remote access</a:t>
              </a:r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7586312" y="1620128"/>
              <a:ext cx="706315" cy="15531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DDOS</a:t>
              </a:r>
            </a:p>
          </p:txBody>
        </p:sp>
        <p:sp>
          <p:nvSpPr>
            <p:cNvPr id="534" name="TextBox 533"/>
            <p:cNvSpPr txBox="1"/>
            <p:nvPr/>
          </p:nvSpPr>
          <p:spPr>
            <a:xfrm>
              <a:off x="7586312" y="1810981"/>
              <a:ext cx="706315" cy="16827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Send spam</a:t>
              </a:r>
            </a:p>
          </p:txBody>
        </p:sp>
        <p:sp>
          <p:nvSpPr>
            <p:cNvPr id="535" name="TextBox 534"/>
            <p:cNvSpPr txBox="1"/>
            <p:nvPr/>
          </p:nvSpPr>
          <p:spPr>
            <a:xfrm>
              <a:off x="7586312" y="2012253"/>
              <a:ext cx="706315" cy="168008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Open proxy</a:t>
              </a:r>
            </a:p>
          </p:txBody>
        </p:sp>
      </p:grpSp>
      <p:grpSp>
        <p:nvGrpSpPr>
          <p:cNvPr id="536" name="Group 535"/>
          <p:cNvGrpSpPr/>
          <p:nvPr/>
        </p:nvGrpSpPr>
        <p:grpSpPr>
          <a:xfrm>
            <a:off x="6807270" y="1805253"/>
            <a:ext cx="1036178" cy="475163"/>
            <a:chOff x="7541206" y="2252406"/>
            <a:chExt cx="1036178" cy="475163"/>
          </a:xfrm>
        </p:grpSpPr>
        <p:sp>
          <p:nvSpPr>
            <p:cNvPr id="537" name="TextBox 536"/>
            <p:cNvSpPr txBox="1"/>
            <p:nvPr/>
          </p:nvSpPr>
          <p:spPr>
            <a:xfrm>
              <a:off x="7541206" y="2252406"/>
              <a:ext cx="1036178" cy="475163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Command control</a:t>
              </a:r>
            </a:p>
          </p:txBody>
        </p:sp>
        <p:sp>
          <p:nvSpPr>
            <p:cNvPr id="538" name="TextBox 537"/>
            <p:cNvSpPr txBox="1"/>
            <p:nvPr/>
          </p:nvSpPr>
          <p:spPr>
            <a:xfrm>
              <a:off x="7573470" y="2412571"/>
              <a:ext cx="969537" cy="275921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8288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IRC, HTTP, P2P, twitter etc.</a:t>
              </a:r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07272" y="3211969"/>
            <a:ext cx="1036179" cy="1053704"/>
            <a:chOff x="7541206" y="4151343"/>
            <a:chExt cx="1036179" cy="1053704"/>
          </a:xfrm>
        </p:grpSpPr>
        <p:sp>
          <p:nvSpPr>
            <p:cNvPr id="540" name="TextBox 539"/>
            <p:cNvSpPr txBox="1"/>
            <p:nvPr/>
          </p:nvSpPr>
          <p:spPr>
            <a:xfrm>
              <a:off x="7541206" y="4151343"/>
              <a:ext cx="1036179" cy="1053704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Capture sensitive data</a:t>
              </a:r>
            </a:p>
          </p:txBody>
        </p:sp>
        <p:sp>
          <p:nvSpPr>
            <p:cNvPr id="541" name="TextBox 540"/>
            <p:cNvSpPr txBox="1"/>
            <p:nvPr/>
          </p:nvSpPr>
          <p:spPr>
            <a:xfrm>
              <a:off x="7573470" y="4438671"/>
              <a:ext cx="969537" cy="191944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Keyloggers</a:t>
              </a:r>
            </a:p>
          </p:txBody>
        </p:sp>
        <p:sp>
          <p:nvSpPr>
            <p:cNvPr id="542" name="TextBox 541"/>
            <p:cNvSpPr txBox="1"/>
            <p:nvPr/>
          </p:nvSpPr>
          <p:spPr>
            <a:xfrm>
              <a:off x="7573470" y="4674888"/>
              <a:ext cx="969537" cy="268344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Man-in-the browser</a:t>
              </a:r>
            </a:p>
          </p:txBody>
        </p:sp>
        <p:sp>
          <p:nvSpPr>
            <p:cNvPr id="543" name="TextBox 542"/>
            <p:cNvSpPr txBox="1"/>
            <p:nvPr/>
          </p:nvSpPr>
          <p:spPr>
            <a:xfrm>
              <a:off x="7573470" y="4983297"/>
              <a:ext cx="969537" cy="17094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etc.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6807272" y="2340660"/>
            <a:ext cx="1031075" cy="806339"/>
            <a:chOff x="7541206" y="2894247"/>
            <a:chExt cx="1031075" cy="806338"/>
          </a:xfrm>
        </p:grpSpPr>
        <p:sp>
          <p:nvSpPr>
            <p:cNvPr id="545" name="TextBox 544"/>
            <p:cNvSpPr txBox="1"/>
            <p:nvPr/>
          </p:nvSpPr>
          <p:spPr>
            <a:xfrm>
              <a:off x="7541206" y="2894247"/>
              <a:ext cx="1031075" cy="806338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Adware/scareware</a:t>
              </a:r>
            </a:p>
          </p:txBody>
        </p:sp>
        <p:sp>
          <p:nvSpPr>
            <p:cNvPr id="546" name="TextBox 545"/>
            <p:cNvSpPr txBox="1"/>
            <p:nvPr/>
          </p:nvSpPr>
          <p:spPr>
            <a:xfrm>
              <a:off x="7573470" y="3059199"/>
              <a:ext cx="969537" cy="399108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Browser </a:t>
              </a:r>
              <a:r>
                <a:rPr lang="en-US" sz="700" dirty="0" smtClean="0">
                  <a:solidFill>
                    <a:srgbClr val="FFFFFF"/>
                  </a:solidFill>
                </a:rPr>
                <a:t>plugins, toolbars, config </a:t>
              </a:r>
              <a:r>
                <a:rPr lang="en-US" sz="700" dirty="0">
                  <a:solidFill>
                    <a:srgbClr val="FFFFFF"/>
                  </a:solidFill>
                </a:rPr>
                <a:t>changes</a:t>
              </a:r>
            </a:p>
          </p:txBody>
        </p:sp>
        <p:sp>
          <p:nvSpPr>
            <p:cNvPr id="547" name="TextBox 546"/>
            <p:cNvSpPr txBox="1"/>
            <p:nvPr/>
          </p:nvSpPr>
          <p:spPr>
            <a:xfrm>
              <a:off x="7573470" y="3495053"/>
              <a:ext cx="969537" cy="166453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etc.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8" name="TextBox 547"/>
          <p:cNvSpPr txBox="1"/>
          <p:nvPr/>
        </p:nvSpPr>
        <p:spPr>
          <a:xfrm>
            <a:off x="8075524" y="3780464"/>
            <a:ext cx="605042" cy="418304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Transmit captured data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549" name="TextBox 548"/>
          <p:cNvSpPr txBox="1"/>
          <p:nvPr/>
        </p:nvSpPr>
        <p:spPr>
          <a:xfrm>
            <a:off x="8207693" y="2030898"/>
            <a:ext cx="766575" cy="4189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Ads displayed, click fraud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8210501" y="2497007"/>
            <a:ext cx="763767" cy="4189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User pays for Fake AV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7667508" y="606309"/>
            <a:ext cx="628039" cy="5662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Both </a:t>
            </a:r>
            <a:br>
              <a:rPr lang="en-US" sz="700" b="1" dirty="0" smtClean="0">
                <a:solidFill>
                  <a:srgbClr val="FFFFFF"/>
                </a:solidFill>
              </a:rPr>
            </a:br>
            <a:r>
              <a:rPr lang="en-US" sz="700" b="1" dirty="0" smtClean="0">
                <a:solidFill>
                  <a:srgbClr val="FFFFFF"/>
                </a:solidFill>
              </a:rPr>
              <a:t>installed &amp; operational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8470281" y="623131"/>
            <a:ext cx="503987" cy="4859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Sell bot services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8217173" y="1286216"/>
            <a:ext cx="757094" cy="48433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Intellectual Property Theft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8217172" y="3032573"/>
            <a:ext cx="757094" cy="5602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Identity </a:t>
            </a:r>
            <a:br>
              <a:rPr lang="en-US" sz="700" b="1" dirty="0" smtClean="0">
                <a:solidFill>
                  <a:srgbClr val="FFFFFF"/>
                </a:solidFill>
              </a:rPr>
            </a:br>
            <a:r>
              <a:rPr lang="en-US" sz="700" b="1" dirty="0" smtClean="0">
                <a:solidFill>
                  <a:srgbClr val="FFFFFF"/>
                </a:solidFill>
              </a:rPr>
              <a:t>Theft/ Financial Fraud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5968548" y="2058227"/>
            <a:ext cx="554547" cy="6903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Malware remains active in system</a:t>
            </a:r>
            <a:endParaRPr lang="en-US" sz="700" b="1" dirty="0">
              <a:solidFill>
                <a:srgbClr val="FFFFFF"/>
              </a:solidFill>
            </a:endParaRPr>
          </a:p>
        </p:txBody>
      </p:sp>
      <p:cxnSp>
        <p:nvCxnSpPr>
          <p:cNvPr id="556" name="Straight Arrow Connector 555"/>
          <p:cNvCxnSpPr/>
          <p:nvPr/>
        </p:nvCxnSpPr>
        <p:spPr bwMode="auto">
          <a:xfrm>
            <a:off x="709930" y="3125880"/>
            <a:ext cx="0" cy="8075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557" name="Group 556"/>
          <p:cNvGrpSpPr/>
          <p:nvPr/>
        </p:nvGrpSpPr>
        <p:grpSpPr>
          <a:xfrm>
            <a:off x="116478" y="3242672"/>
            <a:ext cx="690963" cy="592765"/>
            <a:chOff x="400588" y="4906715"/>
            <a:chExt cx="2028713" cy="663898"/>
          </a:xfrm>
        </p:grpSpPr>
        <p:sp>
          <p:nvSpPr>
            <p:cNvPr id="558" name="TextBox 557"/>
            <p:cNvSpPr txBox="1"/>
            <p:nvPr/>
          </p:nvSpPr>
          <p:spPr>
            <a:xfrm>
              <a:off x="400588" y="4906715"/>
              <a:ext cx="2028713" cy="663898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Access target’s LAN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59" name="TextBox 558"/>
            <p:cNvSpPr txBox="1"/>
            <p:nvPr/>
          </p:nvSpPr>
          <p:spPr>
            <a:xfrm>
              <a:off x="458065" y="5292431"/>
              <a:ext cx="1913758" cy="228600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Public WAP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101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popular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B23B61D-7848-407F-A498-9F4C233B09A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1" y="818966"/>
            <a:ext cx="9143999" cy="8153584"/>
          </a:xfrm>
          <a:prstGeom prst="ellipse">
            <a:avLst/>
          </a:prstGeom>
          <a:gradFill>
            <a:gsLst>
              <a:gs pos="0">
                <a:srgbClr val="C00000"/>
              </a:gs>
              <a:gs pos="49000">
                <a:schemeClr val="accent1">
                  <a:alpha val="0"/>
                  <a:lumMod val="92000"/>
                  <a:lumOff val="8000"/>
                </a:schemeClr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9321" y="3751353"/>
            <a:ext cx="3484569" cy="2862945"/>
            <a:chOff x="2809321" y="3751353"/>
            <a:chExt cx="3484569" cy="2862945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2809321" y="3751353"/>
              <a:ext cx="3484569" cy="2862945"/>
            </a:xfrm>
            <a:prstGeom prst="ellipse">
              <a:avLst/>
            </a:prstGeom>
            <a:gradFill>
              <a:gsLst>
                <a:gs pos="0">
                  <a:srgbClr val="C00000"/>
                </a:gs>
                <a:gs pos="49000">
                  <a:schemeClr val="accent1">
                    <a:alpha val="0"/>
                    <a:lumMod val="92000"/>
                    <a:lumOff val="8000"/>
                  </a:schemeClr>
                </a:gs>
              </a:gsLst>
              <a:lin ang="5400000" scaled="0"/>
            </a:gra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64532" y="4705350"/>
              <a:ext cx="207426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Anti-Malware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66800" y="1392019"/>
            <a:ext cx="7086600" cy="6666131"/>
            <a:chOff x="1066800" y="1392019"/>
            <a:chExt cx="7086600" cy="6666131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1392019"/>
              <a:ext cx="7086600" cy="6666131"/>
              <a:chOff x="1066800" y="1392019"/>
              <a:chExt cx="7086600" cy="6666131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 bwMode="auto">
              <a:xfrm>
                <a:off x="1066800" y="1888508"/>
                <a:ext cx="7086600" cy="6169642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49000">
                    <a:schemeClr val="accent1">
                      <a:alpha val="0"/>
                      <a:lumMod val="92000"/>
                      <a:lumOff val="8000"/>
                    </a:schemeClr>
                  </a:gs>
                </a:gsLst>
                <a:lin ang="54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91"/>
                <a:endParaRPr lang="en-US" dirty="0">
                  <a:solidFill>
                    <a:schemeClr val="bg1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133600" y="2879355"/>
                <a:ext cx="4836011" cy="4310043"/>
                <a:chOff x="1402330" y="5014807"/>
                <a:chExt cx="6446335" cy="4747723"/>
              </a:xfrm>
            </p:grpSpPr>
            <p:sp>
              <p:nvSpPr>
                <p:cNvPr id="18" name="Oval 17"/>
                <p:cNvSpPr>
                  <a:spLocks noChangeAspect="1"/>
                </p:cNvSpPr>
                <p:nvPr/>
              </p:nvSpPr>
              <p:spPr bwMode="auto">
                <a:xfrm>
                  <a:off x="1402330" y="5014807"/>
                  <a:ext cx="6446335" cy="4747723"/>
                </a:xfrm>
                <a:prstGeom prst="ellipse">
                  <a:avLst/>
                </a:prstGeom>
                <a:gradFill>
                  <a:gsLst>
                    <a:gs pos="0">
                      <a:srgbClr val="C00000"/>
                    </a:gs>
                    <a:gs pos="49000">
                      <a:schemeClr val="accent1">
                        <a:alpha val="0"/>
                        <a:lumMod val="92000"/>
                        <a:lumOff val="8000"/>
                      </a:schemeClr>
                    </a:gs>
                  </a:gsLst>
                  <a:lin ang="5400000" scaled="0"/>
                </a:gra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0" rIns="9144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91"/>
                  <a:endParaRPr lang="en-US" dirty="0">
                    <a:solidFill>
                      <a:schemeClr val="bg1"/>
                    </a:solidFill>
                    <a:latin typeface="Arial" charset="0"/>
                    <a:ea typeface="MS PGothic" pitchFamily="34" charset="-128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107562" y="5263531"/>
                  <a:ext cx="3156863" cy="4248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Host Firewall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3564532" y="2114550"/>
                <a:ext cx="2074268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Network Reputation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28800" y="2535019"/>
                <a:ext cx="2074268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Message Reputation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60003" y="2513787"/>
                <a:ext cx="2074268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Web</a:t>
                </a:r>
                <a:br>
                  <a:rPr lang="en-US" dirty="0" smtClean="0">
                    <a:solidFill>
                      <a:schemeClr val="bg1"/>
                    </a:solidFill>
                  </a:rPr>
                </a:br>
                <a:r>
                  <a:rPr lang="en-US" dirty="0" smtClean="0">
                    <a:solidFill>
                      <a:schemeClr val="bg1"/>
                    </a:solidFill>
                  </a:rPr>
                  <a:t>Reputation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78632" y="1440482"/>
                <a:ext cx="207426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Network Firewall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164732" y="1392019"/>
                <a:ext cx="2074268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Network Intrusion Prevention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64532" y="3650218"/>
                <a:ext cx="207426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Host IPS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564532" y="3790950"/>
              <a:ext cx="2074268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/>
              </a:r>
              <a:br>
                <a:rPr lang="en-US" dirty="0" smtClean="0">
                  <a:solidFill>
                    <a:schemeClr val="bg1"/>
                  </a:solidFill>
                </a:rPr>
              </a:b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Access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08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Endpoint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B23B61D-7848-407F-A498-9F4C233B09A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1" y="818966"/>
            <a:ext cx="9143999" cy="8153584"/>
          </a:xfrm>
          <a:prstGeom prst="ellipse">
            <a:avLst/>
          </a:prstGeom>
          <a:gradFill>
            <a:gsLst>
              <a:gs pos="0">
                <a:srgbClr val="C00000"/>
              </a:gs>
              <a:gs pos="49000">
                <a:schemeClr val="accent1">
                  <a:alpha val="0"/>
                  <a:lumMod val="92000"/>
                  <a:lumOff val="8000"/>
                </a:schemeClr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9" tIns="34295" rIns="68589" bIns="34295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1066800" y="1888508"/>
            <a:ext cx="7086600" cy="6169642"/>
          </a:xfrm>
          <a:prstGeom prst="ellipse">
            <a:avLst/>
          </a:prstGeom>
          <a:gradFill>
            <a:gsLst>
              <a:gs pos="0">
                <a:srgbClr val="C00000"/>
              </a:gs>
              <a:gs pos="49000">
                <a:schemeClr val="accent1">
                  <a:alpha val="0"/>
                  <a:lumMod val="92000"/>
                  <a:lumOff val="8000"/>
                </a:schemeClr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91"/>
            <a:endParaRPr lang="en-US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33600" y="2800351"/>
            <a:ext cx="4836011" cy="4389048"/>
            <a:chOff x="1402330" y="4927780"/>
            <a:chExt cx="6446335" cy="4834751"/>
          </a:xfrm>
        </p:grpSpPr>
        <p:grpSp>
          <p:nvGrpSpPr>
            <p:cNvPr id="14" name="Group 13"/>
            <p:cNvGrpSpPr/>
            <p:nvPr/>
          </p:nvGrpSpPr>
          <p:grpSpPr>
            <a:xfrm>
              <a:off x="1402330" y="4927780"/>
              <a:ext cx="6446335" cy="4834751"/>
              <a:chOff x="1402330" y="4927780"/>
              <a:chExt cx="6446335" cy="4834751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 bwMode="auto">
              <a:xfrm>
                <a:off x="1402330" y="4927780"/>
                <a:ext cx="6446335" cy="4834751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49000">
                    <a:schemeClr val="accent1">
                      <a:alpha val="0"/>
                      <a:lumMod val="92000"/>
                      <a:lumOff val="8000"/>
                    </a:schemeClr>
                  </a:gs>
                </a:gsLst>
                <a:lin ang="54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0" rIns="9144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91"/>
                <a:endParaRPr lang="en-US" dirty="0">
                  <a:solidFill>
                    <a:schemeClr val="bg1"/>
                  </a:solidFill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07562" y="5347469"/>
                <a:ext cx="3156863" cy="40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Engine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303057" y="5975355"/>
              <a:ext cx="4644882" cy="3153674"/>
              <a:chOff x="2303057" y="5975355"/>
              <a:chExt cx="4644882" cy="3153674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 bwMode="auto">
              <a:xfrm>
                <a:off x="2303057" y="5975355"/>
                <a:ext cx="4644882" cy="3153674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49000">
                    <a:schemeClr val="accent1">
                      <a:alpha val="0"/>
                      <a:lumMod val="92000"/>
                      <a:lumOff val="8000"/>
                    </a:schemeClr>
                  </a:gs>
                </a:gsLst>
                <a:lin ang="54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09743" y="6606539"/>
                <a:ext cx="2764970" cy="40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Content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3564532" y="2266950"/>
            <a:ext cx="2074268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Scanner Core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64532" y="1211818"/>
            <a:ext cx="2074268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Point Product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6868" y="1027152"/>
            <a:ext cx="2074268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Management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395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anti-malware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/>
              <a:t>Traditional File Scanning (OAS, ODS)</a:t>
            </a:r>
          </a:p>
          <a:p>
            <a:r>
              <a:rPr lang="en-US" sz="1800" dirty="0"/>
              <a:t>Registry &amp; Cookies</a:t>
            </a:r>
          </a:p>
          <a:p>
            <a:r>
              <a:rPr lang="en-US" sz="1800" dirty="0"/>
              <a:t>Cloud scanning</a:t>
            </a:r>
          </a:p>
          <a:p>
            <a:r>
              <a:rPr lang="en-US" sz="1800" dirty="0"/>
              <a:t>Memory Scanning</a:t>
            </a:r>
          </a:p>
          <a:p>
            <a:r>
              <a:rPr lang="en-US" sz="1800" dirty="0"/>
              <a:t>Scripts</a:t>
            </a:r>
          </a:p>
          <a:p>
            <a:r>
              <a:rPr lang="en-US" sz="1800" dirty="0"/>
              <a:t>Heuristics</a:t>
            </a:r>
          </a:p>
          <a:p>
            <a:r>
              <a:rPr lang="en-US" sz="1800" dirty="0"/>
              <a:t>Decomposition</a:t>
            </a:r>
          </a:p>
          <a:p>
            <a:r>
              <a:rPr lang="en-US" sz="1800" dirty="0"/>
              <a:t>Configuration: Exclusions, Sensitivity, Reporting, </a:t>
            </a:r>
            <a:r>
              <a:rPr lang="en-US" sz="1800" dirty="0" err="1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8896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Malware Defense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48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anti-malware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/>
              <a:t>YARA - The pattern matching Swiss knife for malware researchers</a:t>
            </a:r>
          </a:p>
          <a:p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78602"/>
              </p:ext>
            </p:extLst>
          </p:nvPr>
        </p:nvGraphicFramePr>
        <p:xfrm>
          <a:off x="1295400" y="1885950"/>
          <a:ext cx="6096000" cy="2636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96000"/>
              </a:tblGrid>
              <a:tr h="2636520">
                <a:tc>
                  <a:txBody>
                    <a:bodyPr/>
                    <a:lstStyle/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smtClean="0"/>
                        <a:t>rule </a:t>
                      </a:r>
                      <a:r>
                        <a:rPr lang="en-US" sz="1800" kern="0" dirty="0" err="1" smtClean="0"/>
                        <a:t>BadBoy</a:t>
                      </a:r>
                      <a:r>
                        <a:rPr lang="en-US" sz="1800" kern="0" dirty="0" smtClean="0"/>
                        <a:t/>
                      </a:r>
                      <a:br>
                        <a:rPr lang="en-US" sz="1800" kern="0" dirty="0" smtClean="0"/>
                      </a:br>
                      <a:r>
                        <a:rPr lang="en-US" sz="1800" kern="0" dirty="0" smtClean="0"/>
                        <a:t>{</a:t>
                      </a:r>
                      <a:br>
                        <a:rPr lang="en-US" sz="1800" kern="0" dirty="0" smtClean="0"/>
                      </a:br>
                      <a:r>
                        <a:rPr lang="en-US" sz="1800" kern="0" dirty="0" smtClean="0"/>
                        <a:t>	strings:</a:t>
                      </a:r>
                      <a:br>
                        <a:rPr lang="en-US" sz="1800" kern="0" dirty="0" smtClean="0"/>
                      </a:br>
                      <a:r>
                        <a:rPr lang="en-US" sz="1800" kern="0" dirty="0" smtClean="0"/>
                        <a:t>		$a = “win.exe”</a:t>
                      </a:r>
                      <a:br>
                        <a:rPr lang="en-US" sz="1800" kern="0" dirty="0" smtClean="0"/>
                      </a:br>
                      <a:r>
                        <a:rPr lang="en-US" sz="1800" kern="0" dirty="0" smtClean="0"/>
                        <a:t>		$b = http://foo.com/badfile1.exe</a:t>
                      </a:r>
                      <a:br>
                        <a:rPr lang="en-US" sz="1800" kern="0" dirty="0" smtClean="0"/>
                      </a:br>
                      <a:r>
                        <a:rPr lang="en-US" sz="1800" kern="0" dirty="0" smtClean="0"/>
                        <a:t>		$c = http://bar.com/badfile2.exe</a:t>
                      </a:r>
                      <a:br>
                        <a:rPr lang="en-US" sz="1800" kern="0" dirty="0" smtClean="0"/>
                      </a:br>
                      <a:r>
                        <a:rPr lang="en-US" sz="1800" kern="0" dirty="0" smtClean="0"/>
                        <a:t>	condition:</a:t>
                      </a:r>
                      <a:br>
                        <a:rPr lang="en-US" sz="1800" kern="0" dirty="0" smtClean="0"/>
                      </a:br>
                      <a:r>
                        <a:rPr lang="en-US" sz="1800" kern="0" dirty="0" smtClean="0"/>
                        <a:t>		$a and ($b or $c)</a:t>
                      </a:r>
                      <a:br>
                        <a:rPr lang="en-US" sz="1800" kern="0" dirty="0" smtClean="0"/>
                      </a:br>
                      <a:r>
                        <a:rPr lang="en-US" sz="1800" kern="0" dirty="0" smtClean="0"/>
                        <a:t>}</a:t>
                      </a:r>
                      <a:endParaRPr lang="en-US" sz="1800" kern="0" dirty="0" smtClean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52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anti-malware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33400" y="97155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 marL="172921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har char="•"/>
              <a:defRPr lang="en-US" sz="1600" b="0" i="0" dirty="0" smtClean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69523" indent="-223684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–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2pPr>
            <a:lvl3pPr marL="915363" indent="-172921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•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3pPr>
            <a:lvl4pPr marL="1311966" indent="-225272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–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4pPr>
            <a:lvl5pPr marL="1660979" indent="-228444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»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5pPr>
            <a:lvl6pPr marL="2117867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574755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31642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488531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 smtClean="0">
                <a:solidFill>
                  <a:schemeClr val="bg1"/>
                </a:solidFill>
              </a:rPr>
              <a:t>Strings expressed as “</a:t>
            </a:r>
            <a:r>
              <a:rPr lang="en-US" sz="1800" kern="0" dirty="0" err="1" smtClean="0">
                <a:solidFill>
                  <a:schemeClr val="bg1"/>
                </a:solidFill>
              </a:rPr>
              <a:t>mystring</a:t>
            </a:r>
            <a:r>
              <a:rPr lang="en-US" sz="1800" kern="0" dirty="0" smtClean="0">
                <a:solidFill>
                  <a:schemeClr val="bg1"/>
                </a:solidFill>
              </a:rPr>
              <a:t>”, can be followed by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kern="0" dirty="0" err="1" smtClean="0">
                <a:solidFill>
                  <a:schemeClr val="bg1"/>
                </a:solidFill>
              </a:rPr>
              <a:t>nocase</a:t>
            </a:r>
            <a:r>
              <a:rPr lang="en-US" kern="0" dirty="0" smtClean="0">
                <a:solidFill>
                  <a:schemeClr val="bg1"/>
                </a:solidFill>
              </a:rPr>
              <a:t> – case insensitive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kern="0" dirty="0" smtClean="0">
                <a:solidFill>
                  <a:schemeClr val="bg1"/>
                </a:solidFill>
              </a:rPr>
              <a:t>wide </a:t>
            </a:r>
            <a:r>
              <a:rPr lang="en-US" kern="0" dirty="0" smtClean="0">
                <a:solidFill>
                  <a:schemeClr val="bg1"/>
                </a:solidFill>
              </a:rPr>
              <a:t>– strip zeroes in </a:t>
            </a:r>
            <a:r>
              <a:rPr lang="en-US" kern="0" dirty="0" err="1" smtClean="0">
                <a:solidFill>
                  <a:schemeClr val="bg1"/>
                </a:solidFill>
              </a:rPr>
              <a:t>unicode</a:t>
            </a:r>
            <a:r>
              <a:rPr lang="en-US" kern="0" dirty="0" smtClean="0">
                <a:solidFill>
                  <a:schemeClr val="bg1"/>
                </a:solidFill>
              </a:rPr>
              <a:t> strings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kern="0" dirty="0" smtClean="0">
                <a:solidFill>
                  <a:schemeClr val="bg1"/>
                </a:solidFill>
              </a:rPr>
              <a:t>wide </a:t>
            </a:r>
            <a:r>
              <a:rPr lang="en-US" i="1" kern="0" dirty="0" err="1" smtClean="0">
                <a:solidFill>
                  <a:schemeClr val="bg1"/>
                </a:solidFill>
              </a:rPr>
              <a:t>ascii</a:t>
            </a:r>
            <a:r>
              <a:rPr lang="en-US" i="1" kern="0" dirty="0" smtClean="0">
                <a:solidFill>
                  <a:schemeClr val="bg1"/>
                </a:solidFill>
              </a:rPr>
              <a:t> </a:t>
            </a:r>
            <a:r>
              <a:rPr lang="en-US" kern="0" dirty="0" smtClean="0">
                <a:solidFill>
                  <a:schemeClr val="bg1"/>
                </a:solidFill>
              </a:rPr>
              <a:t>– searches both wide and </a:t>
            </a:r>
            <a:r>
              <a:rPr lang="en-US" kern="0" dirty="0" err="1" smtClean="0">
                <a:solidFill>
                  <a:schemeClr val="bg1"/>
                </a:solidFill>
              </a:rPr>
              <a:t>ascii</a:t>
            </a:r>
            <a:r>
              <a:rPr lang="en-US" kern="0" dirty="0" smtClean="0">
                <a:solidFill>
                  <a:schemeClr val="bg1"/>
                </a:solidFill>
              </a:rPr>
              <a:t> strings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kern="0" dirty="0" err="1" smtClean="0">
                <a:solidFill>
                  <a:schemeClr val="bg1"/>
                </a:solidFill>
              </a:rPr>
              <a:t>fullword</a:t>
            </a:r>
            <a:r>
              <a:rPr lang="en-US" i="1" kern="0" dirty="0" smtClean="0">
                <a:solidFill>
                  <a:schemeClr val="bg1"/>
                </a:solidFill>
              </a:rPr>
              <a:t> – </a:t>
            </a:r>
            <a:r>
              <a:rPr lang="en-US" kern="0" dirty="0" smtClean="0">
                <a:solidFill>
                  <a:schemeClr val="bg1"/>
                </a:solidFill>
              </a:rPr>
              <a:t>only considers full delimited strings, not substrings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chemeClr val="bg1"/>
                </a:solidFill>
              </a:rPr>
              <a:t>Byte patterns (aka Hexadecimal strings) as {4D 5A 90 00}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kern="0" dirty="0" smtClean="0">
                <a:solidFill>
                  <a:schemeClr val="bg1"/>
                </a:solidFill>
              </a:rPr>
              <a:t>Accepts “?” and </a:t>
            </a:r>
            <a:r>
              <a:rPr lang="en-US" kern="0" dirty="0">
                <a:solidFill>
                  <a:schemeClr val="bg1"/>
                </a:solidFill>
              </a:rPr>
              <a:t>“??” </a:t>
            </a:r>
            <a:r>
              <a:rPr lang="en-US" kern="0" dirty="0" smtClean="0">
                <a:solidFill>
                  <a:schemeClr val="bg1"/>
                </a:solidFill>
              </a:rPr>
              <a:t>wildcards { </a:t>
            </a:r>
            <a:r>
              <a:rPr lang="en-US" kern="0" dirty="0">
                <a:solidFill>
                  <a:schemeClr val="bg1"/>
                </a:solidFill>
              </a:rPr>
              <a:t>E2 34 </a:t>
            </a:r>
            <a:r>
              <a:rPr lang="en-US" b="1" kern="0" dirty="0">
                <a:solidFill>
                  <a:schemeClr val="bg1"/>
                </a:solidFill>
              </a:rPr>
              <a:t>?? </a:t>
            </a:r>
            <a:r>
              <a:rPr lang="en-US" kern="0" dirty="0">
                <a:solidFill>
                  <a:schemeClr val="bg1"/>
                </a:solidFill>
              </a:rPr>
              <a:t>C8 A</a:t>
            </a:r>
            <a:r>
              <a:rPr lang="en-US" b="1" kern="0" dirty="0">
                <a:solidFill>
                  <a:schemeClr val="bg1"/>
                </a:solidFill>
              </a:rPr>
              <a:t>?</a:t>
            </a:r>
            <a:r>
              <a:rPr lang="en-US" kern="0" dirty="0">
                <a:solidFill>
                  <a:schemeClr val="bg1"/>
                </a:solidFill>
              </a:rPr>
              <a:t> FB </a:t>
            </a:r>
            <a:r>
              <a:rPr lang="en-US" kern="0" dirty="0" smtClean="0">
                <a:solidFill>
                  <a:schemeClr val="bg1"/>
                </a:solidFill>
              </a:rPr>
              <a:t>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kern="0" dirty="0" smtClean="0">
                <a:solidFill>
                  <a:schemeClr val="bg1"/>
                </a:solidFill>
              </a:rPr>
              <a:t>“Jumps” to denote a number of wildcards </a:t>
            </a:r>
            <a:r>
              <a:rPr lang="en-US" kern="0" dirty="0">
                <a:solidFill>
                  <a:schemeClr val="bg1"/>
                </a:solidFill>
              </a:rPr>
              <a:t>{ E2 34 </a:t>
            </a:r>
            <a:r>
              <a:rPr lang="en-US" b="1" kern="0" dirty="0" smtClean="0">
                <a:solidFill>
                  <a:schemeClr val="bg1"/>
                </a:solidFill>
              </a:rPr>
              <a:t>[3-4] </a:t>
            </a:r>
            <a:r>
              <a:rPr lang="en-US" kern="0" dirty="0">
                <a:solidFill>
                  <a:schemeClr val="bg1"/>
                </a:solidFill>
              </a:rPr>
              <a:t>FB </a:t>
            </a:r>
            <a:r>
              <a:rPr lang="en-US" kern="0" dirty="0" smtClean="0">
                <a:solidFill>
                  <a:schemeClr val="bg1"/>
                </a:solidFill>
              </a:rPr>
              <a:t>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kern="0" dirty="0" smtClean="0">
                <a:solidFill>
                  <a:schemeClr val="bg1"/>
                </a:solidFill>
              </a:rPr>
              <a:t>OR </a:t>
            </a:r>
            <a:r>
              <a:rPr lang="en-US" kern="0" dirty="0" err="1" smtClean="0">
                <a:solidFill>
                  <a:schemeClr val="bg1"/>
                </a:solidFill>
              </a:rPr>
              <a:t>Fragements</a:t>
            </a:r>
            <a:r>
              <a:rPr lang="en-US" kern="0" dirty="0" smtClean="0">
                <a:solidFill>
                  <a:schemeClr val="bg1"/>
                </a:solidFill>
              </a:rPr>
              <a:t> { </a:t>
            </a:r>
            <a:r>
              <a:rPr lang="en-US" kern="0" dirty="0">
                <a:solidFill>
                  <a:schemeClr val="bg1"/>
                </a:solidFill>
              </a:rPr>
              <a:t>E2 34 </a:t>
            </a:r>
            <a:r>
              <a:rPr lang="en-US" b="1" kern="0" dirty="0" smtClean="0">
                <a:solidFill>
                  <a:schemeClr val="bg1"/>
                </a:solidFill>
              </a:rPr>
              <a:t>(23 C8 | 24 C8 25) </a:t>
            </a:r>
            <a:r>
              <a:rPr lang="en-US" kern="0" dirty="0">
                <a:solidFill>
                  <a:schemeClr val="bg1"/>
                </a:solidFill>
              </a:rPr>
              <a:t>FB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bg1"/>
                </a:solidFill>
              </a:rPr>
              <a:t>Conditions </a:t>
            </a:r>
            <a:r>
              <a:rPr lang="en-US" sz="1800" kern="0" dirty="0" smtClean="0">
                <a:solidFill>
                  <a:schemeClr val="bg1"/>
                </a:solidFill>
              </a:rPr>
              <a:t>can</a:t>
            </a:r>
            <a:r>
              <a:rPr lang="en-US" kern="0" dirty="0" smtClean="0">
                <a:solidFill>
                  <a:schemeClr val="bg1"/>
                </a:solidFill>
              </a:rPr>
              <a:t> include </a:t>
            </a:r>
            <a:r>
              <a:rPr lang="en-US" kern="0" dirty="0" err="1" smtClean="0">
                <a:solidFill>
                  <a:schemeClr val="bg1"/>
                </a:solidFill>
              </a:rPr>
              <a:t>boolean</a:t>
            </a:r>
            <a:r>
              <a:rPr lang="en-US" kern="0" dirty="0" smtClean="0">
                <a:solidFill>
                  <a:schemeClr val="bg1"/>
                </a:solidFill>
              </a:rPr>
              <a:t> operators (and, or, not), </a:t>
            </a:r>
            <a:r>
              <a:rPr lang="en-US" kern="0" dirty="0">
                <a:solidFill>
                  <a:schemeClr val="bg1"/>
                </a:solidFill>
              </a:rPr>
              <a:t>relational </a:t>
            </a:r>
            <a:r>
              <a:rPr lang="en-US" kern="0" dirty="0" smtClean="0">
                <a:solidFill>
                  <a:schemeClr val="bg1"/>
                </a:solidFill>
              </a:rPr>
              <a:t>(&gt;=, </a:t>
            </a:r>
            <a:r>
              <a:rPr lang="en-US" kern="0" dirty="0">
                <a:solidFill>
                  <a:schemeClr val="bg1"/>
                </a:solidFill>
              </a:rPr>
              <a:t>&lt;=, &lt;, &gt;, </a:t>
            </a:r>
            <a:r>
              <a:rPr lang="en-US" kern="0" dirty="0" smtClean="0">
                <a:solidFill>
                  <a:schemeClr val="bg1"/>
                </a:solidFill>
              </a:rPr>
              <a:t>==, </a:t>
            </a:r>
            <a:r>
              <a:rPr lang="en-US" kern="0" dirty="0">
                <a:solidFill>
                  <a:schemeClr val="bg1"/>
                </a:solidFill>
              </a:rPr>
              <a:t>!=), arithmetic </a:t>
            </a:r>
            <a:r>
              <a:rPr lang="en-US" kern="0" dirty="0" smtClean="0">
                <a:solidFill>
                  <a:schemeClr val="bg1"/>
                </a:solidFill>
              </a:rPr>
              <a:t>(+,-,*,\), </a:t>
            </a:r>
            <a:r>
              <a:rPr lang="en-US" kern="0" dirty="0">
                <a:solidFill>
                  <a:schemeClr val="bg1"/>
                </a:solidFill>
              </a:rPr>
              <a:t>and bitwise (&amp;, |, &lt;&lt;, &gt;&gt;, </a:t>
            </a:r>
            <a:r>
              <a:rPr lang="en-US" kern="0" dirty="0" smtClean="0">
                <a:solidFill>
                  <a:schemeClr val="bg1"/>
                </a:solidFill>
              </a:rPr>
              <a:t>~)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kern="0" dirty="0">
                <a:solidFill>
                  <a:schemeClr val="bg1"/>
                </a:solidFill>
              </a:rPr>
              <a:t>($a or $b</a:t>
            </a:r>
            <a:r>
              <a:rPr lang="en-US" kern="0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kern="0" dirty="0">
                <a:solidFill>
                  <a:schemeClr val="bg1"/>
                </a:solidFill>
              </a:rPr>
              <a:t>#a == 6 and #b &gt; </a:t>
            </a:r>
            <a:r>
              <a:rPr lang="en-US" kern="0" dirty="0" smtClean="0">
                <a:solidFill>
                  <a:schemeClr val="bg1"/>
                </a:solidFill>
              </a:rPr>
              <a:t>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kern="0" dirty="0">
                <a:solidFill>
                  <a:schemeClr val="bg1"/>
                </a:solidFill>
              </a:rPr>
              <a:t>$a at 100 and $b at </a:t>
            </a:r>
            <a:r>
              <a:rPr lang="en-US" kern="0" dirty="0" smtClean="0">
                <a:solidFill>
                  <a:schemeClr val="bg1"/>
                </a:solidFill>
              </a:rPr>
              <a:t>200 (at virtual address)</a:t>
            </a:r>
            <a:endParaRPr lang="en-US" kern="0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kern="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i="1" kern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84274"/>
              </p:ext>
            </p:extLst>
          </p:nvPr>
        </p:nvGraphicFramePr>
        <p:xfrm>
          <a:off x="6400801" y="772262"/>
          <a:ext cx="2724150" cy="2790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006"/>
                <a:gridCol w="1014588"/>
                <a:gridCol w="713556"/>
              </a:tblGrid>
              <a:tr h="1992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effectLst/>
                        </a:rPr>
                        <a:t>Yara</a:t>
                      </a:r>
                      <a:r>
                        <a:rPr lang="en-US" sz="1100" b="1" u="none" strike="noStrike" dirty="0" smtClean="0">
                          <a:effectLst/>
                        </a:rPr>
                        <a:t> 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private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include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ascii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indexes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contains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entrypoint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matches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uint8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uint16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nocase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uint32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global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791200" y="4324350"/>
            <a:ext cx="1371600" cy="2677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regex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902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anti-malware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11802" y="742950"/>
            <a:ext cx="7100969" cy="4324350"/>
            <a:chOff x="685800" y="467479"/>
            <a:chExt cx="7100969" cy="43243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77004"/>
              <a:ext cx="7100969" cy="431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28800" y="467479"/>
              <a:ext cx="5224050" cy="351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Franklin Gothic Book" pitchFamily="34" charset="0"/>
                </a:rPr>
                <a:t>Source: https</a:t>
              </a:r>
              <a:r>
                <a:rPr lang="en-US" sz="1600" dirty="0">
                  <a:solidFill>
                    <a:schemeClr val="tx2"/>
                  </a:solidFill>
                  <a:latin typeface="Franklin Gothic Book" pitchFamily="34" charset="0"/>
                </a:rPr>
                <a:t>://code.google.com/p/yara-editor/</a:t>
              </a:r>
              <a:endParaRPr lang="en-US" sz="1600" dirty="0" smtClean="0">
                <a:solidFill>
                  <a:schemeClr val="tx2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3" name="Rounded Rectangular Callout 2"/>
          <p:cNvSpPr/>
          <p:nvPr/>
        </p:nvSpPr>
        <p:spPr>
          <a:xfrm>
            <a:off x="1066800" y="2571371"/>
            <a:ext cx="1143000" cy="684443"/>
          </a:xfrm>
          <a:prstGeom prst="wedgeRoundRectCallout">
            <a:avLst>
              <a:gd name="adj1" fmla="val 7738"/>
              <a:gd name="adj2" fmla="val -216041"/>
              <a:gd name="adj3" fmla="val 16667"/>
            </a:avLst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dirty="0" smtClean="0">
                <a:solidFill>
                  <a:schemeClr val="bg1"/>
                </a:solidFill>
              </a:rPr>
              <a:t>Rules Browser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825527" y="3853494"/>
            <a:ext cx="1143000" cy="393299"/>
          </a:xfrm>
          <a:prstGeom prst="wedgeRoundRectCallout">
            <a:avLst>
              <a:gd name="adj1" fmla="val 16734"/>
              <a:gd name="adj2" fmla="val -127437"/>
              <a:gd name="adj3" fmla="val 16667"/>
            </a:avLst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dirty="0" smtClean="0">
                <a:solidFill>
                  <a:schemeClr val="bg1"/>
                </a:solidFill>
              </a:rPr>
              <a:t>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629400" y="2551135"/>
            <a:ext cx="2165351" cy="975586"/>
          </a:xfrm>
          <a:prstGeom prst="wedgeRoundRectCallout">
            <a:avLst>
              <a:gd name="adj1" fmla="val -30432"/>
              <a:gd name="adj2" fmla="val -91549"/>
              <a:gd name="adj3" fmla="val 16667"/>
            </a:avLst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dirty="0" smtClean="0">
                <a:solidFill>
                  <a:schemeClr val="bg1"/>
                </a:solidFill>
              </a:rPr>
              <a:t>Malware Browser</a:t>
            </a:r>
          </a:p>
          <a:p>
            <a:pPr algn="ctr">
              <a:lnSpc>
                <a:spcPct val="95000"/>
              </a:lnSpc>
            </a:pPr>
            <a:r>
              <a:rPr lang="en-US" dirty="0" smtClean="0">
                <a:solidFill>
                  <a:schemeClr val="bg1"/>
                </a:solidFill>
              </a:rPr>
              <a:t>(right-click sample to inspect)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7734704" y="4246793"/>
            <a:ext cx="1256896" cy="393299"/>
          </a:xfrm>
          <a:prstGeom prst="wedgeRoundRectCallout">
            <a:avLst>
              <a:gd name="adj1" fmla="val -108452"/>
              <a:gd name="adj2" fmla="val 17754"/>
              <a:gd name="adj3" fmla="val 16667"/>
            </a:avLst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dirty="0" smtClean="0">
                <a:solidFill>
                  <a:schemeClr val="bg1"/>
                </a:solidFill>
              </a:rPr>
              <a:t>Inspector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921328" y="1094621"/>
            <a:ext cx="2514600" cy="781491"/>
          </a:xfrm>
          <a:prstGeom prst="wedgeRoundRectCallout">
            <a:avLst>
              <a:gd name="adj1" fmla="val -139166"/>
              <a:gd name="adj2" fmla="val -67146"/>
              <a:gd name="adj3" fmla="val 16667"/>
            </a:avLst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400" dirty="0" err="1" smtClean="0">
                <a:solidFill>
                  <a:schemeClr val="bg1"/>
                </a:solidFill>
              </a:rPr>
              <a:t>Yara</a:t>
            </a:r>
            <a:r>
              <a:rPr lang="en-US" sz="1400" dirty="0" smtClean="0">
                <a:solidFill>
                  <a:schemeClr val="bg1"/>
                </a:solidFill>
              </a:rPr>
              <a:t> -&gt; Execute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or </a:t>
            </a:r>
            <a:r>
              <a:rPr lang="en-US" sz="1400" dirty="0">
                <a:solidFill>
                  <a:schemeClr val="bg1"/>
                </a:solidFill>
              </a:rPr>
              <a:t>{F5} </a:t>
            </a:r>
            <a:r>
              <a:rPr lang="en-US" sz="1400" dirty="0" smtClean="0">
                <a:solidFill>
                  <a:schemeClr val="bg1"/>
                </a:solidFill>
              </a:rPr>
              <a:t> to scan browsed malware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794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Yara</a:t>
            </a:r>
            <a:r>
              <a:rPr lang="en-US" dirty="0">
                <a:solidFill>
                  <a:schemeClr val="bg1"/>
                </a:solidFill>
              </a:rPr>
              <a:t> to Author Static File Signatures</a:t>
            </a:r>
          </a:p>
        </p:txBody>
      </p:sp>
    </p:spTree>
    <p:extLst>
      <p:ext uri="{BB962C8B-B14F-4D97-AF65-F5344CB8AC3E}">
        <p14:creationId xmlns:p14="http://schemas.microsoft.com/office/powerpoint/2010/main" val="13510514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lab – </a:t>
            </a:r>
            <a:r>
              <a:rPr lang="en-US" dirty="0" err="1" smtClean="0"/>
              <a:t>yara</a:t>
            </a:r>
            <a:r>
              <a:rPr lang="en-US" dirty="0" smtClean="0"/>
              <a:t> - Tips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9612" y="971550"/>
            <a:ext cx="8564387" cy="2209800"/>
          </a:xfrm>
        </p:spPr>
        <p:txBody>
          <a:bodyPr/>
          <a:lstStyle/>
          <a:p>
            <a:r>
              <a:rPr lang="en-US" sz="2000" dirty="0" smtClean="0"/>
              <a:t>Analyze sample groups to write </a:t>
            </a:r>
            <a:r>
              <a:rPr lang="en-US" sz="2000" dirty="0" err="1" smtClean="0"/>
              <a:t>yara</a:t>
            </a:r>
            <a:r>
              <a:rPr lang="en-US" sz="2000" dirty="0" smtClean="0"/>
              <a:t> rules.</a:t>
            </a:r>
          </a:p>
          <a:p>
            <a:r>
              <a:rPr lang="en-US" sz="2000" dirty="0" smtClean="0"/>
              <a:t>Use tools to help with analysis (HIEW and/or </a:t>
            </a:r>
            <a:r>
              <a:rPr lang="en-US" sz="2000" dirty="0" err="1" smtClean="0"/>
              <a:t>FileInsight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FileInsight’s</a:t>
            </a:r>
            <a:r>
              <a:rPr lang="en-US" sz="2000" dirty="0" smtClean="0"/>
              <a:t> string extraction is a good place to start</a:t>
            </a:r>
          </a:p>
          <a:p>
            <a:r>
              <a:rPr lang="en-US" sz="2000" dirty="0" smtClean="0"/>
              <a:t>You’re looking for unusual commonalities across all samples in the group</a:t>
            </a:r>
          </a:p>
          <a:p>
            <a:r>
              <a:rPr lang="en-US" sz="2000" dirty="0" smtClean="0"/>
              <a:t>Pay attention to string types (</a:t>
            </a:r>
            <a:r>
              <a:rPr lang="en-US" sz="2000" dirty="0" err="1" smtClean="0"/>
              <a:t>ascii</a:t>
            </a:r>
            <a:r>
              <a:rPr lang="en-US" sz="2000" dirty="0" smtClean="0"/>
              <a:t> vs wide)</a:t>
            </a:r>
          </a:p>
          <a:p>
            <a:r>
              <a:rPr lang="en-US" sz="2000" dirty="0" smtClean="0"/>
              <a:t>Good generic rules have fewer strings and conditions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18922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anti-malware content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047750"/>
            <a:ext cx="8847787" cy="27432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152399" y="1276350"/>
            <a:ext cx="75438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ight Arrow 16"/>
          <p:cNvSpPr/>
          <p:nvPr/>
        </p:nvSpPr>
        <p:spPr>
          <a:xfrm>
            <a:off x="38099" y="2460171"/>
            <a:ext cx="228600" cy="152400"/>
          </a:xfrm>
          <a:prstGeom prst="rightArrow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8099" y="2764971"/>
            <a:ext cx="228600" cy="152400"/>
          </a:xfrm>
          <a:prstGeom prst="rightArrow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614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lab - </a:t>
            </a:r>
            <a:r>
              <a:rPr lang="en-US" dirty="0" err="1" smtClean="0"/>
              <a:t>yara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9612" y="971550"/>
            <a:ext cx="8564387" cy="2209800"/>
          </a:xfrm>
        </p:spPr>
        <p:txBody>
          <a:bodyPr/>
          <a:lstStyle/>
          <a:p>
            <a:r>
              <a:rPr lang="en-US" sz="2000" dirty="0" smtClean="0"/>
              <a:t>Take 30 </a:t>
            </a:r>
            <a:r>
              <a:rPr lang="en-US" sz="2000" dirty="0"/>
              <a:t>minutes: C:\</a:t>
            </a:r>
            <a:r>
              <a:rPr lang="en-US" sz="2000" dirty="0" smtClean="0"/>
              <a:t>Users\Admin\Desktop\Tools\Malware Defense</a:t>
            </a:r>
          </a:p>
          <a:p>
            <a:r>
              <a:rPr lang="en-US" sz="2000" dirty="0" smtClean="0"/>
              <a:t>Consider each sample in </a:t>
            </a:r>
            <a:r>
              <a:rPr lang="en-US" sz="2000" dirty="0"/>
              <a:t>C:\Users\Admin\Desktop\malware\Malware </a:t>
            </a:r>
            <a:r>
              <a:rPr lang="en-US" sz="2000" dirty="0" smtClean="0"/>
              <a:t>Defense\Class1\Sample Group 1</a:t>
            </a:r>
          </a:p>
          <a:p>
            <a:r>
              <a:rPr lang="en-US" sz="2000" dirty="0" smtClean="0"/>
              <a:t>Write a single </a:t>
            </a:r>
            <a:r>
              <a:rPr lang="en-US" sz="2000" dirty="0" err="1" smtClean="0"/>
              <a:t>Yara</a:t>
            </a:r>
            <a:r>
              <a:rPr lang="en-US" sz="2000" dirty="0" smtClean="0"/>
              <a:t> rule to cover all samples and no other files in the system directory: </a:t>
            </a:r>
            <a:r>
              <a:rPr lang="en-US" sz="2000" dirty="0"/>
              <a:t>(</a:t>
            </a:r>
            <a:r>
              <a:rPr lang="en-US" sz="2000" dirty="0" smtClean="0"/>
              <a:t>yara-2.1.0-win32\</a:t>
            </a:r>
            <a:r>
              <a:rPr lang="pt-BR" sz="2000" dirty="0" smtClean="0"/>
              <a:t>yara32.exe </a:t>
            </a:r>
            <a:r>
              <a:rPr lang="pt-BR" sz="2000" dirty="0"/>
              <a:t>-p </a:t>
            </a:r>
            <a:r>
              <a:rPr lang="pt-BR" sz="2000" dirty="0" smtClean="0"/>
              <a:t>10 </a:t>
            </a:r>
            <a:r>
              <a:rPr lang="pt-BR" sz="2000" dirty="0"/>
              <a:t>-a </a:t>
            </a:r>
            <a:r>
              <a:rPr lang="pt-BR" sz="2000" dirty="0" smtClean="0"/>
              <a:t>5 &lt;</a:t>
            </a:r>
            <a:r>
              <a:rPr lang="pt-BR" sz="2000" dirty="0"/>
              <a:t>rule1</a:t>
            </a:r>
            <a:r>
              <a:rPr lang="pt-BR" sz="2000" dirty="0" smtClean="0"/>
              <a:t>&gt;.yara c:\windows\system32</a:t>
            </a:r>
            <a:r>
              <a:rPr lang="en-US" sz="2000" dirty="0" smtClean="0"/>
              <a:t>)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02884"/>
              </p:ext>
            </p:extLst>
          </p:nvPr>
        </p:nvGraphicFramePr>
        <p:xfrm>
          <a:off x="3809999" y="2857500"/>
          <a:ext cx="5334000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34000"/>
              </a:tblGrid>
              <a:tr h="2198370">
                <a:tc>
                  <a:txBody>
                    <a:bodyPr/>
                    <a:lstStyle/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rule </a:t>
                      </a:r>
                      <a:r>
                        <a:rPr lang="en-US" sz="1600" kern="0" dirty="0" err="1" smtClean="0"/>
                        <a:t>BadBoy</a:t>
                      </a:r>
                      <a:r>
                        <a:rPr lang="en-US" sz="1600" kern="0" dirty="0" smtClean="0"/>
                        <a:t/>
                      </a:r>
                      <a:br>
                        <a:rPr lang="en-US" sz="1600" kern="0" dirty="0" smtClean="0"/>
                      </a:br>
                      <a:r>
                        <a:rPr lang="en-US" sz="1600" kern="0" dirty="0" smtClean="0"/>
                        <a:t>{</a:t>
                      </a:r>
                      <a:br>
                        <a:rPr lang="en-US" sz="1600" kern="0" dirty="0" smtClean="0"/>
                      </a:br>
                      <a:r>
                        <a:rPr lang="en-US" sz="1600" kern="0" dirty="0" smtClean="0"/>
                        <a:t>	strings:</a:t>
                      </a:r>
                      <a:br>
                        <a:rPr lang="en-US" sz="1600" kern="0" dirty="0" smtClean="0"/>
                      </a:br>
                      <a:r>
                        <a:rPr lang="en-US" sz="1600" kern="0" dirty="0" smtClean="0"/>
                        <a:t>		$a = “win.exe”</a:t>
                      </a:r>
                      <a:br>
                        <a:rPr lang="en-US" sz="1600" kern="0" dirty="0" smtClean="0"/>
                      </a:br>
                      <a:r>
                        <a:rPr lang="en-US" sz="1600" kern="0" dirty="0" smtClean="0"/>
                        <a:t>		$b = “http://foo.com/badfile1.exe”</a:t>
                      </a:r>
                      <a:br>
                        <a:rPr lang="en-US" sz="1600" kern="0" dirty="0" smtClean="0"/>
                      </a:br>
                      <a:r>
                        <a:rPr lang="en-US" sz="1600" kern="0" dirty="0" smtClean="0"/>
                        <a:t>		$c = “http://bar.com/badfile2.exe”</a:t>
                      </a:r>
                      <a:br>
                        <a:rPr lang="en-US" sz="1600" kern="0" dirty="0" smtClean="0"/>
                      </a:br>
                      <a:r>
                        <a:rPr lang="en-US" sz="1600" kern="0" dirty="0" smtClean="0"/>
                        <a:t>	condition:</a:t>
                      </a:r>
                      <a:br>
                        <a:rPr lang="en-US" sz="1600" kern="0" dirty="0" smtClean="0"/>
                      </a:br>
                      <a:r>
                        <a:rPr lang="en-US" sz="1600" kern="0" dirty="0" smtClean="0"/>
                        <a:t>		$a and ($b or $c)</a:t>
                      </a:r>
                      <a:br>
                        <a:rPr lang="en-US" sz="1600" kern="0" dirty="0" smtClean="0"/>
                      </a:br>
                      <a:r>
                        <a:rPr lang="en-US" sz="1600" kern="0" dirty="0" smtClean="0"/>
                        <a:t>}</a:t>
                      </a:r>
                      <a:endParaRPr lang="en-US" sz="1600" kern="0" dirty="0" smtClean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943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lab – </a:t>
            </a:r>
            <a:r>
              <a:rPr lang="en-US" dirty="0" err="1" smtClean="0"/>
              <a:t>yara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9612" y="971550"/>
            <a:ext cx="8564387" cy="2209800"/>
          </a:xfrm>
        </p:spPr>
        <p:txBody>
          <a:bodyPr/>
          <a:lstStyle/>
          <a:p>
            <a:r>
              <a:rPr lang="en-US" sz="2000" dirty="0" smtClean="0"/>
              <a:t>What rules did you come up with?</a:t>
            </a:r>
          </a:p>
          <a:p>
            <a:r>
              <a:rPr lang="en-US" sz="2000" dirty="0" smtClean="0"/>
              <a:t>How were the samples different?</a:t>
            </a:r>
          </a:p>
          <a:p>
            <a:r>
              <a:rPr lang="en-US" sz="2000" dirty="0" smtClean="0"/>
              <a:t>What did you learn for next time?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05250"/>
              </p:ext>
            </p:extLst>
          </p:nvPr>
        </p:nvGraphicFramePr>
        <p:xfrm>
          <a:off x="3809999" y="2857500"/>
          <a:ext cx="5334000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34000"/>
              </a:tblGrid>
              <a:tr h="2198370">
                <a:tc>
                  <a:txBody>
                    <a:bodyPr/>
                    <a:lstStyle/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rule </a:t>
                      </a:r>
                      <a:r>
                        <a:rPr lang="en-US" sz="1600" kern="0" dirty="0" err="1" smtClean="0"/>
                        <a:t>Sytro</a:t>
                      </a:r>
                      <a:endParaRPr lang="en-US" sz="1600" kern="0" dirty="0" smtClean="0"/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{        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    strings: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	$str40="Jenna Jam"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	$str27="</a:t>
                      </a:r>
                      <a:r>
                        <a:rPr lang="en-US" sz="1600" kern="0" dirty="0" err="1" smtClean="0"/>
                        <a:t>AikaQ</a:t>
                      </a:r>
                      <a:r>
                        <a:rPr lang="en-US" sz="1600" kern="0" dirty="0" smtClean="0"/>
                        <a:t>"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0" dirty="0" smtClean="0"/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    condition: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	all of them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}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170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lab - </a:t>
            </a:r>
            <a:r>
              <a:rPr lang="en-US" dirty="0" err="1" smtClean="0"/>
              <a:t>yara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9612" y="971550"/>
            <a:ext cx="8564387" cy="3733800"/>
          </a:xfrm>
        </p:spPr>
        <p:txBody>
          <a:bodyPr/>
          <a:lstStyle/>
          <a:p>
            <a:r>
              <a:rPr lang="en-US" sz="2000" dirty="0" smtClean="0"/>
              <a:t>Take 30 minutes</a:t>
            </a:r>
          </a:p>
          <a:p>
            <a:r>
              <a:rPr lang="en-US" sz="2000" dirty="0"/>
              <a:t>Consider each sample </a:t>
            </a:r>
            <a:r>
              <a:rPr lang="en-US" sz="2000" dirty="0" smtClean="0"/>
              <a:t>in C</a:t>
            </a:r>
            <a:r>
              <a:rPr lang="en-US" sz="2000" dirty="0"/>
              <a:t>:\Users\Admin\Desktop\malware\Malware Defense\Class1\Sample Group </a:t>
            </a:r>
            <a:r>
              <a:rPr lang="en-US" sz="2000" dirty="0" smtClean="0"/>
              <a:t>2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a single </a:t>
            </a:r>
            <a:r>
              <a:rPr lang="en-US" sz="2000" dirty="0" err="1"/>
              <a:t>Yara</a:t>
            </a:r>
            <a:r>
              <a:rPr lang="en-US" sz="2000" dirty="0"/>
              <a:t> rule to cover all samples and no other files in the system directory (</a:t>
            </a:r>
            <a:r>
              <a:rPr lang="pt-BR" sz="2000" dirty="0"/>
              <a:t>yara32.exe -p </a:t>
            </a:r>
            <a:r>
              <a:rPr lang="pt-BR" sz="2000" dirty="0" smtClean="0"/>
              <a:t>10 </a:t>
            </a:r>
            <a:r>
              <a:rPr lang="pt-BR" sz="2000" dirty="0"/>
              <a:t>-a </a:t>
            </a:r>
            <a:r>
              <a:rPr lang="pt-BR" sz="2000" dirty="0" smtClean="0"/>
              <a:t>5 &lt;</a:t>
            </a:r>
            <a:r>
              <a:rPr lang="pt-BR" sz="2000" dirty="0"/>
              <a:t>rule1&gt;.yara c:\windows\system32</a:t>
            </a:r>
            <a:r>
              <a:rPr lang="en-US" sz="20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01514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lab – </a:t>
            </a:r>
            <a:r>
              <a:rPr lang="en-US" dirty="0" err="1" smtClean="0"/>
              <a:t>yara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9612" y="971550"/>
            <a:ext cx="8564387" cy="2209800"/>
          </a:xfrm>
        </p:spPr>
        <p:txBody>
          <a:bodyPr/>
          <a:lstStyle/>
          <a:p>
            <a:r>
              <a:rPr lang="en-US" sz="2000" dirty="0" smtClean="0"/>
              <a:t>What rules did you come up with?</a:t>
            </a:r>
          </a:p>
          <a:p>
            <a:r>
              <a:rPr lang="en-US" sz="2000" dirty="0" smtClean="0"/>
              <a:t>What challenges did you face?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44092"/>
              </p:ext>
            </p:extLst>
          </p:nvPr>
        </p:nvGraphicFramePr>
        <p:xfrm>
          <a:off x="0" y="2800350"/>
          <a:ext cx="9143999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3999"/>
              </a:tblGrid>
              <a:tr h="2198370">
                <a:tc>
                  <a:txBody>
                    <a:bodyPr/>
                    <a:lstStyle/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rule </a:t>
                      </a:r>
                      <a:r>
                        <a:rPr lang="en-US" sz="1600" dirty="0" smtClean="0"/>
                        <a:t>CVE-2008-2551</a:t>
                      </a:r>
                      <a:endParaRPr lang="en-US" sz="1600" kern="0" dirty="0" smtClean="0"/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{        </a:t>
                      </a:r>
                    </a:p>
                    <a:p>
                      <a:r>
                        <a:rPr lang="en-US" sz="1600" kern="0" dirty="0" smtClean="0"/>
                        <a:t> </a:t>
                      </a:r>
                      <a:r>
                        <a:rPr lang="en-US" sz="1600" dirty="0" smtClean="0"/>
                        <a:t>strings:</a:t>
                      </a:r>
                    </a:p>
                    <a:p>
                      <a:r>
                        <a:rPr lang="en-US" sz="1600" dirty="0" smtClean="0"/>
                        <a:t>	$str1="</a:t>
                      </a:r>
                      <a:r>
                        <a:rPr lang="en-US" sz="1600" dirty="0" err="1" smtClean="0"/>
                        <a:t>DownloaderActiveX</a:t>
                      </a:r>
                      <a:r>
                        <a:rPr lang="en-US" sz="1600" dirty="0" smtClean="0"/>
                        <a:t>"</a:t>
                      </a:r>
                    </a:p>
                    <a:p>
                      <a:r>
                        <a:rPr lang="en-US" sz="1600" dirty="0" smtClean="0"/>
                        <a:t>	$str2={63 31 62 37 65 35 33 32 [1-3] 33 65 63 62 [1-3] 34 65 39 65 [1-3] 62 62 33 61 [1-3] 32 39 35 31 66 66 65 36 37 63 36 31}</a:t>
                      </a:r>
                    </a:p>
                    <a:p>
                      <a:r>
                        <a:rPr lang="en-US" sz="1600" dirty="0" smtClean="0"/>
                        <a:t>    condition:</a:t>
                      </a:r>
                    </a:p>
                    <a:p>
                      <a:r>
                        <a:rPr lang="en-US" sz="1600" dirty="0" smtClean="0"/>
                        <a:t>	all of them</a:t>
                      </a:r>
                      <a:endParaRPr lang="en-US" sz="1600" kern="0" dirty="0" smtClean="0"/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}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4343400" y="2855470"/>
            <a:ext cx="4419600" cy="328601"/>
          </a:xfrm>
          <a:prstGeom prst="wedgeRoundRectCallout">
            <a:avLst>
              <a:gd name="adj1" fmla="val 21797"/>
              <a:gd name="adj2" fmla="val 242447"/>
              <a:gd name="adj3" fmla="val 16667"/>
            </a:avLst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CLSID: c1b7e532-3ecb-4e9e-bb3a-2951ffe67c61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09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malware: Today’s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/>
              <a:t>Attack vectors, attack graph/flow</a:t>
            </a:r>
          </a:p>
          <a:p>
            <a:pPr lvl="1"/>
            <a:r>
              <a:rPr lang="en-US" sz="1600" dirty="0" smtClean="0"/>
              <a:t>Malware </a:t>
            </a:r>
            <a:r>
              <a:rPr lang="en-US" sz="1600" dirty="0"/>
              <a:t>Operations</a:t>
            </a:r>
          </a:p>
          <a:p>
            <a:r>
              <a:rPr lang="en-US" sz="2000" dirty="0" smtClean="0"/>
              <a:t>Opportunities </a:t>
            </a:r>
            <a:r>
              <a:rPr lang="en-US" sz="2000" dirty="0"/>
              <a:t>for defense</a:t>
            </a:r>
          </a:p>
          <a:p>
            <a:pPr lvl="1"/>
            <a:r>
              <a:rPr lang="en-US" sz="1600" dirty="0"/>
              <a:t>Types of </a:t>
            </a:r>
            <a:r>
              <a:rPr lang="en-US" sz="1600" dirty="0" smtClean="0"/>
              <a:t>defense</a:t>
            </a:r>
          </a:p>
          <a:p>
            <a:r>
              <a:rPr lang="en-US" sz="1800" dirty="0" smtClean="0"/>
              <a:t>Write signatures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03579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lab - </a:t>
            </a:r>
            <a:r>
              <a:rPr lang="en-US" dirty="0" err="1" smtClean="0"/>
              <a:t>yara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9612" y="971550"/>
            <a:ext cx="8564387" cy="3733800"/>
          </a:xfrm>
        </p:spPr>
        <p:txBody>
          <a:bodyPr/>
          <a:lstStyle/>
          <a:p>
            <a:r>
              <a:rPr lang="en-US" sz="2000" dirty="0" smtClean="0"/>
              <a:t>Take 30 minutes</a:t>
            </a:r>
          </a:p>
          <a:p>
            <a:r>
              <a:rPr lang="en-US" sz="2000" dirty="0"/>
              <a:t>Consider each sample in C:\Users\Admin\Desktop\malware\Malware Defense\Class1\Sample Group </a:t>
            </a:r>
            <a:r>
              <a:rPr lang="en-US" sz="2000" dirty="0" smtClean="0"/>
              <a:t>3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a single </a:t>
            </a:r>
            <a:r>
              <a:rPr lang="en-US" sz="2000" dirty="0" err="1"/>
              <a:t>Yara</a:t>
            </a:r>
            <a:r>
              <a:rPr lang="en-US" sz="2000" dirty="0"/>
              <a:t> rule to cover all samples and no other files in the system directory (</a:t>
            </a:r>
            <a:r>
              <a:rPr lang="pt-BR" sz="2000" dirty="0"/>
              <a:t>yara32.exe -p </a:t>
            </a:r>
            <a:r>
              <a:rPr lang="pt-BR" sz="2000" dirty="0" smtClean="0"/>
              <a:t>10 </a:t>
            </a:r>
            <a:r>
              <a:rPr lang="pt-BR" sz="2000" dirty="0"/>
              <a:t>-a </a:t>
            </a:r>
            <a:r>
              <a:rPr lang="pt-BR" sz="2000" dirty="0" smtClean="0"/>
              <a:t>5 &lt;</a:t>
            </a:r>
            <a:r>
              <a:rPr lang="pt-BR" sz="2000" dirty="0"/>
              <a:t>rule1&gt;.yara c:\windows\system32</a:t>
            </a:r>
            <a:r>
              <a:rPr lang="en-US" sz="20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8543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lab – </a:t>
            </a:r>
            <a:r>
              <a:rPr lang="en-US" dirty="0" err="1" smtClean="0"/>
              <a:t>yara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9612" y="971550"/>
            <a:ext cx="8564387" cy="2209800"/>
          </a:xfrm>
        </p:spPr>
        <p:txBody>
          <a:bodyPr/>
          <a:lstStyle/>
          <a:p>
            <a:r>
              <a:rPr lang="en-US" sz="2000" dirty="0" smtClean="0"/>
              <a:t>What rules did you come up with?</a:t>
            </a:r>
          </a:p>
          <a:p>
            <a:r>
              <a:rPr lang="en-US" sz="2000" dirty="0" smtClean="0"/>
              <a:t>Did all the samples seem to belong?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62200" y="2800350"/>
          <a:ext cx="6781799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781799"/>
              </a:tblGrid>
              <a:tr h="2198370">
                <a:tc>
                  <a:txBody>
                    <a:bodyPr/>
                    <a:lstStyle/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rule </a:t>
                      </a:r>
                      <a:r>
                        <a:rPr lang="en-US" sz="1600" dirty="0" err="1" smtClean="0"/>
                        <a:t>Tugu</a:t>
                      </a:r>
                      <a:endParaRPr lang="en-US" sz="1600" kern="0" dirty="0" smtClean="0"/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{        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 strings: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	$str1="</a:t>
                      </a:r>
                      <a:r>
                        <a:rPr lang="en-US" sz="1600" kern="0" dirty="0" err="1" smtClean="0"/>
                        <a:t>existeClavePropiaAVG</a:t>
                      </a:r>
                      <a:r>
                        <a:rPr lang="en-US" sz="1600" kern="0" dirty="0" smtClean="0"/>
                        <a:t>"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	$str2={15 E4 96 38 3F 5A 03 96 A7 AD 86 D8 58 50 D5 BB}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	$str3="</a:t>
                      </a:r>
                      <a:r>
                        <a:rPr lang="en-US" sz="1600" kern="0" dirty="0" err="1" smtClean="0"/>
                        <a:t>TuguuAdw</a:t>
                      </a:r>
                      <a:r>
                        <a:rPr lang="en-US" sz="1600" kern="0" dirty="0" smtClean="0"/>
                        <a:t>"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    condition: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	$str1 or $str2 or $str3</a:t>
                      </a:r>
                    </a:p>
                    <a:p>
                      <a:pPr marL="0" marR="0" indent="0" algn="l" defTabSz="913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/>
                        <a:t>}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10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407" y="1885950"/>
            <a:ext cx="6700108" cy="39422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craig_schmugar@mcafee.com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6457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Malware Defense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7840" y="2960559"/>
            <a:ext cx="5398322" cy="394222"/>
          </a:xfrm>
        </p:spPr>
        <p:txBody>
          <a:bodyPr/>
          <a:lstStyle/>
          <a:p>
            <a:r>
              <a:rPr lang="en-US" dirty="0" smtClean="0"/>
              <a:t>Defense Against The Dark 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7999" y="3878645"/>
            <a:ext cx="2175566" cy="430883"/>
          </a:xfrm>
          <a:prstGeom prst="rect">
            <a:avLst/>
          </a:prstGeom>
          <a:noFill/>
        </p:spPr>
        <p:txBody>
          <a:bodyPr wrap="square" lIns="91436" tIns="45718" rIns="91436" bIns="45718" rtlCol="0" anchor="t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Craig Schmugar</a:t>
            </a:r>
            <a:endParaRPr lang="en-US" sz="1100" dirty="0">
              <a:solidFill>
                <a:schemeClr val="bg1"/>
              </a:solidFill>
              <a:latin typeface="Franklin Gothic Book"/>
              <a:cs typeface="Franklin Gothic Book"/>
            </a:endParaRPr>
          </a:p>
          <a:p>
            <a:r>
              <a:rPr lang="en-US" sz="1100" dirty="0">
                <a:solidFill>
                  <a:schemeClr val="bg1"/>
                </a:solidFill>
                <a:latin typeface="Franklin Gothic Book"/>
                <a:cs typeface="Franklin Gothic Book"/>
              </a:rPr>
              <a:t>McAfee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 bwMode="white">
          <a:xfrm>
            <a:off x="1787837" y="3327958"/>
            <a:ext cx="5398322" cy="39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1066"/>
              </a:spcBef>
              <a:spcAft>
                <a:spcPts val="267"/>
              </a:spcAft>
              <a:buFontTx/>
              <a:buNone/>
              <a:defRPr lang="en-US" sz="2100" b="0" i="0" baseline="0">
                <a:solidFill>
                  <a:schemeClr val="bg1"/>
                </a:solidFill>
                <a:latin typeface="Franklin Gothic Medium"/>
                <a:ea typeface="+mn-ea"/>
                <a:cs typeface="Franklin Gothic Medium"/>
              </a:defRPr>
            </a:lvl1pPr>
            <a:lvl2pPr marL="759263" indent="-298206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2pPr>
            <a:lvl3pPr marL="1220321" indent="-230530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•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3pPr>
            <a:lvl4pPr marL="1749055" indent="-30032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4pPr>
            <a:lvl5pPr marL="2214343" indent="-30455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»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5pPr>
            <a:lvl6pPr marL="2823446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432549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041650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4650754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100" kern="0" dirty="0"/>
              <a:t>April 1 – June 6, 2014</a:t>
            </a:r>
          </a:p>
        </p:txBody>
      </p:sp>
    </p:spTree>
    <p:extLst>
      <p:ext uri="{BB962C8B-B14F-4D97-AF65-F5344CB8AC3E}">
        <p14:creationId xmlns:p14="http://schemas.microsoft.com/office/powerpoint/2010/main" val="841884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Recap last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/>
              <a:t>Attack vectors, attack graph/flow</a:t>
            </a:r>
          </a:p>
          <a:p>
            <a:r>
              <a:rPr lang="en-US" sz="1800" dirty="0"/>
              <a:t>Opportunities </a:t>
            </a:r>
            <a:r>
              <a:rPr lang="en-US" sz="1800" dirty="0" smtClean="0"/>
              <a:t>&amp; types of </a:t>
            </a:r>
            <a:r>
              <a:rPr lang="en-US" sz="1800" dirty="0"/>
              <a:t>defense</a:t>
            </a:r>
          </a:p>
          <a:p>
            <a:r>
              <a:rPr lang="en-US" sz="1800" dirty="0" err="1" smtClean="0"/>
              <a:t>Yara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4449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Today’s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 smtClean="0"/>
              <a:t>Automated analysis</a:t>
            </a:r>
            <a:endParaRPr lang="en-US" sz="2000" dirty="0"/>
          </a:p>
          <a:p>
            <a:r>
              <a:rPr lang="en-US" sz="2000" dirty="0"/>
              <a:t>Cuckoo stand </a:t>
            </a:r>
            <a:r>
              <a:rPr lang="en-US" sz="2000" dirty="0" smtClean="0"/>
              <a:t>alone</a:t>
            </a:r>
          </a:p>
          <a:p>
            <a:r>
              <a:rPr lang="en-US" sz="2000" dirty="0" smtClean="0"/>
              <a:t>Putting it all together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8235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what’s the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19150"/>
            <a:ext cx="8001000" cy="42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666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keeping up with the </a:t>
            </a:r>
            <a:r>
              <a:rPr lang="en-US" dirty="0" err="1" smtClean="0"/>
              <a:t>vxers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 smtClean="0"/>
              <a:t>Advantages of anti-malware automation?</a:t>
            </a:r>
            <a:endParaRPr lang="en-US" sz="2000" dirty="0"/>
          </a:p>
          <a:p>
            <a:pPr lvl="1"/>
            <a:r>
              <a:rPr lang="en-US" sz="1800" dirty="0"/>
              <a:t>Scale</a:t>
            </a:r>
          </a:p>
          <a:p>
            <a:pPr lvl="1"/>
            <a:r>
              <a:rPr lang="en-US" sz="1800" dirty="0"/>
              <a:t>Consistency</a:t>
            </a:r>
          </a:p>
          <a:p>
            <a:pPr lvl="1"/>
            <a:r>
              <a:rPr lang="en-US" sz="1800" dirty="0"/>
              <a:t>Performance less of a concern (paranoid heuristics)</a:t>
            </a:r>
          </a:p>
          <a:p>
            <a:r>
              <a:rPr lang="en-US" sz="2000" dirty="0" smtClean="0"/>
              <a:t>Disadvantages?</a:t>
            </a:r>
          </a:p>
          <a:p>
            <a:pPr lvl="1"/>
            <a:r>
              <a:rPr lang="en-US" sz="1800" dirty="0" smtClean="0"/>
              <a:t>Out of context</a:t>
            </a:r>
          </a:p>
          <a:p>
            <a:pPr lvl="1"/>
            <a:r>
              <a:rPr lang="en-US" sz="1800" dirty="0" smtClean="0"/>
              <a:t>Prone to evasion</a:t>
            </a:r>
          </a:p>
          <a:p>
            <a:pPr lvl="1"/>
            <a:r>
              <a:rPr lang="en-US" sz="1800" dirty="0" smtClean="0"/>
              <a:t>Potentially prone to probing and </a:t>
            </a:r>
            <a:r>
              <a:rPr lang="en-US" sz="1800" dirty="0" err="1" smtClean="0"/>
              <a:t>DoS</a:t>
            </a:r>
            <a:r>
              <a:rPr lang="en-US" sz="1800" dirty="0" smtClean="0"/>
              <a:t> attacks</a:t>
            </a:r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46336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cuckoo automated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/>
              <a:t>Cuckoo is an automated malware analysis system: a tool that allows you to understand what a given file does when executed inside an isolated environment.</a:t>
            </a:r>
          </a:p>
        </p:txBody>
      </p:sp>
      <p:pic>
        <p:nvPicPr>
          <p:cNvPr id="5" name="Picture 2" descr="http://www.bewm.net/cuckoo/cuckoo.jp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5350"/>
            <a:ext cx="6934200" cy="41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695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cuckoo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2000" dirty="0"/>
          </a:p>
        </p:txBody>
      </p:sp>
      <p:pic>
        <p:nvPicPr>
          <p:cNvPr id="6" name="Picture 4" descr="http://docs.cuckoosandbox.org/en/latest/_images/architecture-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8841"/>
            <a:ext cx="5715000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30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Rectangle 559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63" y="357653"/>
            <a:ext cx="6556672" cy="570187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80" name="Group 28"/>
          <p:cNvGrpSpPr/>
          <p:nvPr/>
        </p:nvGrpSpPr>
        <p:grpSpPr>
          <a:xfrm>
            <a:off x="6306717" y="-80962"/>
            <a:ext cx="2736589" cy="5167309"/>
            <a:chOff x="4855742" y="3403884"/>
            <a:chExt cx="1828800" cy="6705835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81" name="Rectangle 380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8365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382" name="Group 87"/>
            <p:cNvGrpSpPr/>
            <p:nvPr/>
          </p:nvGrpSpPr>
          <p:grpSpPr>
            <a:xfrm>
              <a:off x="4855742" y="3967922"/>
              <a:ext cx="1828800" cy="6141797"/>
              <a:chOff x="4855742" y="3967927"/>
              <a:chExt cx="1828800" cy="6141802"/>
            </a:xfrm>
          </p:grpSpPr>
          <p:sp>
            <p:nvSpPr>
              <p:cNvPr id="384" name="Rectangle 383"/>
              <p:cNvSpPr>
                <a:spLocks noChangeArrowheads="1"/>
              </p:cNvSpPr>
              <p:nvPr/>
            </p:nvSpPr>
            <p:spPr bwMode="auto">
              <a:xfrm>
                <a:off x="4855742" y="3967927"/>
                <a:ext cx="1828800" cy="614180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5" name="Rectangle 384"/>
              <p:cNvSpPr>
                <a:spLocks noChangeArrowheads="1"/>
              </p:cNvSpPr>
              <p:nvPr/>
            </p:nvSpPr>
            <p:spPr bwMode="auto">
              <a:xfrm>
                <a:off x="4880384" y="4008962"/>
                <a:ext cx="1779834" cy="2835407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383" name="Text Box 50"/>
            <p:cNvSpPr txBox="1">
              <a:spLocks noChangeArrowheads="1"/>
            </p:cNvSpPr>
            <p:nvPr/>
          </p:nvSpPr>
          <p:spPr bwMode="auto">
            <a:xfrm>
              <a:off x="4937484" y="3682006"/>
              <a:ext cx="169732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Malicious </a:t>
              </a:r>
              <a:r>
                <a:rPr lang="en-US" sz="1100" dirty="0">
                  <a:solidFill>
                    <a:srgbClr val="FFFFFF"/>
                  </a:solidFill>
                  <a:ea typeface="MS PGothic" pitchFamily="34" charset="-128"/>
                </a:rPr>
                <a:t>Activity</a:t>
              </a:r>
            </a:p>
          </p:txBody>
        </p:sp>
      </p:grpSp>
      <p:grpSp>
        <p:nvGrpSpPr>
          <p:cNvPr id="386" name="Group 28"/>
          <p:cNvGrpSpPr/>
          <p:nvPr/>
        </p:nvGrpSpPr>
        <p:grpSpPr>
          <a:xfrm>
            <a:off x="4013905" y="-80962"/>
            <a:ext cx="2215388" cy="5167309"/>
            <a:chOff x="4855742" y="3403884"/>
            <a:chExt cx="1828800" cy="6705835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87" name="Rectangle 386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8365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388" name="Group 87"/>
            <p:cNvGrpSpPr/>
            <p:nvPr/>
          </p:nvGrpSpPr>
          <p:grpSpPr>
            <a:xfrm>
              <a:off x="4855742" y="3967922"/>
              <a:ext cx="1828800" cy="6141797"/>
              <a:chOff x="4855742" y="3967927"/>
              <a:chExt cx="1828800" cy="6141802"/>
            </a:xfrm>
          </p:grpSpPr>
          <p:sp>
            <p:nvSpPr>
              <p:cNvPr id="390" name="Rectangle 389"/>
              <p:cNvSpPr>
                <a:spLocks noChangeArrowheads="1"/>
              </p:cNvSpPr>
              <p:nvPr/>
            </p:nvSpPr>
            <p:spPr bwMode="auto">
              <a:xfrm>
                <a:off x="4855742" y="3967927"/>
                <a:ext cx="1828800" cy="614180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1" name="Rectangle 390"/>
              <p:cNvSpPr>
                <a:spLocks noChangeArrowheads="1"/>
              </p:cNvSpPr>
              <p:nvPr/>
            </p:nvSpPr>
            <p:spPr bwMode="auto">
              <a:xfrm>
                <a:off x="4898424" y="4008962"/>
                <a:ext cx="1746275" cy="2835407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389" name="Text Box 50"/>
            <p:cNvSpPr txBox="1">
              <a:spLocks noChangeArrowheads="1"/>
            </p:cNvSpPr>
            <p:nvPr/>
          </p:nvSpPr>
          <p:spPr bwMode="auto">
            <a:xfrm>
              <a:off x="4937484" y="3682006"/>
              <a:ext cx="1697322" cy="249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Establish Presence</a:t>
              </a:r>
              <a:endParaRPr lang="en-US" sz="11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92" name="Group 28"/>
          <p:cNvGrpSpPr/>
          <p:nvPr/>
        </p:nvGrpSpPr>
        <p:grpSpPr>
          <a:xfrm>
            <a:off x="2389598" y="-80962"/>
            <a:ext cx="1542550" cy="5167309"/>
            <a:chOff x="4855743" y="3403884"/>
            <a:chExt cx="1828799" cy="6705835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93" name="Rectangle 392"/>
            <p:cNvSpPr>
              <a:spLocks noChangeArrowheads="1"/>
            </p:cNvSpPr>
            <p:nvPr/>
          </p:nvSpPr>
          <p:spPr bwMode="auto">
            <a:xfrm>
              <a:off x="4855743" y="3403884"/>
              <a:ext cx="1828799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394" name="Group 87"/>
            <p:cNvGrpSpPr/>
            <p:nvPr/>
          </p:nvGrpSpPr>
          <p:grpSpPr>
            <a:xfrm>
              <a:off x="4855743" y="3980725"/>
              <a:ext cx="1828799" cy="6128994"/>
              <a:chOff x="4855743" y="3980730"/>
              <a:chExt cx="1828799" cy="6128999"/>
            </a:xfrm>
          </p:grpSpPr>
          <p:sp>
            <p:nvSpPr>
              <p:cNvPr id="396" name="Rectangle 395"/>
              <p:cNvSpPr>
                <a:spLocks noChangeArrowheads="1"/>
              </p:cNvSpPr>
              <p:nvPr/>
            </p:nvSpPr>
            <p:spPr bwMode="auto">
              <a:xfrm>
                <a:off x="4855743" y="3980730"/>
                <a:ext cx="1828799" cy="6128999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Rectangle 396"/>
              <p:cNvSpPr>
                <a:spLocks noChangeArrowheads="1"/>
              </p:cNvSpPr>
              <p:nvPr/>
            </p:nvSpPr>
            <p:spPr bwMode="auto">
              <a:xfrm>
                <a:off x="4893320" y="4029724"/>
                <a:ext cx="1740239" cy="2880154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395" name="Text Box 50"/>
            <p:cNvSpPr txBox="1">
              <a:spLocks noChangeArrowheads="1"/>
            </p:cNvSpPr>
            <p:nvPr/>
          </p:nvSpPr>
          <p:spPr bwMode="auto">
            <a:xfrm>
              <a:off x="4902547" y="3682006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Local </a:t>
              </a:r>
              <a:r>
                <a:rPr lang="en-US" sz="1100" dirty="0">
                  <a:solidFill>
                    <a:srgbClr val="FFFFFF"/>
                  </a:solidFill>
                  <a:ea typeface="MS PGothic" pitchFamily="34" charset="-128"/>
                </a:rPr>
                <a:t>Execution</a:t>
              </a:r>
            </a:p>
          </p:txBody>
        </p:sp>
      </p:grpSp>
      <p:grpSp>
        <p:nvGrpSpPr>
          <p:cNvPr id="398" name="Group 28"/>
          <p:cNvGrpSpPr/>
          <p:nvPr/>
        </p:nvGrpSpPr>
        <p:grpSpPr>
          <a:xfrm>
            <a:off x="76200" y="-80961"/>
            <a:ext cx="2219251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99" name="Rectangle 398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400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402" name="Rectangle 401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Rectangle 402"/>
              <p:cNvSpPr>
                <a:spLocks noChangeArrowheads="1"/>
              </p:cNvSpPr>
              <p:nvPr/>
            </p:nvSpPr>
            <p:spPr bwMode="auto">
              <a:xfrm>
                <a:off x="4893665" y="4022367"/>
                <a:ext cx="1755774" cy="2832412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01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First Contact</a:t>
              </a:r>
            </a:p>
          </p:txBody>
        </p:sp>
      </p:grpSp>
      <p:cxnSp>
        <p:nvCxnSpPr>
          <p:cNvPr id="404" name="Straight Arrow Connector 403"/>
          <p:cNvCxnSpPr/>
          <p:nvPr/>
        </p:nvCxnSpPr>
        <p:spPr bwMode="auto">
          <a:xfrm>
            <a:off x="701848" y="1541147"/>
            <a:ext cx="11982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5" name="Straight Arrow Connector 404"/>
          <p:cNvCxnSpPr/>
          <p:nvPr/>
        </p:nvCxnSpPr>
        <p:spPr bwMode="auto">
          <a:xfrm>
            <a:off x="6401616" y="2421959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6" name="Straight Arrow Connector 405"/>
          <p:cNvCxnSpPr/>
          <p:nvPr/>
        </p:nvCxnSpPr>
        <p:spPr bwMode="auto">
          <a:xfrm>
            <a:off x="1642315" y="2820303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07" name="Straight Arrow Connector 406"/>
          <p:cNvCxnSpPr/>
          <p:nvPr/>
        </p:nvCxnSpPr>
        <p:spPr bwMode="auto">
          <a:xfrm>
            <a:off x="8360984" y="3612535"/>
            <a:ext cx="0" cy="2184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08" name="Straight Arrow Connector 407"/>
          <p:cNvCxnSpPr/>
          <p:nvPr/>
        </p:nvCxnSpPr>
        <p:spPr bwMode="auto">
          <a:xfrm>
            <a:off x="3175157" y="3346764"/>
            <a:ext cx="0" cy="900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9" name="Straight Arrow Connector 408"/>
          <p:cNvCxnSpPr/>
          <p:nvPr/>
        </p:nvCxnSpPr>
        <p:spPr bwMode="auto">
          <a:xfrm>
            <a:off x="705639" y="3133513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0" name="Straight Arrow Connector 409"/>
          <p:cNvCxnSpPr/>
          <p:nvPr/>
        </p:nvCxnSpPr>
        <p:spPr bwMode="auto">
          <a:xfrm>
            <a:off x="705639" y="3928689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1" name="Straight Arrow Connector 410"/>
          <p:cNvCxnSpPr/>
          <p:nvPr/>
        </p:nvCxnSpPr>
        <p:spPr bwMode="auto">
          <a:xfrm>
            <a:off x="783182" y="4977825"/>
            <a:ext cx="81208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2" name="Straight Arrow Connector 411"/>
          <p:cNvCxnSpPr/>
          <p:nvPr/>
        </p:nvCxnSpPr>
        <p:spPr bwMode="auto">
          <a:xfrm>
            <a:off x="1706994" y="4462207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3" name="Straight Arrow Connector 412"/>
          <p:cNvCxnSpPr/>
          <p:nvPr/>
        </p:nvCxnSpPr>
        <p:spPr bwMode="auto">
          <a:xfrm>
            <a:off x="1714111" y="3310056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4" name="Straight Arrow Connector 413"/>
          <p:cNvCxnSpPr/>
          <p:nvPr/>
        </p:nvCxnSpPr>
        <p:spPr bwMode="auto">
          <a:xfrm>
            <a:off x="1642315" y="1916823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5" name="Straight Arrow Connector 414"/>
          <p:cNvCxnSpPr/>
          <p:nvPr/>
        </p:nvCxnSpPr>
        <p:spPr bwMode="auto">
          <a:xfrm>
            <a:off x="1868885" y="1913879"/>
            <a:ext cx="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6" name="Straight Arrow Connector 415"/>
          <p:cNvCxnSpPr/>
          <p:nvPr/>
        </p:nvCxnSpPr>
        <p:spPr bwMode="auto">
          <a:xfrm>
            <a:off x="1731168" y="2349931"/>
            <a:ext cx="24538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7" name="Straight Arrow Connector 416"/>
          <p:cNvCxnSpPr/>
          <p:nvPr/>
        </p:nvCxnSpPr>
        <p:spPr bwMode="auto">
          <a:xfrm>
            <a:off x="2357787" y="1658641"/>
            <a:ext cx="0" cy="2773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8" name="Straight Arrow Connector 417"/>
          <p:cNvCxnSpPr/>
          <p:nvPr/>
        </p:nvCxnSpPr>
        <p:spPr bwMode="auto">
          <a:xfrm>
            <a:off x="2325766" y="2657170"/>
            <a:ext cx="0" cy="4151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9" name="Straight Arrow Connector 418"/>
          <p:cNvCxnSpPr/>
          <p:nvPr/>
        </p:nvCxnSpPr>
        <p:spPr bwMode="auto">
          <a:xfrm>
            <a:off x="2737306" y="1425911"/>
            <a:ext cx="0" cy="1667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0" name="Straight Arrow Connector 419"/>
          <p:cNvCxnSpPr/>
          <p:nvPr/>
        </p:nvCxnSpPr>
        <p:spPr bwMode="auto">
          <a:xfrm>
            <a:off x="2606615" y="1428211"/>
            <a:ext cx="1360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421" name="Group 420"/>
          <p:cNvGrpSpPr/>
          <p:nvPr/>
        </p:nvGrpSpPr>
        <p:grpSpPr>
          <a:xfrm>
            <a:off x="2497223" y="2191067"/>
            <a:ext cx="621754" cy="143972"/>
            <a:chOff x="5781800" y="4630223"/>
            <a:chExt cx="621754" cy="143972"/>
          </a:xfrm>
        </p:grpSpPr>
        <p:cxnSp>
          <p:nvCxnSpPr>
            <p:cNvPr id="422" name="Straight Arrow Connector 421"/>
            <p:cNvCxnSpPr/>
            <p:nvPr/>
          </p:nvCxnSpPr>
          <p:spPr bwMode="auto">
            <a:xfrm>
              <a:off x="6099019" y="4696365"/>
              <a:ext cx="3045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3" name="Straight Arrow Connector 422"/>
            <p:cNvCxnSpPr/>
            <p:nvPr/>
          </p:nvCxnSpPr>
          <p:spPr bwMode="auto">
            <a:xfrm>
              <a:off x="5781800" y="4696365"/>
              <a:ext cx="1844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24" name="Arc 423"/>
            <p:cNvSpPr/>
            <p:nvPr/>
          </p:nvSpPr>
          <p:spPr bwMode="auto">
            <a:xfrm>
              <a:off x="5961083" y="4630223"/>
              <a:ext cx="143972" cy="143972"/>
            </a:xfrm>
            <a:prstGeom prst="arc">
              <a:avLst>
                <a:gd name="adj1" fmla="val 10904769"/>
                <a:gd name="adj2" fmla="val 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E6A71"/>
                </a:solidFill>
                <a:cs typeface="MS PGothic" pitchFamily="34" charset="-128"/>
              </a:endParaRPr>
            </a:p>
          </p:txBody>
        </p:sp>
      </p:grpSp>
      <p:cxnSp>
        <p:nvCxnSpPr>
          <p:cNvPr id="425" name="Straight Arrow Connector 424"/>
          <p:cNvCxnSpPr/>
          <p:nvPr/>
        </p:nvCxnSpPr>
        <p:spPr bwMode="auto">
          <a:xfrm>
            <a:off x="3125773" y="2081399"/>
            <a:ext cx="0" cy="3332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26" name="Straight Arrow Connector 425"/>
          <p:cNvCxnSpPr/>
          <p:nvPr/>
        </p:nvCxnSpPr>
        <p:spPr bwMode="auto">
          <a:xfrm>
            <a:off x="2857054" y="3348272"/>
            <a:ext cx="3199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7" name="Straight Arrow Connector 426"/>
          <p:cNvCxnSpPr/>
          <p:nvPr/>
        </p:nvCxnSpPr>
        <p:spPr bwMode="auto">
          <a:xfrm>
            <a:off x="1637351" y="898325"/>
            <a:ext cx="191993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8" name="Straight Arrow Connector 427"/>
          <p:cNvCxnSpPr/>
          <p:nvPr/>
        </p:nvCxnSpPr>
        <p:spPr bwMode="auto">
          <a:xfrm>
            <a:off x="3555935" y="897658"/>
            <a:ext cx="0" cy="30403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429" name="Group 428"/>
          <p:cNvGrpSpPr/>
          <p:nvPr/>
        </p:nvGrpSpPr>
        <p:grpSpPr>
          <a:xfrm>
            <a:off x="1701358" y="3870839"/>
            <a:ext cx="1859536" cy="139176"/>
            <a:chOff x="4433689" y="4630223"/>
            <a:chExt cx="1859536" cy="139176"/>
          </a:xfrm>
        </p:grpSpPr>
        <p:cxnSp>
          <p:nvCxnSpPr>
            <p:cNvPr id="430" name="Straight Arrow Connector 429"/>
            <p:cNvCxnSpPr/>
            <p:nvPr/>
          </p:nvCxnSpPr>
          <p:spPr bwMode="auto">
            <a:xfrm>
              <a:off x="5976984" y="4696365"/>
              <a:ext cx="3162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1" name="Straight Arrow Connector 430"/>
            <p:cNvCxnSpPr/>
            <p:nvPr/>
          </p:nvCxnSpPr>
          <p:spPr bwMode="auto">
            <a:xfrm>
              <a:off x="4433689" y="4696365"/>
              <a:ext cx="13903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32" name="Arc 431"/>
            <p:cNvSpPr/>
            <p:nvPr/>
          </p:nvSpPr>
          <p:spPr bwMode="auto">
            <a:xfrm>
              <a:off x="5822321" y="4630223"/>
              <a:ext cx="155856" cy="139176"/>
            </a:xfrm>
            <a:prstGeom prst="arc">
              <a:avLst>
                <a:gd name="adj1" fmla="val 10904769"/>
                <a:gd name="adj2" fmla="val 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E6A71"/>
                </a:solidFill>
                <a:cs typeface="MS PGothic" pitchFamily="34" charset="-128"/>
              </a:endParaRPr>
            </a:p>
          </p:txBody>
        </p:sp>
      </p:grpSp>
      <p:cxnSp>
        <p:nvCxnSpPr>
          <p:cNvPr id="433" name="Straight Arrow Connector 432"/>
          <p:cNvCxnSpPr/>
          <p:nvPr/>
        </p:nvCxnSpPr>
        <p:spPr bwMode="auto">
          <a:xfrm>
            <a:off x="3330050" y="1812261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4" name="Straight Arrow Connector 433"/>
          <p:cNvCxnSpPr/>
          <p:nvPr/>
        </p:nvCxnSpPr>
        <p:spPr bwMode="auto">
          <a:xfrm>
            <a:off x="3333608" y="2657171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5" name="Straight Arrow Connector 434"/>
          <p:cNvCxnSpPr/>
          <p:nvPr/>
        </p:nvCxnSpPr>
        <p:spPr bwMode="auto">
          <a:xfrm>
            <a:off x="3563317" y="2273121"/>
            <a:ext cx="1458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6" name="Straight Arrow Connector 435"/>
          <p:cNvCxnSpPr/>
          <p:nvPr/>
        </p:nvCxnSpPr>
        <p:spPr bwMode="auto">
          <a:xfrm>
            <a:off x="4184925" y="1558750"/>
            <a:ext cx="0" cy="4204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7" name="Straight Arrow Connector 436"/>
          <p:cNvCxnSpPr/>
          <p:nvPr/>
        </p:nvCxnSpPr>
        <p:spPr bwMode="auto">
          <a:xfrm>
            <a:off x="4184925" y="2639990"/>
            <a:ext cx="0" cy="4521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38" name="Straight Arrow Connector 437"/>
          <p:cNvCxnSpPr/>
          <p:nvPr/>
        </p:nvCxnSpPr>
        <p:spPr bwMode="auto">
          <a:xfrm>
            <a:off x="4377827" y="2303827"/>
            <a:ext cx="23962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9" name="Straight Arrow Connector 438"/>
          <p:cNvCxnSpPr/>
          <p:nvPr/>
        </p:nvCxnSpPr>
        <p:spPr bwMode="auto">
          <a:xfrm>
            <a:off x="4608345" y="1942941"/>
            <a:ext cx="1915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0" name="Straight Arrow Connector 439"/>
          <p:cNvCxnSpPr/>
          <p:nvPr/>
        </p:nvCxnSpPr>
        <p:spPr bwMode="auto">
          <a:xfrm>
            <a:off x="4608345" y="2733981"/>
            <a:ext cx="1915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1" name="Straight Arrow Connector 440"/>
          <p:cNvCxnSpPr/>
          <p:nvPr/>
        </p:nvCxnSpPr>
        <p:spPr bwMode="auto">
          <a:xfrm>
            <a:off x="4612896" y="1942315"/>
            <a:ext cx="0" cy="7942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2" name="Straight Arrow Connector 441"/>
          <p:cNvCxnSpPr/>
          <p:nvPr/>
        </p:nvCxnSpPr>
        <p:spPr bwMode="auto">
          <a:xfrm>
            <a:off x="4268732" y="2157907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3" name="Straight Arrow Connector 442"/>
          <p:cNvCxnSpPr/>
          <p:nvPr/>
        </p:nvCxnSpPr>
        <p:spPr bwMode="auto">
          <a:xfrm>
            <a:off x="4265664" y="2468215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4" name="Straight Arrow Connector 443"/>
          <p:cNvCxnSpPr/>
          <p:nvPr/>
        </p:nvCxnSpPr>
        <p:spPr bwMode="auto">
          <a:xfrm>
            <a:off x="4508544" y="2465131"/>
            <a:ext cx="0" cy="5629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5" name="Straight Arrow Connector 444"/>
          <p:cNvCxnSpPr/>
          <p:nvPr/>
        </p:nvCxnSpPr>
        <p:spPr bwMode="auto">
          <a:xfrm>
            <a:off x="4516076" y="1611928"/>
            <a:ext cx="0" cy="5508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46" name="Straight Arrow Connector 445"/>
          <p:cNvCxnSpPr/>
          <p:nvPr/>
        </p:nvCxnSpPr>
        <p:spPr bwMode="auto">
          <a:xfrm>
            <a:off x="5565156" y="2826439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7" name="Straight Arrow Connector 446"/>
          <p:cNvCxnSpPr/>
          <p:nvPr/>
        </p:nvCxnSpPr>
        <p:spPr bwMode="auto">
          <a:xfrm>
            <a:off x="5565156" y="1910688"/>
            <a:ext cx="2294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8" name="Straight Arrow Connector 447"/>
          <p:cNvCxnSpPr/>
          <p:nvPr/>
        </p:nvCxnSpPr>
        <p:spPr bwMode="auto">
          <a:xfrm>
            <a:off x="5785589" y="1907743"/>
            <a:ext cx="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9" name="Straight Arrow Connector 448"/>
          <p:cNvCxnSpPr/>
          <p:nvPr/>
        </p:nvCxnSpPr>
        <p:spPr bwMode="auto">
          <a:xfrm>
            <a:off x="5788804" y="2349931"/>
            <a:ext cx="1401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0" name="Straight Arrow Connector 449"/>
          <p:cNvCxnSpPr/>
          <p:nvPr/>
        </p:nvCxnSpPr>
        <p:spPr bwMode="auto">
          <a:xfrm>
            <a:off x="6205225" y="2609252"/>
            <a:ext cx="0" cy="2768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1" name="Straight Arrow Connector 450"/>
          <p:cNvCxnSpPr/>
          <p:nvPr/>
        </p:nvCxnSpPr>
        <p:spPr bwMode="auto">
          <a:xfrm>
            <a:off x="5846824" y="4147251"/>
            <a:ext cx="0" cy="1832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2" name="Straight Arrow Connector 451"/>
          <p:cNvCxnSpPr/>
          <p:nvPr/>
        </p:nvCxnSpPr>
        <p:spPr bwMode="auto">
          <a:xfrm>
            <a:off x="6496832" y="4147251"/>
            <a:ext cx="0" cy="1832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3" name="Straight Arrow Connector 452"/>
          <p:cNvCxnSpPr/>
          <p:nvPr/>
        </p:nvCxnSpPr>
        <p:spPr bwMode="auto">
          <a:xfrm>
            <a:off x="5837813" y="4154967"/>
            <a:ext cx="66198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4" name="Straight Arrow Connector 453"/>
          <p:cNvCxnSpPr/>
          <p:nvPr/>
        </p:nvCxnSpPr>
        <p:spPr bwMode="auto">
          <a:xfrm>
            <a:off x="6169432" y="3948916"/>
            <a:ext cx="0" cy="2105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5" name="Straight Arrow Connector 454"/>
          <p:cNvCxnSpPr/>
          <p:nvPr/>
        </p:nvCxnSpPr>
        <p:spPr bwMode="auto">
          <a:xfrm>
            <a:off x="6637248" y="3694107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6" name="Straight Arrow Connector 455"/>
          <p:cNvCxnSpPr/>
          <p:nvPr/>
        </p:nvCxnSpPr>
        <p:spPr bwMode="auto">
          <a:xfrm>
            <a:off x="6642858" y="2734043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7" name="Straight Arrow Connector 456"/>
          <p:cNvCxnSpPr/>
          <p:nvPr/>
        </p:nvCxnSpPr>
        <p:spPr bwMode="auto">
          <a:xfrm>
            <a:off x="6642858" y="2050421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8" name="Straight Arrow Connector 457"/>
          <p:cNvCxnSpPr/>
          <p:nvPr/>
        </p:nvCxnSpPr>
        <p:spPr bwMode="auto">
          <a:xfrm>
            <a:off x="6628833" y="1227036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9" name="Straight Arrow Connector 458"/>
          <p:cNvCxnSpPr/>
          <p:nvPr/>
        </p:nvCxnSpPr>
        <p:spPr bwMode="auto">
          <a:xfrm>
            <a:off x="6635171" y="1222988"/>
            <a:ext cx="0" cy="24802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0" name="Straight Arrow Connector 459"/>
          <p:cNvCxnSpPr/>
          <p:nvPr/>
        </p:nvCxnSpPr>
        <p:spPr bwMode="auto">
          <a:xfrm>
            <a:off x="7842024" y="3962941"/>
            <a:ext cx="16804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1" name="Straight Arrow Connector 460"/>
          <p:cNvCxnSpPr/>
          <p:nvPr/>
        </p:nvCxnSpPr>
        <p:spPr bwMode="auto">
          <a:xfrm>
            <a:off x="7742067" y="2496449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2" name="Straight Arrow Connector 461"/>
          <p:cNvCxnSpPr/>
          <p:nvPr/>
        </p:nvCxnSpPr>
        <p:spPr bwMode="auto">
          <a:xfrm>
            <a:off x="7996903" y="2245559"/>
            <a:ext cx="14414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3" name="Straight Arrow Connector 462"/>
          <p:cNvCxnSpPr/>
          <p:nvPr/>
        </p:nvCxnSpPr>
        <p:spPr bwMode="auto">
          <a:xfrm>
            <a:off x="7996903" y="2741665"/>
            <a:ext cx="14414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4" name="Straight Arrow Connector 463"/>
          <p:cNvCxnSpPr/>
          <p:nvPr/>
        </p:nvCxnSpPr>
        <p:spPr bwMode="auto">
          <a:xfrm>
            <a:off x="8003230" y="2240419"/>
            <a:ext cx="0" cy="5071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5" name="Straight Arrow Connector 464"/>
          <p:cNvCxnSpPr/>
          <p:nvPr/>
        </p:nvCxnSpPr>
        <p:spPr bwMode="auto">
          <a:xfrm>
            <a:off x="7511277" y="890541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6" name="Straight Arrow Connector 465"/>
          <p:cNvCxnSpPr/>
          <p:nvPr/>
        </p:nvCxnSpPr>
        <p:spPr bwMode="auto">
          <a:xfrm>
            <a:off x="8303661" y="890541"/>
            <a:ext cx="12280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7" name="Straight Arrow Connector 466"/>
          <p:cNvCxnSpPr/>
          <p:nvPr/>
        </p:nvCxnSpPr>
        <p:spPr bwMode="auto">
          <a:xfrm>
            <a:off x="7971815" y="1475413"/>
            <a:ext cx="19605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8" name="Straight Arrow Connector 467"/>
          <p:cNvCxnSpPr/>
          <p:nvPr/>
        </p:nvCxnSpPr>
        <p:spPr bwMode="auto">
          <a:xfrm>
            <a:off x="7976083" y="1052276"/>
            <a:ext cx="0" cy="4316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9" name="Straight Arrow Connector 468"/>
          <p:cNvCxnSpPr/>
          <p:nvPr/>
        </p:nvCxnSpPr>
        <p:spPr bwMode="auto">
          <a:xfrm>
            <a:off x="7560096" y="1581211"/>
            <a:ext cx="39499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0" name="Straight Arrow Connector 469"/>
          <p:cNvCxnSpPr/>
          <p:nvPr/>
        </p:nvCxnSpPr>
        <p:spPr bwMode="auto">
          <a:xfrm>
            <a:off x="7950105" y="1573656"/>
            <a:ext cx="0" cy="4694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1" name="Straight Arrow Connector 470"/>
          <p:cNvCxnSpPr/>
          <p:nvPr/>
        </p:nvCxnSpPr>
        <p:spPr bwMode="auto">
          <a:xfrm>
            <a:off x="7702180" y="2039064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2" name="Straight Arrow Connector 471"/>
          <p:cNvCxnSpPr/>
          <p:nvPr/>
        </p:nvCxnSpPr>
        <p:spPr bwMode="auto">
          <a:xfrm>
            <a:off x="3488246" y="4566747"/>
            <a:ext cx="2535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3" name="Straight Arrow Connector 472"/>
          <p:cNvCxnSpPr/>
          <p:nvPr/>
        </p:nvCxnSpPr>
        <p:spPr bwMode="auto">
          <a:xfrm>
            <a:off x="3737299" y="4559631"/>
            <a:ext cx="0" cy="4162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4" name="Straight Arrow Connector 473"/>
          <p:cNvCxnSpPr/>
          <p:nvPr/>
        </p:nvCxnSpPr>
        <p:spPr bwMode="auto">
          <a:xfrm>
            <a:off x="8725909" y="3993789"/>
            <a:ext cx="1781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5" name="Straight Arrow Connector 474"/>
          <p:cNvCxnSpPr/>
          <p:nvPr/>
        </p:nvCxnSpPr>
        <p:spPr bwMode="auto">
          <a:xfrm>
            <a:off x="8901979" y="3992141"/>
            <a:ext cx="0" cy="9936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476" name="Group 475"/>
          <p:cNvGrpSpPr/>
          <p:nvPr/>
        </p:nvGrpSpPr>
        <p:grpSpPr>
          <a:xfrm>
            <a:off x="141381" y="969939"/>
            <a:ext cx="724378" cy="1164267"/>
            <a:chOff x="400588" y="2277495"/>
            <a:chExt cx="2028713" cy="1303979"/>
          </a:xfrm>
        </p:grpSpPr>
        <p:sp>
          <p:nvSpPr>
            <p:cNvPr id="477" name="TextBox 476"/>
            <p:cNvSpPr txBox="1"/>
            <p:nvPr/>
          </p:nvSpPr>
          <p:spPr>
            <a:xfrm>
              <a:off x="400588" y="2277495"/>
              <a:ext cx="2028713" cy="1303979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Send unsolicited message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458065" y="2831204"/>
              <a:ext cx="1913758" cy="207957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Facebook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458065" y="3102195"/>
              <a:ext cx="1913758" cy="18589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IM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458065" y="3349151"/>
              <a:ext cx="1913758" cy="19646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email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1" name="Group 480"/>
          <p:cNvGrpSpPr/>
          <p:nvPr/>
        </p:nvGrpSpPr>
        <p:grpSpPr>
          <a:xfrm>
            <a:off x="116476" y="4251581"/>
            <a:ext cx="724378" cy="834769"/>
            <a:chOff x="400588" y="829491"/>
            <a:chExt cx="2028713" cy="934942"/>
          </a:xfrm>
        </p:grpSpPr>
        <p:sp>
          <p:nvSpPr>
            <p:cNvPr id="482" name="TextBox 481"/>
            <p:cNvSpPr txBox="1"/>
            <p:nvPr/>
          </p:nvSpPr>
          <p:spPr>
            <a:xfrm>
              <a:off x="400588" y="829491"/>
              <a:ext cx="2028713" cy="934942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Physical Access </a:t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to HW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458065" y="1340279"/>
              <a:ext cx="1913758" cy="382771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E.g. Stolen laptop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979652" y="718981"/>
            <a:ext cx="795708" cy="677715"/>
            <a:chOff x="400588" y="1916633"/>
            <a:chExt cx="2028713" cy="677714"/>
          </a:xfrm>
        </p:grpSpPr>
        <p:sp>
          <p:nvSpPr>
            <p:cNvPr id="485" name="TextBox 484"/>
            <p:cNvSpPr txBox="1"/>
            <p:nvPr/>
          </p:nvSpPr>
          <p:spPr>
            <a:xfrm>
              <a:off x="400588" y="1916633"/>
              <a:ext cx="2028713" cy="677714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Insert Physical Media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458063" y="2300834"/>
              <a:ext cx="1913758" cy="261257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E.g.: USB drive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87" name="TextBox 486"/>
          <p:cNvSpPr txBox="1"/>
          <p:nvPr/>
        </p:nvSpPr>
        <p:spPr>
          <a:xfrm>
            <a:off x="1000916" y="1683277"/>
            <a:ext cx="795708" cy="411145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User visits </a:t>
            </a:r>
            <a:br>
              <a:rPr lang="en-US" sz="700" dirty="0" smtClean="0">
                <a:solidFill>
                  <a:srgbClr val="FFFFFF"/>
                </a:solidFill>
              </a:rPr>
            </a:br>
            <a:r>
              <a:rPr lang="en-US" sz="700" dirty="0" smtClean="0">
                <a:solidFill>
                  <a:srgbClr val="FFFFFF"/>
                </a:solidFill>
              </a:rPr>
              <a:t>untrusted </a:t>
            </a:r>
            <a:br>
              <a:rPr lang="en-US" sz="700" dirty="0" smtClean="0">
                <a:solidFill>
                  <a:srgbClr val="FFFFFF"/>
                </a:solidFill>
              </a:rPr>
            </a:br>
            <a:r>
              <a:rPr lang="en-US" sz="700" dirty="0" smtClean="0">
                <a:solidFill>
                  <a:srgbClr val="FFFFFF"/>
                </a:solidFill>
              </a:rPr>
              <a:t>web site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000916" y="2192187"/>
            <a:ext cx="795708" cy="394015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User visits </a:t>
            </a:r>
            <a:br>
              <a:rPr lang="en-US" sz="700" dirty="0" smtClean="0">
                <a:solidFill>
                  <a:srgbClr val="FFFFFF"/>
                </a:solidFill>
              </a:rPr>
            </a:br>
            <a:r>
              <a:rPr lang="en-US" sz="700" dirty="0" smtClean="0">
                <a:solidFill>
                  <a:srgbClr val="FFFFFF"/>
                </a:solidFill>
              </a:rPr>
              <a:t>trusted </a:t>
            </a:r>
            <a:br>
              <a:rPr lang="en-US" sz="700" dirty="0" smtClean="0">
                <a:solidFill>
                  <a:srgbClr val="FFFFFF"/>
                </a:solidFill>
              </a:rPr>
            </a:br>
            <a:r>
              <a:rPr lang="en-US" sz="700" dirty="0" smtClean="0">
                <a:solidFill>
                  <a:srgbClr val="FFFFFF"/>
                </a:solidFill>
              </a:rPr>
              <a:t>web site</a:t>
            </a:r>
            <a:endParaRPr lang="en-US" sz="700" dirty="0">
              <a:solidFill>
                <a:srgbClr val="FFFFFF"/>
              </a:solidFill>
            </a:endParaRPr>
          </a:p>
        </p:txBody>
      </p:sp>
      <p:grpSp>
        <p:nvGrpSpPr>
          <p:cNvPr id="489" name="Group 488"/>
          <p:cNvGrpSpPr/>
          <p:nvPr/>
        </p:nvGrpSpPr>
        <p:grpSpPr>
          <a:xfrm>
            <a:off x="979652" y="2678411"/>
            <a:ext cx="795708" cy="830880"/>
            <a:chOff x="400588" y="2007020"/>
            <a:chExt cx="2028713" cy="834563"/>
          </a:xfrm>
        </p:grpSpPr>
        <p:sp>
          <p:nvSpPr>
            <p:cNvPr id="490" name="TextBox 489"/>
            <p:cNvSpPr txBox="1"/>
            <p:nvPr/>
          </p:nvSpPr>
          <p:spPr>
            <a:xfrm>
              <a:off x="400588" y="2007020"/>
              <a:ext cx="2028713" cy="834563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Man in the middle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458065" y="2291328"/>
              <a:ext cx="1913758" cy="171774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Wired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458065" y="2511216"/>
              <a:ext cx="1913758" cy="291993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Wireless (e.g. Rogue AP)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>
            <a:off x="979652" y="3643894"/>
            <a:ext cx="795708" cy="1169583"/>
            <a:chOff x="400588" y="1716878"/>
            <a:chExt cx="2028713" cy="1161961"/>
          </a:xfrm>
        </p:grpSpPr>
        <p:sp>
          <p:nvSpPr>
            <p:cNvPr id="494" name="TextBox 493"/>
            <p:cNvSpPr txBox="1"/>
            <p:nvPr/>
          </p:nvSpPr>
          <p:spPr>
            <a:xfrm>
              <a:off x="400588" y="1716878"/>
              <a:ext cx="2028713" cy="1161961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Remote </a:t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Exploit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458065" y="2004124"/>
              <a:ext cx="1913758" cy="39956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Network Service Exploit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458065" y="2449658"/>
              <a:ext cx="1913758" cy="397268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Application Exploit (e.g. webserver)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97" name="TextBox 496"/>
          <p:cNvSpPr txBox="1"/>
          <p:nvPr/>
        </p:nvSpPr>
        <p:spPr>
          <a:xfrm>
            <a:off x="2013449" y="2035011"/>
            <a:ext cx="616693" cy="6567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User visits page with malicious content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1970753" y="1139313"/>
            <a:ext cx="642559" cy="5902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User opens malicious message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989929" y="3131349"/>
            <a:ext cx="927928" cy="615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User visits (apparently) page controlled </a:t>
            </a:r>
            <a:br>
              <a:rPr lang="en-US" sz="700" b="1" dirty="0" smtClean="0">
                <a:solidFill>
                  <a:srgbClr val="FFFFFF"/>
                </a:solidFill>
              </a:rPr>
            </a:br>
            <a:r>
              <a:rPr lang="en-US" sz="700" b="1" dirty="0" smtClean="0">
                <a:solidFill>
                  <a:srgbClr val="FFFFFF"/>
                </a:solidFill>
              </a:rPr>
              <a:t>by attacker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1989929" y="4162667"/>
            <a:ext cx="663412" cy="6903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Modify server filesystem/ database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2800922" y="1510436"/>
            <a:ext cx="699907" cy="516841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Convince user to run executable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2788395" y="2439197"/>
            <a:ext cx="712432" cy="473051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File format/ browser vulnerability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2886191" y="4284371"/>
            <a:ext cx="614636" cy="506368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Phishing attack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3755212" y="2062528"/>
            <a:ext cx="645665" cy="5083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FFFFFF"/>
                </a:solidFill>
              </a:rPr>
              <a:t>M</a:t>
            </a:r>
            <a:r>
              <a:rPr lang="en-US" sz="700" b="1" dirty="0" smtClean="0">
                <a:solidFill>
                  <a:srgbClr val="FFFFFF"/>
                </a:solidFill>
              </a:rPr>
              <a:t>alicious code execution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4028950" y="938822"/>
            <a:ext cx="646669" cy="635500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Download and install additional malware</a:t>
            </a:r>
            <a:endParaRPr lang="en-US" sz="700" dirty="0">
              <a:solidFill>
                <a:srgbClr val="FFFFFF"/>
              </a:solidFill>
            </a:endParaRPr>
          </a:p>
        </p:txBody>
      </p:sp>
      <p:grpSp>
        <p:nvGrpSpPr>
          <p:cNvPr id="506" name="Group 505"/>
          <p:cNvGrpSpPr/>
          <p:nvPr/>
        </p:nvGrpSpPr>
        <p:grpSpPr>
          <a:xfrm>
            <a:off x="4036634" y="3078693"/>
            <a:ext cx="721375" cy="1449891"/>
            <a:chOff x="400588" y="1425945"/>
            <a:chExt cx="2028713" cy="1449891"/>
          </a:xfrm>
        </p:grpSpPr>
        <p:sp>
          <p:nvSpPr>
            <p:cNvPr id="507" name="TextBox 506"/>
            <p:cNvSpPr txBox="1"/>
            <p:nvPr/>
          </p:nvSpPr>
          <p:spPr>
            <a:xfrm>
              <a:off x="400588" y="1425945"/>
              <a:ext cx="2028713" cy="1449891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9144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Propagate another system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458065" y="2175503"/>
              <a:ext cx="1913757" cy="39689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Network Service Exploit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458065" y="2632704"/>
              <a:ext cx="1913757" cy="197106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etc...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458065" y="1841767"/>
              <a:ext cx="1913757" cy="280293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Copy to file share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1" name="Group 510"/>
          <p:cNvGrpSpPr/>
          <p:nvPr/>
        </p:nvGrpSpPr>
        <p:grpSpPr>
          <a:xfrm>
            <a:off x="4835252" y="784871"/>
            <a:ext cx="848892" cy="1591315"/>
            <a:chOff x="5713308" y="1433649"/>
            <a:chExt cx="848892" cy="1591314"/>
          </a:xfrm>
        </p:grpSpPr>
        <p:sp>
          <p:nvSpPr>
            <p:cNvPr id="512" name="TextBox 511"/>
            <p:cNvSpPr txBox="1"/>
            <p:nvPr/>
          </p:nvSpPr>
          <p:spPr>
            <a:xfrm>
              <a:off x="5713308" y="1433649"/>
              <a:ext cx="848892" cy="1591314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Persist on the system</a:t>
              </a: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5737774" y="1738803"/>
              <a:ext cx="799960" cy="385050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8288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Modify existing </a:t>
              </a:r>
              <a:r>
                <a:rPr lang="en-US" sz="700" dirty="0">
                  <a:solidFill>
                    <a:srgbClr val="FFFFFF"/>
                  </a:solidFill>
                </a:rPr>
                <a:t>service</a:t>
              </a: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5737774" y="2376012"/>
              <a:ext cx="799960" cy="40440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Add BHO or explorer extension</a:t>
              </a:r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5737774" y="2818392"/>
              <a:ext cx="799960" cy="168266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Etc...</a:t>
              </a:r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5737774" y="2158727"/>
              <a:ext cx="799960" cy="182211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Install service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4835252" y="2577748"/>
            <a:ext cx="848892" cy="1696595"/>
            <a:chOff x="5713308" y="3357155"/>
            <a:chExt cx="848892" cy="1696594"/>
          </a:xfrm>
        </p:grpSpPr>
        <p:sp>
          <p:nvSpPr>
            <p:cNvPr id="518" name="TextBox 517"/>
            <p:cNvSpPr txBox="1"/>
            <p:nvPr/>
          </p:nvSpPr>
          <p:spPr>
            <a:xfrm>
              <a:off x="5713308" y="3357155"/>
              <a:ext cx="848892" cy="1696594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Self-preservation</a:t>
              </a:r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5741019" y="3654333"/>
              <a:ext cx="799960" cy="519250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Disrupt security software or updates</a:t>
              </a:r>
            </a:p>
          </p:txBody>
        </p:sp>
        <p:sp>
          <p:nvSpPr>
            <p:cNvPr id="520" name="TextBox 519"/>
            <p:cNvSpPr txBox="1"/>
            <p:nvPr/>
          </p:nvSpPr>
          <p:spPr>
            <a:xfrm>
              <a:off x="5741018" y="4214723"/>
              <a:ext cx="798336" cy="280407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Rootkit techniques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5741018" y="4536270"/>
              <a:ext cx="793890" cy="27381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Process Injection</a:t>
              </a: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5741019" y="4851228"/>
              <a:ext cx="799960" cy="16497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Etc...</a:t>
              </a:r>
            </a:p>
          </p:txBody>
        </p:sp>
      </p:grpSp>
      <p:grpSp>
        <p:nvGrpSpPr>
          <p:cNvPr id="523" name="Group 522"/>
          <p:cNvGrpSpPr/>
          <p:nvPr/>
        </p:nvGrpSpPr>
        <p:grpSpPr>
          <a:xfrm>
            <a:off x="5762459" y="2916611"/>
            <a:ext cx="796590" cy="1152605"/>
            <a:chOff x="6288088" y="3590876"/>
            <a:chExt cx="1594900" cy="995085"/>
          </a:xfrm>
        </p:grpSpPr>
        <p:sp>
          <p:nvSpPr>
            <p:cNvPr id="524" name="TextBox 523"/>
            <p:cNvSpPr txBox="1"/>
            <p:nvPr/>
          </p:nvSpPr>
          <p:spPr>
            <a:xfrm>
              <a:off x="6288088" y="3590876"/>
              <a:ext cx="1594900" cy="995085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Tampering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6347705" y="3772859"/>
              <a:ext cx="1491008" cy="767173"/>
              <a:chOff x="3707582" y="5309666"/>
              <a:chExt cx="1491008" cy="767173"/>
            </a:xfrm>
            <a:solidFill>
              <a:srgbClr val="4984B5"/>
            </a:solidFill>
          </p:grpSpPr>
          <p:sp>
            <p:nvSpPr>
              <p:cNvPr id="526" name="TextBox 525"/>
              <p:cNvSpPr txBox="1"/>
              <p:nvPr/>
            </p:nvSpPr>
            <p:spPr>
              <a:xfrm>
                <a:off x="3707582" y="5309666"/>
                <a:ext cx="1491008" cy="360871"/>
              </a:xfrm>
              <a:prstGeom prst="rect">
                <a:avLst/>
              </a:prstGeom>
              <a:grpFill/>
              <a:ln w="1587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1"/>
                    </a:solidFill>
                  </a:defRPr>
                </a:lvl1pPr>
              </a:lstStyle>
              <a:p>
                <a:pPr eaLnBrk="0" fontAlgn="base" hangingPunct="0">
                  <a:lnSpc>
                    <a:spcPts val="1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rgbClr val="FFFFFF"/>
                    </a:solidFill>
                  </a:rPr>
                  <a:t>Malicious </a:t>
                </a:r>
                <a:br>
                  <a:rPr lang="en-US" sz="700" dirty="0">
                    <a:solidFill>
                      <a:srgbClr val="FFFFFF"/>
                    </a:solidFill>
                  </a:rPr>
                </a:br>
                <a:r>
                  <a:rPr lang="en-US" sz="700" dirty="0">
                    <a:solidFill>
                      <a:srgbClr val="FFFFFF"/>
                    </a:solidFill>
                  </a:rPr>
                  <a:t>destruction of files</a:t>
                </a:r>
              </a:p>
            </p:txBody>
          </p:sp>
          <p:sp>
            <p:nvSpPr>
              <p:cNvPr id="527" name="TextBox 526"/>
              <p:cNvSpPr txBox="1"/>
              <p:nvPr/>
            </p:nvSpPr>
            <p:spPr>
              <a:xfrm>
                <a:off x="3707582" y="5716921"/>
                <a:ext cx="1491008" cy="359918"/>
              </a:xfrm>
              <a:prstGeom prst="rect">
                <a:avLst/>
              </a:prstGeom>
              <a:grpFill/>
              <a:ln w="1587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1"/>
                    </a:solidFill>
                  </a:defRPr>
                </a:lvl1pPr>
              </a:lstStyle>
              <a:p>
                <a:pPr eaLnBrk="0" fontAlgn="base" hangingPunct="0">
                  <a:lnSpc>
                    <a:spcPts val="1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rgbClr val="FFFFFF"/>
                    </a:solidFill>
                  </a:rPr>
                  <a:t>Ransomware </a:t>
                </a:r>
                <a:br>
                  <a:rPr lang="en-US" sz="700" dirty="0">
                    <a:solidFill>
                      <a:srgbClr val="FFFFFF"/>
                    </a:solidFill>
                  </a:rPr>
                </a:br>
                <a:r>
                  <a:rPr lang="en-US" sz="700" dirty="0">
                    <a:solidFill>
                      <a:srgbClr val="FFFFFF"/>
                    </a:solidFill>
                  </a:rPr>
                  <a:t>encrypt</a:t>
                </a:r>
                <a:r>
                  <a:rPr lang="en-US" sz="700" dirty="0" smtClean="0">
                    <a:solidFill>
                      <a:srgbClr val="FFFFFF"/>
                    </a:solidFill>
                  </a:rPr>
                  <a:t>/ modify </a:t>
                </a:r>
                <a:r>
                  <a:rPr lang="en-US" sz="700" dirty="0">
                    <a:solidFill>
                      <a:srgbClr val="FFFFFF"/>
                    </a:solidFill>
                  </a:rPr>
                  <a:t>files</a:t>
                </a:r>
              </a:p>
            </p:txBody>
          </p:sp>
        </p:grpSp>
      </p:grpSp>
      <p:sp>
        <p:nvSpPr>
          <p:cNvPr id="528" name="TextBox 527"/>
          <p:cNvSpPr txBox="1"/>
          <p:nvPr/>
        </p:nvSpPr>
        <p:spPr>
          <a:xfrm>
            <a:off x="5146230" y="4361214"/>
            <a:ext cx="908893" cy="4834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Money extorted </a:t>
            </a:r>
            <a:br>
              <a:rPr lang="en-US" sz="700" b="1" dirty="0" smtClean="0">
                <a:solidFill>
                  <a:srgbClr val="FFFFFF"/>
                </a:solidFill>
              </a:rPr>
            </a:br>
            <a:r>
              <a:rPr lang="en-US" sz="700" b="1" dirty="0" smtClean="0">
                <a:solidFill>
                  <a:srgbClr val="FFFFFF"/>
                </a:solidFill>
              </a:rPr>
              <a:t>to recover files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6384668" y="4361212"/>
            <a:ext cx="893234" cy="49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Destruction or modification of user’s files</a:t>
            </a:r>
            <a:endParaRPr lang="en-US" sz="700" b="1" dirty="0">
              <a:solidFill>
                <a:srgbClr val="FFFFFF"/>
              </a:solidFill>
            </a:endParaRPr>
          </a:p>
        </p:txBody>
      </p:sp>
      <p:grpSp>
        <p:nvGrpSpPr>
          <p:cNvPr id="530" name="Group 529"/>
          <p:cNvGrpSpPr/>
          <p:nvPr/>
        </p:nvGrpSpPr>
        <p:grpSpPr>
          <a:xfrm>
            <a:off x="6807272" y="575071"/>
            <a:ext cx="704713" cy="1161125"/>
            <a:chOff x="7554817" y="1076900"/>
            <a:chExt cx="765672" cy="1161125"/>
          </a:xfrm>
        </p:grpSpPr>
        <p:sp>
          <p:nvSpPr>
            <p:cNvPr id="531" name="TextBox 530"/>
            <p:cNvSpPr txBox="1"/>
            <p:nvPr/>
          </p:nvSpPr>
          <p:spPr>
            <a:xfrm>
              <a:off x="7554817" y="1076900"/>
              <a:ext cx="765672" cy="1161125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Bot </a:t>
              </a:r>
              <a:r>
                <a:rPr lang="en-US" sz="700" dirty="0" smtClean="0">
                  <a:solidFill>
                    <a:srgbClr val="FFFFFF"/>
                  </a:solidFill>
                </a:rPr>
                <a:t/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services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7586312" y="1335572"/>
              <a:ext cx="706315" cy="249827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8288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Remote access</a:t>
              </a:r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7586312" y="1620128"/>
              <a:ext cx="706315" cy="15531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DDOS</a:t>
              </a:r>
            </a:p>
          </p:txBody>
        </p:sp>
        <p:sp>
          <p:nvSpPr>
            <p:cNvPr id="534" name="TextBox 533"/>
            <p:cNvSpPr txBox="1"/>
            <p:nvPr/>
          </p:nvSpPr>
          <p:spPr>
            <a:xfrm>
              <a:off x="7586312" y="1810981"/>
              <a:ext cx="706315" cy="168272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Send spam</a:t>
              </a:r>
            </a:p>
          </p:txBody>
        </p:sp>
        <p:sp>
          <p:nvSpPr>
            <p:cNvPr id="535" name="TextBox 534"/>
            <p:cNvSpPr txBox="1"/>
            <p:nvPr/>
          </p:nvSpPr>
          <p:spPr>
            <a:xfrm>
              <a:off x="7586312" y="2012253"/>
              <a:ext cx="706315" cy="168008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Open proxy</a:t>
              </a:r>
            </a:p>
          </p:txBody>
        </p:sp>
      </p:grpSp>
      <p:grpSp>
        <p:nvGrpSpPr>
          <p:cNvPr id="536" name="Group 535"/>
          <p:cNvGrpSpPr/>
          <p:nvPr/>
        </p:nvGrpSpPr>
        <p:grpSpPr>
          <a:xfrm>
            <a:off x="6807270" y="1805253"/>
            <a:ext cx="1036178" cy="475163"/>
            <a:chOff x="7541206" y="2252406"/>
            <a:chExt cx="1036178" cy="475163"/>
          </a:xfrm>
        </p:grpSpPr>
        <p:sp>
          <p:nvSpPr>
            <p:cNvPr id="537" name="TextBox 536"/>
            <p:cNvSpPr txBox="1"/>
            <p:nvPr/>
          </p:nvSpPr>
          <p:spPr>
            <a:xfrm>
              <a:off x="7541206" y="2252406"/>
              <a:ext cx="1036178" cy="475163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Command control</a:t>
              </a:r>
            </a:p>
          </p:txBody>
        </p:sp>
        <p:sp>
          <p:nvSpPr>
            <p:cNvPr id="538" name="TextBox 537"/>
            <p:cNvSpPr txBox="1"/>
            <p:nvPr/>
          </p:nvSpPr>
          <p:spPr>
            <a:xfrm>
              <a:off x="7573470" y="2412571"/>
              <a:ext cx="969537" cy="275921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8288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IRC, HTTP, P2P, twitter etc.</a:t>
              </a:r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07272" y="3211969"/>
            <a:ext cx="1036179" cy="1053704"/>
            <a:chOff x="7541206" y="4151343"/>
            <a:chExt cx="1036179" cy="1053704"/>
          </a:xfrm>
        </p:grpSpPr>
        <p:sp>
          <p:nvSpPr>
            <p:cNvPr id="540" name="TextBox 539"/>
            <p:cNvSpPr txBox="1"/>
            <p:nvPr/>
          </p:nvSpPr>
          <p:spPr>
            <a:xfrm>
              <a:off x="7541206" y="4151343"/>
              <a:ext cx="1036179" cy="1053704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Capture sensitive data</a:t>
              </a:r>
            </a:p>
          </p:txBody>
        </p:sp>
        <p:sp>
          <p:nvSpPr>
            <p:cNvPr id="541" name="TextBox 540"/>
            <p:cNvSpPr txBox="1"/>
            <p:nvPr/>
          </p:nvSpPr>
          <p:spPr>
            <a:xfrm>
              <a:off x="7573470" y="4438671"/>
              <a:ext cx="969537" cy="191944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Keyloggers</a:t>
              </a:r>
            </a:p>
          </p:txBody>
        </p:sp>
        <p:sp>
          <p:nvSpPr>
            <p:cNvPr id="542" name="TextBox 541"/>
            <p:cNvSpPr txBox="1"/>
            <p:nvPr/>
          </p:nvSpPr>
          <p:spPr>
            <a:xfrm>
              <a:off x="7573470" y="4674888"/>
              <a:ext cx="969537" cy="268344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Man-in-the browser</a:t>
              </a:r>
            </a:p>
          </p:txBody>
        </p:sp>
        <p:sp>
          <p:nvSpPr>
            <p:cNvPr id="543" name="TextBox 542"/>
            <p:cNvSpPr txBox="1"/>
            <p:nvPr/>
          </p:nvSpPr>
          <p:spPr>
            <a:xfrm>
              <a:off x="7573470" y="4983297"/>
              <a:ext cx="969537" cy="170949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etc.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6807272" y="2340660"/>
            <a:ext cx="1031075" cy="806339"/>
            <a:chOff x="7541206" y="2894247"/>
            <a:chExt cx="1031075" cy="806338"/>
          </a:xfrm>
        </p:grpSpPr>
        <p:sp>
          <p:nvSpPr>
            <p:cNvPr id="545" name="TextBox 544"/>
            <p:cNvSpPr txBox="1"/>
            <p:nvPr/>
          </p:nvSpPr>
          <p:spPr>
            <a:xfrm>
              <a:off x="7541206" y="2894247"/>
              <a:ext cx="1031075" cy="806338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27432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Adware/scareware</a:t>
              </a:r>
            </a:p>
          </p:txBody>
        </p:sp>
        <p:sp>
          <p:nvSpPr>
            <p:cNvPr id="546" name="TextBox 545"/>
            <p:cNvSpPr txBox="1"/>
            <p:nvPr/>
          </p:nvSpPr>
          <p:spPr>
            <a:xfrm>
              <a:off x="7573470" y="3059199"/>
              <a:ext cx="969537" cy="399108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FFFFFF"/>
                  </a:solidFill>
                </a:rPr>
                <a:t>Browser </a:t>
              </a:r>
              <a:r>
                <a:rPr lang="en-US" sz="700" dirty="0" smtClean="0">
                  <a:solidFill>
                    <a:srgbClr val="FFFFFF"/>
                  </a:solidFill>
                </a:rPr>
                <a:t>plugins, toolbars, config </a:t>
              </a:r>
              <a:r>
                <a:rPr lang="en-US" sz="700" dirty="0">
                  <a:solidFill>
                    <a:srgbClr val="FFFFFF"/>
                  </a:solidFill>
                </a:rPr>
                <a:t>changes</a:t>
              </a:r>
            </a:p>
          </p:txBody>
        </p:sp>
        <p:sp>
          <p:nvSpPr>
            <p:cNvPr id="547" name="TextBox 546"/>
            <p:cNvSpPr txBox="1"/>
            <p:nvPr/>
          </p:nvSpPr>
          <p:spPr>
            <a:xfrm>
              <a:off x="7573470" y="3495053"/>
              <a:ext cx="969537" cy="166453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etc.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8" name="TextBox 547"/>
          <p:cNvSpPr txBox="1"/>
          <p:nvPr/>
        </p:nvSpPr>
        <p:spPr>
          <a:xfrm>
            <a:off x="8075524" y="3780464"/>
            <a:ext cx="605042" cy="418304"/>
          </a:xfrm>
          <a:prstGeom prst="rect">
            <a:avLst/>
          </a:prstGeom>
          <a:solidFill>
            <a:schemeClr val="accent2"/>
          </a:solidFill>
          <a:ln w="15875" cap="flat" cmpd="sng" algn="ctr">
            <a:solidFill>
              <a:srgbClr val="5281A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/>
                </a:solidFill>
              </a:rPr>
              <a:t>Transmit captured data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549" name="TextBox 548"/>
          <p:cNvSpPr txBox="1"/>
          <p:nvPr/>
        </p:nvSpPr>
        <p:spPr>
          <a:xfrm>
            <a:off x="8207693" y="2030898"/>
            <a:ext cx="766575" cy="4189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Ads displayed, click fraud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8210501" y="2497007"/>
            <a:ext cx="763767" cy="4189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User pays for Fake AV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7667508" y="606309"/>
            <a:ext cx="628039" cy="5662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Both </a:t>
            </a:r>
            <a:br>
              <a:rPr lang="en-US" sz="700" b="1" dirty="0" smtClean="0">
                <a:solidFill>
                  <a:srgbClr val="FFFFFF"/>
                </a:solidFill>
              </a:rPr>
            </a:br>
            <a:r>
              <a:rPr lang="en-US" sz="700" b="1" dirty="0" smtClean="0">
                <a:solidFill>
                  <a:srgbClr val="FFFFFF"/>
                </a:solidFill>
              </a:rPr>
              <a:t>installed &amp; operational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8470281" y="623131"/>
            <a:ext cx="503987" cy="4859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Sell bot services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8217173" y="1286216"/>
            <a:ext cx="757094" cy="48433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Intellectual Property Theft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8217172" y="3032573"/>
            <a:ext cx="757094" cy="5602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Identity </a:t>
            </a:r>
            <a:br>
              <a:rPr lang="en-US" sz="700" b="1" dirty="0" smtClean="0">
                <a:solidFill>
                  <a:srgbClr val="FFFFFF"/>
                </a:solidFill>
              </a:rPr>
            </a:br>
            <a:r>
              <a:rPr lang="en-US" sz="700" b="1" dirty="0" smtClean="0">
                <a:solidFill>
                  <a:srgbClr val="FFFFFF"/>
                </a:solidFill>
              </a:rPr>
              <a:t>Theft/ Financial Fraud</a:t>
            </a: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5968548" y="2058227"/>
            <a:ext cx="554547" cy="6903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0" tIns="0" rIns="0" bIns="9144" rtlCol="0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FFFFFF"/>
                </a:solidFill>
              </a:rPr>
              <a:t>Malware remains active in system</a:t>
            </a:r>
            <a:endParaRPr lang="en-US" sz="700" b="1" dirty="0">
              <a:solidFill>
                <a:srgbClr val="FFFFFF"/>
              </a:solidFill>
            </a:endParaRPr>
          </a:p>
        </p:txBody>
      </p:sp>
      <p:cxnSp>
        <p:nvCxnSpPr>
          <p:cNvPr id="556" name="Straight Arrow Connector 555"/>
          <p:cNvCxnSpPr/>
          <p:nvPr/>
        </p:nvCxnSpPr>
        <p:spPr bwMode="auto">
          <a:xfrm>
            <a:off x="709930" y="3125880"/>
            <a:ext cx="0" cy="8075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557" name="Group 556"/>
          <p:cNvGrpSpPr/>
          <p:nvPr/>
        </p:nvGrpSpPr>
        <p:grpSpPr>
          <a:xfrm>
            <a:off x="116478" y="3242672"/>
            <a:ext cx="690963" cy="592765"/>
            <a:chOff x="400588" y="4906715"/>
            <a:chExt cx="2028713" cy="663898"/>
          </a:xfrm>
        </p:grpSpPr>
        <p:sp>
          <p:nvSpPr>
            <p:cNvPr id="558" name="TextBox 557"/>
            <p:cNvSpPr txBox="1"/>
            <p:nvPr/>
          </p:nvSpPr>
          <p:spPr>
            <a:xfrm>
              <a:off x="400588" y="4906715"/>
              <a:ext cx="2028713" cy="663898"/>
            </a:xfrm>
            <a:prstGeom prst="rect">
              <a:avLst/>
            </a:prstGeom>
            <a:solidFill>
              <a:schemeClr val="accent2"/>
            </a:solidFill>
            <a:ln w="15875" cap="flat" cmpd="sng" algn="ctr">
              <a:solidFill>
                <a:srgbClr val="5281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Access target’s LAN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59" name="TextBox 558"/>
            <p:cNvSpPr txBox="1"/>
            <p:nvPr/>
          </p:nvSpPr>
          <p:spPr>
            <a:xfrm>
              <a:off x="458065" y="5292431"/>
              <a:ext cx="1913758" cy="228600"/>
            </a:xfrm>
            <a:prstGeom prst="rect">
              <a:avLst/>
            </a:prstGeom>
            <a:solidFill>
              <a:srgbClr val="4984B5"/>
            </a:solidFill>
            <a:ln w="158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FF"/>
                  </a:solidFill>
                </a:rPr>
                <a:t>Public WAP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146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2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2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2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2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2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2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2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2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7" grpId="0" animBg="1"/>
      <p:bldP spid="488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28" grpId="0" animBg="1"/>
      <p:bldP spid="529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cuckoo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/>
              <a:t>Traces of win32 API calls performed by all processes spawned by the malware.</a:t>
            </a:r>
          </a:p>
          <a:p>
            <a:r>
              <a:rPr lang="en-US" sz="2000" dirty="0"/>
              <a:t>Files being created, deleted and downloaded by the malware during its execution.</a:t>
            </a:r>
          </a:p>
          <a:p>
            <a:r>
              <a:rPr lang="en-US" sz="2000" dirty="0"/>
              <a:t>Memory dumps of the malware processes.</a:t>
            </a:r>
          </a:p>
          <a:p>
            <a:r>
              <a:rPr lang="en-US" sz="2000" dirty="0"/>
              <a:t>Network traffic trace in PCAP format.</a:t>
            </a:r>
          </a:p>
          <a:p>
            <a:r>
              <a:rPr lang="en-US" sz="2000" dirty="0"/>
              <a:t>Screenshots of Windows desktop taken during the execution of the malware.</a:t>
            </a:r>
          </a:p>
          <a:p>
            <a:r>
              <a:rPr lang="en-US" sz="2000" dirty="0"/>
              <a:t>Full memory dumps of the machines.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87648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cuckoo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5350"/>
            <a:ext cx="4217720" cy="316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81150"/>
            <a:ext cx="6096000" cy="291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1399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cuckoo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 smtClean="0"/>
              <a:t>How can we use Cuckoo Results:</a:t>
            </a:r>
          </a:p>
          <a:p>
            <a:pPr marL="396602" lvl="1" indent="0">
              <a:buNone/>
            </a:pPr>
            <a:r>
              <a:rPr lang="en-US" dirty="0" err="1" smtClean="0">
                <a:hlinkClick r:id="rId3" action="ppaction://hlinkfile"/>
              </a:rPr>
              <a:t>Malwr</a:t>
            </a:r>
            <a:r>
              <a:rPr lang="en-US" dirty="0" smtClean="0">
                <a:hlinkClick r:id="rId3" action="ppaction://hlinkfile"/>
              </a:rPr>
              <a:t> Report for 2c1a7509b389858310ffbc72ee64d</a:t>
            </a:r>
            <a:r>
              <a:rPr lang="en-US" dirty="0" smtClean="0">
                <a:hlinkClick r:id="rId4"/>
              </a:rPr>
              <a:t>5</a:t>
            </a:r>
            <a:r>
              <a:rPr lang="en-US" dirty="0" smtClean="0">
                <a:hlinkClick r:id="rId3" action="ppaction://hlinkfile"/>
              </a:rPr>
              <a:t>01</a:t>
            </a:r>
            <a:endParaRPr lang="en-US" dirty="0"/>
          </a:p>
          <a:p>
            <a:r>
              <a:rPr lang="en-US" dirty="0" smtClean="0"/>
              <a:t>Quick overview Signatures</a:t>
            </a:r>
          </a:p>
          <a:p>
            <a:r>
              <a:rPr lang="en-US" dirty="0" smtClean="0"/>
              <a:t>Static Analysis Strings</a:t>
            </a:r>
          </a:p>
          <a:p>
            <a:r>
              <a:rPr lang="en-US" dirty="0" smtClean="0"/>
              <a:t>Behavior Analysis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95350"/>
            <a:ext cx="4933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66675"/>
            <a:ext cx="43053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1350"/>
            <a:ext cx="32289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0" y="834427"/>
            <a:ext cx="64674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185862"/>
            <a:ext cx="6477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0700"/>
            <a:ext cx="64389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105025"/>
            <a:ext cx="6438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478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cuckoo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/>
              <a:t>Generic Windows executables (EXE, DLL, CPL)</a:t>
            </a:r>
          </a:p>
          <a:p>
            <a:r>
              <a:rPr lang="en-US" sz="1800" dirty="0"/>
              <a:t>PDF documents</a:t>
            </a:r>
          </a:p>
          <a:p>
            <a:r>
              <a:rPr lang="en-US" sz="1800" dirty="0"/>
              <a:t>Microsoft Office documents</a:t>
            </a:r>
          </a:p>
          <a:p>
            <a:r>
              <a:rPr lang="en-US" sz="1800" dirty="0"/>
              <a:t>URLs and HTML files</a:t>
            </a:r>
          </a:p>
          <a:p>
            <a:r>
              <a:rPr lang="en-US" sz="1800" dirty="0"/>
              <a:t>Scripts (PHP, VB)</a:t>
            </a:r>
          </a:p>
          <a:p>
            <a:r>
              <a:rPr lang="en-US" sz="1800" dirty="0"/>
              <a:t>ZIP files</a:t>
            </a:r>
          </a:p>
          <a:p>
            <a:r>
              <a:rPr lang="en-US" sz="1800" dirty="0"/>
              <a:t>Java JAR</a:t>
            </a:r>
          </a:p>
          <a:p>
            <a:r>
              <a:rPr lang="en-US" sz="1800" dirty="0"/>
              <a:t>Almost anything </a:t>
            </a:r>
            <a:r>
              <a:rPr lang="en-US" sz="1800" dirty="0" smtClean="0"/>
              <a:t>else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88318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See cuckoo in 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Load VM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748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cuckoo replication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 smtClean="0"/>
              <a:t>Bring up VM</a:t>
            </a:r>
          </a:p>
          <a:p>
            <a:r>
              <a:rPr lang="en-US" sz="1800" dirty="0" smtClean="0"/>
              <a:t>Copy </a:t>
            </a:r>
            <a:r>
              <a:rPr lang="en-US" sz="2000" dirty="0" smtClean="0"/>
              <a:t>malware\Malware Basics\Class1\Lab2\Replication\Sample1\0012… to \desktop\bad  (no extension)</a:t>
            </a:r>
          </a:p>
          <a:p>
            <a:r>
              <a:rPr lang="en-US" sz="2000" dirty="0" smtClean="0"/>
              <a:t>Run </a:t>
            </a:r>
            <a:r>
              <a:rPr lang="en-US" sz="2000" dirty="0"/>
              <a:t>tools\FakeNet.exe - Shortcut</a:t>
            </a:r>
            <a:endParaRPr lang="en-US" sz="2000" dirty="0" smtClean="0"/>
          </a:p>
          <a:p>
            <a:r>
              <a:rPr lang="en-US" sz="2000" dirty="0" smtClean="0"/>
              <a:t>Run CMD</a:t>
            </a:r>
          </a:p>
          <a:p>
            <a:pPr lvl="1"/>
            <a:r>
              <a:rPr lang="en-US" sz="1800" dirty="0" smtClean="0"/>
              <a:t>Type: CD C:\ANALYZER</a:t>
            </a:r>
          </a:p>
          <a:p>
            <a:pPr lvl="1"/>
            <a:r>
              <a:rPr lang="en-US" sz="1800" dirty="0" smtClean="0"/>
              <a:t>Type: ANALYZER.PY</a:t>
            </a:r>
          </a:p>
          <a:p>
            <a:r>
              <a:rPr lang="en-US" sz="2000" dirty="0" smtClean="0"/>
              <a:t>See results in C:\CUCKOO\LOGS\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89954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cuckoo replication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9966"/>
            <a:ext cx="9144000" cy="2928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750"/>
            <a:ext cx="14859000" cy="1060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09950"/>
            <a:ext cx="9144000" cy="2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08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cuckoo replication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5" y="3293822"/>
            <a:ext cx="25146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5" y="871307"/>
            <a:ext cx="9128185" cy="1847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4" y="2876103"/>
            <a:ext cx="7144706" cy="334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053" y="2719283"/>
            <a:ext cx="3025132" cy="2429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760" y="2516195"/>
            <a:ext cx="18764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88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Putting it altogether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 smtClean="0"/>
              <a:t>Malware Analysis aims to:</a:t>
            </a:r>
          </a:p>
          <a:p>
            <a:pPr lvl="1"/>
            <a:r>
              <a:rPr lang="en-US" sz="1800" dirty="0" smtClean="0"/>
              <a:t>Discover if a threat is present</a:t>
            </a:r>
          </a:p>
          <a:p>
            <a:pPr lvl="1"/>
            <a:r>
              <a:rPr lang="en-US" sz="1800" dirty="0" smtClean="0"/>
              <a:t>Isolate, Classify, and Remediate the malicious code</a:t>
            </a:r>
          </a:p>
          <a:p>
            <a:pPr lvl="1"/>
            <a:r>
              <a:rPr lang="en-US" sz="1800" dirty="0" smtClean="0"/>
              <a:t>Defend against future attacks</a:t>
            </a:r>
          </a:p>
          <a:p>
            <a:pPr lvl="1"/>
            <a:r>
              <a:rPr lang="en-US" sz="1800" dirty="0" smtClean="0"/>
              <a:t>Describe the attack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603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483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398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99" name="Rectangle 398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400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402" name="Rectangle 401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Rectangle 402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01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First Contact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54" y="895350"/>
            <a:ext cx="1094746" cy="1094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" y="3714985"/>
            <a:ext cx="1295171" cy="1295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095" y="438150"/>
            <a:ext cx="1771505" cy="1531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95" y="1226760"/>
            <a:ext cx="1718810" cy="1289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6666" y="3121112"/>
            <a:ext cx="2411134" cy="1889038"/>
          </a:xfrm>
          <a:prstGeom prst="rect">
            <a:avLst/>
          </a:prstGeom>
        </p:spPr>
      </p:pic>
      <p:pic>
        <p:nvPicPr>
          <p:cNvPr id="1026" name="Picture 2" descr="http://images.ientrymail.com/webpronews/article_pics/gmail-outtag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95791"/>
            <a:ext cx="2376690" cy="261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72" y="3407702"/>
            <a:ext cx="1888236" cy="11603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057" y="634722"/>
            <a:ext cx="2791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Franklin Gothic Book" pitchFamily="34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Franklin Gothic Book" pitchFamily="34" charset="0"/>
              </a:rPr>
              <a:t>Instant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2"/>
                </a:solidFill>
                <a:latin typeface="Franklin Gothic Book" pitchFamily="34" charset="0"/>
              </a:rPr>
              <a:t>Malvertising</a:t>
            </a:r>
            <a:endParaRPr lang="en-US" sz="1600" dirty="0" smtClean="0">
              <a:solidFill>
                <a:schemeClr val="tx2"/>
              </a:solidFill>
              <a:latin typeface="Franklin Gothic Boo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Franklin Gothic Book" pitchFamily="34" charset="0"/>
              </a:rPr>
              <a:t>Poisoned search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Franklin Gothic Book" pitchFamily="34" charset="0"/>
              </a:rPr>
              <a:t>Watering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Franklin Gothic Book" pitchFamily="34" charset="0"/>
              </a:rPr>
              <a:t>Physical access</a:t>
            </a:r>
          </a:p>
        </p:txBody>
      </p:sp>
    </p:spTree>
    <p:extLst>
      <p:ext uri="{BB962C8B-B14F-4D97-AF65-F5344CB8AC3E}">
        <p14:creationId xmlns:p14="http://schemas.microsoft.com/office/powerpoint/2010/main" val="14351928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defense: lab - </a:t>
            </a:r>
            <a:r>
              <a:rPr lang="en-US" dirty="0" smtClean="0"/>
              <a:t>altogether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 smtClean="0"/>
              <a:t>With the samples Desktop\malware\</a:t>
            </a:r>
            <a:r>
              <a:rPr lang="en-US" sz="2000" dirty="0" err="1" smtClean="0"/>
              <a:t>MalwareDefense</a:t>
            </a:r>
            <a:r>
              <a:rPr lang="en-US" sz="2000" dirty="0" smtClean="0"/>
              <a:t>\Class2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Determine which are malicious and which are </a:t>
            </a:r>
            <a:r>
              <a:rPr lang="en-US" sz="1800" dirty="0" smtClean="0"/>
              <a:t>not?</a:t>
            </a:r>
          </a:p>
          <a:p>
            <a:pPr lvl="1"/>
            <a:r>
              <a:rPr lang="en-US" sz="1800" dirty="0" smtClean="0"/>
              <a:t>Pick </a:t>
            </a:r>
            <a:r>
              <a:rPr lang="en-US" sz="1800" dirty="0"/>
              <a:t>one malicious </a:t>
            </a:r>
            <a:r>
              <a:rPr lang="en-US" sz="1800" dirty="0" smtClean="0"/>
              <a:t>sample, write a generic </a:t>
            </a:r>
            <a:r>
              <a:rPr lang="en-US" sz="1800" dirty="0" err="1" smtClean="0"/>
              <a:t>yara</a:t>
            </a:r>
            <a:r>
              <a:rPr lang="en-US" sz="1800" dirty="0" smtClean="0"/>
              <a:t> signature, </a:t>
            </a:r>
            <a:r>
              <a:rPr lang="en-US" sz="1800" dirty="0"/>
              <a:t>and author a short blog describing what the threat does.  Develop a story to capture the reader’s attention, while including technical details at the same time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Be sure to include the following information:</a:t>
            </a:r>
          </a:p>
          <a:p>
            <a:pPr lvl="2"/>
            <a:r>
              <a:rPr lang="en-US" sz="1800" dirty="0" smtClean="0"/>
              <a:t>Your name</a:t>
            </a:r>
          </a:p>
          <a:p>
            <a:pPr lvl="2"/>
            <a:r>
              <a:rPr lang="en-US" sz="1800" dirty="0" smtClean="0"/>
              <a:t>Date/Time of your “posting” (completion)</a:t>
            </a:r>
          </a:p>
          <a:p>
            <a:pPr lvl="2"/>
            <a:r>
              <a:rPr lang="en-US" sz="1800" dirty="0" smtClean="0"/>
              <a:t>Malware hash</a:t>
            </a:r>
          </a:p>
          <a:p>
            <a:pPr lvl="2"/>
            <a:r>
              <a:rPr lang="en-US" sz="1800" dirty="0" err="1" smtClean="0"/>
              <a:t>Yara</a:t>
            </a:r>
            <a:r>
              <a:rPr lang="en-US" sz="1800" dirty="0" smtClean="0"/>
              <a:t> signature</a:t>
            </a:r>
          </a:p>
          <a:p>
            <a:pPr lvl="2"/>
            <a:r>
              <a:rPr lang="en-US" sz="1800" dirty="0" smtClean="0"/>
              <a:t>Your analysis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2838450"/>
            <a:ext cx="20574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Franklin Gothic Book" pitchFamily="34" charset="0"/>
              </a:rPr>
              <a:t>Content examples:</a:t>
            </a:r>
            <a:br>
              <a:rPr lang="en-US" sz="1600" dirty="0" smtClean="0">
                <a:solidFill>
                  <a:schemeClr val="bg1"/>
                </a:solidFill>
                <a:latin typeface="Franklin Gothic Book" pitchFamily="34" charset="0"/>
              </a:rPr>
            </a:br>
            <a:r>
              <a:rPr lang="en-US" sz="16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  <a:hlinkClick r:id="rId3"/>
              </a:rPr>
              <a:t>mcaf.ee/o1ujf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hlinkClick r:id="rId4"/>
              </a:rPr>
              <a:t>http://mcaf.ee/qsbie</a:t>
            </a:r>
            <a:endParaRPr lang="en-US" sz="1600" dirty="0" smtClean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998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407" y="1885950"/>
            <a:ext cx="6700108" cy="39422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craig_schmugar@mcafee.com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0236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398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399" name="Rectangle 398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400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402" name="Rectangle 401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Rectangle 402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01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Local Execution</a:t>
              </a:r>
            </a:p>
          </p:txBody>
        </p:sp>
      </p:grpSp>
      <p:pic>
        <p:nvPicPr>
          <p:cNvPr id="27" name="Picture 2" descr="http://www.unizar.es/departamentos/filologia_inglesa/garciala/images/redbut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811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0" y="1564969"/>
            <a:ext cx="2533650" cy="23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59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Malware </a:t>
            </a:r>
            <a:r>
              <a:rPr lang="en-US" dirty="0"/>
              <a:t>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10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Establish Presence</a:t>
              </a: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Blend in or Hide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Appear legitimate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OS-like filenames or wrong path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Change </a:t>
            </a:r>
            <a:r>
              <a:rPr lang="en-US" sz="1800" dirty="0" smtClean="0">
                <a:solidFill>
                  <a:schemeClr val="tx2"/>
                </a:solidFill>
              </a:rPr>
              <a:t>Creation/Modification</a:t>
            </a:r>
            <a:br>
              <a:rPr lang="en-US" sz="1800" dirty="0" smtClean="0">
                <a:solidFill>
                  <a:schemeClr val="tx2"/>
                </a:solidFill>
              </a:rPr>
            </a:br>
            <a:r>
              <a:rPr lang="en-US" sz="1800" dirty="0" err="1" smtClean="0">
                <a:solidFill>
                  <a:schemeClr val="tx2"/>
                </a:solidFill>
              </a:rPr>
              <a:t>DateTime</a:t>
            </a:r>
            <a:r>
              <a:rPr lang="en-US" sz="1800" dirty="0" smtClean="0">
                <a:solidFill>
                  <a:schemeClr val="tx2"/>
                </a:solidFill>
              </a:rPr>
              <a:t> stamp</a:t>
            </a:r>
            <a:endParaRPr lang="en-US" sz="1800" dirty="0">
              <a:solidFill>
                <a:schemeClr val="tx2"/>
              </a:solidFill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Signed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Hide</a:t>
            </a:r>
          </a:p>
          <a:p>
            <a:pPr lvl="2"/>
            <a:r>
              <a:rPr lang="en-US" sz="1800" dirty="0" err="1">
                <a:solidFill>
                  <a:schemeClr val="tx2"/>
                </a:solidFill>
              </a:rPr>
              <a:t>Bootkit</a:t>
            </a:r>
            <a:endParaRPr lang="en-US" sz="1800" dirty="0">
              <a:solidFill>
                <a:schemeClr val="tx2"/>
              </a:solidFill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Rootkit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48" y="2800350"/>
            <a:ext cx="6580952" cy="23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048" y="2812538"/>
            <a:ext cx="6580952" cy="23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048" y="2803731"/>
            <a:ext cx="6580952" cy="23142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743" y="429077"/>
            <a:ext cx="4724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455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Malware </a:t>
            </a:r>
            <a:r>
              <a:rPr lang="en-US" dirty="0"/>
              <a:t>Operations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14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Establish Presence</a:t>
              </a: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Persist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System startup (</a:t>
            </a:r>
            <a:r>
              <a:rPr lang="en-US" sz="1800" dirty="0" err="1">
                <a:solidFill>
                  <a:schemeClr val="tx2"/>
                </a:solidFill>
              </a:rPr>
              <a:t>Bootkit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Windows startup (Services, </a:t>
            </a:r>
            <a:r>
              <a:rPr lang="en-US" sz="1800" dirty="0" err="1">
                <a:solidFill>
                  <a:schemeClr val="tx2"/>
                </a:solidFill>
              </a:rPr>
              <a:t>AppINIT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Winlogon</a:t>
            </a:r>
            <a:r>
              <a:rPr lang="en-US" sz="1800" dirty="0">
                <a:solidFill>
                  <a:schemeClr val="tx2"/>
                </a:solidFill>
              </a:rPr>
              <a:t>, Run keys, startup folder, </a:t>
            </a:r>
            <a:r>
              <a:rPr lang="en-US" sz="1800" dirty="0" err="1">
                <a:solidFill>
                  <a:schemeClr val="tx2"/>
                </a:solidFill>
              </a:rPr>
              <a:t>etc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Application startup (DLL hijacking, parasitic, shell extension handler)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Other (Scheduled tasks, autorun.inf)</a:t>
            </a:r>
          </a:p>
          <a:p>
            <a:pPr lvl="2"/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6" name="Picture 2" descr="http://www.mcafee.com/japan/security/Autorun_worm_eu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48075"/>
            <a:ext cx="34004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275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Defense: </a:t>
            </a:r>
            <a:r>
              <a:rPr lang="en-US" dirty="0" smtClean="0"/>
              <a:t>Malware </a:t>
            </a:r>
            <a:r>
              <a:rPr lang="en-US" dirty="0"/>
              <a:t>Operations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76200" y="-171450"/>
            <a:ext cx="9296400" cy="531971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grpSp>
        <p:nvGrpSpPr>
          <p:cNvPr id="14" name="Group 28"/>
          <p:cNvGrpSpPr/>
          <p:nvPr/>
        </p:nvGrpSpPr>
        <p:grpSpPr>
          <a:xfrm>
            <a:off x="24494" y="-80961"/>
            <a:ext cx="9119506" cy="5167311"/>
            <a:chOff x="4855742" y="3403884"/>
            <a:chExt cx="1828800" cy="6705837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55742" y="3403884"/>
              <a:ext cx="1828800" cy="576841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87"/>
            <p:cNvGrpSpPr/>
            <p:nvPr/>
          </p:nvGrpSpPr>
          <p:grpSpPr>
            <a:xfrm>
              <a:off x="4855742" y="3980728"/>
              <a:ext cx="1828800" cy="6128993"/>
              <a:chOff x="4855742" y="3980733"/>
              <a:chExt cx="1828800" cy="612899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855742" y="3980733"/>
                <a:ext cx="1828800" cy="6128998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66111" y="4022367"/>
                <a:ext cx="1803150" cy="283241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shade val="94118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" charset="0"/>
                    <a:ea typeface="ＭＳ Ｐゴシック" pitchFamily="16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z="1200" dirty="0">
                  <a:solidFill>
                    <a:srgbClr val="FFFFFF"/>
                  </a:solidFill>
                  <a:latin typeface="Arial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4902547" y="3682004"/>
              <a:ext cx="1735192" cy="2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b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rgbClr val="FFFFFF"/>
                  </a:solidFill>
                  <a:ea typeface="MS PGothic" pitchFamily="34" charset="-128"/>
                </a:rPr>
                <a:t>Establish Presence</a:t>
              </a: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Persist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System startup (</a:t>
            </a:r>
            <a:r>
              <a:rPr lang="en-US" sz="1800" dirty="0" err="1">
                <a:solidFill>
                  <a:schemeClr val="tx2"/>
                </a:solidFill>
              </a:rPr>
              <a:t>Bootkit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Windows startup (Services, </a:t>
            </a:r>
            <a:r>
              <a:rPr lang="en-US" sz="1800" dirty="0" err="1">
                <a:solidFill>
                  <a:schemeClr val="tx2"/>
                </a:solidFill>
              </a:rPr>
              <a:t>AppINIT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Winlogon</a:t>
            </a:r>
            <a:r>
              <a:rPr lang="en-US" sz="1800" dirty="0">
                <a:solidFill>
                  <a:schemeClr val="tx2"/>
                </a:solidFill>
              </a:rPr>
              <a:t>, Run keys, startup folder, </a:t>
            </a:r>
            <a:r>
              <a:rPr lang="en-US" sz="1800" dirty="0" err="1">
                <a:solidFill>
                  <a:schemeClr val="tx2"/>
                </a:solidFill>
              </a:rPr>
              <a:t>etc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Application startup (DLL hijacking, parasitic, shell extension handler)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Other (Scheduled tasks, autorun.inf)</a:t>
            </a:r>
          </a:p>
          <a:p>
            <a:pPr lvl="2"/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6" name="Picture 2" descr="http://www.mcafee.com/japan/security/Autorun_worm_eu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95700"/>
            <a:ext cx="34004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750"/>
            <a:ext cx="6677025" cy="506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078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PolyTheme">
  <a:themeElements>
    <a:clrScheme name="McAfee 2012-2013">
      <a:dk1>
        <a:srgbClr val="5E6A71"/>
      </a:dk1>
      <a:lt1>
        <a:srgbClr val="FFFFFF"/>
      </a:lt1>
      <a:dk2>
        <a:srgbClr val="000000"/>
      </a:dk2>
      <a:lt2>
        <a:srgbClr val="FFFFFF"/>
      </a:lt2>
      <a:accent1>
        <a:srgbClr val="B71234"/>
      </a:accent1>
      <a:accent2>
        <a:srgbClr val="5E6A71"/>
      </a:accent2>
      <a:accent3>
        <a:srgbClr val="DD6B30"/>
      </a:accent3>
      <a:accent4>
        <a:srgbClr val="0074A8"/>
      </a:accent4>
      <a:accent5>
        <a:srgbClr val="7B4180"/>
      </a:accent5>
      <a:accent6>
        <a:srgbClr val="69A23B"/>
      </a:accent6>
      <a:hlink>
        <a:srgbClr val="4796C9"/>
      </a:hlink>
      <a:folHlink>
        <a:srgbClr val="005485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1234"/>
        </a:solidFill>
      </a:spPr>
      <a:bodyPr wrap="square" rtlCol="0" anchor="ctr">
        <a:spAutoFit/>
      </a:bodyPr>
      <a:lstStyle>
        <a:defPPr algn="ctr">
          <a:lnSpc>
            <a:spcPct val="95000"/>
          </a:lnSpc>
          <a:defRPr sz="800" dirty="0">
            <a:solidFill>
              <a:srgbClr val="5E6A7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rgbClr val="5E6A71"/>
            </a:solidFill>
            <a:latin typeface="Franklin Gothic Book" pitchFamily="34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B79A9E2FEF042B274AEF122A175F0" ma:contentTypeVersion="1" ma:contentTypeDescription="Create a new document." ma:contentTypeScope="" ma:versionID="b1c215a73a7d1e94a8edb62eb723a789">
  <xsd:schema xmlns:xsd="http://www.w3.org/2001/XMLSchema" xmlns:xs="http://www.w3.org/2001/XMLSchema" xmlns:p="http://schemas.microsoft.com/office/2006/metadata/properties" xmlns:ns2="0c3c6c64-b7e5-4b70-8832-dc5f279affca" targetNamespace="http://schemas.microsoft.com/office/2006/metadata/properties" ma:root="true" ma:fieldsID="a7e75873fa64fa635b0e6e3cb35dba9f" ns2:_="">
    <xsd:import namespace="0c3c6c64-b7e5-4b70-8832-dc5f279affc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c6c64-b7e5-4b70-8832-dc5f279aff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268A211-BC09-448A-8127-80EF47218620}"/>
</file>

<file path=customXml/itemProps2.xml><?xml version="1.0" encoding="utf-8"?>
<ds:datastoreItem xmlns:ds="http://schemas.openxmlformats.org/officeDocument/2006/customXml" ds:itemID="{48298F2D-4ED8-4E90-9206-6356D336A7DF}"/>
</file>

<file path=customXml/itemProps3.xml><?xml version="1.0" encoding="utf-8"?>
<ds:datastoreItem xmlns:ds="http://schemas.openxmlformats.org/officeDocument/2006/customXml" ds:itemID="{ABE9F26E-672F-4653-A757-6196240B0C06}"/>
</file>

<file path=customXml/itemProps4.xml><?xml version="1.0" encoding="utf-8"?>
<ds:datastoreItem xmlns:ds="http://schemas.openxmlformats.org/officeDocument/2006/customXml" ds:itemID="{74606863-3598-4122-B41B-4EBCFFC83D0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34723</TotalTime>
  <Words>3106</Words>
  <Application>Microsoft Office PowerPoint</Application>
  <PresentationFormat>On-screen Show (16:9)</PresentationFormat>
  <Paragraphs>853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ＭＳ Ｐゴシック</vt:lpstr>
      <vt:lpstr>Amienne</vt:lpstr>
      <vt:lpstr>Arial</vt:lpstr>
      <vt:lpstr>Calibri</vt:lpstr>
      <vt:lpstr>Courier New</vt:lpstr>
      <vt:lpstr>Franklin Gothic Book</vt:lpstr>
      <vt:lpstr>Franklin Gothic Medium</vt:lpstr>
      <vt:lpstr>CalPolyTheme</vt:lpstr>
      <vt:lpstr>Malware Defense</vt:lpstr>
      <vt:lpstr>Overview</vt:lpstr>
      <vt:lpstr>malware: Today’s Agenda</vt:lpstr>
      <vt:lpstr>PowerPoint Presentation</vt:lpstr>
      <vt:lpstr>PowerPoint Presentation</vt:lpstr>
      <vt:lpstr>PowerPoint Presentation</vt:lpstr>
      <vt:lpstr>Malware Defense: Malware Operations</vt:lpstr>
      <vt:lpstr>Malware Defense: Malware Operations</vt:lpstr>
      <vt:lpstr>Malware Defense: Malware Operations</vt:lpstr>
      <vt:lpstr>Malware Defense: Malware Operations</vt:lpstr>
      <vt:lpstr>Malware Defense: Malware Operations</vt:lpstr>
      <vt:lpstr>Malware Defense: Malware Operations</vt:lpstr>
      <vt:lpstr>Malware Defense: Malware Operations</vt:lpstr>
      <vt:lpstr>Malware Defense: Malware Operations</vt:lpstr>
      <vt:lpstr>Malware Defense: Malware Operations</vt:lpstr>
      <vt:lpstr>PowerPoint Presentation</vt:lpstr>
      <vt:lpstr>Malware Defense: popular technologies</vt:lpstr>
      <vt:lpstr>Malware Defense: Endpoint dependencies</vt:lpstr>
      <vt:lpstr>Malware Defense: anti-malware features</vt:lpstr>
      <vt:lpstr>Malware Defense: anti-malware content</vt:lpstr>
      <vt:lpstr>Malware Defense: anti-malware content</vt:lpstr>
      <vt:lpstr>Malware Defense: anti-malware content</vt:lpstr>
      <vt:lpstr>Lab</vt:lpstr>
      <vt:lpstr>Malware defense: lab – yara - Tips</vt:lpstr>
      <vt:lpstr>Malware Defense: anti-malware content</vt:lpstr>
      <vt:lpstr>Malware defense: lab - yara</vt:lpstr>
      <vt:lpstr>Malware defense: lab – yara Results</vt:lpstr>
      <vt:lpstr>Malware defense: lab - yara</vt:lpstr>
      <vt:lpstr>Malware defense: lab – yara Results</vt:lpstr>
      <vt:lpstr>Malware defense: lab - yara</vt:lpstr>
      <vt:lpstr>Malware defense: lab – yara Results</vt:lpstr>
      <vt:lpstr>Questions?</vt:lpstr>
      <vt:lpstr>Malware Defense</vt:lpstr>
      <vt:lpstr>Malware defense: Recap last class</vt:lpstr>
      <vt:lpstr>Malware defense: Today’s Agenda</vt:lpstr>
      <vt:lpstr>Malware defense: what’s the big deal?</vt:lpstr>
      <vt:lpstr>Malware defense: keeping up with the vxers</vt:lpstr>
      <vt:lpstr>Malware defense: cuckoo automated analysis</vt:lpstr>
      <vt:lpstr>Malware defense: cuckoo design</vt:lpstr>
      <vt:lpstr>Malware defense: cuckoo results</vt:lpstr>
      <vt:lpstr>Malware defense: cuckoo results</vt:lpstr>
      <vt:lpstr>Malware defense: cuckoo results</vt:lpstr>
      <vt:lpstr>Malware defense: cuckoo results</vt:lpstr>
      <vt:lpstr>See cuckoo in action</vt:lpstr>
      <vt:lpstr>Malware defense: cuckoo replication</vt:lpstr>
      <vt:lpstr>Malware defense: cuckoo replication</vt:lpstr>
      <vt:lpstr>Malware defense: cuckoo replication</vt:lpstr>
      <vt:lpstr>Malware defense: Putting it altogether</vt:lpstr>
      <vt:lpstr>Lab</vt:lpstr>
      <vt:lpstr>Malware defense: lab - altogether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Ram Venugopalan</dc:creator>
  <cp:lastModifiedBy>cschmuga</cp:lastModifiedBy>
  <cp:revision>534</cp:revision>
  <dcterms:created xsi:type="dcterms:W3CDTF">2014-01-09T22:18:14Z</dcterms:created>
  <dcterms:modified xsi:type="dcterms:W3CDTF">2015-01-19T19:51:40Z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44de07fd-be6b-49b5-b21c-29be41af686e</vt:lpwstr>
  </property>
  <property fmtid="{D5CDD505-2E9C-101B-9397-08002B2CF9AE}" pid="3" name="ContentTypeId">
    <vt:lpwstr>0x0101006B9B79A9E2FEF042B274AEF122A175F0</vt:lpwstr>
  </property>
</Properties>
</file>