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30"/>
  </p:notesMasterIdLst>
  <p:sldIdLst>
    <p:sldId id="308" r:id="rId6"/>
    <p:sldId id="281" r:id="rId7"/>
    <p:sldId id="310" r:id="rId8"/>
    <p:sldId id="368" r:id="rId9"/>
    <p:sldId id="369" r:id="rId10"/>
    <p:sldId id="370" r:id="rId11"/>
    <p:sldId id="371" r:id="rId12"/>
    <p:sldId id="372" r:id="rId13"/>
    <p:sldId id="373" r:id="rId14"/>
    <p:sldId id="374" r:id="rId15"/>
    <p:sldId id="375" r:id="rId16"/>
    <p:sldId id="311" r:id="rId17"/>
    <p:sldId id="376" r:id="rId18"/>
    <p:sldId id="313" r:id="rId19"/>
    <p:sldId id="377" r:id="rId20"/>
    <p:sldId id="314" r:id="rId21"/>
    <p:sldId id="315" r:id="rId22"/>
    <p:sldId id="316" r:id="rId23"/>
    <p:sldId id="317" r:id="rId24"/>
    <p:sldId id="318" r:id="rId25"/>
    <p:sldId id="325" r:id="rId26"/>
    <p:sldId id="320" r:id="rId27"/>
    <p:sldId id="321" r:id="rId28"/>
    <p:sldId id="326"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086" autoAdjust="0"/>
  </p:normalViewPr>
  <p:slideViewPr>
    <p:cSldViewPr>
      <p:cViewPr varScale="1">
        <p:scale>
          <a:sx n="74" d="100"/>
          <a:sy n="74" d="100"/>
        </p:scale>
        <p:origin x="-1144"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B97622-6677-4EED-B746-4A9B3473D2DE}" type="datetimeFigureOut">
              <a:rPr lang="en-US" smtClean="0"/>
              <a:t>1/8/15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3EE01F-8C47-41E7-A336-DD2FB67B46FB}" type="slidenum">
              <a:rPr lang="en-US" smtClean="0"/>
              <a:t>‹#›</a:t>
            </a:fld>
            <a:endParaRPr lang="en-US"/>
          </a:p>
        </p:txBody>
      </p:sp>
    </p:spTree>
    <p:extLst>
      <p:ext uri="{BB962C8B-B14F-4D97-AF65-F5344CB8AC3E}">
        <p14:creationId xmlns:p14="http://schemas.microsoft.com/office/powerpoint/2010/main" val="199710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D4FD1-97C0-4CC6-BFE7-8554AA4E42E2}" type="slidenum">
              <a:rPr lang="en-US"/>
              <a:pPr/>
              <a:t>1</a:t>
            </a:fld>
            <a:endParaRPr lang="en-US" dirty="0"/>
          </a:p>
        </p:txBody>
      </p:sp>
      <p:sp>
        <p:nvSpPr>
          <p:cNvPr id="5122" name="Rectangle 2"/>
          <p:cNvSpPr>
            <a:spLocks noGrp="1" noRot="1" noChangeAspect="1" noChangeArrowheads="1" noTextEdit="1"/>
          </p:cNvSpPr>
          <p:nvPr>
            <p:ph type="sldImg"/>
          </p:nvPr>
        </p:nvSpPr>
        <p:spPr>
          <a:xfrm>
            <a:off x="381000" y="685800"/>
            <a:ext cx="6096000" cy="3429000"/>
          </a:xfrm>
          <a:ln/>
        </p:spPr>
      </p:sp>
      <p:sp>
        <p:nvSpPr>
          <p:cNvPr id="5123" name="Rectangle 3"/>
          <p:cNvSpPr>
            <a:spLocks noGrp="1" noChangeArrowheads="1"/>
          </p:cNvSpPr>
          <p:nvPr>
            <p:ph type="body" idx="1"/>
          </p:nvPr>
        </p:nvSpPr>
        <p:spPr/>
        <p:txBody>
          <a:bodyPr/>
          <a:lstStyle/>
          <a:p>
            <a:pPr defTabSz="617037">
              <a:defRPr/>
            </a:pPr>
            <a:endParaRPr lang="en-US" dirty="0"/>
          </a:p>
        </p:txBody>
      </p:sp>
    </p:spTree>
    <p:extLst>
      <p:ext uri="{BB962C8B-B14F-4D97-AF65-F5344CB8AC3E}">
        <p14:creationId xmlns:p14="http://schemas.microsoft.com/office/powerpoint/2010/main" val="883967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3EE01F-8C47-41E7-A336-DD2FB67B46FB}" type="slidenum">
              <a:rPr lang="en-US" smtClean="0"/>
              <a:t>10</a:t>
            </a:fld>
            <a:endParaRPr lang="en-US"/>
          </a:p>
        </p:txBody>
      </p:sp>
    </p:spTree>
    <p:extLst>
      <p:ext uri="{BB962C8B-B14F-4D97-AF65-F5344CB8AC3E}">
        <p14:creationId xmlns:p14="http://schemas.microsoft.com/office/powerpoint/2010/main" val="2748067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3EE01F-8C47-41E7-A336-DD2FB67B46FB}" type="slidenum">
              <a:rPr lang="en-US" smtClean="0"/>
              <a:t>11</a:t>
            </a:fld>
            <a:endParaRPr lang="en-US"/>
          </a:p>
        </p:txBody>
      </p:sp>
    </p:spTree>
    <p:extLst>
      <p:ext uri="{BB962C8B-B14F-4D97-AF65-F5344CB8AC3E}">
        <p14:creationId xmlns:p14="http://schemas.microsoft.com/office/powerpoint/2010/main" val="2418939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dvla-driving-licence.co.uk</a:t>
            </a:r>
            <a:endParaRPr lang="en-US" b="0" dirty="0"/>
          </a:p>
        </p:txBody>
      </p:sp>
      <p:sp>
        <p:nvSpPr>
          <p:cNvPr id="4" name="Slide Number Placeholder 3"/>
          <p:cNvSpPr>
            <a:spLocks noGrp="1"/>
          </p:cNvSpPr>
          <p:nvPr>
            <p:ph type="sldNum" sz="quarter" idx="10"/>
          </p:nvPr>
        </p:nvSpPr>
        <p:spPr/>
        <p:txBody>
          <a:bodyPr/>
          <a:lstStyle/>
          <a:p>
            <a:fld id="{FA3EE01F-8C47-41E7-A336-DD2FB67B46FB}" type="slidenum">
              <a:rPr lang="en-US" smtClean="0"/>
              <a:t>12</a:t>
            </a:fld>
            <a:endParaRPr lang="en-US"/>
          </a:p>
        </p:txBody>
      </p:sp>
    </p:spTree>
    <p:extLst>
      <p:ext uri="{BB962C8B-B14F-4D97-AF65-F5344CB8AC3E}">
        <p14:creationId xmlns:p14="http://schemas.microsoft.com/office/powerpoint/2010/main" val="2321908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3EE01F-8C47-41E7-A336-DD2FB67B46FB}" type="slidenum">
              <a:rPr lang="en-US" smtClean="0"/>
              <a:t>13</a:t>
            </a:fld>
            <a:endParaRPr lang="en-US"/>
          </a:p>
        </p:txBody>
      </p:sp>
    </p:spTree>
    <p:extLst>
      <p:ext uri="{BB962C8B-B14F-4D97-AF65-F5344CB8AC3E}">
        <p14:creationId xmlns:p14="http://schemas.microsoft.com/office/powerpoint/2010/main" val="362454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 Discover</a:t>
            </a:r>
            <a:r>
              <a:rPr lang="en-US" baseline="0" dirty="0" smtClean="0"/>
              <a:t> what the author intended the code to do, even if that can not be observed in lab environment</a:t>
            </a:r>
          </a:p>
          <a:p>
            <a:r>
              <a:rPr lang="en-US" dirty="0" smtClean="0"/>
              <a:t>Cons: Can be expensive;</a:t>
            </a:r>
            <a:r>
              <a:rPr lang="en-US" baseline="0" dirty="0" smtClean="0"/>
              <a:t> out of context and external dependencies can not be evaluated</a:t>
            </a:r>
            <a:endParaRPr lang="en-US" dirty="0"/>
          </a:p>
        </p:txBody>
      </p:sp>
      <p:sp>
        <p:nvSpPr>
          <p:cNvPr id="4" name="Slide Number Placeholder 3"/>
          <p:cNvSpPr>
            <a:spLocks noGrp="1"/>
          </p:cNvSpPr>
          <p:nvPr>
            <p:ph type="sldNum" sz="quarter" idx="10"/>
          </p:nvPr>
        </p:nvSpPr>
        <p:spPr/>
        <p:txBody>
          <a:bodyPr/>
          <a:lstStyle/>
          <a:p>
            <a:fld id="{FA3EE01F-8C47-41E7-A336-DD2FB67B46FB}" type="slidenum">
              <a:rPr lang="en-US" smtClean="0"/>
              <a:t>14</a:t>
            </a:fld>
            <a:endParaRPr lang="en-US"/>
          </a:p>
        </p:txBody>
      </p:sp>
    </p:spTree>
    <p:extLst>
      <p:ext uri="{BB962C8B-B14F-4D97-AF65-F5344CB8AC3E}">
        <p14:creationId xmlns:p14="http://schemas.microsoft.com/office/powerpoint/2010/main" val="379813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3EE01F-8C47-41E7-A336-DD2FB67B46FB}" type="slidenum">
              <a:rPr lang="en-US" smtClean="0"/>
              <a:t>15</a:t>
            </a:fld>
            <a:endParaRPr lang="en-US"/>
          </a:p>
        </p:txBody>
      </p:sp>
    </p:spTree>
    <p:extLst>
      <p:ext uri="{BB962C8B-B14F-4D97-AF65-F5344CB8AC3E}">
        <p14:creationId xmlns:p14="http://schemas.microsoft.com/office/powerpoint/2010/main" val="37981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3EE01F-8C47-41E7-A336-DD2FB67B46FB}" type="slidenum">
              <a:rPr lang="en-US" smtClean="0"/>
              <a:t>16</a:t>
            </a:fld>
            <a:endParaRPr lang="en-US"/>
          </a:p>
        </p:txBody>
      </p:sp>
    </p:spTree>
    <p:extLst>
      <p:ext uri="{BB962C8B-B14F-4D97-AF65-F5344CB8AC3E}">
        <p14:creationId xmlns:p14="http://schemas.microsoft.com/office/powerpoint/2010/main" val="37981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B95c54fb6124bf91e1aed4d28e78be4e</a:t>
            </a:r>
          </a:p>
          <a:p>
            <a:endParaRPr lang="en-US" dirty="0" smtClean="0"/>
          </a:p>
          <a:p>
            <a:r>
              <a:rPr lang="en-US" dirty="0" smtClean="0"/>
              <a:t>How are these strings constructed?  What functionality do</a:t>
            </a:r>
            <a:r>
              <a:rPr lang="en-US" baseline="0" dirty="0" smtClean="0"/>
              <a:t> they suggest?</a:t>
            </a:r>
            <a:endParaRPr lang="en-US" sz="1200" baseline="0" dirty="0" smtClean="0"/>
          </a:p>
          <a:p>
            <a:endParaRPr lang="en-US" baseline="0" dirty="0" smtClean="0"/>
          </a:p>
        </p:txBody>
      </p:sp>
      <p:sp>
        <p:nvSpPr>
          <p:cNvPr id="4" name="Slide Number Placeholder 3"/>
          <p:cNvSpPr>
            <a:spLocks noGrp="1"/>
          </p:cNvSpPr>
          <p:nvPr>
            <p:ph type="sldNum" sz="quarter" idx="10"/>
          </p:nvPr>
        </p:nvSpPr>
        <p:spPr/>
        <p:txBody>
          <a:bodyPr/>
          <a:lstStyle/>
          <a:p>
            <a:fld id="{FA3EE01F-8C47-41E7-A336-DD2FB67B46FB}" type="slidenum">
              <a:rPr lang="en-US" smtClean="0"/>
              <a:t>17</a:t>
            </a:fld>
            <a:endParaRPr lang="en-US"/>
          </a:p>
        </p:txBody>
      </p:sp>
    </p:spTree>
    <p:extLst>
      <p:ext uri="{BB962C8B-B14F-4D97-AF65-F5344CB8AC3E}">
        <p14:creationId xmlns:p14="http://schemas.microsoft.com/office/powerpoint/2010/main" val="379813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Placeholder for examples of binary analysis</a:t>
            </a:r>
          </a:p>
          <a:p>
            <a:r>
              <a:rPr lang="en-US" dirty="0" smtClean="0"/>
              <a:t>Go over tools (</a:t>
            </a:r>
            <a:r>
              <a:rPr lang="en-US" dirty="0" err="1" smtClean="0"/>
              <a:t>FileInsight</a:t>
            </a:r>
            <a:r>
              <a:rPr lang="en-US" dirty="0" smtClean="0"/>
              <a:t>, HIEW, </a:t>
            </a:r>
            <a:r>
              <a:rPr lang="en-US" dirty="0" err="1" smtClean="0"/>
              <a:t>PEBrowse</a:t>
            </a:r>
            <a:r>
              <a:rPr lang="en-US" dirty="0" smtClean="0"/>
              <a:t>, </a:t>
            </a:r>
            <a:r>
              <a:rPr lang="en-US" dirty="0" err="1" smtClean="0"/>
              <a:t>PEExplorer</a:t>
            </a:r>
            <a:r>
              <a:rPr lang="en-US" dirty="0" smtClean="0"/>
              <a:t>, Resource hacker)</a:t>
            </a:r>
          </a:p>
          <a:p>
            <a:r>
              <a:rPr lang="en-US" dirty="0" smtClean="0"/>
              <a:t>Lead into packer discussion (</a:t>
            </a:r>
            <a:r>
              <a:rPr lang="en-US" dirty="0" err="1" smtClean="0"/>
              <a:t>PEiD</a:t>
            </a:r>
            <a:r>
              <a:rPr lang="en-US" dirty="0" smtClean="0"/>
              <a:t>) – packers are used to compress/encrypt content – in malware cases to hide the content.</a:t>
            </a:r>
          </a:p>
          <a:p>
            <a:r>
              <a:rPr lang="en-US" dirty="0" smtClean="0"/>
              <a:t>Possibly lead into obfuscation and de-obfuscation techniques, possibly show </a:t>
            </a:r>
            <a:r>
              <a:rPr lang="en-US" dirty="0" err="1" smtClean="0"/>
              <a:t>FileInsight</a:t>
            </a:r>
            <a:r>
              <a:rPr lang="en-US" dirty="0" smtClean="0"/>
              <a:t> in action [</a:t>
            </a:r>
            <a:r>
              <a:rPr lang="en-US" dirty="0" err="1" smtClean="0"/>
              <a:t>xored</a:t>
            </a:r>
            <a:r>
              <a:rPr lang="en-US" dirty="0" smtClean="0"/>
              <a:t> http:// overlay]</a:t>
            </a:r>
          </a:p>
          <a:p>
            <a:endParaRPr lang="en-US" dirty="0" smtClean="0"/>
          </a:p>
          <a:p>
            <a:r>
              <a:rPr lang="en-US" dirty="0" smtClean="0"/>
              <a:t>malware\Week1\Class2\</a:t>
            </a:r>
            <a:r>
              <a:rPr lang="en-US" dirty="0" err="1" smtClean="0"/>
              <a:t>BinaryAnalysis</a:t>
            </a:r>
            <a:endParaRPr lang="en-US" dirty="0" smtClean="0"/>
          </a:p>
          <a:p>
            <a:r>
              <a:rPr lang="en-US" dirty="0" smtClean="0"/>
              <a:t>	ccqqo.sys	- Native subsystem.  Section names include INIT and RELOC.</a:t>
            </a:r>
            <a:r>
              <a:rPr lang="en-US" baseline="0" dirty="0" smtClean="0"/>
              <a:t>  Imports kernel functions from ntoskrnl.exe.  PDB path</a:t>
            </a:r>
          </a:p>
          <a:p>
            <a:r>
              <a:rPr lang="en-US" baseline="0" dirty="0" smtClean="0"/>
              <a:t>	gmer.exe	- Packed as evidence of high entropy.  In combination with section names of UPX suggest the file is UPX packed.  Briefly talk about runtime packers. Manifest shows </a:t>
            </a:r>
            <a:r>
              <a:rPr lang="en-US" baseline="0" dirty="0" err="1" smtClean="0"/>
              <a:t>requestedExecutionLevel</a:t>
            </a:r>
            <a:r>
              <a:rPr lang="en-US" baseline="0" dirty="0" smtClean="0"/>
              <a:t>=</a:t>
            </a:r>
            <a:r>
              <a:rPr lang="en-US" baseline="0" dirty="0" err="1" smtClean="0"/>
              <a:t>requireAdministrator</a:t>
            </a:r>
            <a:endParaRPr lang="en-US" baseline="0" dirty="0" smtClean="0"/>
          </a:p>
          <a:p>
            <a:endParaRPr lang="en-US" dirty="0" smtClean="0"/>
          </a:p>
          <a:p>
            <a:r>
              <a:rPr lang="en-US" dirty="0" smtClean="0"/>
              <a:t>malware\Week1\Class2\</a:t>
            </a:r>
            <a:r>
              <a:rPr lang="en-US" dirty="0" err="1" smtClean="0"/>
              <a:t>BinaryAnalysis</a:t>
            </a:r>
            <a:r>
              <a:rPr lang="en-US" dirty="0" smtClean="0"/>
              <a:t>\</a:t>
            </a:r>
            <a:r>
              <a:rPr lang="en-US" dirty="0" err="1" smtClean="0"/>
              <a:t>ExeAppend</a:t>
            </a:r>
            <a:endParaRPr lang="en-US" dirty="0" smtClean="0"/>
          </a:p>
          <a:p>
            <a:r>
              <a:rPr lang="en-US" dirty="0" smtClean="0"/>
              <a:t>	appended.exe</a:t>
            </a:r>
            <a:r>
              <a:rPr lang="en-US" baseline="0" dirty="0" smtClean="0"/>
              <a:t> – Overlay is code or data immediately proceeding the end of the last section according to the PE header.  EXE Appended samples contain another PE file at this location, where the primary exe is an installer of the later.  HIEW shows virtual addressing ending, followed by another MZ magic header.  </a:t>
            </a:r>
            <a:r>
              <a:rPr lang="en-US" baseline="0" dirty="0" err="1" smtClean="0"/>
              <a:t>FileInsight</a:t>
            </a:r>
            <a:r>
              <a:rPr lang="en-US" baseline="0" dirty="0" smtClean="0"/>
              <a:t> has a plugin to extract such embedded executables.</a:t>
            </a:r>
          </a:p>
          <a:p>
            <a:endParaRPr lang="en-US" baseline="0" dirty="0" smtClean="0"/>
          </a:p>
          <a:p>
            <a:r>
              <a:rPr lang="en-US" dirty="0" smtClean="0"/>
              <a:t>malware\Week1\Class2\</a:t>
            </a:r>
            <a:r>
              <a:rPr lang="en-US" dirty="0" err="1" smtClean="0"/>
              <a:t>BinaryAnalysis</a:t>
            </a:r>
            <a:r>
              <a:rPr lang="en-US" dirty="0" smtClean="0"/>
              <a:t>\</a:t>
            </a:r>
            <a:r>
              <a:rPr lang="en-US" dirty="0" err="1" smtClean="0"/>
              <a:t>SignedMalware</a:t>
            </a:r>
            <a:endParaRPr lang="en-US" dirty="0" smtClean="0"/>
          </a:p>
          <a:p>
            <a:r>
              <a:rPr lang="en-US" dirty="0" smtClean="0"/>
              <a:t>	Perhaps</a:t>
            </a:r>
            <a:r>
              <a:rPr lang="en-US" baseline="0" dirty="0" smtClean="0"/>
              <a:t> blurring the line between forensic and binary analysis, we can let Windows verify Digital Signatures to see if everything is in order.</a:t>
            </a:r>
            <a:endParaRPr lang="en-US" dirty="0" smtClean="0"/>
          </a:p>
          <a:p>
            <a:endParaRPr lang="en-US" dirty="0" smtClean="0"/>
          </a:p>
          <a:p>
            <a:r>
              <a:rPr lang="en-US" dirty="0" smtClean="0"/>
              <a:t>Other?</a:t>
            </a:r>
          </a:p>
          <a:p>
            <a:r>
              <a:rPr lang="en-US" dirty="0" smtClean="0"/>
              <a:t>Import analysis ()</a:t>
            </a:r>
          </a:p>
          <a:p>
            <a:r>
              <a:rPr lang="en-US" dirty="0" smtClean="0"/>
              <a:t>NTFS Streams (ADS),</a:t>
            </a:r>
            <a:r>
              <a:rPr lang="en-US" baseline="0" dirty="0" smtClean="0"/>
              <a:t> which leads to discussion around file system attributes versus attributes that are part of the binary</a:t>
            </a:r>
          </a:p>
          <a:p>
            <a:endParaRPr lang="en-US" dirty="0"/>
          </a:p>
        </p:txBody>
      </p:sp>
      <p:sp>
        <p:nvSpPr>
          <p:cNvPr id="4" name="Slide Number Placeholder 3"/>
          <p:cNvSpPr>
            <a:spLocks noGrp="1"/>
          </p:cNvSpPr>
          <p:nvPr>
            <p:ph type="sldNum" sz="quarter" idx="10"/>
          </p:nvPr>
        </p:nvSpPr>
        <p:spPr/>
        <p:txBody>
          <a:bodyPr/>
          <a:lstStyle/>
          <a:p>
            <a:fld id="{FA3EE01F-8C47-41E7-A336-DD2FB67B46FB}" type="slidenum">
              <a:rPr lang="en-US" smtClean="0"/>
              <a:t>18</a:t>
            </a:fld>
            <a:endParaRPr lang="en-US"/>
          </a:p>
        </p:txBody>
      </p:sp>
    </p:spTree>
    <p:extLst>
      <p:ext uri="{BB962C8B-B14F-4D97-AF65-F5344CB8AC3E}">
        <p14:creationId xmlns:p14="http://schemas.microsoft.com/office/powerpoint/2010/main" val="379813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AutoIt</a:t>
            </a:r>
            <a:r>
              <a:rPr lang="en-US" dirty="0" smtClean="0"/>
              <a:t>: 004c746d26d65d6de7f1a98c02bad331b05ce11f4860a4b31fd0db4fc652f7e5</a:t>
            </a:r>
          </a:p>
          <a:p>
            <a:r>
              <a:rPr lang="en-US" dirty="0" smtClean="0"/>
              <a:t>Also show that once you have</a:t>
            </a:r>
            <a:r>
              <a:rPr lang="en-US" baseline="0" dirty="0" smtClean="0"/>
              <a:t> the source, you work is not always done (obfuscation)</a:t>
            </a:r>
          </a:p>
          <a:p>
            <a:endParaRPr lang="en-US" baseline="0" dirty="0" smtClean="0"/>
          </a:p>
          <a:p>
            <a:r>
              <a:rPr lang="en-US" dirty="0" smtClean="0"/>
              <a:t>Lead into obfuscation and de-obfuscation techniques</a:t>
            </a:r>
          </a:p>
          <a:p>
            <a:endParaRPr lang="en-US" dirty="0"/>
          </a:p>
        </p:txBody>
      </p:sp>
      <p:sp>
        <p:nvSpPr>
          <p:cNvPr id="4" name="Slide Number Placeholder 3"/>
          <p:cNvSpPr>
            <a:spLocks noGrp="1"/>
          </p:cNvSpPr>
          <p:nvPr>
            <p:ph type="sldNum" sz="quarter" idx="10"/>
          </p:nvPr>
        </p:nvSpPr>
        <p:spPr/>
        <p:txBody>
          <a:bodyPr/>
          <a:lstStyle/>
          <a:p>
            <a:fld id="{FA3EE01F-8C47-41E7-A336-DD2FB67B46FB}" type="slidenum">
              <a:rPr lang="en-US" smtClean="0"/>
              <a:t>19</a:t>
            </a:fld>
            <a:endParaRPr lang="en-US"/>
          </a:p>
        </p:txBody>
      </p:sp>
    </p:spTree>
    <p:extLst>
      <p:ext uri="{BB962C8B-B14F-4D97-AF65-F5344CB8AC3E}">
        <p14:creationId xmlns:p14="http://schemas.microsoft.com/office/powerpoint/2010/main" val="379813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3EE01F-8C47-41E7-A336-DD2FB67B46FB}" type="slidenum">
              <a:rPr lang="en-US" smtClean="0"/>
              <a:t>2</a:t>
            </a:fld>
            <a:endParaRPr lang="en-US"/>
          </a:p>
        </p:txBody>
      </p:sp>
    </p:spTree>
    <p:extLst>
      <p:ext uri="{BB962C8B-B14F-4D97-AF65-F5344CB8AC3E}">
        <p14:creationId xmlns:p14="http://schemas.microsoft.com/office/powerpoint/2010/main" val="3282380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3EE01F-8C47-41E7-A336-DD2FB67B46FB}" type="slidenum">
              <a:rPr lang="en-US" smtClean="0"/>
              <a:t>20</a:t>
            </a:fld>
            <a:endParaRPr lang="en-US"/>
          </a:p>
        </p:txBody>
      </p:sp>
    </p:spTree>
    <p:extLst>
      <p:ext uri="{BB962C8B-B14F-4D97-AF65-F5344CB8AC3E}">
        <p14:creationId xmlns:p14="http://schemas.microsoft.com/office/powerpoint/2010/main" val="362454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Navigation</a:t>
            </a:r>
            <a:r>
              <a:rPr lang="en-US" baseline="0" dirty="0" smtClean="0"/>
              <a:t> pane</a:t>
            </a:r>
          </a:p>
          <a:p>
            <a:r>
              <a:rPr lang="en-US" baseline="0" dirty="0" smtClean="0"/>
              <a:t>Plugins</a:t>
            </a:r>
          </a:p>
          <a:p>
            <a:pPr marL="171450" indent="-171450">
              <a:buFontTx/>
              <a:buChar char="-"/>
            </a:pPr>
            <a:r>
              <a:rPr lang="en-US" baseline="0" dirty="0" smtClean="0"/>
              <a:t>Strings</a:t>
            </a:r>
          </a:p>
          <a:p>
            <a:pPr marL="171450" indent="-171450">
              <a:buFontTx/>
              <a:buChar char="-"/>
            </a:pPr>
            <a:r>
              <a:rPr lang="en-US" baseline="0" dirty="0" err="1" smtClean="0"/>
              <a:t>StringsAll</a:t>
            </a:r>
            <a:endParaRPr lang="en-US" baseline="0" dirty="0" smtClean="0"/>
          </a:p>
          <a:p>
            <a:pPr marL="171450" indent="-171450">
              <a:buFontTx/>
              <a:buChar char="-"/>
            </a:pPr>
            <a:r>
              <a:rPr lang="en-US" baseline="0" dirty="0" err="1" smtClean="0"/>
              <a:t>PEInfo</a:t>
            </a:r>
            <a:endParaRPr lang="en-US" baseline="0" dirty="0" smtClean="0"/>
          </a:p>
          <a:p>
            <a:pPr marL="171450" indent="-171450">
              <a:buFontTx/>
              <a:buChar char="-"/>
            </a:pPr>
            <a:r>
              <a:rPr lang="en-US" baseline="0" dirty="0" err="1" smtClean="0"/>
              <a:t>Pinfo</a:t>
            </a:r>
            <a:r>
              <a:rPr lang="en-US" baseline="0" dirty="0" smtClean="0"/>
              <a:t>-Lite</a:t>
            </a:r>
          </a:p>
          <a:p>
            <a:pPr marL="171450" indent="-171450">
              <a:buFontTx/>
              <a:buChar char="-"/>
            </a:pPr>
            <a:r>
              <a:rPr lang="en-US" baseline="0" dirty="0" smtClean="0"/>
              <a:t>Find PE file</a:t>
            </a:r>
          </a:p>
          <a:p>
            <a:pPr marL="171450" indent="-171450">
              <a:buFontTx/>
              <a:buChar char="-"/>
            </a:pPr>
            <a:r>
              <a:rPr lang="en-US" baseline="0" dirty="0" smtClean="0"/>
              <a:t>Embedded Exe Extract</a:t>
            </a:r>
          </a:p>
          <a:p>
            <a:pPr marL="171450" indent="-171450">
              <a:buFontTx/>
              <a:buChar char="-"/>
            </a:pPr>
            <a:r>
              <a:rPr lang="en-US" baseline="0" dirty="0" smtClean="0"/>
              <a:t>Decode</a:t>
            </a:r>
          </a:p>
          <a:p>
            <a:pPr marL="171450" indent="-171450">
              <a:buFontTx/>
              <a:buChar char="-"/>
            </a:pPr>
            <a:r>
              <a:rPr lang="en-US" baseline="0" dirty="0" smtClean="0"/>
              <a:t>XOR text search</a:t>
            </a:r>
          </a:p>
          <a:p>
            <a:pPr marL="171450" indent="-171450">
              <a:buFontTx/>
              <a:buChar char="-"/>
            </a:pPr>
            <a:r>
              <a:rPr lang="en-US" baseline="0" dirty="0" smtClean="0"/>
              <a:t>Bookmarks tab</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A3EE01F-8C47-41E7-A336-DD2FB67B46FB}" type="slidenum">
              <a:rPr lang="en-US" smtClean="0"/>
              <a:t>21</a:t>
            </a:fld>
            <a:endParaRPr lang="en-US"/>
          </a:p>
        </p:txBody>
      </p:sp>
    </p:spTree>
    <p:extLst>
      <p:ext uri="{BB962C8B-B14F-4D97-AF65-F5344CB8AC3E}">
        <p14:creationId xmlns:p14="http://schemas.microsoft.com/office/powerpoint/2010/main" val="3582732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Sample 1 - 003e5f1465057a6a3942e33569df494a_d7db612eef4afa4e7d97e8179c25279b5e7e8cc732eac06e604b51dcbeeafd5e_00400000.mem (</a:t>
            </a:r>
            <a:r>
              <a:rPr lang="en-US" baseline="0" dirty="0" err="1" smtClean="0"/>
              <a:t>Reg</a:t>
            </a:r>
            <a:r>
              <a:rPr lang="en-US" baseline="0" dirty="0" smtClean="0"/>
              <a:t> Policy)</a:t>
            </a:r>
          </a:p>
          <a:p>
            <a:r>
              <a:rPr lang="en-US" baseline="0" dirty="0" smtClean="0"/>
              <a:t>Sample 2 - 958185eeee604aef4bf7299d1c2ff656ee633fa94eb2ebb6935d8828a743e587 (MBR) - </a:t>
            </a:r>
            <a:r>
              <a:rPr lang="en-US" sz="1200" b="0" i="0" kern="1200" dirty="0" err="1" smtClean="0">
                <a:solidFill>
                  <a:schemeClr val="tx1"/>
                </a:solidFill>
                <a:effectLst/>
                <a:latin typeface="+mn-lt"/>
                <a:ea typeface="+mn-ea"/>
                <a:cs typeface="+mn-cs"/>
              </a:rPr>
              <a:t>aaaaaaciip</a:t>
            </a:r>
            <a:endParaRPr lang="en-US" baseline="0" dirty="0" smtClean="0"/>
          </a:p>
          <a:p>
            <a:r>
              <a:rPr lang="en-US" baseline="0" dirty="0" smtClean="0"/>
              <a:t>Sample 3 - 147AB658D0366A8E41DE1D4F9E814565 XOR (0x01)</a:t>
            </a:r>
            <a:endParaRPr lang="en-US" dirty="0"/>
          </a:p>
        </p:txBody>
      </p:sp>
      <p:sp>
        <p:nvSpPr>
          <p:cNvPr id="4" name="Slide Number Placeholder 3"/>
          <p:cNvSpPr>
            <a:spLocks noGrp="1"/>
          </p:cNvSpPr>
          <p:nvPr>
            <p:ph type="sldNum" sz="quarter" idx="10"/>
          </p:nvPr>
        </p:nvSpPr>
        <p:spPr/>
        <p:txBody>
          <a:bodyPr/>
          <a:lstStyle/>
          <a:p>
            <a:fld id="{FA3EE01F-8C47-41E7-A336-DD2FB67B46FB}" type="slidenum">
              <a:rPr lang="en-US" smtClean="0"/>
              <a:t>22</a:t>
            </a:fld>
            <a:endParaRPr lang="en-US"/>
          </a:p>
        </p:txBody>
      </p:sp>
    </p:spTree>
    <p:extLst>
      <p:ext uri="{BB962C8B-B14F-4D97-AF65-F5344CB8AC3E}">
        <p14:creationId xmlns:p14="http://schemas.microsoft.com/office/powerpoint/2010/main" val="379813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1 - 552031-688646396.dat.bin (</a:t>
            </a:r>
            <a:r>
              <a:rPr lang="en-US" dirty="0" err="1" smtClean="0"/>
              <a:t>niwa</a:t>
            </a:r>
            <a:r>
              <a:rPr lang="en-US" dirty="0" smtClean="0"/>
              <a:t>) Fake Signed, two embedded exes with</a:t>
            </a:r>
            <a:r>
              <a:rPr lang="en-US" baseline="0" dirty="0" smtClean="0"/>
              <a:t> a mask of 0x88 PhysicalDrive0\Sec0</a:t>
            </a:r>
          </a:p>
          <a:p>
            <a:r>
              <a:rPr lang="en-US" dirty="0" smtClean="0"/>
              <a:t>Sample 2 - 08c896502b2f6637196cc10aa0f94ff4064011932a087640be5bdc944584cdd1_ (ANI</a:t>
            </a:r>
            <a:r>
              <a:rPr lang="en-US" baseline="0" dirty="0" smtClean="0"/>
              <a:t> exploit MS05-002) [</a:t>
            </a:r>
            <a:r>
              <a:rPr lang="en-US" baseline="0" dirty="0" err="1" smtClean="0"/>
              <a:t>XORed</a:t>
            </a:r>
            <a:r>
              <a:rPr lang="en-US" baseline="0" dirty="0" smtClean="0"/>
              <a:t> URL]</a:t>
            </a:r>
          </a:p>
          <a:p>
            <a:r>
              <a:rPr lang="en-US" baseline="0" dirty="0" smtClean="0"/>
              <a:t>Sample 3 - abf5fd2bec67beff9b224f1d6c963d70fe65dbbe98b6373947f42b51ee7a4ee5_ (CVE-2013-3897) [extract shell code, swap bytes to reveal]</a:t>
            </a:r>
            <a:endParaRPr lang="en-US" dirty="0" smtClean="0"/>
          </a:p>
          <a:p>
            <a:endParaRPr lang="en-US" dirty="0" smtClean="0"/>
          </a:p>
          <a:p>
            <a:r>
              <a:rPr lang="en-US" dirty="0" smtClean="0"/>
              <a:t>311ca14b5da3f6b20207d906afa3ab410b1d4b95f490567d3213595dae197b7b – another </a:t>
            </a:r>
            <a:r>
              <a:rPr lang="en-US" dirty="0" err="1" smtClean="0"/>
              <a:t>shellcode</a:t>
            </a:r>
            <a:r>
              <a:rPr lang="en-US" dirty="0" smtClean="0"/>
              <a:t>, </a:t>
            </a:r>
            <a:r>
              <a:rPr lang="en-US" dirty="0" err="1" smtClean="0"/>
              <a:t>swapbytes</a:t>
            </a:r>
            <a:r>
              <a:rPr lang="en-US" baseline="0" dirty="0" smtClean="0"/>
              <a:t> and XOR (0x80)</a:t>
            </a:r>
            <a:endParaRPr lang="en-US" dirty="0" smtClean="0"/>
          </a:p>
          <a:p>
            <a:endParaRPr lang="en-US" dirty="0"/>
          </a:p>
        </p:txBody>
      </p:sp>
      <p:sp>
        <p:nvSpPr>
          <p:cNvPr id="4" name="Slide Number Placeholder 3"/>
          <p:cNvSpPr>
            <a:spLocks noGrp="1"/>
          </p:cNvSpPr>
          <p:nvPr>
            <p:ph type="sldNum" sz="quarter" idx="10"/>
          </p:nvPr>
        </p:nvSpPr>
        <p:spPr/>
        <p:txBody>
          <a:bodyPr/>
          <a:lstStyle/>
          <a:p>
            <a:fld id="{FA3EE01F-8C47-41E7-A336-DD2FB67B46FB}" type="slidenum">
              <a:rPr lang="en-US" smtClean="0"/>
              <a:t>23</a:t>
            </a:fld>
            <a:endParaRPr lang="en-US"/>
          </a:p>
        </p:txBody>
      </p:sp>
    </p:spTree>
    <p:extLst>
      <p:ext uri="{BB962C8B-B14F-4D97-AF65-F5344CB8AC3E}">
        <p14:creationId xmlns:p14="http://schemas.microsoft.com/office/powerpoint/2010/main" val="379813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3EE01F-8C47-41E7-A336-DD2FB67B46FB}" type="slidenum">
              <a:rPr lang="en-US" smtClean="0"/>
              <a:t>3</a:t>
            </a:fld>
            <a:endParaRPr lang="en-US"/>
          </a:p>
        </p:txBody>
      </p:sp>
    </p:spTree>
    <p:extLst>
      <p:ext uri="{BB962C8B-B14F-4D97-AF65-F5344CB8AC3E}">
        <p14:creationId xmlns:p14="http://schemas.microsoft.com/office/powerpoint/2010/main" val="187380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
        <p:nvSpPr>
          <p:cNvPr id="32771" name="Slide Image Placeholder 4"/>
          <p:cNvSpPr>
            <a:spLocks noGrp="1" noRot="1" noChangeAspect="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3EE01F-8C47-41E7-A336-DD2FB67B46FB}" type="slidenum">
              <a:rPr lang="en-US" smtClean="0"/>
              <a:t>5</a:t>
            </a:fld>
            <a:endParaRPr lang="en-US"/>
          </a:p>
        </p:txBody>
      </p:sp>
    </p:spTree>
    <p:extLst>
      <p:ext uri="{BB962C8B-B14F-4D97-AF65-F5344CB8AC3E}">
        <p14:creationId xmlns:p14="http://schemas.microsoft.com/office/powerpoint/2010/main" val="2168398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3EE01F-8C47-41E7-A336-DD2FB67B46FB}" type="slidenum">
              <a:rPr lang="en-US" smtClean="0"/>
              <a:t>6</a:t>
            </a:fld>
            <a:endParaRPr lang="en-US"/>
          </a:p>
        </p:txBody>
      </p:sp>
    </p:spTree>
    <p:extLst>
      <p:ext uri="{BB962C8B-B14F-4D97-AF65-F5344CB8AC3E}">
        <p14:creationId xmlns:p14="http://schemas.microsoft.com/office/powerpoint/2010/main" val="139622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3EE01F-8C47-41E7-A336-DD2FB67B46FB}" type="slidenum">
              <a:rPr lang="en-US" smtClean="0"/>
              <a:t>7</a:t>
            </a:fld>
            <a:endParaRPr lang="en-US"/>
          </a:p>
        </p:txBody>
      </p:sp>
    </p:spTree>
    <p:extLst>
      <p:ext uri="{BB962C8B-B14F-4D97-AF65-F5344CB8AC3E}">
        <p14:creationId xmlns:p14="http://schemas.microsoft.com/office/powerpoint/2010/main" val="258541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F23BC-A11C-4520-A18F-B68B3BDFC4E5}" type="slidenum">
              <a:rPr lang="en-US" smtClean="0"/>
              <a:pPr/>
              <a:t>8</a:t>
            </a:fld>
            <a:endParaRPr lang="en-US" dirty="0"/>
          </a:p>
        </p:txBody>
      </p:sp>
    </p:spTree>
    <p:extLst>
      <p:ext uri="{BB962C8B-B14F-4D97-AF65-F5344CB8AC3E}">
        <p14:creationId xmlns:p14="http://schemas.microsoft.com/office/powerpoint/2010/main" val="437976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3EE01F-8C47-41E7-A336-DD2FB67B46FB}" type="slidenum">
              <a:rPr lang="en-US" smtClean="0"/>
              <a:t>9</a:t>
            </a:fld>
            <a:endParaRPr lang="en-US"/>
          </a:p>
        </p:txBody>
      </p:sp>
    </p:spTree>
    <p:extLst>
      <p:ext uri="{BB962C8B-B14F-4D97-AF65-F5344CB8AC3E}">
        <p14:creationId xmlns:p14="http://schemas.microsoft.com/office/powerpoint/2010/main" val="21837580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5715" name="Rectangle 3"/>
          <p:cNvSpPr>
            <a:spLocks noGrp="1" noChangeArrowheads="1"/>
          </p:cNvSpPr>
          <p:nvPr>
            <p:ph type="ctrTitle" hasCustomPrompt="1"/>
          </p:nvPr>
        </p:nvSpPr>
        <p:spPr bwMode="white">
          <a:xfrm>
            <a:off x="1784664" y="2140298"/>
            <a:ext cx="5807876" cy="1079365"/>
          </a:xfrm>
        </p:spPr>
        <p:txBody>
          <a:bodyPr anchor="t" anchorCtr="0"/>
          <a:lstStyle>
            <a:lvl1pPr>
              <a:lnSpc>
                <a:spcPts val="3720"/>
              </a:lnSpc>
              <a:defRPr sz="3000" b="0" i="0" cap="all" baseline="0">
                <a:solidFill>
                  <a:schemeClr val="bg1"/>
                </a:solidFill>
                <a:latin typeface="Franklin Gothic Medium"/>
                <a:cs typeface="Franklin Gothic Medium"/>
              </a:defRPr>
            </a:lvl1pPr>
          </a:lstStyle>
          <a:p>
            <a:r>
              <a:rPr lang="en-US" dirty="0" smtClean="0"/>
              <a:t>Title of Presentation </a:t>
            </a:r>
            <a:br>
              <a:rPr lang="en-US" dirty="0" smtClean="0"/>
            </a:br>
            <a:r>
              <a:rPr lang="en-US" dirty="0" smtClean="0"/>
              <a:t>FRANKLIN GOTHIC MEDIUM 30PT</a:t>
            </a:r>
            <a:endParaRPr lang="en-US" dirty="0"/>
          </a:p>
        </p:txBody>
      </p:sp>
      <p:sp>
        <p:nvSpPr>
          <p:cNvPr id="115716" name="Rectangle 4"/>
          <p:cNvSpPr>
            <a:spLocks noGrp="1" noChangeArrowheads="1"/>
          </p:cNvSpPr>
          <p:nvPr>
            <p:ph type="subTitle" idx="1" hasCustomPrompt="1"/>
          </p:nvPr>
        </p:nvSpPr>
        <p:spPr bwMode="white">
          <a:xfrm>
            <a:off x="1787840" y="3238152"/>
            <a:ext cx="5398322" cy="394222"/>
          </a:xfrm>
        </p:spPr>
        <p:txBody>
          <a:bodyPr anchor="t"/>
          <a:lstStyle>
            <a:lvl1pPr marL="0" indent="0">
              <a:buFontTx/>
              <a:buNone/>
              <a:defRPr sz="1600" b="0" i="0" baseline="0">
                <a:solidFill>
                  <a:schemeClr val="bg1"/>
                </a:solidFill>
                <a:latin typeface="Franklin Gothic Medium"/>
                <a:cs typeface="Franklin Gothic Medium"/>
              </a:defRPr>
            </a:lvl1pPr>
          </a:lstStyle>
          <a:p>
            <a:r>
              <a:rPr lang="en-US" dirty="0" smtClean="0"/>
              <a:t>Subtitle of Presentation Franklin Gothic Medium 16pt</a:t>
            </a:r>
            <a:endParaRPr lang="en-US" dirty="0"/>
          </a:p>
        </p:txBody>
      </p:sp>
      <p:cxnSp>
        <p:nvCxnSpPr>
          <p:cNvPr id="5" name="Straight Connector 4"/>
          <p:cNvCxnSpPr/>
          <p:nvPr/>
        </p:nvCxnSpPr>
        <p:spPr bwMode="auto">
          <a:xfrm>
            <a:off x="1709351" y="1929027"/>
            <a:ext cx="5883190" cy="1588"/>
          </a:xfrm>
          <a:prstGeom prst="line">
            <a:avLst/>
          </a:prstGeom>
          <a:solidFill>
            <a:schemeClr val="accent1"/>
          </a:solidFill>
          <a:ln w="12700" cap="flat" cmpd="sng" algn="ctr">
            <a:solidFill>
              <a:schemeClr val="bg1"/>
            </a:solidFill>
            <a:prstDash val="solid"/>
            <a:round/>
            <a:headEnd type="none" w="med" len="med"/>
            <a:tailEnd type="none" w="med" len="med"/>
          </a:ln>
          <a:effectLst/>
        </p:spPr>
      </p:cxnSp>
      <p:cxnSp>
        <p:nvCxnSpPr>
          <p:cNvPr id="6" name="Straight Connector 5"/>
          <p:cNvCxnSpPr/>
          <p:nvPr/>
        </p:nvCxnSpPr>
        <p:spPr bwMode="auto">
          <a:xfrm>
            <a:off x="1710724" y="3756455"/>
            <a:ext cx="5883190" cy="1588"/>
          </a:xfrm>
          <a:prstGeom prst="line">
            <a:avLst/>
          </a:prstGeom>
          <a:solidFill>
            <a:schemeClr val="accent1"/>
          </a:solidFill>
          <a:ln w="12700" cap="flat" cmpd="sng" algn="ctr">
            <a:solidFill>
              <a:schemeClr val="bg1"/>
            </a:solidFill>
            <a:prstDash val="solid"/>
            <a:round/>
            <a:headEnd type="none" w="med" len="med"/>
            <a:tailEnd type="none" w="med" len="med"/>
          </a:ln>
          <a:effectLst/>
        </p:spPr>
      </p:cxnSp>
      <p:pic>
        <p:nvPicPr>
          <p:cNvPr id="9" name="Picture 2" descr="Intel_McAfee_Security_horiz"/>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5517" y="133350"/>
            <a:ext cx="1886084"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0" y="4781550"/>
            <a:ext cx="1393843" cy="276999"/>
          </a:xfrm>
          <a:prstGeom prst="rect">
            <a:avLst/>
          </a:prstGeom>
          <a:noFill/>
        </p:spPr>
        <p:txBody>
          <a:bodyPr wrap="none" rtlCol="0">
            <a:spAutoFit/>
          </a:bodyPr>
          <a:lstStyle/>
          <a:p>
            <a:r>
              <a:rPr lang="en-US" sz="1200" b="1" kern="1200" dirty="0" smtClean="0">
                <a:solidFill>
                  <a:schemeClr val="bg1"/>
                </a:solidFill>
                <a:latin typeface="Amienne" panose="04000508060000020003" pitchFamily="82" charset="0"/>
                <a:ea typeface="+mn-ea"/>
                <a:cs typeface="+mn-cs"/>
              </a:rPr>
              <a:t>Defense</a:t>
            </a:r>
            <a:r>
              <a:rPr lang="en-US" sz="1200" b="1" dirty="0" smtClean="0">
                <a:solidFill>
                  <a:schemeClr val="bg1"/>
                </a:solidFill>
                <a:latin typeface="Amienne" panose="04000508060000020003" pitchFamily="82" charset="0"/>
              </a:rPr>
              <a:t>  </a:t>
            </a:r>
            <a:r>
              <a:rPr lang="en-US" sz="1200" b="1" kern="1200" dirty="0" smtClean="0">
                <a:solidFill>
                  <a:schemeClr val="bg1"/>
                </a:solidFill>
                <a:latin typeface="Amienne" panose="04000508060000020003" pitchFamily="82" charset="0"/>
                <a:ea typeface="+mn-ea"/>
                <a:cs typeface="+mn-cs"/>
              </a:rPr>
              <a:t>Against</a:t>
            </a:r>
            <a:r>
              <a:rPr lang="en-US" sz="1200" b="1" dirty="0" smtClean="0">
                <a:solidFill>
                  <a:schemeClr val="bg1"/>
                </a:solidFill>
                <a:latin typeface="Amienne" panose="04000508060000020003" pitchFamily="82" charset="0"/>
              </a:rPr>
              <a:t>  </a:t>
            </a:r>
            <a:r>
              <a:rPr lang="en-US" sz="1200" b="1" kern="1200" dirty="0" smtClean="0">
                <a:solidFill>
                  <a:schemeClr val="bg1"/>
                </a:solidFill>
                <a:latin typeface="Amienne" panose="04000508060000020003" pitchFamily="82" charset="0"/>
                <a:ea typeface="+mn-ea"/>
                <a:cs typeface="+mn-cs"/>
              </a:rPr>
              <a:t>the</a:t>
            </a:r>
            <a:r>
              <a:rPr lang="en-US" sz="1200" b="1" dirty="0" smtClean="0">
                <a:solidFill>
                  <a:schemeClr val="bg1"/>
                </a:solidFill>
                <a:latin typeface="Amienne" panose="04000508060000020003" pitchFamily="82" charset="0"/>
              </a:rPr>
              <a:t>  </a:t>
            </a:r>
            <a:r>
              <a:rPr lang="en-US" sz="1200" b="1" kern="1200" dirty="0" smtClean="0">
                <a:solidFill>
                  <a:schemeClr val="bg1"/>
                </a:solidFill>
                <a:latin typeface="Amienne" panose="04000508060000020003" pitchFamily="82" charset="0"/>
                <a:ea typeface="+mn-ea"/>
                <a:cs typeface="+mn-cs"/>
              </a:rPr>
              <a:t>Dark</a:t>
            </a:r>
            <a:r>
              <a:rPr lang="en-US" sz="1200" b="1" dirty="0" smtClean="0">
                <a:solidFill>
                  <a:schemeClr val="bg1"/>
                </a:solidFill>
                <a:latin typeface="Amienne" panose="04000508060000020003" pitchFamily="82" charset="0"/>
              </a:rPr>
              <a:t>  </a:t>
            </a:r>
            <a:r>
              <a:rPr lang="en-US" sz="1200" b="1" kern="1200" dirty="0" smtClean="0">
                <a:solidFill>
                  <a:schemeClr val="bg1"/>
                </a:solidFill>
                <a:latin typeface="Amienne" panose="04000508060000020003" pitchFamily="82" charset="0"/>
                <a:ea typeface="+mn-ea"/>
                <a:cs typeface="+mn-cs"/>
              </a:rPr>
              <a:t>Arts</a:t>
            </a:r>
          </a:p>
        </p:txBody>
      </p:sp>
      <p:pic>
        <p:nvPicPr>
          <p:cNvPr id="10" name="Picture 2" descr="C:\Users\Consultant\Desktop\tag.png (1)\tag3.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57600" y="0"/>
            <a:ext cx="1435100" cy="1527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033" name="Picture 9"/>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937" r="937" b="37156"/>
          <a:stretch/>
        </p:blipFill>
        <p:spPr bwMode="auto">
          <a:xfrm>
            <a:off x="0" y="0"/>
            <a:ext cx="9144000" cy="790574"/>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09600" y="325163"/>
            <a:ext cx="6556672" cy="570187"/>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579613" y="971550"/>
            <a:ext cx="7072138" cy="3733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2" descr="Intel_McAfee_Security_horiz"/>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97272" y="4665062"/>
            <a:ext cx="1194328" cy="38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0" y="4781550"/>
            <a:ext cx="1381019" cy="276999"/>
          </a:xfrm>
          <a:prstGeom prst="rect">
            <a:avLst/>
          </a:prstGeom>
          <a:noFill/>
        </p:spPr>
        <p:txBody>
          <a:bodyPr wrap="none" rtlCol="0">
            <a:spAutoFit/>
          </a:bodyPr>
          <a:lstStyle/>
          <a:p>
            <a:r>
              <a:rPr lang="en-US" sz="1200" b="1" dirty="0" smtClean="0">
                <a:solidFill>
                  <a:schemeClr val="tx1">
                    <a:lumMod val="60000"/>
                    <a:lumOff val="40000"/>
                  </a:schemeClr>
                </a:solidFill>
                <a:latin typeface="Amienne" panose="04000508060000020003" pitchFamily="82" charset="0"/>
              </a:rPr>
              <a:t>Defense  Against  the  Dark  Arts</a:t>
            </a:r>
          </a:p>
        </p:txBody>
      </p:sp>
      <p:sp>
        <p:nvSpPr>
          <p:cNvPr id="14" name="Rectangle 7"/>
          <p:cNvSpPr>
            <a:spLocks noGrp="1" noChangeArrowheads="1"/>
          </p:cNvSpPr>
          <p:nvPr>
            <p:ph type="dt" sz="half" idx="2"/>
          </p:nvPr>
        </p:nvSpPr>
        <p:spPr bwMode="auto">
          <a:xfrm>
            <a:off x="5943601" y="4848225"/>
            <a:ext cx="1600200" cy="161925"/>
          </a:xfrm>
          <a:prstGeom prst="rect">
            <a:avLst/>
          </a:prstGeom>
          <a:noFill/>
          <a:ln w="9525">
            <a:noFill/>
            <a:miter lim="800000"/>
            <a:headEnd/>
            <a:tailEnd/>
          </a:ln>
        </p:spPr>
        <p:txBody>
          <a:bodyPr vert="horz" wrap="square" lIns="68589" tIns="34295" rIns="68589" bIns="34295" numCol="1" anchor="t" anchorCtr="0" compatLnSpc="1">
            <a:prstTxWarp prst="textNoShape">
              <a:avLst/>
            </a:prstTxWarp>
          </a:bodyPr>
          <a:lstStyle>
            <a:lvl1pPr algn="ctr">
              <a:defRPr sz="800"/>
            </a:lvl1pPr>
          </a:lstStyle>
          <a:p>
            <a:fld id="{5A1DC566-6DD8-4E64-B54C-9F29185D0E2F}" type="datetime2">
              <a:rPr lang="en-US" smtClean="0"/>
              <a:t>Thursday, January 8, 15</a:t>
            </a:fld>
            <a:endParaRPr lang="en-US" dirty="0"/>
          </a:p>
        </p:txBody>
      </p:sp>
      <p:sp>
        <p:nvSpPr>
          <p:cNvPr id="16" name="Rectangle 9"/>
          <p:cNvSpPr>
            <a:spLocks noGrp="1" noChangeArrowheads="1"/>
          </p:cNvSpPr>
          <p:nvPr>
            <p:ph type="sldNum" sz="quarter" idx="4"/>
          </p:nvPr>
        </p:nvSpPr>
        <p:spPr bwMode="auto">
          <a:xfrm>
            <a:off x="3429000" y="4854475"/>
            <a:ext cx="336550" cy="161925"/>
          </a:xfrm>
          <a:prstGeom prst="rect">
            <a:avLst/>
          </a:prstGeom>
          <a:noFill/>
          <a:ln w="9525">
            <a:noFill/>
            <a:miter lim="800000"/>
            <a:headEnd/>
            <a:tailEnd/>
          </a:ln>
        </p:spPr>
        <p:txBody>
          <a:bodyPr vert="horz" wrap="square" lIns="68589" tIns="34295" rIns="68589" bIns="34295" numCol="1" anchor="t" anchorCtr="0" compatLnSpc="1">
            <a:prstTxWarp prst="textNoShape">
              <a:avLst/>
            </a:prstTxWarp>
          </a:bodyPr>
          <a:lstStyle>
            <a:lvl1pPr>
              <a:defRPr sz="800"/>
            </a:lvl1pPr>
          </a:lstStyle>
          <a:p>
            <a:fld id="{659A5FE0-7283-4E23-82C6-1CCE5B0C9659}" type="slidenum">
              <a:rPr lang="en-US" smtClean="0"/>
              <a:t>‹#›</a:t>
            </a:fld>
            <a:endParaRPr lang="en-US" dirty="0"/>
          </a:p>
        </p:txBody>
      </p:sp>
      <p:pic>
        <p:nvPicPr>
          <p:cNvPr id="11" name="Picture 2" descr="C:\Users\Consultant\Desktop\tag.png (1)\tag3.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470900" y="0"/>
            <a:ext cx="673100" cy="7162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TextBox 19"/>
          <p:cNvSpPr txBox="1"/>
          <p:nvPr userDrawn="1"/>
        </p:nvSpPr>
        <p:spPr>
          <a:xfrm>
            <a:off x="0" y="4781550"/>
            <a:ext cx="1381019" cy="276999"/>
          </a:xfrm>
          <a:prstGeom prst="rect">
            <a:avLst/>
          </a:prstGeom>
          <a:noFill/>
        </p:spPr>
        <p:txBody>
          <a:bodyPr wrap="none" rtlCol="0">
            <a:spAutoFit/>
          </a:bodyPr>
          <a:lstStyle>
            <a:defPPr>
              <a:defRPr lang="en-US"/>
            </a:defPPr>
            <a:lvl1pPr>
              <a:defRPr sz="1400" b="1">
                <a:solidFill>
                  <a:schemeClr val="bg1"/>
                </a:solidFill>
                <a:latin typeface="Amienne" panose="04000508060000020003" pitchFamily="82" charset="0"/>
              </a:defRPr>
            </a:lvl1pPr>
          </a:lstStyle>
          <a:p>
            <a:pPr lvl="0"/>
            <a:r>
              <a:rPr lang="en-US" sz="1200" dirty="0" smtClean="0"/>
              <a:t>Defense  Against  the  Dark  Arts</a:t>
            </a:r>
          </a:p>
        </p:txBody>
      </p:sp>
      <p:pic>
        <p:nvPicPr>
          <p:cNvPr id="13" name="Picture 2" descr="Intel_McAfee_Security_horiz"/>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200" y="89476"/>
            <a:ext cx="1712899" cy="55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p:cNvSpPr>
            <a:spLocks noGrp="1" noChangeArrowheads="1"/>
          </p:cNvSpPr>
          <p:nvPr>
            <p:ph type="ctrTitle" hasCustomPrompt="1"/>
          </p:nvPr>
        </p:nvSpPr>
        <p:spPr bwMode="white">
          <a:xfrm>
            <a:off x="1249406" y="1131163"/>
            <a:ext cx="6693244" cy="1079365"/>
          </a:xfrm>
        </p:spPr>
        <p:txBody>
          <a:bodyPr anchor="t" anchorCtr="0"/>
          <a:lstStyle>
            <a:lvl1pPr algn="ctr">
              <a:lnSpc>
                <a:spcPts val="3720"/>
              </a:lnSpc>
              <a:defRPr sz="3000" b="0" i="0" cap="all" baseline="0">
                <a:solidFill>
                  <a:srgbClr val="B71234"/>
                </a:solidFill>
                <a:latin typeface="Franklin Gothic Medium"/>
                <a:cs typeface="Franklin Gothic Medium"/>
              </a:defRPr>
            </a:lvl1pPr>
          </a:lstStyle>
          <a:p>
            <a:r>
              <a:rPr lang="en-US" dirty="0" smtClean="0"/>
              <a:t>Title of Presentation </a:t>
            </a:r>
            <a:br>
              <a:rPr lang="en-US" dirty="0" smtClean="0"/>
            </a:br>
            <a:r>
              <a:rPr lang="en-US" dirty="0" smtClean="0"/>
              <a:t>FRANKLIN GOTHIC MEDIUM 30PT</a:t>
            </a:r>
            <a:endParaRPr lang="en-US" dirty="0"/>
          </a:p>
        </p:txBody>
      </p:sp>
      <p:sp>
        <p:nvSpPr>
          <p:cNvPr id="15" name="Rectangle 4"/>
          <p:cNvSpPr>
            <a:spLocks noGrp="1" noChangeArrowheads="1"/>
          </p:cNvSpPr>
          <p:nvPr>
            <p:ph type="subTitle" idx="1" hasCustomPrompt="1"/>
          </p:nvPr>
        </p:nvSpPr>
        <p:spPr bwMode="white">
          <a:xfrm>
            <a:off x="1249407" y="2174097"/>
            <a:ext cx="6700108" cy="394222"/>
          </a:xfrm>
        </p:spPr>
        <p:txBody>
          <a:bodyPr anchor="t"/>
          <a:lstStyle>
            <a:lvl1pPr marL="0" indent="0" algn="ctr">
              <a:buFontTx/>
              <a:buNone/>
              <a:defRPr sz="1600" b="0" i="0" baseline="0">
                <a:solidFill>
                  <a:srgbClr val="8E99A0"/>
                </a:solidFill>
                <a:latin typeface="Franklin Gothic Medium"/>
                <a:cs typeface="Franklin Gothic Medium"/>
              </a:defRPr>
            </a:lvl1pPr>
          </a:lstStyle>
          <a:p>
            <a:r>
              <a:rPr lang="en-US" dirty="0" smtClean="0"/>
              <a:t>Subtitle of Presentation Franklin Gothic Medium 16pt</a:t>
            </a:r>
            <a:endParaRPr lang="en-US" dirty="0"/>
          </a:p>
        </p:txBody>
      </p:sp>
      <p:cxnSp>
        <p:nvCxnSpPr>
          <p:cNvPr id="16" name="Straight Connector 15"/>
          <p:cNvCxnSpPr/>
          <p:nvPr userDrawn="1"/>
        </p:nvCxnSpPr>
        <p:spPr bwMode="auto">
          <a:xfrm>
            <a:off x="1105931" y="919893"/>
            <a:ext cx="6954108" cy="1588"/>
          </a:xfrm>
          <a:prstGeom prst="line">
            <a:avLst/>
          </a:prstGeom>
          <a:solidFill>
            <a:schemeClr val="accent1"/>
          </a:solidFill>
          <a:ln w="12700" cap="flat" cmpd="sng" algn="ctr">
            <a:solidFill>
              <a:schemeClr val="tx1">
                <a:lumMod val="60000"/>
                <a:lumOff val="40000"/>
              </a:schemeClr>
            </a:solidFill>
            <a:prstDash val="solid"/>
            <a:round/>
            <a:headEnd type="none" w="med" len="med"/>
            <a:tailEnd type="none" w="med" len="med"/>
          </a:ln>
          <a:effectLst/>
        </p:spPr>
      </p:cxnSp>
      <p:cxnSp>
        <p:nvCxnSpPr>
          <p:cNvPr id="17" name="Straight Connector 16"/>
          <p:cNvCxnSpPr/>
          <p:nvPr userDrawn="1"/>
        </p:nvCxnSpPr>
        <p:spPr bwMode="auto">
          <a:xfrm>
            <a:off x="1105931" y="2712994"/>
            <a:ext cx="6954108" cy="1588"/>
          </a:xfrm>
          <a:prstGeom prst="line">
            <a:avLst/>
          </a:prstGeom>
          <a:solidFill>
            <a:schemeClr val="accent1"/>
          </a:solidFill>
          <a:ln w="12700" cap="flat" cmpd="sng" algn="ctr">
            <a:solidFill>
              <a:schemeClr val="tx1">
                <a:lumMod val="60000"/>
                <a:lumOff val="40000"/>
              </a:schemeClr>
            </a:solidFill>
            <a:prstDash val="solid"/>
            <a:round/>
            <a:headEnd type="none" w="med" len="med"/>
            <a:tailEnd type="none" w="med" len="med"/>
          </a:ln>
          <a:effectLst/>
        </p:spPr>
      </p:cxnSp>
      <p:pic>
        <p:nvPicPr>
          <p:cNvPr id="10" name="Picture 2" descr="C:\Users\Consultant\Desktop\tag.png (1)\tag3.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470900" y="0"/>
            <a:ext cx="673100" cy="7162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with subhea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918371"/>
            <a:ext cx="7501466" cy="250029"/>
          </a:xfrm>
        </p:spPr>
        <p:txBody>
          <a:bodyPr/>
          <a:lstStyle>
            <a:lvl1pPr>
              <a:tabLst>
                <a:tab pos="230179" algn="l"/>
                <a:tab pos="342886" algn="l"/>
              </a:tabLst>
              <a:defRPr>
                <a:solidFill>
                  <a:schemeClr val="tx2"/>
                </a:solidFill>
              </a:defRPr>
            </a:lvl1pPr>
          </a:lstStyle>
          <a:p>
            <a:pPr lvl="0"/>
            <a:r>
              <a:rPr lang="en-US" dirty="0" smtClean="0"/>
              <a:t>Click to edit Master text styles</a:t>
            </a:r>
            <a:endParaRPr lang="en-US" dirty="0"/>
          </a:p>
        </p:txBody>
      </p:sp>
      <p:sp>
        <p:nvSpPr>
          <p:cNvPr id="11" name="Title Placeholder 1"/>
          <p:cNvSpPr>
            <a:spLocks noGrp="1"/>
          </p:cNvSpPr>
          <p:nvPr>
            <p:ph type="title"/>
          </p:nvPr>
        </p:nvSpPr>
        <p:spPr>
          <a:xfrm>
            <a:off x="457201" y="180975"/>
            <a:ext cx="7501466" cy="730252"/>
          </a:xfrm>
          <a:prstGeom prst="rect">
            <a:avLst/>
          </a:prstGeom>
        </p:spPr>
        <p:txBody>
          <a:bodyPr vert="horz" lIns="0" tIns="0" rIns="0" bIns="0" rtlCol="0" anchor="b">
            <a:noAutofit/>
          </a:bodyPr>
          <a:lstStyle>
            <a:lvl1pPr>
              <a:defRPr/>
            </a:lvl1pPr>
          </a:lstStyle>
          <a:p>
            <a:r>
              <a:rPr lang="en-US" dirty="0" smtClean="0"/>
              <a:t>Click to edit Master title style</a:t>
            </a:r>
            <a:endParaRPr lang="en-US" dirty="0"/>
          </a:p>
        </p:txBody>
      </p:sp>
      <p:sp>
        <p:nvSpPr>
          <p:cNvPr id="12" name="Text Placeholder 2"/>
          <p:cNvSpPr>
            <a:spLocks noGrp="1"/>
          </p:cNvSpPr>
          <p:nvPr>
            <p:ph idx="1"/>
          </p:nvPr>
        </p:nvSpPr>
        <p:spPr>
          <a:xfrm>
            <a:off x="457200" y="1379538"/>
            <a:ext cx="8221980" cy="3254375"/>
          </a:xfrm>
          <a:prstGeom prst="rect">
            <a:avLst/>
          </a:prstGeom>
        </p:spPr>
        <p:txBody>
          <a:bodyPr vert="horz" lIns="0" tIns="0" rIns="0" bIns="45718" rtlCol="0">
            <a:noAutofit/>
          </a:bodyPr>
          <a:lstStyle>
            <a:lvl1pPr>
              <a:defRPr>
                <a:solidFill>
                  <a:schemeClr val="tx1"/>
                </a:solidFill>
              </a:defRPr>
            </a:lvl1pPr>
            <a:lvl2pPr>
              <a:defRPr>
                <a:solidFill>
                  <a:srgbClr val="53565A"/>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4"/>
          </p:nvPr>
        </p:nvSpPr>
        <p:spPr>
          <a:xfrm>
            <a:off x="8760612" y="4869757"/>
            <a:ext cx="230989" cy="154577"/>
          </a:xfrm>
          <a:prstGeom prst="rect">
            <a:avLst/>
          </a:prstGeom>
        </p:spPr>
        <p:txBody>
          <a:bodyPr vert="horz" lIns="0" tIns="0" rIns="0" bIns="0" rtlCol="0" anchor="ctr"/>
          <a:lstStyle>
            <a:lvl1pPr algn="l">
              <a:lnSpc>
                <a:spcPct val="90000"/>
              </a:lnSpc>
              <a:defRPr sz="800">
                <a:solidFill>
                  <a:schemeClr val="tx1"/>
                </a:solidFill>
              </a:defRPr>
            </a:lvl1pPr>
          </a:lstStyle>
          <a:p>
            <a:fld id="{EEB8B06D-99A5-468B-806E-293788FE9637}" type="slidenum">
              <a:rPr lang="en-US" smtClean="0"/>
              <a:pPr/>
              <a:t>‹#›</a:t>
            </a:fld>
            <a:endParaRPr lang="en-US" dirty="0"/>
          </a:p>
        </p:txBody>
      </p:sp>
      <p:sp>
        <p:nvSpPr>
          <p:cNvPr id="10" name="Text Placeholder 2"/>
          <p:cNvSpPr>
            <a:spLocks noGrp="1"/>
          </p:cNvSpPr>
          <p:nvPr>
            <p:ph type="body" sz="quarter" idx="21" hasCustomPrompt="1"/>
          </p:nvPr>
        </p:nvSpPr>
        <p:spPr>
          <a:xfrm>
            <a:off x="457200" y="4857750"/>
            <a:ext cx="6802415" cy="152400"/>
          </a:xfrm>
        </p:spPr>
        <p:txBody>
          <a:bodyPr anchor="b" anchorCtr="0"/>
          <a:lstStyle>
            <a:lvl1pPr>
              <a:defRPr sz="800">
                <a:solidFill>
                  <a:schemeClr val="accent1"/>
                </a:solidFill>
              </a:defRPr>
            </a:lvl1pPr>
          </a:lstStyle>
          <a:p>
            <a:pPr lvl="0"/>
            <a:r>
              <a:rPr lang="en-US" dirty="0" smtClean="0"/>
              <a:t>Footer</a:t>
            </a:r>
          </a:p>
        </p:txBody>
      </p:sp>
      <p:sp>
        <p:nvSpPr>
          <p:cNvPr id="15" name="Text Placeholder 2"/>
          <p:cNvSpPr>
            <a:spLocks noGrp="1"/>
          </p:cNvSpPr>
          <p:nvPr>
            <p:ph type="body" sz="quarter" idx="22" hasCustomPrompt="1"/>
          </p:nvPr>
        </p:nvSpPr>
        <p:spPr>
          <a:xfrm>
            <a:off x="457201" y="4667254"/>
            <a:ext cx="6804025" cy="152400"/>
          </a:xfrm>
        </p:spPr>
        <p:txBody>
          <a:bodyPr bIns="0" anchor="b" anchorCtr="0"/>
          <a:lstStyle>
            <a:lvl1pPr>
              <a:defRPr sz="900">
                <a:solidFill>
                  <a:schemeClr val="tx1"/>
                </a:solidFill>
              </a:defRPr>
            </a:lvl1pPr>
          </a:lstStyle>
          <a:p>
            <a:pPr lvl="0"/>
            <a:r>
              <a:rPr lang="en-US" dirty="0" smtClean="0"/>
              <a:t>Source</a:t>
            </a:r>
            <a:endParaRPr lang="en-US" dirty="0"/>
          </a:p>
        </p:txBody>
      </p:sp>
      <p:pic>
        <p:nvPicPr>
          <p:cNvPr id="13" name="Picture 2" descr="C:\Users\Consultant\Desktop\tag.png (1)\tag3.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70900" y="0"/>
            <a:ext cx="673100" cy="71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0489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alpha val="0"/>
              </a:schemeClr>
            </a:gs>
            <a:gs pos="36000">
              <a:srgbClr val="8E99A0">
                <a:alpha val="0"/>
              </a:srgbClr>
            </a:gs>
            <a:gs pos="100000">
              <a:srgbClr val="D1D4D3"/>
            </a:gs>
          </a:gsLst>
          <a:lin ang="10800000" scaled="0"/>
        </a:gradFill>
        <a:effectLst/>
      </p:bgPr>
    </p:bg>
    <p:spTree>
      <p:nvGrpSpPr>
        <p:cNvPr id="1" name=""/>
        <p:cNvGrpSpPr/>
        <p:nvPr/>
      </p:nvGrpSpPr>
      <p:grpSpPr>
        <a:xfrm>
          <a:off x="0" y="0"/>
          <a:ext cx="0" cy="0"/>
          <a:chOff x="0" y="0"/>
          <a:chExt cx="0" cy="0"/>
        </a:xfrm>
      </p:grpSpPr>
      <p:sp>
        <p:nvSpPr>
          <p:cNvPr id="114693" name="Rectangle 5"/>
          <p:cNvSpPr>
            <a:spLocks noGrp="1" noChangeArrowheads="1"/>
          </p:cNvSpPr>
          <p:nvPr>
            <p:ph type="title"/>
          </p:nvPr>
        </p:nvSpPr>
        <p:spPr bwMode="ltGray">
          <a:xfrm>
            <a:off x="631825" y="472802"/>
            <a:ext cx="6134101" cy="570187"/>
          </a:xfrm>
          <a:prstGeom prst="rect">
            <a:avLst/>
          </a:prstGeom>
          <a:noFill/>
          <a:ln w="9525">
            <a:noFill/>
            <a:miter lim="800000"/>
            <a:headEnd/>
            <a:tailEnd/>
          </a:ln>
        </p:spPr>
        <p:txBody>
          <a:bodyPr vert="horz" wrap="square" lIns="91377" tIns="45689" rIns="91377" bIns="45689" numCol="1" anchor="ctr" anchorCtr="0" compatLnSpc="1">
            <a:prstTxWarp prst="textNoShape">
              <a:avLst/>
            </a:prstTxWarp>
            <a:scene3d>
              <a:camera prst="orthographicFront"/>
              <a:lightRig rig="soft" dir="t"/>
            </a:scene3d>
            <a:sp3d extrusionH="44450" contourW="12700">
              <a:bevelT w="38100" h="38100"/>
              <a:bevelB w="38100" h="38100"/>
              <a:contourClr>
                <a:schemeClr val="tx1">
                  <a:lumMod val="40000"/>
                  <a:lumOff val="60000"/>
                </a:schemeClr>
              </a:contourClr>
            </a:sp3d>
          </a:bodyPr>
          <a:lstStyle/>
          <a:p>
            <a:pPr lvl="0"/>
            <a:r>
              <a:rPr lang="en-US" smtClean="0"/>
              <a:t>Click to edit Master title style</a:t>
            </a:r>
            <a:endParaRPr lang="en-US" dirty="0" smtClean="0"/>
          </a:p>
        </p:txBody>
      </p:sp>
      <p:sp>
        <p:nvSpPr>
          <p:cNvPr id="114694" name="Rectangle 6"/>
          <p:cNvSpPr>
            <a:spLocks noGrp="1" noChangeArrowheads="1"/>
          </p:cNvSpPr>
          <p:nvPr>
            <p:ph type="body" idx="1"/>
          </p:nvPr>
        </p:nvSpPr>
        <p:spPr bwMode="auto">
          <a:xfrm>
            <a:off x="578599" y="1574338"/>
            <a:ext cx="7073151" cy="3018300"/>
          </a:xfrm>
          <a:prstGeom prst="rect">
            <a:avLst/>
          </a:prstGeom>
          <a:noFill/>
          <a:ln w="9525">
            <a:noFill/>
            <a:miter lim="800000"/>
            <a:headEnd/>
            <a:tailEnd/>
          </a:ln>
        </p:spPr>
        <p:txBody>
          <a:bodyPr vert="horz" wrap="square" lIns="91377" tIns="45689" rIns="91377" bIns="45689" numCol="1" anchor="t" anchorCtr="0" compatLnSpc="1">
            <a:prstTxWarp prst="textNoShape">
              <a:avLst/>
            </a:prstTxWarp>
          </a:bodyPr>
          <a:lstStyle/>
          <a:p>
            <a:pPr marL="172921" lvl="0" indent="-172921" algn="l" rtl="0" eaLnBrk="1" fontAlgn="base" hangingPunct="1">
              <a:lnSpc>
                <a:spcPct val="95000"/>
              </a:lnSpc>
              <a:spcBef>
                <a:spcPts val="800"/>
              </a:spcBef>
              <a:spcAft>
                <a:spcPts val="200"/>
              </a:spcAft>
              <a:buClrTx/>
              <a:buChar char="•"/>
            </a:pPr>
            <a:r>
              <a:rPr lang="en-US" smtClean="0"/>
              <a:t>Click to edit Master text styles</a:t>
            </a:r>
          </a:p>
          <a:p>
            <a:pPr marL="172921" lvl="1" indent="-172921" algn="l" rtl="0" eaLnBrk="1" fontAlgn="base" hangingPunct="1">
              <a:lnSpc>
                <a:spcPct val="95000"/>
              </a:lnSpc>
              <a:spcBef>
                <a:spcPts val="800"/>
              </a:spcBef>
              <a:spcAft>
                <a:spcPts val="200"/>
              </a:spcAft>
              <a:buClrTx/>
              <a:buChar char="•"/>
            </a:pPr>
            <a:r>
              <a:rPr lang="en-US" smtClean="0"/>
              <a:t>Second level</a:t>
            </a:r>
          </a:p>
          <a:p>
            <a:pPr marL="172921" lvl="2" indent="-172921" algn="l" rtl="0" eaLnBrk="1" fontAlgn="base" hangingPunct="1">
              <a:lnSpc>
                <a:spcPct val="95000"/>
              </a:lnSpc>
              <a:spcBef>
                <a:spcPts val="800"/>
              </a:spcBef>
              <a:spcAft>
                <a:spcPts val="200"/>
              </a:spcAft>
              <a:buClrTx/>
              <a:buChar char="•"/>
            </a:pPr>
            <a:r>
              <a:rPr lang="en-US" smtClean="0"/>
              <a:t>Third level</a:t>
            </a:r>
          </a:p>
          <a:p>
            <a:pPr marL="172921" lvl="3" indent="-172921" algn="l" rtl="0" eaLnBrk="1" fontAlgn="base" hangingPunct="1">
              <a:lnSpc>
                <a:spcPct val="95000"/>
              </a:lnSpc>
              <a:spcBef>
                <a:spcPts val="800"/>
              </a:spcBef>
              <a:spcAft>
                <a:spcPts val="200"/>
              </a:spcAft>
              <a:buClrTx/>
              <a:buChar char="•"/>
            </a:pPr>
            <a:r>
              <a:rPr lang="en-US" smtClean="0"/>
              <a:t>Fourth level</a:t>
            </a:r>
          </a:p>
          <a:p>
            <a:pPr marL="172921" lvl="4" indent="-172921" algn="l" rtl="0" eaLnBrk="1" fontAlgn="base" hangingPunct="1">
              <a:lnSpc>
                <a:spcPct val="95000"/>
              </a:lnSpc>
              <a:spcBef>
                <a:spcPts val="800"/>
              </a:spcBef>
              <a:spcAft>
                <a:spcPts val="200"/>
              </a:spcAft>
              <a:buClrTx/>
              <a:buChar char="•"/>
            </a:pPr>
            <a:r>
              <a:rPr lang="en-US" smtClean="0"/>
              <a:t>Fifth level</a:t>
            </a:r>
            <a:endParaRPr lang="en-US" dirty="0" smtClean="0"/>
          </a:p>
        </p:txBody>
      </p:sp>
      <p:sp>
        <p:nvSpPr>
          <p:cNvPr id="8" name="Rectangle 9"/>
          <p:cNvSpPr>
            <a:spLocks noGrp="1" noChangeArrowheads="1"/>
          </p:cNvSpPr>
          <p:nvPr>
            <p:ph type="sldNum" sz="quarter" idx="4"/>
          </p:nvPr>
        </p:nvSpPr>
        <p:spPr bwMode="auto">
          <a:xfrm>
            <a:off x="512905" y="4793904"/>
            <a:ext cx="607326" cy="2159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a:defRPr sz="800">
                <a:solidFill>
                  <a:srgbClr val="A5ACAF"/>
                </a:solidFill>
                <a:latin typeface="Franklin Gothic Book"/>
                <a:cs typeface="Franklin Gothic Book"/>
              </a:defRPr>
            </a:lvl1pPr>
          </a:lstStyle>
          <a:p>
            <a:fld id="{659A5FE0-7283-4E23-82C6-1CCE5B0C96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xmlns:p14="http://schemas.microsoft.com/office/powerpoint/2010/main" spd="med">
    <p:wipe dir="r"/>
  </p:transition>
  <p:timing>
    <p:tnLst>
      <p:par>
        <p:cTn xmlns:p14="http://schemas.microsoft.com/office/powerpoint/2010/main" id="1" dur="indefinite" restart="never" nodeType="tmRoot"/>
      </p:par>
    </p:tnLst>
  </p:timing>
  <p:hf sldNum="0" hdr="0" ftr="0"/>
  <p:txStyles>
    <p:titleStyle>
      <a:lvl1pPr algn="l" rtl="0" eaLnBrk="1" fontAlgn="base" hangingPunct="1">
        <a:lnSpc>
          <a:spcPct val="95000"/>
        </a:lnSpc>
        <a:spcBef>
          <a:spcPct val="0"/>
        </a:spcBef>
        <a:spcAft>
          <a:spcPct val="0"/>
        </a:spcAft>
        <a:defRPr lang="en-US" sz="2100" b="0" i="0" cap="all" baseline="0" dirty="0" smtClean="0">
          <a:solidFill>
            <a:srgbClr val="8E99A0"/>
          </a:solidFill>
          <a:latin typeface="Franklin Gothic Medium"/>
          <a:ea typeface="+mj-ea"/>
          <a:cs typeface="+mj-cs"/>
        </a:defRPr>
      </a:lvl1pPr>
      <a:lvl2pPr algn="l" rtl="0" eaLnBrk="1" fontAlgn="base" hangingPunct="1">
        <a:spcBef>
          <a:spcPct val="0"/>
        </a:spcBef>
        <a:spcAft>
          <a:spcPct val="0"/>
        </a:spcAft>
        <a:defRPr sz="2400">
          <a:solidFill>
            <a:schemeClr val="bg1"/>
          </a:solidFill>
          <a:latin typeface="Arial" charset="0"/>
          <a:ea typeface="MS PGothic" pitchFamily="34" charset="-128"/>
        </a:defRPr>
      </a:lvl2pPr>
      <a:lvl3pPr algn="l" rtl="0" eaLnBrk="1" fontAlgn="base" hangingPunct="1">
        <a:spcBef>
          <a:spcPct val="0"/>
        </a:spcBef>
        <a:spcAft>
          <a:spcPct val="0"/>
        </a:spcAft>
        <a:defRPr sz="2400">
          <a:solidFill>
            <a:schemeClr val="bg1"/>
          </a:solidFill>
          <a:latin typeface="Arial" charset="0"/>
          <a:ea typeface="MS PGothic" pitchFamily="34" charset="-128"/>
        </a:defRPr>
      </a:lvl3pPr>
      <a:lvl4pPr algn="l" rtl="0" eaLnBrk="1" fontAlgn="base" hangingPunct="1">
        <a:spcBef>
          <a:spcPct val="0"/>
        </a:spcBef>
        <a:spcAft>
          <a:spcPct val="0"/>
        </a:spcAft>
        <a:defRPr sz="2400">
          <a:solidFill>
            <a:schemeClr val="bg1"/>
          </a:solidFill>
          <a:latin typeface="Arial" charset="0"/>
          <a:ea typeface="MS PGothic" pitchFamily="34" charset="-128"/>
        </a:defRPr>
      </a:lvl4pPr>
      <a:lvl5pPr algn="l" rtl="0" eaLnBrk="1" fontAlgn="base" hangingPunct="1">
        <a:spcBef>
          <a:spcPct val="0"/>
        </a:spcBef>
        <a:spcAft>
          <a:spcPct val="0"/>
        </a:spcAft>
        <a:defRPr sz="2400">
          <a:solidFill>
            <a:schemeClr val="bg1"/>
          </a:solidFill>
          <a:latin typeface="Arial" charset="0"/>
          <a:ea typeface="MS PGothic" pitchFamily="34" charset="-128"/>
        </a:defRPr>
      </a:lvl5pPr>
      <a:lvl6pPr marL="456888" algn="l" rtl="0" eaLnBrk="1" fontAlgn="base" hangingPunct="1">
        <a:spcBef>
          <a:spcPct val="0"/>
        </a:spcBef>
        <a:spcAft>
          <a:spcPct val="0"/>
        </a:spcAft>
        <a:defRPr sz="2400">
          <a:solidFill>
            <a:schemeClr val="bg1"/>
          </a:solidFill>
          <a:latin typeface="Arial" charset="0"/>
          <a:ea typeface="MS PGothic" pitchFamily="34" charset="-128"/>
        </a:defRPr>
      </a:lvl6pPr>
      <a:lvl7pPr marL="913775" algn="l" rtl="0" eaLnBrk="1" fontAlgn="base" hangingPunct="1">
        <a:spcBef>
          <a:spcPct val="0"/>
        </a:spcBef>
        <a:spcAft>
          <a:spcPct val="0"/>
        </a:spcAft>
        <a:defRPr sz="2400">
          <a:solidFill>
            <a:schemeClr val="bg1"/>
          </a:solidFill>
          <a:latin typeface="Arial" charset="0"/>
          <a:ea typeface="MS PGothic" pitchFamily="34" charset="-128"/>
        </a:defRPr>
      </a:lvl7pPr>
      <a:lvl8pPr marL="1370664" algn="l" rtl="0" eaLnBrk="1" fontAlgn="base" hangingPunct="1">
        <a:spcBef>
          <a:spcPct val="0"/>
        </a:spcBef>
        <a:spcAft>
          <a:spcPct val="0"/>
        </a:spcAft>
        <a:defRPr sz="2400">
          <a:solidFill>
            <a:schemeClr val="bg1"/>
          </a:solidFill>
          <a:latin typeface="Arial" charset="0"/>
          <a:ea typeface="MS PGothic" pitchFamily="34" charset="-128"/>
        </a:defRPr>
      </a:lvl8pPr>
      <a:lvl9pPr marL="1827552" algn="l" rtl="0" eaLnBrk="1" fontAlgn="base" hangingPunct="1">
        <a:spcBef>
          <a:spcPct val="0"/>
        </a:spcBef>
        <a:spcAft>
          <a:spcPct val="0"/>
        </a:spcAft>
        <a:defRPr sz="2400">
          <a:solidFill>
            <a:schemeClr val="bg1"/>
          </a:solidFill>
          <a:latin typeface="Arial" charset="0"/>
          <a:ea typeface="MS PGothic" pitchFamily="34" charset="-128"/>
        </a:defRPr>
      </a:lvl9pPr>
    </p:titleStyle>
    <p:bodyStyle>
      <a:lvl1pPr marL="172921" indent="-172921" algn="l" rtl="0" eaLnBrk="1" fontAlgn="base" hangingPunct="1">
        <a:lnSpc>
          <a:spcPct val="95000"/>
        </a:lnSpc>
        <a:spcBef>
          <a:spcPts val="800"/>
        </a:spcBef>
        <a:spcAft>
          <a:spcPts val="200"/>
        </a:spcAft>
        <a:buChar char="•"/>
        <a:defRPr lang="en-US" sz="1600" b="0" i="0" dirty="0" smtClean="0">
          <a:solidFill>
            <a:schemeClr val="tx1"/>
          </a:solidFill>
          <a:latin typeface="Franklin Gothic Book" pitchFamily="34" charset="0"/>
          <a:ea typeface="+mn-ea"/>
          <a:cs typeface="+mn-cs"/>
        </a:defRPr>
      </a:lvl1pPr>
      <a:lvl2pPr marL="569523" indent="-223684"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2pPr>
      <a:lvl3pPr marL="915363" indent="-172921"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3pPr>
      <a:lvl4pPr marL="1311966" indent="-225272"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4pPr>
      <a:lvl5pPr marL="1660979" indent="-228444"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5pPr>
      <a:lvl6pPr marL="2117867" indent="-228444" algn="l" rtl="0" eaLnBrk="1" fontAlgn="base" hangingPunct="1">
        <a:spcBef>
          <a:spcPct val="20000"/>
        </a:spcBef>
        <a:spcAft>
          <a:spcPct val="0"/>
        </a:spcAft>
        <a:buChar char="»"/>
        <a:defRPr>
          <a:solidFill>
            <a:schemeClr val="tx1"/>
          </a:solidFill>
          <a:latin typeface="+mn-lt"/>
          <a:ea typeface="+mn-ea"/>
        </a:defRPr>
      </a:lvl6pPr>
      <a:lvl7pPr marL="2574755" indent="-228444" algn="l" rtl="0" eaLnBrk="1" fontAlgn="base" hangingPunct="1">
        <a:spcBef>
          <a:spcPct val="20000"/>
        </a:spcBef>
        <a:spcAft>
          <a:spcPct val="0"/>
        </a:spcAft>
        <a:buChar char="»"/>
        <a:defRPr>
          <a:solidFill>
            <a:schemeClr val="tx1"/>
          </a:solidFill>
          <a:latin typeface="+mn-lt"/>
          <a:ea typeface="+mn-ea"/>
        </a:defRPr>
      </a:lvl7pPr>
      <a:lvl8pPr marL="3031642" indent="-228444" algn="l" rtl="0" eaLnBrk="1" fontAlgn="base" hangingPunct="1">
        <a:spcBef>
          <a:spcPct val="20000"/>
        </a:spcBef>
        <a:spcAft>
          <a:spcPct val="0"/>
        </a:spcAft>
        <a:buChar char="»"/>
        <a:defRPr>
          <a:solidFill>
            <a:schemeClr val="tx1"/>
          </a:solidFill>
          <a:latin typeface="+mn-lt"/>
          <a:ea typeface="+mn-ea"/>
        </a:defRPr>
      </a:lvl8pPr>
      <a:lvl9pPr marL="3488531" indent="-228444"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3775" rtl="0" eaLnBrk="1" latinLnBrk="0" hangingPunct="1">
        <a:defRPr sz="1800" kern="1200">
          <a:solidFill>
            <a:schemeClr val="tx1"/>
          </a:solidFill>
          <a:latin typeface="+mn-lt"/>
          <a:ea typeface="+mn-ea"/>
          <a:cs typeface="+mn-cs"/>
        </a:defRPr>
      </a:lvl1pPr>
      <a:lvl2pPr marL="456888" algn="l" defTabSz="913775" rtl="0" eaLnBrk="1" latinLnBrk="0" hangingPunct="1">
        <a:defRPr sz="1800" kern="1200">
          <a:solidFill>
            <a:schemeClr val="tx1"/>
          </a:solidFill>
          <a:latin typeface="+mn-lt"/>
          <a:ea typeface="+mn-ea"/>
          <a:cs typeface="+mn-cs"/>
        </a:defRPr>
      </a:lvl2pPr>
      <a:lvl3pPr marL="913775" algn="l" defTabSz="913775" rtl="0" eaLnBrk="1" latinLnBrk="0" hangingPunct="1">
        <a:defRPr sz="1800" kern="1200">
          <a:solidFill>
            <a:schemeClr val="tx1"/>
          </a:solidFill>
          <a:latin typeface="+mn-lt"/>
          <a:ea typeface="+mn-ea"/>
          <a:cs typeface="+mn-cs"/>
        </a:defRPr>
      </a:lvl3pPr>
      <a:lvl4pPr marL="1370664" algn="l" defTabSz="913775" rtl="0" eaLnBrk="1" latinLnBrk="0" hangingPunct="1">
        <a:defRPr sz="1800" kern="1200">
          <a:solidFill>
            <a:schemeClr val="tx1"/>
          </a:solidFill>
          <a:latin typeface="+mn-lt"/>
          <a:ea typeface="+mn-ea"/>
          <a:cs typeface="+mn-cs"/>
        </a:defRPr>
      </a:lvl4pPr>
      <a:lvl5pPr marL="1827552" algn="l" defTabSz="913775" rtl="0" eaLnBrk="1" latinLnBrk="0" hangingPunct="1">
        <a:defRPr sz="1800" kern="1200">
          <a:solidFill>
            <a:schemeClr val="tx1"/>
          </a:solidFill>
          <a:latin typeface="+mn-lt"/>
          <a:ea typeface="+mn-ea"/>
          <a:cs typeface="+mn-cs"/>
        </a:defRPr>
      </a:lvl5pPr>
      <a:lvl6pPr marL="2284439" algn="l" defTabSz="913775" rtl="0" eaLnBrk="1" latinLnBrk="0" hangingPunct="1">
        <a:defRPr sz="1800" kern="1200">
          <a:solidFill>
            <a:schemeClr val="tx1"/>
          </a:solidFill>
          <a:latin typeface="+mn-lt"/>
          <a:ea typeface="+mn-ea"/>
          <a:cs typeface="+mn-cs"/>
        </a:defRPr>
      </a:lvl6pPr>
      <a:lvl7pPr marL="2741327" algn="l" defTabSz="913775" rtl="0" eaLnBrk="1" latinLnBrk="0" hangingPunct="1">
        <a:defRPr sz="1800" kern="1200">
          <a:solidFill>
            <a:schemeClr val="tx1"/>
          </a:solidFill>
          <a:latin typeface="+mn-lt"/>
          <a:ea typeface="+mn-ea"/>
          <a:cs typeface="+mn-cs"/>
        </a:defRPr>
      </a:lvl7pPr>
      <a:lvl8pPr marL="3198216" algn="l" defTabSz="913775" rtl="0" eaLnBrk="1" latinLnBrk="0" hangingPunct="1">
        <a:defRPr sz="1800" kern="1200">
          <a:solidFill>
            <a:schemeClr val="tx1"/>
          </a:solidFill>
          <a:latin typeface="+mn-lt"/>
          <a:ea typeface="+mn-ea"/>
          <a:cs typeface="+mn-cs"/>
        </a:defRPr>
      </a:lvl8pPr>
      <a:lvl9pPr marL="3655104" algn="l" defTabSz="9137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Malware</a:t>
            </a:r>
            <a:endParaRPr lang="en-US" dirty="0"/>
          </a:p>
        </p:txBody>
      </p:sp>
      <p:sp>
        <p:nvSpPr>
          <p:cNvPr id="5" name="Subtitle 4"/>
          <p:cNvSpPr>
            <a:spLocks noGrp="1"/>
          </p:cNvSpPr>
          <p:nvPr>
            <p:ph type="subTitle" idx="1"/>
          </p:nvPr>
        </p:nvSpPr>
        <p:spPr>
          <a:xfrm>
            <a:off x="1787840" y="2960559"/>
            <a:ext cx="5398322" cy="394222"/>
          </a:xfrm>
        </p:spPr>
        <p:txBody>
          <a:bodyPr/>
          <a:lstStyle/>
          <a:p>
            <a:r>
              <a:rPr lang="en-US" dirty="0" smtClean="0"/>
              <a:t>Defense Against The Dark Arts</a:t>
            </a:r>
            <a:endParaRPr lang="en-US" dirty="0"/>
          </a:p>
        </p:txBody>
      </p:sp>
      <p:sp>
        <p:nvSpPr>
          <p:cNvPr id="6" name="TextBox 5"/>
          <p:cNvSpPr txBox="1"/>
          <p:nvPr/>
        </p:nvSpPr>
        <p:spPr>
          <a:xfrm>
            <a:off x="1777999" y="3878645"/>
            <a:ext cx="2175566" cy="430883"/>
          </a:xfrm>
          <a:prstGeom prst="rect">
            <a:avLst/>
          </a:prstGeom>
          <a:noFill/>
        </p:spPr>
        <p:txBody>
          <a:bodyPr wrap="square" lIns="91436" tIns="45718" rIns="91436" bIns="45718" rtlCol="0" anchor="t">
            <a:spAutoFit/>
          </a:bodyPr>
          <a:lstStyle/>
          <a:p>
            <a:r>
              <a:rPr lang="en-US" sz="1100" dirty="0" smtClean="0">
                <a:solidFill>
                  <a:schemeClr val="bg1"/>
                </a:solidFill>
                <a:latin typeface="Franklin Gothic Book"/>
                <a:cs typeface="Franklin Gothic Book"/>
              </a:rPr>
              <a:t>Christiaan Beek</a:t>
            </a:r>
            <a:endParaRPr lang="en-US" sz="1100" dirty="0">
              <a:solidFill>
                <a:schemeClr val="bg1"/>
              </a:solidFill>
              <a:latin typeface="Franklin Gothic Book"/>
              <a:cs typeface="Franklin Gothic Book"/>
            </a:endParaRPr>
          </a:p>
          <a:p>
            <a:r>
              <a:rPr lang="en-US" sz="1100" dirty="0">
                <a:solidFill>
                  <a:schemeClr val="bg1"/>
                </a:solidFill>
                <a:latin typeface="Franklin Gothic Book"/>
                <a:cs typeface="Franklin Gothic Book"/>
              </a:rPr>
              <a:t>McAfee</a:t>
            </a:r>
          </a:p>
        </p:txBody>
      </p:sp>
      <p:sp>
        <p:nvSpPr>
          <p:cNvPr id="7" name="Subtitle 4"/>
          <p:cNvSpPr txBox="1">
            <a:spLocks/>
          </p:cNvSpPr>
          <p:nvPr/>
        </p:nvSpPr>
        <p:spPr bwMode="white">
          <a:xfrm>
            <a:off x="1787837" y="3327958"/>
            <a:ext cx="5398322" cy="394222"/>
          </a:xfrm>
          <a:prstGeom prst="rect">
            <a:avLst/>
          </a:prstGeom>
          <a:noFill/>
          <a:ln w="9525">
            <a:noFill/>
            <a:miter lim="800000"/>
            <a:headEnd/>
            <a:tailEnd/>
          </a:ln>
        </p:spPr>
        <p:txBody>
          <a:bodyPr vert="horz" wrap="square" lIns="91377" tIns="45689" rIns="91377" bIns="45689" numCol="1" anchor="t" anchorCtr="0" compatLnSpc="1">
            <a:prstTxWarp prst="textNoShape">
              <a:avLst/>
            </a:prstTxWarp>
          </a:bodyPr>
          <a:lstStyle>
            <a:lvl1pPr marL="0" indent="0" algn="l" rtl="0" eaLnBrk="1" fontAlgn="base" hangingPunct="1">
              <a:lnSpc>
                <a:spcPct val="95000"/>
              </a:lnSpc>
              <a:spcBef>
                <a:spcPts val="1066"/>
              </a:spcBef>
              <a:spcAft>
                <a:spcPts val="267"/>
              </a:spcAft>
              <a:buFontTx/>
              <a:buNone/>
              <a:defRPr lang="en-US" sz="2100" b="0" i="0" baseline="0">
                <a:solidFill>
                  <a:schemeClr val="bg1"/>
                </a:solidFill>
                <a:latin typeface="Franklin Gothic Medium"/>
                <a:ea typeface="+mn-ea"/>
                <a:cs typeface="Franklin Gothic Medium"/>
              </a:defRPr>
            </a:lvl1pPr>
            <a:lvl2pPr marL="759263" indent="-298206" algn="l" rtl="0" eaLnBrk="1" fontAlgn="base" hangingPunct="1">
              <a:lnSpc>
                <a:spcPct val="95000"/>
              </a:lnSpc>
              <a:spcBef>
                <a:spcPts val="267"/>
              </a:spcBef>
              <a:spcAft>
                <a:spcPts val="267"/>
              </a:spcAft>
              <a:buChar char="–"/>
              <a:defRPr sz="1900">
                <a:solidFill>
                  <a:schemeClr val="tx1"/>
                </a:solidFill>
                <a:latin typeface="Franklin Gothic Book" pitchFamily="34" charset="0"/>
                <a:ea typeface="+mn-ea"/>
              </a:defRPr>
            </a:lvl2pPr>
            <a:lvl3pPr marL="1220321" indent="-230530" algn="l" rtl="0" eaLnBrk="1" fontAlgn="base" hangingPunct="1">
              <a:lnSpc>
                <a:spcPct val="95000"/>
              </a:lnSpc>
              <a:spcBef>
                <a:spcPts val="267"/>
              </a:spcBef>
              <a:spcAft>
                <a:spcPts val="267"/>
              </a:spcAft>
              <a:buChar char="•"/>
              <a:defRPr sz="1900">
                <a:solidFill>
                  <a:schemeClr val="tx1"/>
                </a:solidFill>
                <a:latin typeface="Franklin Gothic Book" pitchFamily="34" charset="0"/>
                <a:ea typeface="+mn-ea"/>
              </a:defRPr>
            </a:lvl3pPr>
            <a:lvl4pPr marL="1749055" indent="-300322" algn="l" rtl="0" eaLnBrk="1" fontAlgn="base" hangingPunct="1">
              <a:lnSpc>
                <a:spcPct val="95000"/>
              </a:lnSpc>
              <a:spcBef>
                <a:spcPts val="267"/>
              </a:spcBef>
              <a:spcAft>
                <a:spcPts val="267"/>
              </a:spcAft>
              <a:buChar char="–"/>
              <a:defRPr sz="1900">
                <a:solidFill>
                  <a:schemeClr val="tx1"/>
                </a:solidFill>
                <a:latin typeface="Franklin Gothic Book" pitchFamily="34" charset="0"/>
                <a:ea typeface="+mn-ea"/>
              </a:defRPr>
            </a:lvl4pPr>
            <a:lvl5pPr marL="2214343" indent="-304552" algn="l" rtl="0" eaLnBrk="1" fontAlgn="base" hangingPunct="1">
              <a:lnSpc>
                <a:spcPct val="95000"/>
              </a:lnSpc>
              <a:spcBef>
                <a:spcPts val="267"/>
              </a:spcBef>
              <a:spcAft>
                <a:spcPts val="267"/>
              </a:spcAft>
              <a:buChar char="»"/>
              <a:defRPr sz="1900">
                <a:solidFill>
                  <a:schemeClr val="tx1"/>
                </a:solidFill>
                <a:latin typeface="Franklin Gothic Book" pitchFamily="34" charset="0"/>
                <a:ea typeface="+mn-ea"/>
              </a:defRPr>
            </a:lvl5pPr>
            <a:lvl6pPr marL="2823446" indent="-304552" algn="l" rtl="0" eaLnBrk="1" fontAlgn="base" hangingPunct="1">
              <a:spcBef>
                <a:spcPct val="20000"/>
              </a:spcBef>
              <a:spcAft>
                <a:spcPct val="0"/>
              </a:spcAft>
              <a:buChar char="»"/>
              <a:defRPr>
                <a:solidFill>
                  <a:schemeClr val="tx1"/>
                </a:solidFill>
                <a:latin typeface="+mn-lt"/>
                <a:ea typeface="+mn-ea"/>
              </a:defRPr>
            </a:lvl6pPr>
            <a:lvl7pPr marL="3432549" indent="-304552" algn="l" rtl="0" eaLnBrk="1" fontAlgn="base" hangingPunct="1">
              <a:spcBef>
                <a:spcPct val="20000"/>
              </a:spcBef>
              <a:spcAft>
                <a:spcPct val="0"/>
              </a:spcAft>
              <a:buChar char="»"/>
              <a:defRPr>
                <a:solidFill>
                  <a:schemeClr val="tx1"/>
                </a:solidFill>
                <a:latin typeface="+mn-lt"/>
                <a:ea typeface="+mn-ea"/>
              </a:defRPr>
            </a:lvl7pPr>
            <a:lvl8pPr marL="4041650" indent="-304552" algn="l" rtl="0" eaLnBrk="1" fontAlgn="base" hangingPunct="1">
              <a:spcBef>
                <a:spcPct val="20000"/>
              </a:spcBef>
              <a:spcAft>
                <a:spcPct val="0"/>
              </a:spcAft>
              <a:buChar char="»"/>
              <a:defRPr>
                <a:solidFill>
                  <a:schemeClr val="tx1"/>
                </a:solidFill>
                <a:latin typeface="+mn-lt"/>
                <a:ea typeface="+mn-ea"/>
              </a:defRPr>
            </a:lvl8pPr>
            <a:lvl9pPr marL="4650754" indent="-304552" algn="l" rtl="0" eaLnBrk="1" fontAlgn="base" hangingPunct="1">
              <a:spcBef>
                <a:spcPct val="20000"/>
              </a:spcBef>
              <a:spcAft>
                <a:spcPct val="0"/>
              </a:spcAft>
              <a:buChar char="»"/>
              <a:defRPr>
                <a:solidFill>
                  <a:schemeClr val="tx1"/>
                </a:solidFill>
                <a:latin typeface="+mn-lt"/>
                <a:ea typeface="+mn-ea"/>
              </a:defRPr>
            </a:lvl9pPr>
          </a:lstStyle>
          <a:p>
            <a:endParaRPr lang="en-US" sz="1100" kern="0" dirty="0"/>
          </a:p>
        </p:txBody>
      </p:sp>
    </p:spTree>
    <p:extLst>
      <p:ext uri="{BB962C8B-B14F-4D97-AF65-F5344CB8AC3E}">
        <p14:creationId xmlns:p14="http://schemas.microsoft.com/office/powerpoint/2010/main" val="84188464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200">
                <a:latin typeface="Arial" charset="0"/>
              </a:rPr>
              <a:t>Malware Economy - APT</a:t>
            </a:r>
            <a:endParaRPr lang="en-US" sz="3200" b="0" i="1">
              <a:latin typeface="Arial" charset="0"/>
            </a:endParaRPr>
          </a:p>
        </p:txBody>
      </p:sp>
      <p:sp>
        <p:nvSpPr>
          <p:cNvPr id="35843" name="Rectangle 3"/>
          <p:cNvSpPr>
            <a:spLocks noGrp="1" noChangeArrowheads="1"/>
          </p:cNvSpPr>
          <p:nvPr>
            <p:ph idx="4294967295"/>
          </p:nvPr>
        </p:nvSpPr>
        <p:spPr>
          <a:xfrm>
            <a:off x="533400" y="1200151"/>
            <a:ext cx="7620000" cy="3394472"/>
          </a:xfrm>
          <a:prstGeom prst="rect">
            <a:avLst/>
          </a:prstGeom>
        </p:spPr>
        <p:txBody>
          <a:bodyPr/>
          <a:lstStyle/>
          <a:p>
            <a:pPr>
              <a:lnSpc>
                <a:spcPct val="90000"/>
              </a:lnSpc>
            </a:pPr>
            <a:r>
              <a:rPr lang="en-US" b="1">
                <a:latin typeface="Arial" charset="0"/>
              </a:rPr>
              <a:t>RAT used: Zwshell</a:t>
            </a:r>
          </a:p>
          <a:p>
            <a:pPr>
              <a:lnSpc>
                <a:spcPct val="90000"/>
              </a:lnSpc>
              <a:buFont typeface="Arial" charset="0"/>
              <a:buNone/>
            </a:pPr>
            <a:endParaRPr lang="en-US" b="1">
              <a:latin typeface="Arial" charset="0"/>
            </a:endParaRPr>
          </a:p>
          <a:p>
            <a:pPr>
              <a:lnSpc>
                <a:spcPct val="90000"/>
              </a:lnSpc>
              <a:buFont typeface="Arial" charset="0"/>
              <a:buNone/>
            </a:pPr>
            <a:endParaRPr lang="en-US">
              <a:latin typeface="Arial" charset="0"/>
            </a:endParaRPr>
          </a:p>
          <a:p>
            <a:pPr lvl="1">
              <a:lnSpc>
                <a:spcPct val="90000"/>
              </a:lnSpc>
              <a:buFont typeface="Arial" charset="0"/>
              <a:buNone/>
            </a:pPr>
            <a:endParaRPr lang="en-US">
              <a:latin typeface="Arial" charset="0"/>
            </a:endParaRPr>
          </a:p>
          <a:p>
            <a:pPr>
              <a:lnSpc>
                <a:spcPct val="90000"/>
              </a:lnSpc>
              <a:buFont typeface="Arial" charset="0"/>
              <a:buNone/>
            </a:pPr>
            <a:endParaRPr lang="en-US">
              <a:latin typeface="Arial" charset="0"/>
            </a:endParaRPr>
          </a:p>
          <a:p>
            <a:pPr>
              <a:lnSpc>
                <a:spcPct val="90000"/>
              </a:lnSpc>
              <a:buFont typeface="Arial" charset="0"/>
              <a:buNone/>
            </a:pPr>
            <a:endParaRPr lang="en-US">
              <a:latin typeface="Arial" charset="0"/>
            </a:endParaRPr>
          </a:p>
          <a:p>
            <a:pPr>
              <a:lnSpc>
                <a:spcPct val="90000"/>
              </a:lnSpc>
              <a:buFont typeface="Arial" charset="0"/>
              <a:buNone/>
            </a:pPr>
            <a:endParaRPr lang="en-US">
              <a:latin typeface="Arial" charset="0"/>
            </a:endParaRPr>
          </a:p>
          <a:p>
            <a:pPr>
              <a:lnSpc>
                <a:spcPct val="90000"/>
              </a:lnSpc>
              <a:buFont typeface="Arial" charset="0"/>
              <a:buNone/>
            </a:pPr>
            <a:endParaRPr lang="en-US">
              <a:latin typeface="Arial" charset="0"/>
            </a:endParaRPr>
          </a:p>
          <a:p>
            <a:pPr>
              <a:lnSpc>
                <a:spcPct val="90000"/>
              </a:lnSpc>
              <a:buFont typeface="Arial" charset="0"/>
              <a:buNone/>
            </a:pPr>
            <a:r>
              <a:rPr lang="en-US">
                <a:latin typeface="Arial" charset="0"/>
              </a:rPr>
              <a:t>Pwd: zw.china</a:t>
            </a:r>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828800"/>
            <a:ext cx="5168900"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PIJL-RECHTS 1"/>
          <p:cNvSpPr/>
          <p:nvPr/>
        </p:nvSpPr>
        <p:spPr bwMode="auto">
          <a:xfrm>
            <a:off x="1371600" y="2914650"/>
            <a:ext cx="1219200" cy="342900"/>
          </a:xfrm>
          <a:prstGeom prst="rightArrow">
            <a:avLst/>
          </a:prstGeom>
          <a:solidFill>
            <a:srgbClr val="C000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buFont typeface="Times New Roman" pitchFamily="16" charset="0"/>
              <a:buNone/>
              <a:defRPr/>
            </a:pPr>
            <a:endParaRPr lang="en-US">
              <a:solidFill>
                <a:schemeClr val="bg1"/>
              </a:solidFill>
            </a:endParaRPr>
          </a:p>
        </p:txBody>
      </p:sp>
    </p:spTree>
    <p:extLst>
      <p:ext uri="{BB962C8B-B14F-4D97-AF65-F5344CB8AC3E}">
        <p14:creationId xmlns:p14="http://schemas.microsoft.com/office/powerpoint/2010/main" val="408708639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3200">
                <a:latin typeface="Arial" charset="0"/>
              </a:rPr>
              <a:t>Malware Economy - APT</a:t>
            </a:r>
            <a:endParaRPr lang="en-US" sz="3200" b="0" i="1">
              <a:latin typeface="Arial" charset="0"/>
            </a:endParaRPr>
          </a:p>
        </p:txBody>
      </p:sp>
      <p:sp>
        <p:nvSpPr>
          <p:cNvPr id="36867" name="Rectangle 3"/>
          <p:cNvSpPr>
            <a:spLocks noGrp="1" noChangeArrowheads="1"/>
          </p:cNvSpPr>
          <p:nvPr>
            <p:ph idx="4294967295"/>
          </p:nvPr>
        </p:nvSpPr>
        <p:spPr>
          <a:xfrm>
            <a:off x="533400" y="1200151"/>
            <a:ext cx="7620000" cy="3394472"/>
          </a:xfrm>
          <a:prstGeom prst="rect">
            <a:avLst/>
          </a:prstGeom>
        </p:spPr>
        <p:txBody>
          <a:bodyPr/>
          <a:lstStyle/>
          <a:p>
            <a:pPr>
              <a:lnSpc>
                <a:spcPct val="90000"/>
              </a:lnSpc>
            </a:pPr>
            <a:r>
              <a:rPr lang="en-US" b="1">
                <a:latin typeface="Arial" charset="0"/>
              </a:rPr>
              <a:t>Hidden menu</a:t>
            </a:r>
          </a:p>
          <a:p>
            <a:pPr>
              <a:lnSpc>
                <a:spcPct val="90000"/>
              </a:lnSpc>
              <a:buFont typeface="Arial" charset="0"/>
              <a:buNone/>
            </a:pPr>
            <a:endParaRPr lang="en-US" b="1">
              <a:latin typeface="Arial" charset="0"/>
            </a:endParaRPr>
          </a:p>
          <a:p>
            <a:pPr>
              <a:lnSpc>
                <a:spcPct val="90000"/>
              </a:lnSpc>
              <a:buFont typeface="Arial" charset="0"/>
              <a:buNone/>
            </a:pPr>
            <a:endParaRPr lang="en-US">
              <a:latin typeface="Arial" charset="0"/>
            </a:endParaRPr>
          </a:p>
          <a:p>
            <a:pPr lvl="1">
              <a:lnSpc>
                <a:spcPct val="90000"/>
              </a:lnSpc>
              <a:buFont typeface="Arial" charset="0"/>
              <a:buNone/>
            </a:pPr>
            <a:endParaRPr lang="en-US">
              <a:latin typeface="Arial" charset="0"/>
            </a:endParaRPr>
          </a:p>
          <a:p>
            <a:pPr>
              <a:lnSpc>
                <a:spcPct val="90000"/>
              </a:lnSpc>
              <a:buFont typeface="Arial" charset="0"/>
              <a:buNone/>
            </a:pPr>
            <a:endParaRPr lang="en-US">
              <a:latin typeface="Arial" charset="0"/>
            </a:endParaRPr>
          </a:p>
          <a:p>
            <a:pPr>
              <a:lnSpc>
                <a:spcPct val="90000"/>
              </a:lnSpc>
              <a:buFont typeface="Arial" charset="0"/>
              <a:buNone/>
            </a:pPr>
            <a:endParaRPr lang="en-US">
              <a:latin typeface="Arial" charset="0"/>
            </a:endParaRPr>
          </a:p>
          <a:p>
            <a:pPr>
              <a:lnSpc>
                <a:spcPct val="90000"/>
              </a:lnSpc>
              <a:buFont typeface="Arial" charset="0"/>
              <a:buNone/>
            </a:pPr>
            <a:endParaRPr lang="en-US">
              <a:latin typeface="Arial" charset="0"/>
            </a:endParaRPr>
          </a:p>
          <a:p>
            <a:pPr>
              <a:lnSpc>
                <a:spcPct val="90000"/>
              </a:lnSpc>
              <a:buFont typeface="Arial" charset="0"/>
              <a:buNone/>
            </a:pPr>
            <a:endParaRPr lang="en-US">
              <a:latin typeface="Arial" charset="0"/>
            </a:endParaRPr>
          </a:p>
          <a:p>
            <a:pPr>
              <a:lnSpc>
                <a:spcPct val="90000"/>
              </a:lnSpc>
              <a:buFont typeface="Arial" charset="0"/>
              <a:buNone/>
            </a:pPr>
            <a:endParaRPr lang="en-US">
              <a:latin typeface="Arial" charset="0"/>
            </a:endParaRPr>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4" y="1485900"/>
            <a:ext cx="4383087" cy="339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934081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malware: forensic analysis</a:t>
            </a:r>
            <a:endParaRPr lang="en-US" dirty="0"/>
          </a:p>
        </p:txBody>
      </p:sp>
      <p:sp>
        <p:nvSpPr>
          <p:cNvPr id="3" name="Content Placeholder 2"/>
          <p:cNvSpPr>
            <a:spLocks noGrp="1"/>
          </p:cNvSpPr>
          <p:nvPr>
            <p:ph sz="quarter" idx="11"/>
          </p:nvPr>
        </p:nvSpPr>
        <p:spPr/>
        <p:txBody>
          <a:bodyPr/>
          <a:lstStyle/>
          <a:p>
            <a:r>
              <a:rPr lang="en-US" sz="2000" dirty="0"/>
              <a:t>What is forensic analysis?</a:t>
            </a:r>
          </a:p>
          <a:p>
            <a:pPr lvl="1"/>
            <a:r>
              <a:rPr lang="en-US" sz="1800" dirty="0"/>
              <a:t>Contextual metadata leading researcher to this point</a:t>
            </a:r>
          </a:p>
          <a:p>
            <a:pPr lvl="2"/>
            <a:r>
              <a:rPr lang="en-US" sz="1800" dirty="0"/>
              <a:t>Customer submission</a:t>
            </a:r>
          </a:p>
          <a:p>
            <a:pPr lvl="2"/>
            <a:r>
              <a:rPr lang="en-US" sz="1800" dirty="0"/>
              <a:t>Anecdotal details about attack</a:t>
            </a:r>
          </a:p>
          <a:p>
            <a:pPr lvl="2"/>
            <a:r>
              <a:rPr lang="en-US" sz="1800" dirty="0"/>
              <a:t>Honeypot</a:t>
            </a:r>
          </a:p>
          <a:p>
            <a:pPr lvl="2"/>
            <a:r>
              <a:rPr lang="en-US" sz="1800" dirty="0"/>
              <a:t>Association with other threats</a:t>
            </a: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399" y="1047750"/>
            <a:ext cx="4955848" cy="3447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4915" y="1047750"/>
            <a:ext cx="5532885" cy="3461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AsproxWalmart resized 6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558771"/>
            <a:ext cx="5795765" cy="295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2124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a:t>
            </a:r>
            <a:endParaRPr lang="en-US" dirty="0"/>
          </a:p>
        </p:txBody>
      </p:sp>
      <p:sp>
        <p:nvSpPr>
          <p:cNvPr id="3" name="Subtitle 2"/>
          <p:cNvSpPr>
            <a:spLocks noGrp="1"/>
          </p:cNvSpPr>
          <p:nvPr>
            <p:ph type="subTitle" idx="1"/>
          </p:nvPr>
        </p:nvSpPr>
        <p:spPr/>
        <p:txBody>
          <a:bodyPr/>
          <a:lstStyle/>
          <a:p>
            <a:r>
              <a:rPr lang="en-US" dirty="0" smtClean="0"/>
              <a:t>Dynamic analysis</a:t>
            </a:r>
            <a:endParaRPr lang="en-US" dirty="0"/>
          </a:p>
        </p:txBody>
      </p:sp>
    </p:spTree>
    <p:extLst>
      <p:ext uri="{BB962C8B-B14F-4D97-AF65-F5344CB8AC3E}">
        <p14:creationId xmlns:p14="http://schemas.microsoft.com/office/powerpoint/2010/main" val="105712119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malware: static analysis</a:t>
            </a:r>
            <a:endParaRPr lang="en-US" dirty="0"/>
          </a:p>
        </p:txBody>
      </p:sp>
      <p:sp>
        <p:nvSpPr>
          <p:cNvPr id="3" name="Content Placeholder 2"/>
          <p:cNvSpPr>
            <a:spLocks noGrp="1"/>
          </p:cNvSpPr>
          <p:nvPr>
            <p:ph sz="quarter" idx="11"/>
          </p:nvPr>
        </p:nvSpPr>
        <p:spPr/>
        <p:txBody>
          <a:bodyPr/>
          <a:lstStyle/>
          <a:p>
            <a:r>
              <a:rPr lang="en-US" sz="2000" dirty="0"/>
              <a:t>What is static analysis?</a:t>
            </a:r>
          </a:p>
          <a:p>
            <a:pPr lvl="1"/>
            <a:r>
              <a:rPr lang="en-US" sz="1800" dirty="0"/>
              <a:t>Sample analysis performed without the benefit of dynamic execution environment</a:t>
            </a:r>
          </a:p>
          <a:p>
            <a:pPr lvl="1"/>
            <a:r>
              <a:rPr lang="en-US" sz="1800" dirty="0"/>
              <a:t>Pros?</a:t>
            </a:r>
          </a:p>
          <a:p>
            <a:pPr lvl="1"/>
            <a:r>
              <a:rPr lang="en-US" sz="1800" dirty="0"/>
              <a:t>Cons?</a:t>
            </a:r>
          </a:p>
          <a:p>
            <a:pPr marL="0" indent="0">
              <a:buNone/>
            </a:pPr>
            <a:endParaRPr lang="en-US" sz="2000" dirty="0"/>
          </a:p>
        </p:txBody>
      </p:sp>
    </p:spTree>
    <p:extLst>
      <p:ext uri="{BB962C8B-B14F-4D97-AF65-F5344CB8AC3E}">
        <p14:creationId xmlns:p14="http://schemas.microsoft.com/office/powerpoint/2010/main" val="90698975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malware: static analysis</a:t>
            </a:r>
            <a:endParaRPr lang="en-US" dirty="0"/>
          </a:p>
        </p:txBody>
      </p:sp>
      <p:sp>
        <p:nvSpPr>
          <p:cNvPr id="3" name="Content Placeholder 2"/>
          <p:cNvSpPr>
            <a:spLocks noGrp="1"/>
          </p:cNvSpPr>
          <p:nvPr>
            <p:ph sz="quarter" idx="11"/>
          </p:nvPr>
        </p:nvSpPr>
        <p:spPr/>
        <p:txBody>
          <a:bodyPr/>
          <a:lstStyle/>
          <a:p>
            <a:pPr>
              <a:buFontTx/>
              <a:buChar char="-"/>
            </a:pPr>
            <a:r>
              <a:rPr lang="en-US" sz="2000" dirty="0" smtClean="0"/>
              <a:t>Get sample from share called “</a:t>
            </a:r>
            <a:r>
              <a:rPr lang="en-US" sz="2000" dirty="0" err="1" smtClean="0"/>
              <a:t>gimmegimme.zip</a:t>
            </a:r>
            <a:r>
              <a:rPr lang="en-US" sz="2000" dirty="0" smtClean="0"/>
              <a:t>”</a:t>
            </a:r>
          </a:p>
          <a:p>
            <a:pPr>
              <a:buFontTx/>
              <a:buChar char="-"/>
            </a:pPr>
            <a:r>
              <a:rPr lang="en-US" sz="2000" dirty="0" smtClean="0"/>
              <a:t>Extract to desktop</a:t>
            </a:r>
          </a:p>
          <a:p>
            <a:pPr>
              <a:buFontTx/>
              <a:buChar char="-"/>
            </a:pPr>
            <a:r>
              <a:rPr lang="en-US" sz="2000" dirty="0" smtClean="0"/>
              <a:t>Did you have your snapshot made?</a:t>
            </a:r>
          </a:p>
          <a:p>
            <a:pPr>
              <a:buFontTx/>
              <a:buChar char="-"/>
            </a:pPr>
            <a:r>
              <a:rPr lang="en-US" sz="2000" dirty="0" smtClean="0"/>
              <a:t>Run tools like process-explorer/</a:t>
            </a:r>
            <a:r>
              <a:rPr lang="en-US" sz="2000" dirty="0" err="1" smtClean="0"/>
              <a:t>procmon</a:t>
            </a:r>
            <a:r>
              <a:rPr lang="en-US" sz="2000" dirty="0" smtClean="0"/>
              <a:t>/</a:t>
            </a:r>
            <a:r>
              <a:rPr lang="en-US" sz="2000" dirty="0" err="1" smtClean="0"/>
              <a:t>fakenet</a:t>
            </a:r>
            <a:r>
              <a:rPr lang="en-US" sz="2000" dirty="0" smtClean="0"/>
              <a:t>/</a:t>
            </a:r>
            <a:r>
              <a:rPr lang="en-US" sz="2000" dirty="0" err="1" smtClean="0"/>
              <a:t>antispy</a:t>
            </a:r>
            <a:r>
              <a:rPr lang="en-US" sz="2000" dirty="0" smtClean="0"/>
              <a:t>/</a:t>
            </a:r>
            <a:r>
              <a:rPr lang="en-US" sz="2000" dirty="0" smtClean="0"/>
              <a:t>flypaper</a:t>
            </a:r>
            <a:endParaRPr lang="en-US" sz="2000" dirty="0" smtClean="0"/>
          </a:p>
          <a:p>
            <a:pPr>
              <a:buFontTx/>
              <a:buChar char="-"/>
            </a:pPr>
            <a:r>
              <a:rPr lang="en-US" sz="2000" dirty="0" smtClean="0"/>
              <a:t>Execute the sample</a:t>
            </a:r>
          </a:p>
          <a:p>
            <a:pPr>
              <a:buFontTx/>
              <a:buChar char="-"/>
            </a:pPr>
            <a:r>
              <a:rPr lang="en-US" sz="2000" dirty="0" smtClean="0"/>
              <a:t>Investigate what this sample is doing</a:t>
            </a:r>
          </a:p>
          <a:p>
            <a:pPr>
              <a:buFontTx/>
              <a:buChar char="-"/>
            </a:pPr>
            <a:r>
              <a:rPr lang="en-US" sz="2000" dirty="0" smtClean="0"/>
              <a:t>What is the purpose of this sample?</a:t>
            </a:r>
          </a:p>
          <a:p>
            <a:pPr>
              <a:buFontTx/>
              <a:buChar char="-"/>
            </a:pPr>
            <a:endParaRPr lang="en-US" sz="2000" dirty="0"/>
          </a:p>
        </p:txBody>
      </p:sp>
    </p:spTree>
    <p:extLst>
      <p:ext uri="{BB962C8B-B14F-4D97-AF65-F5344CB8AC3E}">
        <p14:creationId xmlns:p14="http://schemas.microsoft.com/office/powerpoint/2010/main" val="414763167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malware: static analysis</a:t>
            </a:r>
            <a:endParaRPr lang="en-US" dirty="0"/>
          </a:p>
        </p:txBody>
      </p:sp>
      <p:sp>
        <p:nvSpPr>
          <p:cNvPr id="3" name="Content Placeholder 2"/>
          <p:cNvSpPr>
            <a:spLocks noGrp="1"/>
          </p:cNvSpPr>
          <p:nvPr>
            <p:ph sz="quarter" idx="11"/>
          </p:nvPr>
        </p:nvSpPr>
        <p:spPr/>
        <p:txBody>
          <a:bodyPr/>
          <a:lstStyle/>
          <a:p>
            <a:r>
              <a:rPr lang="en-US" sz="2000" dirty="0"/>
              <a:t>Elements of static analysis?</a:t>
            </a:r>
          </a:p>
          <a:p>
            <a:pPr lvl="1"/>
            <a:r>
              <a:rPr lang="en-US" sz="1800" dirty="0"/>
              <a:t>String analysis</a:t>
            </a:r>
          </a:p>
          <a:p>
            <a:pPr lvl="1"/>
            <a:r>
              <a:rPr lang="en-US" sz="1800" dirty="0"/>
              <a:t>Binary analysis</a:t>
            </a:r>
          </a:p>
          <a:p>
            <a:pPr lvl="1"/>
            <a:r>
              <a:rPr lang="en-US" sz="1800" dirty="0" smtClean="0"/>
              <a:t>Source analysis</a:t>
            </a:r>
            <a:endParaRPr lang="en-US" sz="1800" dirty="0"/>
          </a:p>
          <a:p>
            <a:pPr lvl="1"/>
            <a:endParaRPr lang="en-US" sz="1800" dirty="0"/>
          </a:p>
          <a:p>
            <a:endParaRPr lang="en-US" sz="2000" dirty="0"/>
          </a:p>
        </p:txBody>
      </p:sp>
    </p:spTree>
    <p:extLst>
      <p:ext uri="{BB962C8B-B14F-4D97-AF65-F5344CB8AC3E}">
        <p14:creationId xmlns:p14="http://schemas.microsoft.com/office/powerpoint/2010/main" val="74800991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malware: string analysis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825632"/>
            <a:ext cx="3752850" cy="4332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862693"/>
            <a:ext cx="4876800" cy="4223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881442347"/>
              </p:ext>
            </p:extLst>
          </p:nvPr>
        </p:nvGraphicFramePr>
        <p:xfrm>
          <a:off x="381000" y="1047750"/>
          <a:ext cx="7162800" cy="3032760"/>
        </p:xfrm>
        <a:graphic>
          <a:graphicData uri="http://schemas.openxmlformats.org/drawingml/2006/table">
            <a:tbl>
              <a:tblPr firstRow="1" bandRow="1">
                <a:tableStyleId>{5C22544A-7EE6-4342-B048-85BDC9FD1C3A}</a:tableStyleId>
              </a:tblPr>
              <a:tblGrid>
                <a:gridCol w="7162800"/>
              </a:tblGrid>
              <a:tr h="3032760">
                <a:tc>
                  <a:txBody>
                    <a:bodyPr/>
                    <a:lstStyle/>
                    <a:p>
                      <a:r>
                        <a:rPr lang="en-US" sz="1600" dirty="0" smtClean="0"/>
                        <a:t>0x00001840: 'px.exe'</a:t>
                      </a:r>
                    </a:p>
                    <a:p>
                      <a:r>
                        <a:rPr lang="en-US" sz="1600" dirty="0" smtClean="0"/>
                        <a:t>0x00001850: '</a:t>
                      </a:r>
                      <a:r>
                        <a:rPr lang="en-US" sz="1600" dirty="0" err="1" smtClean="0"/>
                        <a:t>gmfa</a:t>
                      </a:r>
                      <a:r>
                        <a:rPr lang="en-US" sz="1600" dirty="0" smtClean="0"/>
                        <a:t>'</a:t>
                      </a:r>
                    </a:p>
                    <a:p>
                      <a:r>
                        <a:rPr lang="en-US" sz="1600" dirty="0" smtClean="0"/>
                        <a:t>0x00001860: 'G2013\</a:t>
                      </a:r>
                      <a:r>
                        <a:rPr lang="en-US" sz="1600" dirty="0" err="1" smtClean="0"/>
                        <a:t>av</a:t>
                      </a:r>
                      <a:r>
                        <a:rPr lang="en-US" sz="1600" dirty="0" smtClean="0"/>
                        <a:t>'</a:t>
                      </a:r>
                    </a:p>
                    <a:p>
                      <a:r>
                        <a:rPr lang="en-US" sz="1600" dirty="0" smtClean="0"/>
                        <a:t>0x00001880: 'G\AV'</a:t>
                      </a:r>
                    </a:p>
                    <a:p>
                      <a:r>
                        <a:rPr lang="en-US" sz="1600" dirty="0" smtClean="0"/>
                        <a:t>0x00001892: '</a:t>
                      </a:r>
                      <a:r>
                        <a:rPr lang="en-US" sz="1600" dirty="0" err="1" smtClean="0"/>
                        <a:t>DosDevices</a:t>
                      </a:r>
                      <a:r>
                        <a:rPr lang="en-US" sz="1600" dirty="0" smtClean="0"/>
                        <a:t>\C:\Arquivos de </a:t>
                      </a:r>
                      <a:r>
                        <a:rPr lang="en-US" sz="1600" dirty="0" err="1" smtClean="0"/>
                        <a:t>programas</a:t>
                      </a:r>
                      <a:r>
                        <a:rPr lang="en-US" sz="1600" dirty="0" smtClean="0"/>
                        <a:t>\AV'</a:t>
                      </a:r>
                    </a:p>
                    <a:p>
                      <a:r>
                        <a:rPr lang="en-US" sz="1600" dirty="0" smtClean="0"/>
                        <a:t>0x000018E0: 'vc.exe'</a:t>
                      </a:r>
                    </a:p>
                    <a:p>
                      <a:r>
                        <a:rPr lang="en-US" sz="1600" dirty="0" smtClean="0"/>
                        <a:t>0x000018F0: '</a:t>
                      </a:r>
                      <a:r>
                        <a:rPr lang="en-US" sz="1600" dirty="0" err="1" smtClean="0"/>
                        <a:t>stS</a:t>
                      </a:r>
                      <a:r>
                        <a:rPr lang="en-US" sz="1600" dirty="0" smtClean="0"/>
                        <a:t>'</a:t>
                      </a:r>
                    </a:p>
                    <a:p>
                      <a:r>
                        <a:rPr lang="en-US" sz="1600" dirty="0" smtClean="0"/>
                        <a:t>0x00001900: '</a:t>
                      </a:r>
                      <a:r>
                        <a:rPr lang="en-US" sz="1600" dirty="0" err="1" smtClean="0"/>
                        <a:t>st</a:t>
                      </a:r>
                      <a:r>
                        <a:rPr lang="en-US" sz="1600" dirty="0" smtClean="0"/>
                        <a:t>\Ava'</a:t>
                      </a:r>
                    </a:p>
                    <a:p>
                      <a:r>
                        <a:rPr lang="en-US" sz="1600" dirty="0" smtClean="0"/>
                        <a:t>0x00001910: 'ST Software\Ava'</a:t>
                      </a:r>
                    </a:p>
                    <a:p>
                      <a:r>
                        <a:rPr lang="en-US" sz="1600" dirty="0" smtClean="0"/>
                        <a:t>0x00001932: '</a:t>
                      </a:r>
                      <a:r>
                        <a:rPr lang="en-US" sz="1600" dirty="0" err="1" smtClean="0"/>
                        <a:t>DosDevices</a:t>
                      </a:r>
                      <a:r>
                        <a:rPr lang="en-US" sz="1600" dirty="0" smtClean="0"/>
                        <a:t>\C:\Arquivos de </a:t>
                      </a:r>
                      <a:r>
                        <a:rPr lang="en-US" sz="1600" dirty="0" err="1" smtClean="0"/>
                        <a:t>programas</a:t>
                      </a:r>
                      <a:r>
                        <a:rPr lang="en-US" sz="1600" dirty="0" smtClean="0"/>
                        <a:t>\AVA'</a:t>
                      </a:r>
                    </a:p>
                    <a:p>
                      <a:r>
                        <a:rPr lang="en-US" sz="1600" dirty="0" smtClean="0"/>
                        <a:t>…</a:t>
                      </a:r>
                    </a:p>
                    <a:p>
                      <a:r>
                        <a:rPr lang="en-US" sz="1600" dirty="0" smtClean="0"/>
                        <a:t>0x00001F0A: '</a:t>
                      </a:r>
                      <a:r>
                        <a:rPr lang="en-US" sz="1600" dirty="0" err="1" smtClean="0"/>
                        <a:t>ZwDeleteFile</a:t>
                      </a:r>
                      <a:r>
                        <a:rPr lang="en-US" sz="1600" dirty="0" smtClean="0"/>
                        <a:t>'</a:t>
                      </a:r>
                    </a:p>
                  </a:txBody>
                  <a:tcPr>
                    <a:solidFill>
                      <a:schemeClr val="tx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6267038"/>
              </p:ext>
            </p:extLst>
          </p:nvPr>
        </p:nvGraphicFramePr>
        <p:xfrm>
          <a:off x="228600" y="4248150"/>
          <a:ext cx="7696200" cy="670560"/>
        </p:xfrm>
        <a:graphic>
          <a:graphicData uri="http://schemas.openxmlformats.org/drawingml/2006/table">
            <a:tbl>
              <a:tblPr firstRow="1" bandRow="1">
                <a:tableStyleId>{D113A9D2-9D6B-4929-AA2D-F23B5EE8CBE7}</a:tableStyleId>
              </a:tblPr>
              <a:tblGrid>
                <a:gridCol w="7696200"/>
              </a:tblGrid>
              <a:tr h="670560">
                <a:tc>
                  <a:txBody>
                    <a:bodyPr/>
                    <a:lstStyle/>
                    <a:p>
                      <a:r>
                        <a:rPr lang="en-US" sz="1600" dirty="0" smtClean="0"/>
                        <a:t>'</a:t>
                      </a:r>
                      <a:r>
                        <a:rPr lang="en-US" sz="1600" dirty="0" err="1" smtClean="0"/>
                        <a:t>DosDevices</a:t>
                      </a:r>
                      <a:r>
                        <a:rPr lang="en-US" sz="1600" dirty="0" smtClean="0"/>
                        <a:t>\C:\Arquivos de </a:t>
                      </a:r>
                      <a:r>
                        <a:rPr lang="en-US" sz="1600" dirty="0" err="1" smtClean="0"/>
                        <a:t>programas</a:t>
                      </a:r>
                      <a:r>
                        <a:rPr lang="en-US" sz="1600" dirty="0" smtClean="0"/>
                        <a:t>\AVG\AVG2013\avgmfapx.exe'</a:t>
                      </a:r>
                    </a:p>
                    <a:p>
                      <a:r>
                        <a:rPr lang="en-US" sz="1600" dirty="0" smtClean="0"/>
                        <a:t>'</a:t>
                      </a:r>
                      <a:r>
                        <a:rPr lang="en-US" sz="1600" dirty="0" err="1" smtClean="0"/>
                        <a:t>DosDevices</a:t>
                      </a:r>
                      <a:r>
                        <a:rPr lang="en-US" sz="1600" dirty="0" smtClean="0"/>
                        <a:t>\C:\Arquivos de </a:t>
                      </a:r>
                      <a:r>
                        <a:rPr lang="en-US" sz="1600" dirty="0" err="1" smtClean="0"/>
                        <a:t>programas</a:t>
                      </a:r>
                      <a:r>
                        <a:rPr lang="en-US" sz="1600" dirty="0" smtClean="0"/>
                        <a:t>\AVAST Software\</a:t>
                      </a:r>
                      <a:r>
                        <a:rPr lang="en-US" sz="1600" dirty="0" err="1" smtClean="0"/>
                        <a:t>Avast</a:t>
                      </a:r>
                      <a:r>
                        <a:rPr lang="en-US" sz="1600" dirty="0" smtClean="0"/>
                        <a:t>\AvastSvc.exe'</a:t>
                      </a:r>
                      <a:endParaRPr lang="en-US" sz="1600" dirty="0" smtClean="0">
                        <a:solidFill>
                          <a:schemeClr val="bg1"/>
                        </a:solidFill>
                      </a:endParaRPr>
                    </a:p>
                  </a:txBody>
                  <a:tcPr/>
                </a:tc>
              </a:tr>
            </a:tbl>
          </a:graphicData>
        </a:graphic>
      </p:graphicFrame>
    </p:spTree>
    <p:extLst>
      <p:ext uri="{BB962C8B-B14F-4D97-AF65-F5344CB8AC3E}">
        <p14:creationId xmlns:p14="http://schemas.microsoft.com/office/powerpoint/2010/main" val="256982798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malware: Binary analysis</a:t>
            </a:r>
            <a:endParaRPr lang="en-US" dirty="0"/>
          </a:p>
        </p:txBody>
      </p:sp>
      <p:sp>
        <p:nvSpPr>
          <p:cNvPr id="3" name="Content Placeholder 2"/>
          <p:cNvSpPr>
            <a:spLocks noGrp="1"/>
          </p:cNvSpPr>
          <p:nvPr>
            <p:ph sz="quarter" idx="11"/>
          </p:nvPr>
        </p:nvSpPr>
        <p:spPr/>
        <p:txBody>
          <a:bodyPr/>
          <a:lstStyle/>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1326"/>
            <a:ext cx="4191000"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210935"/>
            <a:ext cx="4305300" cy="4970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3739721997"/>
              </p:ext>
            </p:extLst>
          </p:nvPr>
        </p:nvGraphicFramePr>
        <p:xfrm>
          <a:off x="304800" y="1358611"/>
          <a:ext cx="8610600" cy="2773679"/>
        </p:xfrm>
        <a:graphic>
          <a:graphicData uri="http://schemas.openxmlformats.org/drawingml/2006/table">
            <a:tbl>
              <a:tblPr firstRow="1" bandRow="1">
                <a:tableStyleId>{5C22544A-7EE6-4342-B048-85BDC9FD1C3A}</a:tableStyleId>
              </a:tblPr>
              <a:tblGrid>
                <a:gridCol w="8610600"/>
              </a:tblGrid>
              <a:tr h="640080">
                <a:tc>
                  <a:txBody>
                    <a:bodyPr/>
                    <a:lstStyle/>
                    <a:p>
                      <a:r>
                        <a:rPr lang="en-US" sz="1600" b="0" dirty="0" smtClean="0">
                          <a:solidFill>
                            <a:schemeClr val="bg1"/>
                          </a:solidFill>
                          <a:latin typeface="Franklin Gothic Book" pitchFamily="34" charset="0"/>
                        </a:rPr>
                        <a:t>&lt;xml version="1.0" encoding="UTF-8" standalone="yes"?&gt;</a:t>
                      </a:r>
                    </a:p>
                    <a:p>
                      <a:r>
                        <a:rPr lang="en-US" sz="1600" b="0" dirty="0" smtClean="0">
                          <a:solidFill>
                            <a:schemeClr val="bg1"/>
                          </a:solidFill>
                          <a:latin typeface="Franklin Gothic Book" pitchFamily="34" charset="0"/>
                        </a:rPr>
                        <a:t>  &lt;assembly </a:t>
                      </a:r>
                      <a:r>
                        <a:rPr lang="en-US" sz="1600" b="0" dirty="0" err="1" smtClean="0">
                          <a:solidFill>
                            <a:schemeClr val="bg1"/>
                          </a:solidFill>
                          <a:latin typeface="Franklin Gothic Book" pitchFamily="34" charset="0"/>
                        </a:rPr>
                        <a:t>xmlns</a:t>
                      </a:r>
                      <a:r>
                        <a:rPr lang="en-US" sz="1600" b="0" dirty="0" smtClean="0">
                          <a:solidFill>
                            <a:schemeClr val="bg1"/>
                          </a:solidFill>
                          <a:latin typeface="Franklin Gothic Book" pitchFamily="34" charset="0"/>
                        </a:rPr>
                        <a:t>="urn:schemas-microsoft-com:asm.v1" </a:t>
                      </a:r>
                      <a:r>
                        <a:rPr lang="en-US" sz="1600" b="0" dirty="0" err="1" smtClean="0">
                          <a:solidFill>
                            <a:schemeClr val="bg1"/>
                          </a:solidFill>
                          <a:latin typeface="Franklin Gothic Book" pitchFamily="34" charset="0"/>
                        </a:rPr>
                        <a:t>manifestVersion</a:t>
                      </a:r>
                      <a:r>
                        <a:rPr lang="en-US" sz="1600" b="0" dirty="0" smtClean="0">
                          <a:solidFill>
                            <a:schemeClr val="bg1"/>
                          </a:solidFill>
                          <a:latin typeface="Franklin Gothic Book" pitchFamily="34" charset="0"/>
                        </a:rPr>
                        <a:t>="1.0"&gt;</a:t>
                      </a:r>
                    </a:p>
                    <a:p>
                      <a:r>
                        <a:rPr lang="en-US" sz="1600" b="0" dirty="0" smtClean="0">
                          <a:solidFill>
                            <a:schemeClr val="bg1"/>
                          </a:solidFill>
                          <a:latin typeface="Franklin Gothic Book" pitchFamily="34" charset="0"/>
                        </a:rPr>
                        <a:t>     &lt;ms_asmv2:trustInfo xmlns:ms_asmv2="urn:schemas-microsoft-com:asm.v2"&gt;</a:t>
                      </a:r>
                    </a:p>
                    <a:p>
                      <a:r>
                        <a:rPr lang="en-US" sz="1600" b="0" dirty="0" smtClean="0">
                          <a:solidFill>
                            <a:schemeClr val="bg1"/>
                          </a:solidFill>
                          <a:latin typeface="Franklin Gothic Book" pitchFamily="34" charset="0"/>
                        </a:rPr>
                        <a:t>        &lt;ms_asmv2:security&gt;</a:t>
                      </a:r>
                    </a:p>
                    <a:p>
                      <a:r>
                        <a:rPr lang="en-US" sz="1600" b="0" dirty="0" smtClean="0">
                          <a:solidFill>
                            <a:schemeClr val="bg1"/>
                          </a:solidFill>
                          <a:latin typeface="Franklin Gothic Book" pitchFamily="34" charset="0"/>
                        </a:rPr>
                        <a:t>           &lt;ms_asmv2:requestedPrivileges&gt;</a:t>
                      </a:r>
                    </a:p>
                    <a:p>
                      <a:r>
                        <a:rPr lang="en-US" sz="1600" b="0" u="none" baseline="0" dirty="0" smtClean="0">
                          <a:solidFill>
                            <a:schemeClr val="bg1"/>
                          </a:solidFill>
                          <a:uFill>
                            <a:solidFill>
                              <a:srgbClr val="C00000"/>
                            </a:solidFill>
                          </a:uFill>
                          <a:latin typeface="Franklin Gothic Book" pitchFamily="34" charset="0"/>
                        </a:rPr>
                        <a:t>              &lt;</a:t>
                      </a:r>
                      <a:r>
                        <a:rPr lang="en-US" sz="1600" b="0" u="heavy" baseline="0" dirty="0" smtClean="0">
                          <a:solidFill>
                            <a:schemeClr val="bg1"/>
                          </a:solidFill>
                          <a:uFill>
                            <a:solidFill>
                              <a:srgbClr val="C00000"/>
                            </a:solidFill>
                          </a:uFill>
                          <a:latin typeface="Franklin Gothic Book" pitchFamily="34" charset="0"/>
                        </a:rPr>
                        <a:t>ms_asmv2:requestedExecutionLevel level="</a:t>
                      </a:r>
                      <a:r>
                        <a:rPr lang="en-US" sz="1600" b="0" u="heavy" baseline="0" dirty="0" err="1" smtClean="0">
                          <a:solidFill>
                            <a:schemeClr val="bg1"/>
                          </a:solidFill>
                          <a:uFill>
                            <a:solidFill>
                              <a:srgbClr val="C00000"/>
                            </a:solidFill>
                          </a:uFill>
                          <a:latin typeface="Franklin Gothic Book" pitchFamily="34" charset="0"/>
                        </a:rPr>
                        <a:t>requireAdministrator</a:t>
                      </a:r>
                      <a:r>
                        <a:rPr lang="en-US" sz="1600" b="0" u="none" baseline="0" dirty="0" smtClean="0">
                          <a:solidFill>
                            <a:schemeClr val="bg1"/>
                          </a:solidFill>
                          <a:uFill>
                            <a:solidFill>
                              <a:srgbClr val="C00000"/>
                            </a:solidFill>
                          </a:uFill>
                          <a:latin typeface="Franklin Gothic Book" pitchFamily="34" charset="0"/>
                        </a:rPr>
                        <a:t>" </a:t>
                      </a:r>
                      <a:r>
                        <a:rPr lang="en-US" sz="1600" b="0" u="none" baseline="0" dirty="0" err="1" smtClean="0">
                          <a:solidFill>
                            <a:schemeClr val="bg1"/>
                          </a:solidFill>
                          <a:uFill>
                            <a:solidFill>
                              <a:srgbClr val="C00000"/>
                            </a:solidFill>
                          </a:uFill>
                          <a:latin typeface="Franklin Gothic Book" pitchFamily="34" charset="0"/>
                        </a:rPr>
                        <a:t>uiAccess</a:t>
                      </a:r>
                      <a:r>
                        <a:rPr lang="en-US" sz="1600" b="0" u="none" baseline="0" dirty="0" smtClean="0">
                          <a:solidFill>
                            <a:schemeClr val="bg1"/>
                          </a:solidFill>
                          <a:uFill>
                            <a:solidFill>
                              <a:srgbClr val="C00000"/>
                            </a:solidFill>
                          </a:uFill>
                          <a:latin typeface="Franklin Gothic Book" pitchFamily="34" charset="0"/>
                        </a:rPr>
                        <a:t>="false" /&gt;</a:t>
                      </a:r>
                    </a:p>
                    <a:p>
                      <a:r>
                        <a:rPr lang="en-US" sz="1600" b="0" dirty="0" smtClean="0">
                          <a:solidFill>
                            <a:schemeClr val="bg1"/>
                          </a:solidFill>
                          <a:latin typeface="Franklin Gothic Book" pitchFamily="34" charset="0"/>
                        </a:rPr>
                        <a:t>           &lt;/ms_asmv2:requestedPrivileges&gt;</a:t>
                      </a:r>
                    </a:p>
                    <a:p>
                      <a:r>
                        <a:rPr lang="en-US" sz="1600" b="0" dirty="0" smtClean="0">
                          <a:solidFill>
                            <a:schemeClr val="bg1"/>
                          </a:solidFill>
                          <a:latin typeface="Franklin Gothic Book" pitchFamily="34" charset="0"/>
                        </a:rPr>
                        <a:t>        &lt;/ms_asmv2:security&gt;</a:t>
                      </a:r>
                    </a:p>
                    <a:p>
                      <a:r>
                        <a:rPr lang="en-US" sz="1600" b="0" dirty="0" smtClean="0">
                          <a:solidFill>
                            <a:schemeClr val="bg1"/>
                          </a:solidFill>
                          <a:latin typeface="Franklin Gothic Book" pitchFamily="34" charset="0"/>
                        </a:rPr>
                        <a:t>     &lt;/ms_asmv2:trustInfo&gt;</a:t>
                      </a:r>
                    </a:p>
                    <a:p>
                      <a:r>
                        <a:rPr lang="en-US" sz="1600" b="0" dirty="0" smtClean="0">
                          <a:solidFill>
                            <a:schemeClr val="bg1"/>
                          </a:solidFill>
                          <a:latin typeface="Franklin Gothic Book" pitchFamily="34" charset="0"/>
                        </a:rPr>
                        <a:t>  &lt;/assembly&gt;</a:t>
                      </a:r>
                    </a:p>
                    <a:p>
                      <a:endParaRPr lang="en-US" sz="1600" dirty="0" err="1" smtClean="0">
                        <a:solidFill>
                          <a:schemeClr val="bg1"/>
                        </a:solidFill>
                        <a:latin typeface="Franklin Gothic Book" pitchFamily="34" charset="0"/>
                      </a:endParaRPr>
                    </a:p>
                  </a:txBody>
                  <a:tcPr>
                    <a:solidFill>
                      <a:schemeClr val="tx2"/>
                    </a:solidFill>
                  </a:tcPr>
                </a:tc>
              </a:tr>
            </a:tbl>
          </a:graphicData>
        </a:graphic>
      </p:graphicFrame>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114300"/>
            <a:ext cx="2028825"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837278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2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malware: Source analysis</a:t>
            </a:r>
            <a:endParaRPr lang="en-US" dirty="0"/>
          </a:p>
        </p:txBody>
      </p:sp>
      <p:sp>
        <p:nvSpPr>
          <p:cNvPr id="3" name="Content Placeholder 2"/>
          <p:cNvSpPr>
            <a:spLocks noGrp="1"/>
          </p:cNvSpPr>
          <p:nvPr>
            <p:ph sz="quarter" idx="11"/>
          </p:nvPr>
        </p:nvSpPr>
        <p:spPr/>
        <p:txBody>
          <a:bodyPr/>
          <a:lstStyle/>
          <a:p>
            <a:r>
              <a:rPr lang="en-US" dirty="0" err="1" smtClean="0"/>
              <a:t>AutoIT</a:t>
            </a:r>
            <a:endParaRPr lang="en-US" dirty="0" smtClean="0"/>
          </a:p>
          <a:p>
            <a:r>
              <a:rPr lang="en-US" dirty="0" err="1" smtClean="0"/>
              <a:t>Keytools</a:t>
            </a:r>
            <a:r>
              <a:rPr lang="en-US" dirty="0" smtClean="0"/>
              <a:t> CHM </a:t>
            </a:r>
            <a:r>
              <a:rPr lang="en-US" dirty="0" err="1" smtClean="0"/>
              <a:t>decompiler</a:t>
            </a:r>
            <a:endParaRPr lang="en-US" dirty="0" smtClean="0"/>
          </a:p>
          <a:p>
            <a:r>
              <a:rPr lang="en-US" dirty="0" err="1" smtClean="0"/>
              <a:t>DJJavaDecompiler</a:t>
            </a:r>
            <a:endParaRPr lang="en-US" dirty="0" smtClean="0"/>
          </a:p>
          <a:p>
            <a:r>
              <a:rPr lang="en-US" dirty="0" err="1" smtClean="0"/>
              <a:t>dotPeek</a:t>
            </a:r>
            <a:r>
              <a:rPr lang="en-US" dirty="0" smtClean="0"/>
              <a:t> .NET </a:t>
            </a:r>
            <a:r>
              <a:rPr lang="en-US" dirty="0" err="1" smtClean="0"/>
              <a:t>decompiler</a:t>
            </a:r>
            <a:endParaRPr lang="en-US" dirty="0" smtClean="0"/>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0"/>
            <a:ext cx="8448675"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611099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027"/>
                                        </p:tgtEl>
                                      </p:cBhvr>
                                    </p:animEffect>
                                    <p:set>
                                      <p:cBhvr>
                                        <p:cTn id="11" dur="1" fill="hold">
                                          <p:stCondLst>
                                            <p:cond delay="499"/>
                                          </p:stCondLst>
                                        </p:cTn>
                                        <p:tgtEl>
                                          <p:spTgt spid="10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malware: recap</a:t>
            </a:r>
            <a:endParaRPr lang="en-US" dirty="0"/>
          </a:p>
        </p:txBody>
      </p:sp>
      <p:sp>
        <p:nvSpPr>
          <p:cNvPr id="3" name="Content Placeholder 2"/>
          <p:cNvSpPr>
            <a:spLocks noGrp="1"/>
          </p:cNvSpPr>
          <p:nvPr>
            <p:ph sz="quarter" idx="11"/>
          </p:nvPr>
        </p:nvSpPr>
        <p:spPr/>
        <p:txBody>
          <a:bodyPr/>
          <a:lstStyle/>
          <a:p>
            <a:r>
              <a:rPr lang="en-US" sz="1800" dirty="0"/>
              <a:t>Malware terms &amp; definitions</a:t>
            </a:r>
          </a:p>
          <a:p>
            <a:r>
              <a:rPr lang="en-US" sz="1800" dirty="0"/>
              <a:t>Naming conventions</a:t>
            </a:r>
          </a:p>
          <a:p>
            <a:r>
              <a:rPr lang="en-US" sz="1800" dirty="0"/>
              <a:t>Online analysis services and tools</a:t>
            </a:r>
          </a:p>
          <a:p>
            <a:r>
              <a:rPr lang="en-US" sz="1800" dirty="0"/>
              <a:t>Basic replication &amp; setup</a:t>
            </a:r>
          </a:p>
          <a:p>
            <a:r>
              <a:rPr lang="en-US" sz="1800" dirty="0"/>
              <a:t>Sample execution</a:t>
            </a:r>
          </a:p>
          <a:p>
            <a:r>
              <a:rPr lang="en-US" sz="1800" dirty="0"/>
              <a:t>Tools</a:t>
            </a:r>
          </a:p>
        </p:txBody>
      </p:sp>
    </p:spTree>
    <p:extLst>
      <p:ext uri="{BB962C8B-B14F-4D97-AF65-F5344CB8AC3E}">
        <p14:creationId xmlns:p14="http://schemas.microsoft.com/office/powerpoint/2010/main" val="232919710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a:t>
            </a:r>
            <a:endParaRPr lang="en-US" dirty="0"/>
          </a:p>
        </p:txBody>
      </p:sp>
      <p:sp>
        <p:nvSpPr>
          <p:cNvPr id="3" name="Subtitle 2"/>
          <p:cNvSpPr>
            <a:spLocks noGrp="1"/>
          </p:cNvSpPr>
          <p:nvPr>
            <p:ph type="subTitle" idx="1"/>
          </p:nvPr>
        </p:nvSpPr>
        <p:spPr/>
        <p:txBody>
          <a:bodyPr/>
          <a:lstStyle/>
          <a:p>
            <a:r>
              <a:rPr lang="en-US" dirty="0"/>
              <a:t>Use Forensic Information to Rate </a:t>
            </a:r>
            <a:r>
              <a:rPr lang="en-US" dirty="0" smtClean="0"/>
              <a:t>Sample</a:t>
            </a:r>
            <a:endParaRPr lang="en-US" dirty="0"/>
          </a:p>
        </p:txBody>
      </p:sp>
    </p:spTree>
    <p:extLst>
      <p:ext uri="{BB962C8B-B14F-4D97-AF65-F5344CB8AC3E}">
        <p14:creationId xmlns:p14="http://schemas.microsoft.com/office/powerpoint/2010/main" val="74881617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malware: string analysis lab</a:t>
            </a:r>
            <a:endParaRPr lang="en-US" dirty="0"/>
          </a:p>
        </p:txBody>
      </p:sp>
      <p:sp>
        <p:nvSpPr>
          <p:cNvPr id="3" name="Content Placeholder 2"/>
          <p:cNvSpPr>
            <a:spLocks noGrp="1"/>
          </p:cNvSpPr>
          <p:nvPr>
            <p:ph sz="quarter" idx="11"/>
          </p:nvPr>
        </p:nvSpPr>
        <p:spPr/>
        <p:txBody>
          <a:bodyPr/>
          <a:lstStyle/>
          <a:p>
            <a:r>
              <a:rPr lang="en-US" sz="2000" dirty="0" smtClean="0"/>
              <a:t>Right-click flypaper.exe and choose </a:t>
            </a:r>
            <a:r>
              <a:rPr lang="en-US" sz="2000" dirty="0" err="1" smtClean="0"/>
              <a:t>SendTo</a:t>
            </a:r>
            <a:r>
              <a:rPr lang="en-US" sz="2000" dirty="0" smtClean="0"/>
              <a:t>-&gt;</a:t>
            </a:r>
            <a:r>
              <a:rPr lang="en-US" sz="2000" dirty="0" err="1" smtClean="0"/>
              <a:t>FileInsight</a:t>
            </a:r>
            <a:endParaRPr lang="en-US" sz="1800" dirty="0" smtClean="0"/>
          </a:p>
          <a:p>
            <a:endParaRPr lang="en-US" sz="2000" dirty="0"/>
          </a:p>
        </p:txBody>
      </p:sp>
      <p:pic>
        <p:nvPicPr>
          <p:cNvPr id="4" name="Picture 3"/>
          <p:cNvPicPr>
            <a:picLocks noChangeAspect="1"/>
          </p:cNvPicPr>
          <p:nvPr/>
        </p:nvPicPr>
        <p:blipFill>
          <a:blip r:embed="rId3"/>
          <a:stretch>
            <a:fillRect/>
          </a:stretch>
        </p:blipFill>
        <p:spPr>
          <a:xfrm>
            <a:off x="2294235" y="1448675"/>
            <a:ext cx="4872037" cy="3256675"/>
          </a:xfrm>
          <a:prstGeom prst="rect">
            <a:avLst/>
          </a:prstGeom>
        </p:spPr>
      </p:pic>
    </p:spTree>
    <p:extLst>
      <p:ext uri="{BB962C8B-B14F-4D97-AF65-F5344CB8AC3E}">
        <p14:creationId xmlns:p14="http://schemas.microsoft.com/office/powerpoint/2010/main" val="2001671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malware: string analysis lab</a:t>
            </a:r>
            <a:endParaRPr lang="en-US" dirty="0"/>
          </a:p>
        </p:txBody>
      </p:sp>
      <p:sp>
        <p:nvSpPr>
          <p:cNvPr id="3" name="Content Placeholder 2"/>
          <p:cNvSpPr>
            <a:spLocks noGrp="1"/>
          </p:cNvSpPr>
          <p:nvPr>
            <p:ph sz="quarter" idx="11"/>
          </p:nvPr>
        </p:nvSpPr>
        <p:spPr/>
        <p:txBody>
          <a:bodyPr/>
          <a:lstStyle/>
          <a:p>
            <a:r>
              <a:rPr lang="en-US" sz="2000" dirty="0" smtClean="0"/>
              <a:t>Open Sample 1 in </a:t>
            </a:r>
            <a:r>
              <a:rPr lang="en-US" sz="2000" dirty="0" err="1" smtClean="0"/>
              <a:t>FileInsight</a:t>
            </a:r>
            <a:endParaRPr lang="en-US" sz="2000" dirty="0"/>
          </a:p>
          <a:p>
            <a:r>
              <a:rPr lang="en-US" sz="2000" dirty="0"/>
              <a:t>Use the tool to decode </a:t>
            </a:r>
            <a:r>
              <a:rPr lang="en-US" sz="2000" dirty="0" smtClean="0"/>
              <a:t>Sample 1 and extract strings</a:t>
            </a:r>
            <a:endParaRPr lang="en-US" sz="2000" dirty="0"/>
          </a:p>
          <a:p>
            <a:r>
              <a:rPr lang="en-US" sz="2000" dirty="0"/>
              <a:t>Take </a:t>
            </a:r>
            <a:r>
              <a:rPr lang="en-US" sz="2000" dirty="0" smtClean="0"/>
              <a:t>20 </a:t>
            </a:r>
            <a:r>
              <a:rPr lang="en-US" sz="2000" dirty="0"/>
              <a:t>minutes</a:t>
            </a:r>
          </a:p>
          <a:p>
            <a:pPr lvl="1"/>
            <a:r>
              <a:rPr lang="en-US" sz="1800" dirty="0" smtClean="0"/>
              <a:t>Using string analysis, </a:t>
            </a:r>
            <a:r>
              <a:rPr lang="en-US" sz="1800" dirty="0"/>
              <a:t>what can be said about these </a:t>
            </a:r>
            <a:r>
              <a:rPr lang="en-US" sz="1800" dirty="0" smtClean="0"/>
              <a:t>3 samples</a:t>
            </a:r>
            <a:endParaRPr lang="en-US" sz="1800" dirty="0"/>
          </a:p>
          <a:p>
            <a:pPr lvl="2"/>
            <a:r>
              <a:rPr lang="en-US" sz="1800" dirty="0"/>
              <a:t>Class2\Labs\Lab1\</a:t>
            </a:r>
            <a:r>
              <a:rPr lang="en-US" sz="1800" dirty="0" smtClean="0"/>
              <a:t>Strings/</a:t>
            </a:r>
            <a:r>
              <a:rPr lang="en-US" sz="1800" dirty="0"/>
              <a:t>Sample 1</a:t>
            </a:r>
          </a:p>
          <a:p>
            <a:pPr lvl="2"/>
            <a:r>
              <a:rPr lang="en-US" sz="1800" dirty="0"/>
              <a:t>Class2\Labs\Lab1\</a:t>
            </a:r>
            <a:r>
              <a:rPr lang="en-US" sz="1800" dirty="0" smtClean="0"/>
              <a:t>Strings/</a:t>
            </a:r>
            <a:r>
              <a:rPr lang="en-US" sz="1800" dirty="0"/>
              <a:t>Sample 2</a:t>
            </a:r>
          </a:p>
          <a:p>
            <a:pPr lvl="2"/>
            <a:r>
              <a:rPr lang="en-US" sz="1800" dirty="0"/>
              <a:t>Class2\Labs\Lab1\</a:t>
            </a:r>
            <a:r>
              <a:rPr lang="en-US" sz="1800" dirty="0" smtClean="0"/>
              <a:t>Strings/</a:t>
            </a:r>
            <a:r>
              <a:rPr lang="en-US" sz="1800" dirty="0"/>
              <a:t>Sample </a:t>
            </a:r>
            <a:r>
              <a:rPr lang="en-US" sz="1800" dirty="0" smtClean="0"/>
              <a:t>3</a:t>
            </a:r>
          </a:p>
          <a:p>
            <a:pPr lvl="1"/>
            <a:r>
              <a:rPr lang="en-US" sz="1800" dirty="0" smtClean="0"/>
              <a:t>How would you prioritize these samples for further research? Why?</a:t>
            </a:r>
          </a:p>
          <a:p>
            <a:endParaRPr lang="en-US" sz="2000" dirty="0"/>
          </a:p>
        </p:txBody>
      </p:sp>
    </p:spTree>
    <p:extLst>
      <p:ext uri="{BB962C8B-B14F-4D97-AF65-F5344CB8AC3E}">
        <p14:creationId xmlns:p14="http://schemas.microsoft.com/office/powerpoint/2010/main" val="2463899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malware: binary analysis lab</a:t>
            </a:r>
            <a:endParaRPr lang="en-US" dirty="0"/>
          </a:p>
        </p:txBody>
      </p:sp>
      <p:sp>
        <p:nvSpPr>
          <p:cNvPr id="3" name="Content Placeholder 2"/>
          <p:cNvSpPr>
            <a:spLocks noGrp="1"/>
          </p:cNvSpPr>
          <p:nvPr>
            <p:ph sz="quarter" idx="11"/>
          </p:nvPr>
        </p:nvSpPr>
        <p:spPr/>
        <p:txBody>
          <a:bodyPr/>
          <a:lstStyle/>
          <a:p>
            <a:r>
              <a:rPr lang="en-US" sz="2000" dirty="0"/>
              <a:t>Use </a:t>
            </a:r>
            <a:r>
              <a:rPr lang="en-US" sz="2000" dirty="0" err="1"/>
              <a:t>FileInsight</a:t>
            </a:r>
            <a:r>
              <a:rPr lang="en-US" sz="2000" dirty="0"/>
              <a:t> </a:t>
            </a:r>
            <a:r>
              <a:rPr lang="en-US" sz="2000" dirty="0" smtClean="0"/>
              <a:t>and investigate the </a:t>
            </a:r>
            <a:r>
              <a:rPr lang="en-US" sz="2000" dirty="0" err="1" smtClean="0"/>
              <a:t>follwong</a:t>
            </a:r>
            <a:r>
              <a:rPr lang="en-US" sz="2000" dirty="0" smtClean="0"/>
              <a:t> samples </a:t>
            </a:r>
          </a:p>
          <a:p>
            <a:r>
              <a:rPr lang="en-US" sz="2000" dirty="0" smtClean="0"/>
              <a:t>For each sample, what type of file is it? How would you replicate it? What dependencies would you expect?</a:t>
            </a:r>
          </a:p>
          <a:p>
            <a:pPr lvl="1"/>
            <a:r>
              <a:rPr lang="en-US" sz="1800" dirty="0" smtClean="0"/>
              <a:t>Class2\Labs\Lab1\Binary\Sample 1</a:t>
            </a:r>
          </a:p>
          <a:p>
            <a:pPr lvl="1"/>
            <a:r>
              <a:rPr lang="en-US" sz="1800" dirty="0"/>
              <a:t>Class2\Labs\Lab1\Binary</a:t>
            </a:r>
            <a:r>
              <a:rPr lang="en-US" sz="1800" dirty="0" smtClean="0"/>
              <a:t>\Sample 2</a:t>
            </a:r>
          </a:p>
          <a:p>
            <a:pPr lvl="1"/>
            <a:r>
              <a:rPr lang="en-US" sz="1800" dirty="0"/>
              <a:t>Class2\Labs\Lab1\</a:t>
            </a:r>
            <a:r>
              <a:rPr lang="en-US" sz="1800" dirty="0" smtClean="0"/>
              <a:t>Binary\Sample 4</a:t>
            </a:r>
            <a:endParaRPr lang="en-US" sz="1800" dirty="0"/>
          </a:p>
          <a:p>
            <a:endParaRPr lang="en-US" dirty="0"/>
          </a:p>
        </p:txBody>
      </p:sp>
    </p:spTree>
    <p:extLst>
      <p:ext uri="{BB962C8B-B14F-4D97-AF65-F5344CB8AC3E}">
        <p14:creationId xmlns:p14="http://schemas.microsoft.com/office/powerpoint/2010/main" val="253836729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a:xfrm>
            <a:off x="1249407" y="1885950"/>
            <a:ext cx="6700108" cy="394222"/>
          </a:xfrm>
        </p:spPr>
        <p:txBody>
          <a:bodyPr/>
          <a:lstStyle/>
          <a:p>
            <a:r>
              <a:rPr lang="en-US" dirty="0" err="1" smtClean="0"/>
              <a:t>Christiaan_Beek@Intelsecurity.com</a:t>
            </a:r>
            <a:endParaRPr lang="en-US" dirty="0" smtClean="0"/>
          </a:p>
        </p:txBody>
      </p:sp>
    </p:spTree>
    <p:extLst>
      <p:ext uri="{BB962C8B-B14F-4D97-AF65-F5344CB8AC3E}">
        <p14:creationId xmlns:p14="http://schemas.microsoft.com/office/powerpoint/2010/main" val="137006848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malware: agenda</a:t>
            </a:r>
            <a:endParaRPr lang="en-US" dirty="0"/>
          </a:p>
        </p:txBody>
      </p:sp>
      <p:sp>
        <p:nvSpPr>
          <p:cNvPr id="3" name="Content Placeholder 2"/>
          <p:cNvSpPr>
            <a:spLocks noGrp="1"/>
          </p:cNvSpPr>
          <p:nvPr>
            <p:ph sz="quarter" idx="11"/>
          </p:nvPr>
        </p:nvSpPr>
        <p:spPr/>
        <p:txBody>
          <a:bodyPr/>
          <a:lstStyle/>
          <a:p>
            <a:r>
              <a:rPr lang="en-US" sz="1800" dirty="0" smtClean="0"/>
              <a:t>APT’s</a:t>
            </a:r>
          </a:p>
          <a:p>
            <a:r>
              <a:rPr lang="en-US" sz="1800" dirty="0" smtClean="0"/>
              <a:t>Forensic</a:t>
            </a:r>
            <a:r>
              <a:rPr lang="en-US" sz="1800" dirty="0"/>
              <a:t>, Static, and Code analysis</a:t>
            </a:r>
          </a:p>
          <a:p>
            <a:r>
              <a:rPr lang="en-US" sz="1800" dirty="0"/>
              <a:t>Continue replication discussion</a:t>
            </a:r>
          </a:p>
        </p:txBody>
      </p:sp>
    </p:spTree>
    <p:extLst>
      <p:ext uri="{BB962C8B-B14F-4D97-AF65-F5344CB8AC3E}">
        <p14:creationId xmlns:p14="http://schemas.microsoft.com/office/powerpoint/2010/main" val="273661477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a:latin typeface="Arial" charset="0"/>
              </a:rPr>
              <a:t>Advanced Persistent Threats</a:t>
            </a:r>
          </a:p>
        </p:txBody>
      </p:sp>
      <p:sp>
        <p:nvSpPr>
          <p:cNvPr id="6147" name="Rectangle 5"/>
          <p:cNvSpPr>
            <a:spLocks noGrp="1" noChangeArrowheads="1"/>
          </p:cNvSpPr>
          <p:nvPr>
            <p:ph idx="4294967295"/>
          </p:nvPr>
        </p:nvSpPr>
        <p:spPr>
          <a:xfrm>
            <a:off x="304800" y="1143000"/>
            <a:ext cx="8001000" cy="3657600"/>
          </a:xfrm>
          <a:prstGeom prst="rect">
            <a:avLst/>
          </a:prstGeom>
        </p:spPr>
        <p:txBody>
          <a:bodyPr/>
          <a:lstStyle/>
          <a:p>
            <a:r>
              <a:rPr lang="en-US" b="1">
                <a:solidFill>
                  <a:srgbClr val="000000"/>
                </a:solidFill>
                <a:latin typeface="Arial" charset="0"/>
              </a:rPr>
              <a:t>Term created in 2006 by US Air-force analysts</a:t>
            </a:r>
          </a:p>
          <a:p>
            <a:r>
              <a:rPr lang="en-US" b="1">
                <a:solidFill>
                  <a:srgbClr val="000000"/>
                </a:solidFill>
                <a:latin typeface="Arial" charset="0"/>
              </a:rPr>
              <a:t>Describes three aspects of attackers that represent their profile, intent, and structure:</a:t>
            </a:r>
          </a:p>
          <a:p>
            <a:pPr lvl="1"/>
            <a:r>
              <a:rPr lang="en-US" sz="1800" b="1" i="1">
                <a:solidFill>
                  <a:srgbClr val="FF0000"/>
                </a:solidFill>
                <a:latin typeface="Arial" charset="0"/>
              </a:rPr>
              <a:t>Advanced</a:t>
            </a:r>
            <a:r>
              <a:rPr lang="en-US" sz="1800" b="1">
                <a:solidFill>
                  <a:srgbClr val="FF0000"/>
                </a:solidFill>
                <a:latin typeface="Arial" charset="0"/>
              </a:rPr>
              <a:t> </a:t>
            </a:r>
            <a:r>
              <a:rPr lang="en-US" sz="1800">
                <a:solidFill>
                  <a:srgbClr val="000000"/>
                </a:solidFill>
                <a:latin typeface="Arial" charset="0"/>
              </a:rPr>
              <a:t>– The attacker is fluent with cyber intrusion methods and administrative techniques, and is capable of crafting custom exploits and related tools.</a:t>
            </a:r>
          </a:p>
          <a:p>
            <a:pPr lvl="1"/>
            <a:r>
              <a:rPr lang="en-US" sz="1800" b="1" i="1">
                <a:solidFill>
                  <a:srgbClr val="FF0000"/>
                </a:solidFill>
                <a:latin typeface="Arial" charset="0"/>
              </a:rPr>
              <a:t>Persistent</a:t>
            </a:r>
            <a:r>
              <a:rPr lang="en-US" sz="1800">
                <a:solidFill>
                  <a:srgbClr val="FF0000"/>
                </a:solidFill>
                <a:latin typeface="Arial" charset="0"/>
              </a:rPr>
              <a:t> </a:t>
            </a:r>
            <a:r>
              <a:rPr lang="en-US" sz="1800">
                <a:solidFill>
                  <a:srgbClr val="000000"/>
                </a:solidFill>
                <a:latin typeface="Arial" charset="0"/>
              </a:rPr>
              <a:t>– The attacker has an objective (or mission in longer-term campaigns) and works to achieve their goals without detection.</a:t>
            </a:r>
          </a:p>
          <a:p>
            <a:pPr lvl="1"/>
            <a:r>
              <a:rPr lang="en-US" sz="1800" b="1" i="1">
                <a:solidFill>
                  <a:srgbClr val="FF0000"/>
                </a:solidFill>
                <a:latin typeface="Arial" charset="0"/>
              </a:rPr>
              <a:t>Threat</a:t>
            </a:r>
            <a:r>
              <a:rPr lang="en-US" sz="1800">
                <a:solidFill>
                  <a:srgbClr val="000000"/>
                </a:solidFill>
                <a:latin typeface="Arial" charset="0"/>
              </a:rPr>
              <a:t> – The attacker is organized, receives instructions, is sufficiently funded to perform their (sometimes extended) operations, and is motivated.</a:t>
            </a:r>
          </a:p>
          <a:p>
            <a:pPr>
              <a:lnSpc>
                <a:spcPct val="90000"/>
              </a:lnSpc>
              <a:buFont typeface="Arial" charset="0"/>
              <a:buNone/>
            </a:pPr>
            <a:endParaRPr lang="en-US" sz="2200">
              <a:latin typeface="Arial" charset="0"/>
            </a:endParaRPr>
          </a:p>
        </p:txBody>
      </p:sp>
    </p:spTree>
    <p:extLst>
      <p:ext uri="{BB962C8B-B14F-4D97-AF65-F5344CB8AC3E}">
        <p14:creationId xmlns:p14="http://schemas.microsoft.com/office/powerpoint/2010/main" val="69729207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3200">
                <a:latin typeface="Arial" charset="0"/>
              </a:rPr>
              <a:t>Malware Economy - APT</a:t>
            </a:r>
            <a:endParaRPr lang="en-US" sz="3200" b="0" i="1">
              <a:latin typeface="Arial" charset="0"/>
            </a:endParaRPr>
          </a:p>
        </p:txBody>
      </p:sp>
      <p:sp>
        <p:nvSpPr>
          <p:cNvPr id="30723" name="Rectangle 3"/>
          <p:cNvSpPr>
            <a:spLocks noGrp="1" noChangeArrowheads="1"/>
          </p:cNvSpPr>
          <p:nvPr>
            <p:ph idx="4294967295"/>
          </p:nvPr>
        </p:nvSpPr>
        <p:spPr>
          <a:xfrm>
            <a:off x="533400" y="1200151"/>
            <a:ext cx="7620000" cy="3394472"/>
          </a:xfrm>
          <a:prstGeom prst="rect">
            <a:avLst/>
          </a:prstGeom>
        </p:spPr>
        <p:txBody>
          <a:bodyPr/>
          <a:lstStyle/>
          <a:p>
            <a:pPr>
              <a:lnSpc>
                <a:spcPct val="90000"/>
              </a:lnSpc>
            </a:pPr>
            <a:r>
              <a:rPr lang="en-US" b="1">
                <a:latin typeface="Arial" charset="0"/>
              </a:rPr>
              <a:t>Characteristics of an APT:</a:t>
            </a:r>
            <a:endParaRPr lang="en-US">
              <a:latin typeface="Arial" charset="0"/>
            </a:endParaRPr>
          </a:p>
          <a:p>
            <a:pPr lvl="1">
              <a:lnSpc>
                <a:spcPct val="90000"/>
              </a:lnSpc>
            </a:pPr>
            <a:r>
              <a:rPr lang="en-US">
                <a:latin typeface="Arial" charset="0"/>
              </a:rPr>
              <a:t>Actors</a:t>
            </a:r>
          </a:p>
          <a:p>
            <a:pPr lvl="1">
              <a:lnSpc>
                <a:spcPct val="90000"/>
              </a:lnSpc>
            </a:pPr>
            <a:r>
              <a:rPr lang="en-US">
                <a:latin typeface="Arial" charset="0"/>
              </a:rPr>
              <a:t>Motives</a:t>
            </a:r>
          </a:p>
          <a:p>
            <a:pPr lvl="1">
              <a:lnSpc>
                <a:spcPct val="90000"/>
              </a:lnSpc>
            </a:pPr>
            <a:r>
              <a:rPr lang="en-US">
                <a:latin typeface="Arial" charset="0"/>
              </a:rPr>
              <a:t>Targets</a:t>
            </a:r>
          </a:p>
          <a:p>
            <a:pPr lvl="1">
              <a:lnSpc>
                <a:spcPct val="90000"/>
              </a:lnSpc>
            </a:pPr>
            <a:r>
              <a:rPr lang="en-US">
                <a:latin typeface="Arial" charset="0"/>
              </a:rPr>
              <a:t>Goals</a:t>
            </a:r>
          </a:p>
          <a:p>
            <a:pPr lvl="1">
              <a:lnSpc>
                <a:spcPct val="90000"/>
              </a:lnSpc>
              <a:buFont typeface="Arial" charset="0"/>
              <a:buNone/>
            </a:pPr>
            <a:endParaRPr lang="en-US">
              <a:latin typeface="Arial" charset="0"/>
            </a:endParaRPr>
          </a:p>
          <a:p>
            <a:pPr>
              <a:lnSpc>
                <a:spcPct val="90000"/>
              </a:lnSpc>
            </a:pPr>
            <a:r>
              <a:rPr lang="en-US" b="1">
                <a:latin typeface="Arial" charset="0"/>
              </a:rPr>
              <a:t>Actors</a:t>
            </a:r>
            <a:r>
              <a:rPr lang="en-US">
                <a:latin typeface="Arial" charset="0"/>
              </a:rPr>
              <a:t>:</a:t>
            </a:r>
          </a:p>
          <a:p>
            <a:pPr lvl="1">
              <a:lnSpc>
                <a:spcPct val="90000"/>
              </a:lnSpc>
            </a:pPr>
            <a:r>
              <a:rPr lang="en-US">
                <a:latin typeface="Arial" charset="0"/>
              </a:rPr>
              <a:t>Terrorists/activists</a:t>
            </a:r>
          </a:p>
          <a:p>
            <a:pPr lvl="1">
              <a:lnSpc>
                <a:spcPct val="90000"/>
              </a:lnSpc>
            </a:pPr>
            <a:r>
              <a:rPr lang="en-US">
                <a:latin typeface="Arial" charset="0"/>
              </a:rPr>
              <a:t>Governments</a:t>
            </a:r>
          </a:p>
          <a:p>
            <a:pPr lvl="1">
              <a:lnSpc>
                <a:spcPct val="90000"/>
              </a:lnSpc>
            </a:pPr>
            <a:r>
              <a:rPr lang="en-US">
                <a:latin typeface="Arial" charset="0"/>
              </a:rPr>
              <a:t>Organized crime groups</a:t>
            </a:r>
          </a:p>
          <a:p>
            <a:pPr lvl="1">
              <a:lnSpc>
                <a:spcPct val="90000"/>
              </a:lnSpc>
            </a:pPr>
            <a:r>
              <a:rPr lang="en-US">
                <a:latin typeface="Arial" charset="0"/>
              </a:rPr>
              <a:t>Competitors</a:t>
            </a:r>
          </a:p>
          <a:p>
            <a:pPr lvl="1">
              <a:lnSpc>
                <a:spcPct val="90000"/>
              </a:lnSpc>
            </a:pPr>
            <a:r>
              <a:rPr lang="en-US">
                <a:latin typeface="Arial" charset="0"/>
              </a:rPr>
              <a:t>Malicious insiders/ex-employee</a:t>
            </a:r>
          </a:p>
          <a:p>
            <a:pPr>
              <a:lnSpc>
                <a:spcPct val="90000"/>
              </a:lnSpc>
              <a:buFont typeface="Arial" charset="0"/>
              <a:buNone/>
            </a:pPr>
            <a:endParaRPr lang="en-US">
              <a:latin typeface="Arial" charset="0"/>
            </a:endParaRPr>
          </a:p>
        </p:txBody>
      </p:sp>
    </p:spTree>
    <p:extLst>
      <p:ext uri="{BB962C8B-B14F-4D97-AF65-F5344CB8AC3E}">
        <p14:creationId xmlns:p14="http://schemas.microsoft.com/office/powerpoint/2010/main" val="324845160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3200">
                <a:latin typeface="Arial" charset="0"/>
              </a:rPr>
              <a:t>Malware Economy - APT</a:t>
            </a:r>
          </a:p>
        </p:txBody>
      </p:sp>
      <p:sp>
        <p:nvSpPr>
          <p:cNvPr id="28676" name="Rectangle 3"/>
          <p:cNvSpPr>
            <a:spLocks noGrp="1" noChangeArrowheads="1"/>
          </p:cNvSpPr>
          <p:nvPr>
            <p:ph idx="4294967295"/>
          </p:nvPr>
        </p:nvSpPr>
        <p:spPr>
          <a:xfrm>
            <a:off x="533400" y="1200151"/>
            <a:ext cx="7620000" cy="3394472"/>
          </a:xfrm>
          <a:prstGeom prst="rect">
            <a:avLst/>
          </a:prstGeom>
        </p:spPr>
        <p:txBody>
          <a:bodyPr>
            <a:normAutofit/>
          </a:bodyPr>
          <a:lstStyle/>
          <a:p>
            <a:pPr>
              <a:defRPr/>
            </a:pPr>
            <a:r>
              <a:rPr lang="en-US" dirty="0" smtClean="0">
                <a:ea typeface="+mn-ea"/>
              </a:rPr>
              <a:t>Motives:</a:t>
            </a:r>
          </a:p>
          <a:p>
            <a:pPr lvl="1">
              <a:defRPr/>
            </a:pPr>
            <a:r>
              <a:rPr lang="en-US" dirty="0" smtClean="0"/>
              <a:t>Money</a:t>
            </a:r>
          </a:p>
          <a:p>
            <a:pPr lvl="1">
              <a:defRPr/>
            </a:pPr>
            <a:r>
              <a:rPr lang="en-US" dirty="0" smtClean="0"/>
              <a:t>Disgruntlement or revenge</a:t>
            </a:r>
          </a:p>
          <a:p>
            <a:pPr lvl="1">
              <a:defRPr/>
            </a:pPr>
            <a:r>
              <a:rPr lang="en-US" dirty="0" smtClean="0"/>
              <a:t>Ideology</a:t>
            </a:r>
          </a:p>
          <a:p>
            <a:pPr lvl="1">
              <a:defRPr/>
            </a:pPr>
            <a:r>
              <a:rPr lang="en-US" dirty="0" smtClean="0"/>
              <a:t>Excitement</a:t>
            </a:r>
          </a:p>
          <a:p>
            <a:pPr lvl="1">
              <a:defRPr/>
            </a:pPr>
            <a:endParaRPr lang="en-US" dirty="0" smtClean="0"/>
          </a:p>
          <a:p>
            <a:pPr lvl="1">
              <a:defRPr/>
            </a:pPr>
            <a:endParaRPr lang="en-US" dirty="0" smtClean="0"/>
          </a:p>
          <a:p>
            <a:pPr>
              <a:defRPr/>
            </a:pPr>
            <a:r>
              <a:rPr lang="en-US" dirty="0" smtClean="0">
                <a:ea typeface="+mn-ea"/>
              </a:rPr>
              <a:t>Targets:</a:t>
            </a:r>
          </a:p>
          <a:p>
            <a:pPr lvl="1">
              <a:defRPr/>
            </a:pPr>
            <a:r>
              <a:rPr lang="en-US" dirty="0" smtClean="0"/>
              <a:t>Large corporations</a:t>
            </a:r>
          </a:p>
          <a:p>
            <a:pPr lvl="1">
              <a:defRPr/>
            </a:pPr>
            <a:r>
              <a:rPr lang="en-US" dirty="0" smtClean="0"/>
              <a:t>Governments</a:t>
            </a:r>
          </a:p>
          <a:p>
            <a:pPr lvl="1">
              <a:defRPr/>
            </a:pPr>
            <a:r>
              <a:rPr lang="en-US" dirty="0" smtClean="0"/>
              <a:t>Defense Contractors</a:t>
            </a:r>
          </a:p>
          <a:p>
            <a:pPr lvl="1">
              <a:defRPr/>
            </a:pPr>
            <a:r>
              <a:rPr lang="en-US" dirty="0" smtClean="0"/>
              <a:t>Anyone</a:t>
            </a:r>
          </a:p>
          <a:p>
            <a:pPr>
              <a:defRPr/>
            </a:pPr>
            <a:endParaRPr lang="en-US" dirty="0" smtClean="0">
              <a:ea typeface="+mn-ea"/>
            </a:endParaRPr>
          </a:p>
        </p:txBody>
      </p:sp>
    </p:spTree>
    <p:extLst>
      <p:ext uri="{BB962C8B-B14F-4D97-AF65-F5344CB8AC3E}">
        <p14:creationId xmlns:p14="http://schemas.microsoft.com/office/powerpoint/2010/main" val="270281042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200">
                <a:latin typeface="Arial" charset="0"/>
              </a:rPr>
              <a:t>Malware Economy - APT</a:t>
            </a:r>
          </a:p>
        </p:txBody>
      </p:sp>
      <p:sp>
        <p:nvSpPr>
          <p:cNvPr id="32771" name="Rectangle 3"/>
          <p:cNvSpPr>
            <a:spLocks noGrp="1" noChangeArrowheads="1"/>
          </p:cNvSpPr>
          <p:nvPr>
            <p:ph idx="4294967295"/>
          </p:nvPr>
        </p:nvSpPr>
        <p:spPr>
          <a:xfrm>
            <a:off x="533400" y="1200151"/>
            <a:ext cx="7620000" cy="3394472"/>
          </a:xfrm>
          <a:prstGeom prst="rect">
            <a:avLst/>
          </a:prstGeom>
        </p:spPr>
        <p:txBody>
          <a:bodyPr/>
          <a:lstStyle/>
          <a:p>
            <a:r>
              <a:rPr lang="en-US">
                <a:latin typeface="Arial" charset="0"/>
              </a:rPr>
              <a:t>Goals:</a:t>
            </a:r>
          </a:p>
          <a:p>
            <a:pPr lvl="1"/>
            <a:r>
              <a:rPr lang="en-US">
                <a:latin typeface="Arial" charset="0"/>
              </a:rPr>
              <a:t>Use stealth during intrusion to avoid detection</a:t>
            </a:r>
          </a:p>
          <a:p>
            <a:pPr lvl="1"/>
            <a:r>
              <a:rPr lang="en-US">
                <a:latin typeface="Arial" charset="0"/>
              </a:rPr>
              <a:t>Create backdoors to allow greater access, especially if other access points have been discovered and patched</a:t>
            </a:r>
          </a:p>
          <a:p>
            <a:pPr lvl="1"/>
            <a:r>
              <a:rPr lang="en-US">
                <a:latin typeface="Arial" charset="0"/>
              </a:rPr>
              <a:t> Initiating the primary mission:</a:t>
            </a:r>
          </a:p>
          <a:p>
            <a:pPr lvl="2"/>
            <a:r>
              <a:rPr lang="en-US">
                <a:latin typeface="Arial" charset="0"/>
              </a:rPr>
              <a:t>Stealing sensitive data</a:t>
            </a:r>
          </a:p>
          <a:p>
            <a:pPr lvl="2"/>
            <a:r>
              <a:rPr lang="en-US">
                <a:latin typeface="Arial" charset="0"/>
              </a:rPr>
              <a:t>Monitoring communications</a:t>
            </a:r>
          </a:p>
          <a:p>
            <a:pPr lvl="2"/>
            <a:r>
              <a:rPr lang="en-US">
                <a:latin typeface="Arial" charset="0"/>
              </a:rPr>
              <a:t>Disrupting operations</a:t>
            </a:r>
          </a:p>
          <a:p>
            <a:pPr lvl="1"/>
            <a:r>
              <a:rPr lang="en-US">
                <a:latin typeface="Arial" charset="0"/>
              </a:rPr>
              <a:t> Leaving undetected</a:t>
            </a:r>
          </a:p>
          <a:p>
            <a:pPr lvl="1"/>
            <a:endParaRPr lang="en-US">
              <a:latin typeface="Arial" charset="0"/>
            </a:endParaRPr>
          </a:p>
          <a:p>
            <a:endParaRPr lang="en-US">
              <a:latin typeface="Arial" charset="0"/>
            </a:endParaRPr>
          </a:p>
        </p:txBody>
      </p:sp>
    </p:spTree>
    <p:extLst>
      <p:ext uri="{BB962C8B-B14F-4D97-AF65-F5344CB8AC3E}">
        <p14:creationId xmlns:p14="http://schemas.microsoft.com/office/powerpoint/2010/main" val="339462338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80975"/>
            <a:ext cx="7477275" cy="485775"/>
          </a:xfrm>
        </p:spPr>
        <p:txBody>
          <a:bodyPr/>
          <a:lstStyle/>
          <a:p>
            <a:r>
              <a:rPr lang="en-US" sz="2600" dirty="0" smtClean="0"/>
              <a:t>Introducing the ‘APT-Kill-Chain’</a:t>
            </a:r>
            <a:endParaRPr lang="en-US" sz="2600" dirty="0"/>
          </a:p>
        </p:txBody>
      </p:sp>
      <p:sp>
        <p:nvSpPr>
          <p:cNvPr id="5" name="Slide Number Placeholder 4"/>
          <p:cNvSpPr>
            <a:spLocks noGrp="1"/>
          </p:cNvSpPr>
          <p:nvPr>
            <p:ph type="sldNum" sz="quarter" idx="4"/>
          </p:nvPr>
        </p:nvSpPr>
        <p:spPr/>
        <p:txBody>
          <a:bodyPr/>
          <a:lstStyle/>
          <a:p>
            <a:fld id="{EEB8B06D-99A5-468B-806E-293788FE9637}" type="slidenum">
              <a:rPr lang="en-US" smtClean="0"/>
              <a:pPr/>
              <a:t>8</a:t>
            </a:fld>
            <a:endParaRPr lang="en-US" dirty="0"/>
          </a:p>
        </p:txBody>
      </p:sp>
      <p:cxnSp>
        <p:nvCxnSpPr>
          <p:cNvPr id="8" name="Straight Connector 7"/>
          <p:cNvCxnSpPr/>
          <p:nvPr/>
        </p:nvCxnSpPr>
        <p:spPr>
          <a:xfrm>
            <a:off x="802190" y="2602957"/>
            <a:ext cx="8026400" cy="0"/>
          </a:xfrm>
          <a:prstGeom prst="line">
            <a:avLst/>
          </a:prstGeom>
          <a:ln w="25400">
            <a:solidFill>
              <a:schemeClr val="accent2"/>
            </a:solidFill>
            <a:headEnd type="oval"/>
          </a:ln>
        </p:spPr>
        <p:style>
          <a:lnRef idx="1">
            <a:schemeClr val="accent1"/>
          </a:lnRef>
          <a:fillRef idx="0">
            <a:schemeClr val="accent1"/>
          </a:fillRef>
          <a:effectRef idx="0">
            <a:schemeClr val="accent1"/>
          </a:effectRef>
          <a:fontRef idx="minor">
            <a:schemeClr val="tx1"/>
          </a:fontRef>
        </p:style>
      </p:cxnSp>
      <p:sp>
        <p:nvSpPr>
          <p:cNvPr id="9" name="Pentagon 8"/>
          <p:cNvSpPr/>
          <p:nvPr/>
        </p:nvSpPr>
        <p:spPr>
          <a:xfrm>
            <a:off x="-10330" y="2441976"/>
            <a:ext cx="691558" cy="321962"/>
          </a:xfrm>
          <a:prstGeom prst="homePlate">
            <a:avLst>
              <a:gd name="adj" fmla="val 3421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Start</a:t>
            </a:r>
          </a:p>
        </p:txBody>
      </p:sp>
      <p:grpSp>
        <p:nvGrpSpPr>
          <p:cNvPr id="10" name="Group 9"/>
          <p:cNvGrpSpPr/>
          <p:nvPr/>
        </p:nvGrpSpPr>
        <p:grpSpPr>
          <a:xfrm>
            <a:off x="1817823" y="932017"/>
            <a:ext cx="1474018" cy="2274372"/>
            <a:chOff x="1817823" y="1742515"/>
            <a:chExt cx="1474018" cy="2274372"/>
          </a:xfrm>
        </p:grpSpPr>
        <p:sp>
          <p:nvSpPr>
            <p:cNvPr id="11" name="TextBox 10"/>
            <p:cNvSpPr txBox="1"/>
            <p:nvPr/>
          </p:nvSpPr>
          <p:spPr>
            <a:xfrm>
              <a:off x="2182185" y="3767588"/>
              <a:ext cx="745294" cy="249299"/>
            </a:xfrm>
            <a:prstGeom prst="rect">
              <a:avLst/>
            </a:prstGeom>
            <a:noFill/>
            <a:ln w="12700">
              <a:noFill/>
            </a:ln>
          </p:spPr>
          <p:txBody>
            <a:bodyPr wrap="square" lIns="0" tIns="45720" rIns="0" bIns="18288" rtlCol="0" anchor="ctr" anchorCtr="0">
              <a:spAutoFit/>
            </a:bodyPr>
            <a:lstStyle/>
            <a:p>
              <a:pPr algn="ctr"/>
              <a:r>
                <a:rPr lang="en-US" sz="1200" dirty="0" smtClean="0">
                  <a:solidFill>
                    <a:schemeClr val="bg1">
                      <a:lumMod val="50000"/>
                    </a:schemeClr>
                  </a:solidFill>
                </a:rPr>
                <a:t>Step 2</a:t>
              </a:r>
              <a:endParaRPr lang="en-US" sz="1200" dirty="0">
                <a:solidFill>
                  <a:schemeClr val="bg1">
                    <a:lumMod val="50000"/>
                  </a:schemeClr>
                </a:solidFill>
              </a:endParaRPr>
            </a:p>
          </p:txBody>
        </p:sp>
        <p:grpSp>
          <p:nvGrpSpPr>
            <p:cNvPr id="12" name="Group 11"/>
            <p:cNvGrpSpPr/>
            <p:nvPr/>
          </p:nvGrpSpPr>
          <p:grpSpPr>
            <a:xfrm>
              <a:off x="1817823" y="1742515"/>
              <a:ext cx="1474018" cy="2045260"/>
              <a:chOff x="1858971" y="1742515"/>
              <a:chExt cx="1474018" cy="2045260"/>
            </a:xfrm>
          </p:grpSpPr>
          <p:cxnSp>
            <p:nvCxnSpPr>
              <p:cNvPr id="13" name="Straight Connector 12"/>
              <p:cNvCxnSpPr/>
              <p:nvPr/>
            </p:nvCxnSpPr>
            <p:spPr>
              <a:xfrm flipV="1">
                <a:off x="2595980" y="1993900"/>
                <a:ext cx="0" cy="1019176"/>
              </a:xfrm>
              <a:prstGeom prst="line">
                <a:avLst/>
              </a:prstGeom>
              <a:ln w="12700" cap="rnd">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12341" y="1987550"/>
                <a:ext cx="1167279" cy="0"/>
              </a:xfrm>
              <a:prstGeom prst="line">
                <a:avLst/>
              </a:prstGeom>
              <a:ln w="12700" cap="rnd">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58971" y="1742515"/>
                <a:ext cx="1474018" cy="215444"/>
              </a:xfrm>
              <a:prstGeom prst="rect">
                <a:avLst/>
              </a:prstGeom>
              <a:noFill/>
            </p:spPr>
            <p:txBody>
              <a:bodyPr wrap="square" lIns="0" tIns="0" rIns="0" bIns="0" rtlCol="0">
                <a:spAutoFit/>
              </a:bodyPr>
              <a:lstStyle/>
              <a:p>
                <a:pPr algn="ctr"/>
                <a:r>
                  <a:rPr lang="en-US" sz="1400" dirty="0" smtClean="0">
                    <a:solidFill>
                      <a:schemeClr val="accent1"/>
                    </a:solidFill>
                  </a:rPr>
                  <a:t>Weaponization</a:t>
                </a:r>
                <a:endParaRPr lang="en-US" sz="1400" dirty="0">
                  <a:solidFill>
                    <a:schemeClr val="accent1"/>
                  </a:solidFill>
                </a:endParaRPr>
              </a:p>
            </p:txBody>
          </p:sp>
          <p:grpSp>
            <p:nvGrpSpPr>
              <p:cNvPr id="16" name="Group 15"/>
              <p:cNvGrpSpPr/>
              <p:nvPr/>
            </p:nvGrpSpPr>
            <p:grpSpPr>
              <a:xfrm>
                <a:off x="2208630" y="3013075"/>
                <a:ext cx="774700" cy="774700"/>
                <a:chOff x="2206705" y="3013075"/>
                <a:chExt cx="774700" cy="774700"/>
              </a:xfrm>
            </p:grpSpPr>
            <p:sp>
              <p:nvSpPr>
                <p:cNvPr id="17" name="Oval 16"/>
                <p:cNvSpPr/>
                <p:nvPr/>
              </p:nvSpPr>
              <p:spPr>
                <a:xfrm>
                  <a:off x="2206705" y="3013075"/>
                  <a:ext cx="774700" cy="774700"/>
                </a:xfrm>
                <a:prstGeom prst="ellipse">
                  <a:avLst/>
                </a:prstGeom>
                <a:solidFill>
                  <a:schemeClr val="bg1"/>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7888" y="3028907"/>
                  <a:ext cx="408971" cy="666471"/>
                </a:xfrm>
                <a:prstGeom prst="rect">
                  <a:avLst/>
                </a:prstGeom>
              </p:spPr>
            </p:pic>
          </p:grpSp>
        </p:grpSp>
      </p:grpSp>
      <p:grpSp>
        <p:nvGrpSpPr>
          <p:cNvPr id="19" name="Group 18"/>
          <p:cNvGrpSpPr/>
          <p:nvPr/>
        </p:nvGrpSpPr>
        <p:grpSpPr>
          <a:xfrm>
            <a:off x="5347976" y="1349182"/>
            <a:ext cx="1025084" cy="1857207"/>
            <a:chOff x="5347976" y="2159680"/>
            <a:chExt cx="1025084" cy="1857207"/>
          </a:xfrm>
        </p:grpSpPr>
        <p:sp>
          <p:nvSpPr>
            <p:cNvPr id="20" name="TextBox 19"/>
            <p:cNvSpPr txBox="1"/>
            <p:nvPr/>
          </p:nvSpPr>
          <p:spPr>
            <a:xfrm>
              <a:off x="5483200" y="3767588"/>
              <a:ext cx="754636" cy="249299"/>
            </a:xfrm>
            <a:prstGeom prst="rect">
              <a:avLst/>
            </a:prstGeom>
            <a:noFill/>
            <a:ln w="12700">
              <a:noFill/>
            </a:ln>
          </p:spPr>
          <p:txBody>
            <a:bodyPr wrap="square" lIns="0" tIns="45720" rIns="0" bIns="18288" rtlCol="0" anchor="ctr" anchorCtr="0">
              <a:spAutoFit/>
            </a:bodyPr>
            <a:lstStyle/>
            <a:p>
              <a:pPr algn="ctr"/>
              <a:r>
                <a:rPr lang="en-US" sz="1200" dirty="0" smtClean="0">
                  <a:solidFill>
                    <a:schemeClr val="bg1">
                      <a:lumMod val="50000"/>
                    </a:schemeClr>
                  </a:solidFill>
                </a:rPr>
                <a:t>Step 5</a:t>
              </a:r>
              <a:endParaRPr lang="en-US" sz="1200" dirty="0">
                <a:solidFill>
                  <a:schemeClr val="bg1">
                    <a:lumMod val="50000"/>
                  </a:schemeClr>
                </a:solidFill>
              </a:endParaRPr>
            </a:p>
          </p:txBody>
        </p:sp>
        <p:grpSp>
          <p:nvGrpSpPr>
            <p:cNvPr id="21" name="Group 20"/>
            <p:cNvGrpSpPr/>
            <p:nvPr/>
          </p:nvGrpSpPr>
          <p:grpSpPr>
            <a:xfrm>
              <a:off x="5347976" y="2159680"/>
              <a:ext cx="1025084" cy="1628095"/>
              <a:chOff x="5347976" y="2159680"/>
              <a:chExt cx="1025084" cy="1628095"/>
            </a:xfrm>
          </p:grpSpPr>
          <p:cxnSp>
            <p:nvCxnSpPr>
              <p:cNvPr id="22" name="Straight Connector 21"/>
              <p:cNvCxnSpPr/>
              <p:nvPr/>
            </p:nvCxnSpPr>
            <p:spPr>
              <a:xfrm flipH="1" flipV="1">
                <a:off x="5857343" y="2419350"/>
                <a:ext cx="6350" cy="593725"/>
              </a:xfrm>
              <a:prstGeom prst="line">
                <a:avLst/>
              </a:prstGeom>
              <a:ln w="12700" cap="rnd">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22368" y="2413000"/>
                <a:ext cx="876300" cy="0"/>
              </a:xfrm>
              <a:prstGeom prst="line">
                <a:avLst/>
              </a:prstGeom>
              <a:ln w="12700" cap="rnd">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47976" y="2159680"/>
                <a:ext cx="1025084" cy="215444"/>
              </a:xfrm>
              <a:prstGeom prst="rect">
                <a:avLst/>
              </a:prstGeom>
              <a:noFill/>
            </p:spPr>
            <p:txBody>
              <a:bodyPr wrap="square" lIns="0" tIns="0" rIns="0" bIns="0" rtlCol="0">
                <a:spAutoFit/>
              </a:bodyPr>
              <a:lstStyle/>
              <a:p>
                <a:pPr algn="ctr"/>
                <a:r>
                  <a:rPr lang="en-US" sz="1400" dirty="0" smtClean="0">
                    <a:solidFill>
                      <a:schemeClr val="accent1"/>
                    </a:solidFill>
                  </a:rPr>
                  <a:t>Installation</a:t>
                </a:r>
                <a:endParaRPr lang="en-US" sz="1400" dirty="0">
                  <a:solidFill>
                    <a:schemeClr val="accent1"/>
                  </a:solidFill>
                </a:endParaRPr>
              </a:p>
            </p:txBody>
          </p:sp>
          <p:grpSp>
            <p:nvGrpSpPr>
              <p:cNvPr id="25" name="Group 24"/>
              <p:cNvGrpSpPr/>
              <p:nvPr/>
            </p:nvGrpSpPr>
            <p:grpSpPr>
              <a:xfrm>
                <a:off x="5473168" y="3013075"/>
                <a:ext cx="774700" cy="774700"/>
                <a:chOff x="5486800" y="3013075"/>
                <a:chExt cx="774700" cy="774700"/>
              </a:xfrm>
            </p:grpSpPr>
            <p:sp>
              <p:nvSpPr>
                <p:cNvPr id="26" name="Oval 25"/>
                <p:cNvSpPr/>
                <p:nvPr/>
              </p:nvSpPr>
              <p:spPr>
                <a:xfrm>
                  <a:off x="5486800" y="3013075"/>
                  <a:ext cx="774700" cy="774700"/>
                </a:xfrm>
                <a:prstGeom prst="ellipse">
                  <a:avLst/>
                </a:prstGeom>
                <a:solidFill>
                  <a:schemeClr val="bg1"/>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a:rPr>
                    <a:t> </a:t>
                  </a:r>
                </a:p>
              </p:txBody>
            </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40927" y="3154681"/>
                  <a:ext cx="462084" cy="477058"/>
                </a:xfrm>
                <a:prstGeom prst="rect">
                  <a:avLst/>
                </a:prstGeom>
              </p:spPr>
            </p:pic>
          </p:grpSp>
        </p:grpSp>
      </p:grpSp>
      <p:grpSp>
        <p:nvGrpSpPr>
          <p:cNvPr id="28" name="Group 27"/>
          <p:cNvGrpSpPr/>
          <p:nvPr/>
        </p:nvGrpSpPr>
        <p:grpSpPr>
          <a:xfrm>
            <a:off x="664239" y="1349182"/>
            <a:ext cx="1574940" cy="1857207"/>
            <a:chOff x="664239" y="2159680"/>
            <a:chExt cx="1574940" cy="1857207"/>
          </a:xfrm>
        </p:grpSpPr>
        <p:sp>
          <p:nvSpPr>
            <p:cNvPr id="29" name="TextBox 28"/>
            <p:cNvSpPr txBox="1"/>
            <p:nvPr/>
          </p:nvSpPr>
          <p:spPr>
            <a:xfrm>
              <a:off x="1094391" y="3767588"/>
              <a:ext cx="714637" cy="249299"/>
            </a:xfrm>
            <a:prstGeom prst="rect">
              <a:avLst/>
            </a:prstGeom>
            <a:noFill/>
            <a:ln w="12700">
              <a:noFill/>
            </a:ln>
          </p:spPr>
          <p:txBody>
            <a:bodyPr wrap="square" lIns="0" tIns="45720" rIns="0" bIns="18288" rtlCol="0" anchor="ctr" anchorCtr="0">
              <a:spAutoFit/>
            </a:bodyPr>
            <a:lstStyle/>
            <a:p>
              <a:pPr algn="ctr"/>
              <a:r>
                <a:rPr lang="en-US" sz="1200" dirty="0" smtClean="0">
                  <a:solidFill>
                    <a:schemeClr val="bg1">
                      <a:lumMod val="50000"/>
                    </a:schemeClr>
                  </a:solidFill>
                </a:rPr>
                <a:t>Step 1</a:t>
              </a:r>
              <a:endParaRPr lang="en-US" sz="1200" dirty="0">
                <a:solidFill>
                  <a:schemeClr val="bg1">
                    <a:lumMod val="50000"/>
                  </a:schemeClr>
                </a:solidFill>
              </a:endParaRPr>
            </a:p>
          </p:txBody>
        </p:sp>
        <p:grpSp>
          <p:nvGrpSpPr>
            <p:cNvPr id="30" name="Group 29"/>
            <p:cNvGrpSpPr/>
            <p:nvPr/>
          </p:nvGrpSpPr>
          <p:grpSpPr>
            <a:xfrm>
              <a:off x="664239" y="2159680"/>
              <a:ext cx="1574940" cy="1628095"/>
              <a:chOff x="664239" y="2159680"/>
              <a:chExt cx="1574940" cy="1628095"/>
            </a:xfrm>
          </p:grpSpPr>
          <p:cxnSp>
            <p:nvCxnSpPr>
              <p:cNvPr id="31" name="Straight Connector 30"/>
              <p:cNvCxnSpPr/>
              <p:nvPr/>
            </p:nvCxnSpPr>
            <p:spPr>
              <a:xfrm flipH="1" flipV="1">
                <a:off x="1448534" y="2419350"/>
                <a:ext cx="6350" cy="593725"/>
              </a:xfrm>
              <a:prstGeom prst="line">
                <a:avLst/>
              </a:prstGeom>
              <a:ln w="12700" cap="rnd">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77722" y="2413000"/>
                <a:ext cx="1347974" cy="0"/>
              </a:xfrm>
              <a:prstGeom prst="line">
                <a:avLst/>
              </a:prstGeom>
              <a:ln w="12700" cap="rnd">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64239" y="2159680"/>
                <a:ext cx="1574940" cy="215444"/>
              </a:xfrm>
              <a:prstGeom prst="rect">
                <a:avLst/>
              </a:prstGeom>
              <a:noFill/>
            </p:spPr>
            <p:txBody>
              <a:bodyPr wrap="square" lIns="0" tIns="0" rIns="0" bIns="0" rtlCol="0">
                <a:spAutoFit/>
              </a:bodyPr>
              <a:lstStyle/>
              <a:p>
                <a:pPr algn="ctr"/>
                <a:r>
                  <a:rPr lang="en-US" sz="1400" dirty="0" smtClean="0">
                    <a:solidFill>
                      <a:schemeClr val="accent1"/>
                    </a:solidFill>
                  </a:rPr>
                  <a:t>Reconnaissance</a:t>
                </a:r>
                <a:endParaRPr lang="en-US" sz="1400" dirty="0">
                  <a:solidFill>
                    <a:schemeClr val="accent1"/>
                  </a:solidFill>
                </a:endParaRPr>
              </a:p>
            </p:txBody>
          </p:sp>
          <p:grpSp>
            <p:nvGrpSpPr>
              <p:cNvPr id="34" name="Group 33"/>
              <p:cNvGrpSpPr/>
              <p:nvPr/>
            </p:nvGrpSpPr>
            <p:grpSpPr>
              <a:xfrm>
                <a:off x="1064359" y="3013075"/>
                <a:ext cx="774700" cy="774700"/>
                <a:chOff x="1113340" y="3013075"/>
                <a:chExt cx="774700" cy="774700"/>
              </a:xfrm>
            </p:grpSpPr>
            <p:sp>
              <p:nvSpPr>
                <p:cNvPr id="35" name="Oval 34"/>
                <p:cNvSpPr/>
                <p:nvPr/>
              </p:nvSpPr>
              <p:spPr>
                <a:xfrm>
                  <a:off x="1113340" y="3013075"/>
                  <a:ext cx="774700" cy="774700"/>
                </a:xfrm>
                <a:prstGeom prst="ellipse">
                  <a:avLst/>
                </a:prstGeom>
                <a:solidFill>
                  <a:schemeClr val="bg1"/>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Arial"/>
                  </a:endParaRPr>
                </a:p>
              </p:txBody>
            </p:sp>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9122" y="3209311"/>
                  <a:ext cx="569386" cy="382228"/>
                </a:xfrm>
                <a:prstGeom prst="rect">
                  <a:avLst/>
                </a:prstGeom>
              </p:spPr>
            </p:pic>
          </p:grpSp>
        </p:grpSp>
      </p:grpSp>
      <p:grpSp>
        <p:nvGrpSpPr>
          <p:cNvPr id="37" name="Group 36"/>
          <p:cNvGrpSpPr/>
          <p:nvPr/>
        </p:nvGrpSpPr>
        <p:grpSpPr>
          <a:xfrm>
            <a:off x="4109911" y="932017"/>
            <a:ext cx="1321358" cy="2274372"/>
            <a:chOff x="4109911" y="1742515"/>
            <a:chExt cx="1321358" cy="2274372"/>
          </a:xfrm>
        </p:grpSpPr>
        <p:sp>
          <p:nvSpPr>
            <p:cNvPr id="38" name="TextBox 37"/>
            <p:cNvSpPr txBox="1"/>
            <p:nvPr/>
          </p:nvSpPr>
          <p:spPr>
            <a:xfrm>
              <a:off x="4397943" y="3767588"/>
              <a:ext cx="745294" cy="249299"/>
            </a:xfrm>
            <a:prstGeom prst="rect">
              <a:avLst/>
            </a:prstGeom>
            <a:noFill/>
            <a:ln w="12700">
              <a:noFill/>
            </a:ln>
          </p:spPr>
          <p:txBody>
            <a:bodyPr wrap="square" lIns="0" tIns="45720" rIns="0" bIns="18288" rtlCol="0" anchor="ctr" anchorCtr="0">
              <a:spAutoFit/>
            </a:bodyPr>
            <a:lstStyle/>
            <a:p>
              <a:pPr algn="ctr"/>
              <a:r>
                <a:rPr lang="en-US" sz="1200" dirty="0" smtClean="0">
                  <a:solidFill>
                    <a:schemeClr val="bg1">
                      <a:lumMod val="50000"/>
                    </a:schemeClr>
                  </a:solidFill>
                </a:rPr>
                <a:t>Step 4</a:t>
              </a:r>
              <a:endParaRPr lang="en-US" sz="1200" dirty="0">
                <a:solidFill>
                  <a:schemeClr val="bg1">
                    <a:lumMod val="50000"/>
                  </a:schemeClr>
                </a:solidFill>
              </a:endParaRPr>
            </a:p>
          </p:txBody>
        </p:sp>
        <p:grpSp>
          <p:nvGrpSpPr>
            <p:cNvPr id="39" name="Group 38"/>
            <p:cNvGrpSpPr/>
            <p:nvPr/>
          </p:nvGrpSpPr>
          <p:grpSpPr>
            <a:xfrm>
              <a:off x="4109911" y="1742515"/>
              <a:ext cx="1321358" cy="2045260"/>
              <a:chOff x="4123627" y="1742515"/>
              <a:chExt cx="1321358" cy="2045260"/>
            </a:xfrm>
          </p:grpSpPr>
          <p:cxnSp>
            <p:nvCxnSpPr>
              <p:cNvPr id="40" name="Straight Connector 39"/>
              <p:cNvCxnSpPr/>
              <p:nvPr/>
            </p:nvCxnSpPr>
            <p:spPr>
              <a:xfrm flipV="1">
                <a:off x="4784306" y="1993900"/>
                <a:ext cx="0" cy="1019176"/>
              </a:xfrm>
              <a:prstGeom prst="line">
                <a:avLst/>
              </a:prstGeom>
              <a:ln w="12700" cap="rnd">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329388" y="1987550"/>
                <a:ext cx="909836" cy="0"/>
              </a:xfrm>
              <a:prstGeom prst="line">
                <a:avLst/>
              </a:prstGeom>
              <a:ln w="12700" cap="rnd">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3627" y="1742515"/>
                <a:ext cx="1321358" cy="215444"/>
              </a:xfrm>
              <a:prstGeom prst="rect">
                <a:avLst/>
              </a:prstGeom>
              <a:noFill/>
            </p:spPr>
            <p:txBody>
              <a:bodyPr wrap="square" lIns="0" tIns="0" rIns="0" bIns="0" rtlCol="0">
                <a:spAutoFit/>
              </a:bodyPr>
              <a:lstStyle/>
              <a:p>
                <a:pPr algn="ctr"/>
                <a:r>
                  <a:rPr lang="en-US" sz="1400" dirty="0" smtClean="0">
                    <a:solidFill>
                      <a:schemeClr val="accent1"/>
                    </a:solidFill>
                  </a:rPr>
                  <a:t>Exploitation</a:t>
                </a:r>
                <a:endParaRPr lang="en-US" sz="1400" dirty="0">
                  <a:solidFill>
                    <a:schemeClr val="accent1"/>
                  </a:solidFill>
                </a:endParaRPr>
              </a:p>
            </p:txBody>
          </p:sp>
          <p:grpSp>
            <p:nvGrpSpPr>
              <p:cNvPr id="43" name="Group 42"/>
              <p:cNvGrpSpPr/>
              <p:nvPr/>
            </p:nvGrpSpPr>
            <p:grpSpPr>
              <a:xfrm>
                <a:off x="4396956" y="3013075"/>
                <a:ext cx="774700" cy="774700"/>
                <a:chOff x="4393435" y="3013075"/>
                <a:chExt cx="774700" cy="774700"/>
              </a:xfrm>
            </p:grpSpPr>
            <p:sp>
              <p:nvSpPr>
                <p:cNvPr id="44" name="Oval 43"/>
                <p:cNvSpPr/>
                <p:nvPr/>
              </p:nvSpPr>
              <p:spPr>
                <a:xfrm>
                  <a:off x="4393435" y="3013075"/>
                  <a:ext cx="774700" cy="774700"/>
                </a:xfrm>
                <a:prstGeom prst="ellipse">
                  <a:avLst/>
                </a:prstGeom>
                <a:solidFill>
                  <a:schemeClr val="bg1"/>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pic>
              <p:nvPicPr>
                <p:cNvPr id="45" name="Picture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84197" y="3117648"/>
                  <a:ext cx="569877" cy="566077"/>
                </a:xfrm>
                <a:prstGeom prst="rect">
                  <a:avLst/>
                </a:prstGeom>
              </p:spPr>
            </p:pic>
          </p:grpSp>
        </p:grpSp>
      </p:grpSp>
      <p:grpSp>
        <p:nvGrpSpPr>
          <p:cNvPr id="46" name="Group 45"/>
          <p:cNvGrpSpPr/>
          <p:nvPr/>
        </p:nvGrpSpPr>
        <p:grpSpPr>
          <a:xfrm>
            <a:off x="3137994" y="1349182"/>
            <a:ext cx="1013382" cy="1857207"/>
            <a:chOff x="3137994" y="2159680"/>
            <a:chExt cx="1013382" cy="1857207"/>
          </a:xfrm>
        </p:grpSpPr>
        <p:sp>
          <p:nvSpPr>
            <p:cNvPr id="47" name="TextBox 46"/>
            <p:cNvSpPr txBox="1"/>
            <p:nvPr/>
          </p:nvSpPr>
          <p:spPr>
            <a:xfrm>
              <a:off x="3301262" y="3767588"/>
              <a:ext cx="686846" cy="249299"/>
            </a:xfrm>
            <a:prstGeom prst="rect">
              <a:avLst/>
            </a:prstGeom>
            <a:noFill/>
            <a:ln w="12700">
              <a:noFill/>
            </a:ln>
          </p:spPr>
          <p:txBody>
            <a:bodyPr wrap="square" lIns="0" tIns="45720" rIns="0" bIns="18288" rtlCol="0" anchor="ctr" anchorCtr="0">
              <a:spAutoFit/>
            </a:bodyPr>
            <a:lstStyle/>
            <a:p>
              <a:pPr algn="ctr"/>
              <a:r>
                <a:rPr lang="en-US" sz="1200" dirty="0" smtClean="0">
                  <a:solidFill>
                    <a:schemeClr val="bg1">
                      <a:lumMod val="50000"/>
                    </a:schemeClr>
                  </a:solidFill>
                </a:rPr>
                <a:t>Step 3</a:t>
              </a:r>
              <a:endParaRPr lang="en-US" sz="1200" dirty="0">
                <a:solidFill>
                  <a:schemeClr val="bg1">
                    <a:lumMod val="50000"/>
                  </a:schemeClr>
                </a:solidFill>
              </a:endParaRPr>
            </a:p>
          </p:txBody>
        </p:sp>
        <p:grpSp>
          <p:nvGrpSpPr>
            <p:cNvPr id="48" name="Group 47"/>
            <p:cNvGrpSpPr/>
            <p:nvPr/>
          </p:nvGrpSpPr>
          <p:grpSpPr>
            <a:xfrm>
              <a:off x="3137994" y="2159680"/>
              <a:ext cx="1013382" cy="1628095"/>
              <a:chOff x="3169998" y="2159680"/>
              <a:chExt cx="1013382" cy="1628095"/>
            </a:xfrm>
          </p:grpSpPr>
          <p:cxnSp>
            <p:nvCxnSpPr>
              <p:cNvPr id="49" name="Straight Connector 48"/>
              <p:cNvCxnSpPr/>
              <p:nvPr/>
            </p:nvCxnSpPr>
            <p:spPr>
              <a:xfrm flipH="1" flipV="1">
                <a:off x="3673514" y="2419350"/>
                <a:ext cx="6350" cy="593725"/>
              </a:xfrm>
              <a:prstGeom prst="line">
                <a:avLst/>
              </a:prstGeom>
              <a:ln w="12700" cap="rnd">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317914" y="2413000"/>
                <a:ext cx="717550" cy="0"/>
              </a:xfrm>
              <a:prstGeom prst="line">
                <a:avLst/>
              </a:prstGeom>
              <a:ln w="12700" cap="rnd">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169998" y="2159680"/>
                <a:ext cx="1013382" cy="215444"/>
              </a:xfrm>
              <a:prstGeom prst="rect">
                <a:avLst/>
              </a:prstGeom>
              <a:noFill/>
            </p:spPr>
            <p:txBody>
              <a:bodyPr wrap="square" lIns="0" tIns="0" rIns="0" bIns="0" rtlCol="0">
                <a:spAutoFit/>
              </a:bodyPr>
              <a:lstStyle/>
              <a:p>
                <a:pPr algn="ctr"/>
                <a:r>
                  <a:rPr lang="en-US" sz="1400" dirty="0" smtClean="0">
                    <a:solidFill>
                      <a:schemeClr val="accent1"/>
                    </a:solidFill>
                  </a:rPr>
                  <a:t>Delivery</a:t>
                </a:r>
                <a:endParaRPr lang="en-US" sz="1400" dirty="0">
                  <a:solidFill>
                    <a:schemeClr val="accent1"/>
                  </a:solidFill>
                </a:endParaRPr>
              </a:p>
            </p:txBody>
          </p:sp>
          <p:grpSp>
            <p:nvGrpSpPr>
              <p:cNvPr id="52" name="Group 51"/>
              <p:cNvGrpSpPr/>
              <p:nvPr/>
            </p:nvGrpSpPr>
            <p:grpSpPr>
              <a:xfrm>
                <a:off x="3289339" y="3013075"/>
                <a:ext cx="774700" cy="774700"/>
                <a:chOff x="3300070" y="3013075"/>
                <a:chExt cx="774700" cy="774700"/>
              </a:xfrm>
            </p:grpSpPr>
            <p:sp>
              <p:nvSpPr>
                <p:cNvPr id="53" name="Oval 52"/>
                <p:cNvSpPr/>
                <p:nvPr/>
              </p:nvSpPr>
              <p:spPr>
                <a:xfrm>
                  <a:off x="3300070" y="3013075"/>
                  <a:ext cx="774700" cy="774700"/>
                </a:xfrm>
                <a:prstGeom prst="ellipse">
                  <a:avLst/>
                </a:prstGeom>
                <a:solidFill>
                  <a:schemeClr val="bg1"/>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99047" y="3238110"/>
                  <a:ext cx="599008" cy="329935"/>
                </a:xfrm>
                <a:prstGeom prst="rect">
                  <a:avLst/>
                </a:prstGeom>
                <a:noFill/>
                <a:ln>
                  <a:noFill/>
                </a:ln>
              </p:spPr>
            </p:pic>
          </p:grpSp>
        </p:grpSp>
      </p:grpSp>
      <p:grpSp>
        <p:nvGrpSpPr>
          <p:cNvPr id="55" name="Group 54"/>
          <p:cNvGrpSpPr/>
          <p:nvPr/>
        </p:nvGrpSpPr>
        <p:grpSpPr>
          <a:xfrm>
            <a:off x="5976446" y="932017"/>
            <a:ext cx="1968963" cy="2274372"/>
            <a:chOff x="5976446" y="1742515"/>
            <a:chExt cx="1968963" cy="2274372"/>
          </a:xfrm>
        </p:grpSpPr>
        <p:sp>
          <p:nvSpPr>
            <p:cNvPr id="56" name="TextBox 55"/>
            <p:cNvSpPr txBox="1"/>
            <p:nvPr/>
          </p:nvSpPr>
          <p:spPr>
            <a:xfrm>
              <a:off x="6588280" y="3767588"/>
              <a:ext cx="745294" cy="249299"/>
            </a:xfrm>
            <a:prstGeom prst="rect">
              <a:avLst/>
            </a:prstGeom>
            <a:noFill/>
            <a:ln w="12700">
              <a:noFill/>
            </a:ln>
          </p:spPr>
          <p:txBody>
            <a:bodyPr wrap="square" lIns="0" tIns="45720" rIns="0" bIns="18288" rtlCol="0" anchor="ctr" anchorCtr="0">
              <a:spAutoFit/>
            </a:bodyPr>
            <a:lstStyle/>
            <a:p>
              <a:pPr algn="ctr"/>
              <a:r>
                <a:rPr lang="en-US" sz="1200" dirty="0" smtClean="0">
                  <a:solidFill>
                    <a:schemeClr val="bg1">
                      <a:lumMod val="50000"/>
                    </a:schemeClr>
                  </a:solidFill>
                </a:rPr>
                <a:t>Step 6</a:t>
              </a:r>
              <a:endParaRPr lang="en-US" sz="1200" dirty="0">
                <a:solidFill>
                  <a:schemeClr val="bg1">
                    <a:lumMod val="50000"/>
                  </a:schemeClr>
                </a:solidFill>
              </a:endParaRPr>
            </a:p>
          </p:txBody>
        </p:sp>
        <p:grpSp>
          <p:nvGrpSpPr>
            <p:cNvPr id="57" name="Group 56"/>
            <p:cNvGrpSpPr/>
            <p:nvPr/>
          </p:nvGrpSpPr>
          <p:grpSpPr>
            <a:xfrm>
              <a:off x="5976446" y="1742515"/>
              <a:ext cx="1968963" cy="2045260"/>
              <a:chOff x="5976446" y="1742515"/>
              <a:chExt cx="1968963" cy="2045260"/>
            </a:xfrm>
          </p:grpSpPr>
          <p:cxnSp>
            <p:nvCxnSpPr>
              <p:cNvPr id="58" name="Straight Connector 57"/>
              <p:cNvCxnSpPr/>
              <p:nvPr/>
            </p:nvCxnSpPr>
            <p:spPr>
              <a:xfrm flipV="1">
                <a:off x="6960927" y="1980184"/>
                <a:ext cx="0" cy="1019176"/>
              </a:xfrm>
              <a:prstGeom prst="line">
                <a:avLst/>
              </a:prstGeom>
              <a:ln w="12700" cap="rnd">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059227" y="1987550"/>
                <a:ext cx="1803400" cy="0"/>
              </a:xfrm>
              <a:prstGeom prst="line">
                <a:avLst/>
              </a:prstGeom>
              <a:ln w="12700" cap="rnd">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976446" y="1742515"/>
                <a:ext cx="1968963" cy="215444"/>
              </a:xfrm>
              <a:prstGeom prst="rect">
                <a:avLst/>
              </a:prstGeom>
              <a:noFill/>
            </p:spPr>
            <p:txBody>
              <a:bodyPr wrap="square" lIns="0" tIns="0" rIns="0" bIns="0" rtlCol="0">
                <a:spAutoFit/>
              </a:bodyPr>
              <a:lstStyle/>
              <a:p>
                <a:pPr algn="ctr"/>
                <a:r>
                  <a:rPr lang="en-US" sz="1400" dirty="0" smtClean="0">
                    <a:solidFill>
                      <a:schemeClr val="accent1"/>
                    </a:solidFill>
                  </a:rPr>
                  <a:t>Command and Control</a:t>
                </a:r>
                <a:endParaRPr lang="en-US" sz="1400" dirty="0">
                  <a:solidFill>
                    <a:schemeClr val="accent1"/>
                  </a:solidFill>
                </a:endParaRPr>
              </a:p>
            </p:txBody>
          </p:sp>
          <p:sp>
            <p:nvSpPr>
              <p:cNvPr id="61" name="Oval 60"/>
              <p:cNvSpPr/>
              <p:nvPr/>
            </p:nvSpPr>
            <p:spPr>
              <a:xfrm>
                <a:off x="6573577" y="3013075"/>
                <a:ext cx="774700" cy="774700"/>
              </a:xfrm>
              <a:prstGeom prst="ellipse">
                <a:avLst/>
              </a:prstGeom>
              <a:solidFill>
                <a:schemeClr val="bg1"/>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67838" y="3082355"/>
                <a:ext cx="386178" cy="626234"/>
              </a:xfrm>
              <a:prstGeom prst="rect">
                <a:avLst/>
              </a:prstGeom>
            </p:spPr>
          </p:pic>
        </p:grpSp>
      </p:grpSp>
      <p:grpSp>
        <p:nvGrpSpPr>
          <p:cNvPr id="63" name="Group 62"/>
          <p:cNvGrpSpPr/>
          <p:nvPr/>
        </p:nvGrpSpPr>
        <p:grpSpPr>
          <a:xfrm>
            <a:off x="7088026" y="1349182"/>
            <a:ext cx="1946246" cy="1857207"/>
            <a:chOff x="7088026" y="1380355"/>
            <a:chExt cx="1946246" cy="1857207"/>
          </a:xfrm>
        </p:grpSpPr>
        <p:sp>
          <p:nvSpPr>
            <p:cNvPr id="64" name="TextBox 63"/>
            <p:cNvSpPr txBox="1"/>
            <p:nvPr/>
          </p:nvSpPr>
          <p:spPr>
            <a:xfrm>
              <a:off x="7088026" y="1380355"/>
              <a:ext cx="1946246" cy="215444"/>
            </a:xfrm>
            <a:prstGeom prst="rect">
              <a:avLst/>
            </a:prstGeom>
            <a:noFill/>
          </p:spPr>
          <p:txBody>
            <a:bodyPr wrap="square" lIns="0" tIns="0" rIns="0" bIns="0" rtlCol="0">
              <a:spAutoFit/>
            </a:bodyPr>
            <a:lstStyle/>
            <a:p>
              <a:pPr algn="ctr"/>
              <a:r>
                <a:rPr lang="en-US" sz="1400" dirty="0" smtClean="0">
                  <a:solidFill>
                    <a:schemeClr val="accent1"/>
                  </a:solidFill>
                </a:rPr>
                <a:t>Actions on Objectives</a:t>
              </a:r>
              <a:endParaRPr lang="en-US" sz="1400" dirty="0">
                <a:solidFill>
                  <a:schemeClr val="accent1"/>
                </a:solidFill>
              </a:endParaRPr>
            </a:p>
          </p:txBody>
        </p:sp>
        <p:grpSp>
          <p:nvGrpSpPr>
            <p:cNvPr id="65" name="Group 64"/>
            <p:cNvGrpSpPr/>
            <p:nvPr/>
          </p:nvGrpSpPr>
          <p:grpSpPr>
            <a:xfrm>
              <a:off x="7194374" y="1633675"/>
              <a:ext cx="1733550" cy="1603887"/>
              <a:chOff x="7194374" y="2413000"/>
              <a:chExt cx="1733550" cy="1603887"/>
            </a:xfrm>
          </p:grpSpPr>
          <p:sp>
            <p:nvSpPr>
              <p:cNvPr id="66" name="TextBox 65"/>
              <p:cNvSpPr txBox="1"/>
              <p:nvPr/>
            </p:nvSpPr>
            <p:spPr>
              <a:xfrm>
                <a:off x="7688502" y="3767588"/>
                <a:ext cx="745294" cy="249299"/>
              </a:xfrm>
              <a:prstGeom prst="rect">
                <a:avLst/>
              </a:prstGeom>
              <a:noFill/>
              <a:ln w="12700">
                <a:noFill/>
              </a:ln>
            </p:spPr>
            <p:txBody>
              <a:bodyPr wrap="square" lIns="0" tIns="45720" rIns="0" bIns="18288" rtlCol="0" anchor="ctr" anchorCtr="0">
                <a:spAutoFit/>
              </a:bodyPr>
              <a:lstStyle/>
              <a:p>
                <a:pPr algn="ctr"/>
                <a:r>
                  <a:rPr lang="en-US" sz="1200" dirty="0" smtClean="0">
                    <a:solidFill>
                      <a:schemeClr val="bg1">
                        <a:lumMod val="50000"/>
                      </a:schemeClr>
                    </a:solidFill>
                  </a:rPr>
                  <a:t>Step 7</a:t>
                </a:r>
                <a:endParaRPr lang="en-US" sz="1200" dirty="0">
                  <a:solidFill>
                    <a:schemeClr val="bg1">
                      <a:lumMod val="50000"/>
                    </a:schemeClr>
                  </a:solidFill>
                </a:endParaRPr>
              </a:p>
            </p:txBody>
          </p:sp>
          <p:grpSp>
            <p:nvGrpSpPr>
              <p:cNvPr id="67" name="Group 66"/>
              <p:cNvGrpSpPr/>
              <p:nvPr/>
            </p:nvGrpSpPr>
            <p:grpSpPr>
              <a:xfrm>
                <a:off x="7194374" y="2413000"/>
                <a:ext cx="1733550" cy="1374775"/>
                <a:chOff x="7194374" y="2413000"/>
                <a:chExt cx="1733550" cy="1374775"/>
              </a:xfrm>
            </p:grpSpPr>
            <p:cxnSp>
              <p:nvCxnSpPr>
                <p:cNvPr id="68" name="Straight Connector 67"/>
                <p:cNvCxnSpPr/>
                <p:nvPr/>
              </p:nvCxnSpPr>
              <p:spPr>
                <a:xfrm flipH="1" flipV="1">
                  <a:off x="8057974" y="2419350"/>
                  <a:ext cx="6350" cy="593725"/>
                </a:xfrm>
                <a:prstGeom prst="line">
                  <a:avLst/>
                </a:prstGeom>
                <a:ln w="12700" cap="rnd">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194374" y="2413000"/>
                  <a:ext cx="1733550" cy="0"/>
                </a:xfrm>
                <a:prstGeom prst="line">
                  <a:avLst/>
                </a:prstGeom>
                <a:ln w="12700" cap="rnd">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7673799" y="3013075"/>
                  <a:ext cx="774700" cy="774700"/>
                </a:xfrm>
                <a:prstGeom prst="ellipse">
                  <a:avLst/>
                </a:prstGeom>
                <a:solidFill>
                  <a:schemeClr val="bg1"/>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pic>
              <p:nvPicPr>
                <p:cNvPr id="71" name="Picture 7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28913" y="3154681"/>
                  <a:ext cx="464472" cy="474114"/>
                </a:xfrm>
                <a:prstGeom prst="rect">
                  <a:avLst/>
                </a:prstGeom>
              </p:spPr>
            </p:pic>
          </p:grpSp>
        </p:grpSp>
      </p:grpSp>
    </p:spTree>
    <p:extLst>
      <p:ext uri="{BB962C8B-B14F-4D97-AF65-F5344CB8AC3E}">
        <p14:creationId xmlns:p14="http://schemas.microsoft.com/office/powerpoint/2010/main" val="410901425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atin typeface="Arial" charset="0"/>
              </a:rPr>
              <a:t>Custom/Targeted Malware</a:t>
            </a:r>
          </a:p>
        </p:txBody>
      </p:sp>
      <p:sp>
        <p:nvSpPr>
          <p:cNvPr id="11267" name="Content Placeholder 2"/>
          <p:cNvSpPr>
            <a:spLocks noGrp="1"/>
          </p:cNvSpPr>
          <p:nvPr>
            <p:ph idx="4294967295"/>
          </p:nvPr>
        </p:nvSpPr>
        <p:spPr>
          <a:xfrm>
            <a:off x="533400" y="1200151"/>
            <a:ext cx="7620000" cy="3394472"/>
          </a:xfrm>
          <a:prstGeom prst="rect">
            <a:avLst/>
          </a:prstGeom>
        </p:spPr>
        <p:txBody>
          <a:bodyPr/>
          <a:lstStyle/>
          <a:p>
            <a:r>
              <a:rPr lang="en-US">
                <a:latin typeface="Arial" charset="0"/>
              </a:rPr>
              <a:t>Chinese Gh0st RAT</a:t>
            </a:r>
          </a:p>
        </p:txBody>
      </p:sp>
      <p:pic>
        <p:nvPicPr>
          <p:cNvPr id="4" name="Picture 2"/>
          <p:cNvPicPr>
            <a:picLocks noChangeAspect="1" noChangeArrowheads="1"/>
          </p:cNvPicPr>
          <p:nvPr/>
        </p:nvPicPr>
        <p:blipFill>
          <a:blip r:embed="rId3" cstate="print"/>
          <a:srcRect/>
          <a:stretch>
            <a:fillRect/>
          </a:stretch>
        </p:blipFill>
        <p:spPr bwMode="auto">
          <a:xfrm>
            <a:off x="1295401" y="1714500"/>
            <a:ext cx="6555253"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7408324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alPolyTheme">
  <a:themeElements>
    <a:clrScheme name="McAfee 2012-2013">
      <a:dk1>
        <a:srgbClr val="5E6A71"/>
      </a:dk1>
      <a:lt1>
        <a:srgbClr val="FFFFFF"/>
      </a:lt1>
      <a:dk2>
        <a:srgbClr val="000000"/>
      </a:dk2>
      <a:lt2>
        <a:srgbClr val="FFFFFF"/>
      </a:lt2>
      <a:accent1>
        <a:srgbClr val="B71234"/>
      </a:accent1>
      <a:accent2>
        <a:srgbClr val="5E6A71"/>
      </a:accent2>
      <a:accent3>
        <a:srgbClr val="DD6B30"/>
      </a:accent3>
      <a:accent4>
        <a:srgbClr val="0074A8"/>
      </a:accent4>
      <a:accent5>
        <a:srgbClr val="7B4180"/>
      </a:accent5>
      <a:accent6>
        <a:srgbClr val="69A23B"/>
      </a:accent6>
      <a:hlink>
        <a:srgbClr val="4796C9"/>
      </a:hlink>
      <a:folHlink>
        <a:srgbClr val="005485"/>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71234"/>
        </a:solidFill>
      </a:spPr>
      <a:bodyPr wrap="square" rtlCol="0" anchor="ctr">
        <a:spAutoFit/>
      </a:bodyPr>
      <a:lstStyle>
        <a:defPPr algn="ctr">
          <a:lnSpc>
            <a:spcPct val="95000"/>
          </a:lnSpc>
          <a:defRPr sz="800" dirty="0">
            <a:solidFill>
              <a:srgbClr val="5E6A71"/>
            </a:solidFil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txDef>
      <a:spPr>
        <a:noFill/>
      </a:spPr>
      <a:bodyPr wrap="square" rtlCol="0">
        <a:spAutoFit/>
      </a:bodyPr>
      <a:lstStyle>
        <a:defPPr>
          <a:defRPr sz="1600" dirty="0" err="1" smtClean="0">
            <a:solidFill>
              <a:srgbClr val="5E6A71"/>
            </a:solidFill>
            <a:latin typeface="Franklin Gothic Book" pitchFamily="34" charset="0"/>
          </a:defRPr>
        </a:defPPr>
      </a:lstStyle>
    </a:tx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CB21D7AA4670B4495BF272958E67C9B" ma:contentTypeVersion="0" ma:contentTypeDescription="Create a new document." ma:contentTypeScope="" ma:versionID="f661a6805dd44efb843ec4350685fd62">
  <xsd:schema xmlns:xsd="http://www.w3.org/2001/XMLSchema" xmlns:xs="http://www.w3.org/2001/XMLSchema" xmlns:p="http://schemas.microsoft.com/office/2006/metadata/properties" xmlns:ns2="5cc96cb0-bf68-4cb4-b2fb-a22ca8174642" targetNamespace="http://schemas.microsoft.com/office/2006/metadata/properties" ma:root="true" ma:fieldsID="9c516a77e56885c60f5232f8bf0b1bea" ns2:_="">
    <xsd:import namespace="5cc96cb0-bf68-4cb4-b2fb-a22ca817464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c96cb0-bf68-4cb4-b2fb-a22ca817464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5cc96cb0-bf68-4cb4-b2fb-a22ca8174642">CH5W44LABS13-49-21</_dlc_DocId>
    <_dlc_DocIdUrl xmlns="5cc96cb0-bf68-4cb4-b2fb-a22ca8174642">
      <Url>http://2010.corp.mcafee.com/sites/labs/innovation/defense_against_the_dark_arts/_layouts/DocIdRedir.aspx?ID=CH5W44LABS13-49-21</Url>
      <Description>CH5W44LABS13-49-21</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8298F2D-4ED8-4E90-9206-6356D336A7DF}">
  <ds:schemaRefs>
    <ds:schemaRef ds:uri="http://schemas.microsoft.com/sharepoint/v3/contenttype/forms"/>
  </ds:schemaRefs>
</ds:datastoreItem>
</file>

<file path=customXml/itemProps2.xml><?xml version="1.0" encoding="utf-8"?>
<ds:datastoreItem xmlns:ds="http://schemas.openxmlformats.org/officeDocument/2006/customXml" ds:itemID="{972AB0AA-941C-4164-9392-CBC3E7C649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c96cb0-bf68-4cb4-b2fb-a22ca81746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E9F26E-672F-4653-A757-6196240B0C06}">
  <ds:schemaRefs>
    <ds:schemaRef ds:uri="http://schemas.microsoft.com/office/2006/metadata/properties"/>
    <ds:schemaRef ds:uri="http://schemas.microsoft.com/office/infopath/2007/PartnerControls"/>
    <ds:schemaRef ds:uri="5cc96cb0-bf68-4cb4-b2fb-a22ca8174642"/>
  </ds:schemaRefs>
</ds:datastoreItem>
</file>

<file path=customXml/itemProps4.xml><?xml version="1.0" encoding="utf-8"?>
<ds:datastoreItem xmlns:ds="http://schemas.openxmlformats.org/officeDocument/2006/customXml" ds:itemID="{74606863-3598-4122-B41B-4EBCFFC83D0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51885</TotalTime>
  <Words>1169</Words>
  <Application>Microsoft Macintosh PowerPoint</Application>
  <PresentationFormat>On-screen Show (16:9)</PresentationFormat>
  <Paragraphs>242</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CalPolyTheme</vt:lpstr>
      <vt:lpstr>Malware</vt:lpstr>
      <vt:lpstr>Basics of malware: recap</vt:lpstr>
      <vt:lpstr>Basics of malware: agenda</vt:lpstr>
      <vt:lpstr>Advanced Persistent Threats</vt:lpstr>
      <vt:lpstr>Malware Economy - APT</vt:lpstr>
      <vt:lpstr>Malware Economy - APT</vt:lpstr>
      <vt:lpstr>Malware Economy - APT</vt:lpstr>
      <vt:lpstr>Introducing the ‘APT-Kill-Chain’</vt:lpstr>
      <vt:lpstr>Custom/Targeted Malware</vt:lpstr>
      <vt:lpstr>Malware Economy - APT</vt:lpstr>
      <vt:lpstr>Malware Economy - APT</vt:lpstr>
      <vt:lpstr>Basics of malware: forensic analysis</vt:lpstr>
      <vt:lpstr>Lab</vt:lpstr>
      <vt:lpstr>Basics of malware: static analysis</vt:lpstr>
      <vt:lpstr>Basics of malware: static analysis</vt:lpstr>
      <vt:lpstr>Basics of malware: static analysis</vt:lpstr>
      <vt:lpstr>Basics of malware: string analysis</vt:lpstr>
      <vt:lpstr>Basics of malware: Binary analysis</vt:lpstr>
      <vt:lpstr>Basics of malware: Source analysis</vt:lpstr>
      <vt:lpstr>Lab</vt:lpstr>
      <vt:lpstr>Basics of malware: string analysis lab</vt:lpstr>
      <vt:lpstr>Basics of malware: string analysis lab</vt:lpstr>
      <vt:lpstr>Basics of malware: binary analysis lab</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Ram Venugopalan</dc:creator>
  <cp:lastModifiedBy>Christiaan Beek</cp:lastModifiedBy>
  <cp:revision>461</cp:revision>
  <dcterms:created xsi:type="dcterms:W3CDTF">2014-01-09T22:18:14Z</dcterms:created>
  <dcterms:modified xsi:type="dcterms:W3CDTF">2015-01-09T03:00:02Z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7175da32-41b2-479a-867d-d45ff71d4924</vt:lpwstr>
  </property>
  <property fmtid="{D5CDD505-2E9C-101B-9397-08002B2CF9AE}" pid="3" name="ContentTypeId">
    <vt:lpwstr>0x0101002CB21D7AA4670B4495BF272958E67C9B</vt:lpwstr>
  </property>
</Properties>
</file>