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107"/>
  </p:notesMasterIdLst>
  <p:handoutMasterIdLst>
    <p:handoutMasterId r:id="rId108"/>
  </p:handoutMasterIdLst>
  <p:sldIdLst>
    <p:sldId id="256" r:id="rId2"/>
    <p:sldId id="362" r:id="rId3"/>
    <p:sldId id="364" r:id="rId4"/>
    <p:sldId id="387" r:id="rId5"/>
    <p:sldId id="373" r:id="rId6"/>
    <p:sldId id="420" r:id="rId7"/>
    <p:sldId id="421" r:id="rId8"/>
    <p:sldId id="422" r:id="rId9"/>
    <p:sldId id="449" r:id="rId10"/>
    <p:sldId id="374" r:id="rId11"/>
    <p:sldId id="438" r:id="rId12"/>
    <p:sldId id="375" r:id="rId13"/>
    <p:sldId id="376" r:id="rId14"/>
    <p:sldId id="377" r:id="rId15"/>
    <p:sldId id="371" r:id="rId16"/>
    <p:sldId id="378" r:id="rId17"/>
    <p:sldId id="439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451" r:id="rId27"/>
    <p:sldId id="388" r:id="rId28"/>
    <p:sldId id="440" r:id="rId29"/>
    <p:sldId id="389" r:id="rId30"/>
    <p:sldId id="450" r:id="rId31"/>
    <p:sldId id="390" r:id="rId32"/>
    <p:sldId id="391" r:id="rId33"/>
    <p:sldId id="392" r:id="rId34"/>
    <p:sldId id="393" r:id="rId35"/>
    <p:sldId id="394" r:id="rId36"/>
    <p:sldId id="395" r:id="rId37"/>
    <p:sldId id="442" r:id="rId38"/>
    <p:sldId id="444" r:id="rId39"/>
    <p:sldId id="443" r:id="rId40"/>
    <p:sldId id="445" r:id="rId41"/>
    <p:sldId id="446" r:id="rId42"/>
    <p:sldId id="441" r:id="rId43"/>
    <p:sldId id="396" r:id="rId44"/>
    <p:sldId id="397" r:id="rId45"/>
    <p:sldId id="400" r:id="rId46"/>
    <p:sldId id="436" r:id="rId47"/>
    <p:sldId id="401" r:id="rId48"/>
    <p:sldId id="402" r:id="rId49"/>
    <p:sldId id="403" r:id="rId50"/>
    <p:sldId id="404" r:id="rId51"/>
    <p:sldId id="412" r:id="rId52"/>
    <p:sldId id="413" r:id="rId53"/>
    <p:sldId id="414" r:id="rId54"/>
    <p:sldId id="415" r:id="rId55"/>
    <p:sldId id="405" r:id="rId56"/>
    <p:sldId id="416" r:id="rId57"/>
    <p:sldId id="417" r:id="rId58"/>
    <p:sldId id="418" r:id="rId59"/>
    <p:sldId id="406" r:id="rId60"/>
    <p:sldId id="407" r:id="rId61"/>
    <p:sldId id="447" r:id="rId62"/>
    <p:sldId id="448" r:id="rId63"/>
    <p:sldId id="409" r:id="rId64"/>
    <p:sldId id="423" r:id="rId65"/>
    <p:sldId id="437" r:id="rId66"/>
    <p:sldId id="399" r:id="rId67"/>
    <p:sldId id="435" r:id="rId68"/>
    <p:sldId id="424" r:id="rId69"/>
    <p:sldId id="425" r:id="rId70"/>
    <p:sldId id="426" r:id="rId71"/>
    <p:sldId id="427" r:id="rId72"/>
    <p:sldId id="428" r:id="rId73"/>
    <p:sldId id="429" r:id="rId74"/>
    <p:sldId id="430" r:id="rId75"/>
    <p:sldId id="453" r:id="rId76"/>
    <p:sldId id="410" r:id="rId77"/>
    <p:sldId id="434" r:id="rId78"/>
    <p:sldId id="455" r:id="rId79"/>
    <p:sldId id="456" r:id="rId80"/>
    <p:sldId id="457" r:id="rId81"/>
    <p:sldId id="458" r:id="rId82"/>
    <p:sldId id="459" r:id="rId83"/>
    <p:sldId id="460" r:id="rId84"/>
    <p:sldId id="461" r:id="rId85"/>
    <p:sldId id="462" r:id="rId86"/>
    <p:sldId id="454" r:id="rId87"/>
    <p:sldId id="431" r:id="rId88"/>
    <p:sldId id="432" r:id="rId89"/>
    <p:sldId id="433" r:id="rId90"/>
    <p:sldId id="452" r:id="rId91"/>
    <p:sldId id="471" r:id="rId92"/>
    <p:sldId id="463" r:id="rId93"/>
    <p:sldId id="472" r:id="rId94"/>
    <p:sldId id="464" r:id="rId95"/>
    <p:sldId id="465" r:id="rId96"/>
    <p:sldId id="466" r:id="rId97"/>
    <p:sldId id="467" r:id="rId98"/>
    <p:sldId id="468" r:id="rId99"/>
    <p:sldId id="469" r:id="rId100"/>
    <p:sldId id="470" r:id="rId101"/>
    <p:sldId id="473" r:id="rId102"/>
    <p:sldId id="474" r:id="rId103"/>
    <p:sldId id="372" r:id="rId104"/>
    <p:sldId id="476" r:id="rId105"/>
    <p:sldId id="475" r:id="rId106"/>
  </p:sldIdLst>
  <p:sldSz cx="9144000" cy="5715000" type="screen16x10"/>
  <p:notesSz cx="6797675" cy="9928225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6ABF"/>
    <a:srgbClr val="6699FF"/>
    <a:srgbClr val="D9D9D9"/>
    <a:srgbClr val="A4CD81"/>
    <a:srgbClr val="C4660F"/>
    <a:srgbClr val="0000FF"/>
    <a:srgbClr val="1F7F9A"/>
    <a:srgbClr val="219F7A"/>
    <a:srgbClr val="E2B700"/>
    <a:srgbClr val="51A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C62BC1-C6B2-4686-B268-5290823BA914}">
  <a:tblStyle styleId="{A0C62BC1-C6B2-4686-B268-5290823BA914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1ECF1"/>
          </a:solidFill>
        </a:fill>
      </a:tcStyle>
    </a:wholeTbl>
    <a:band1H>
      <a:tcStyle>
        <a:tcBdr/>
        <a:fill>
          <a:solidFill>
            <a:srgbClr val="E0D5E0"/>
          </a:solidFill>
        </a:fill>
      </a:tcStyle>
    </a:band1H>
    <a:band1V>
      <a:tcStyle>
        <a:tcBdr/>
        <a:fill>
          <a:solidFill>
            <a:srgbClr val="E0D5E0"/>
          </a:solidFill>
        </a:fill>
      </a:tcStyle>
    </a:band1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86" autoAdjust="0"/>
    <p:restoredTop sz="94660"/>
  </p:normalViewPr>
  <p:slideViewPr>
    <p:cSldViewPr>
      <p:cViewPr varScale="1">
        <p:scale>
          <a:sx n="82" d="100"/>
          <a:sy n="82" d="100"/>
        </p:scale>
        <p:origin x="864" y="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2946" y="-114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handoutMaster" Target="handoutMasters/handout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6411"/>
          </a:xfrm>
          <a:prstGeom prst="rect">
            <a:avLst/>
          </a:prstGeom>
        </p:spPr>
        <p:txBody>
          <a:bodyPr vert="horz" lIns="95578" tIns="47790" rIns="95578" bIns="47790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2" y="1"/>
            <a:ext cx="2945660" cy="496411"/>
          </a:xfrm>
          <a:prstGeom prst="rect">
            <a:avLst/>
          </a:prstGeom>
        </p:spPr>
        <p:txBody>
          <a:bodyPr vert="horz" lIns="95578" tIns="47790" rIns="95578" bIns="47790" rtlCol="0"/>
          <a:lstStyle>
            <a:lvl1pPr algn="r">
              <a:defRPr sz="1300"/>
            </a:lvl1pPr>
          </a:lstStyle>
          <a:p>
            <a:fld id="{84C4164F-1D8F-433C-A880-C0F272550830}" type="datetimeFigureOut">
              <a:rPr lang="pt-BR" smtClean="0"/>
              <a:pPr/>
              <a:t>18/03/2021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60" cy="496411"/>
          </a:xfrm>
          <a:prstGeom prst="rect">
            <a:avLst/>
          </a:prstGeom>
        </p:spPr>
        <p:txBody>
          <a:bodyPr vert="horz" lIns="95578" tIns="47790" rIns="95578" bIns="47790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2" y="9430091"/>
            <a:ext cx="2945660" cy="496411"/>
          </a:xfrm>
          <a:prstGeom prst="rect">
            <a:avLst/>
          </a:prstGeom>
        </p:spPr>
        <p:txBody>
          <a:bodyPr vert="horz" lIns="95578" tIns="47790" rIns="95578" bIns="47790" rtlCol="0" anchor="b"/>
          <a:lstStyle>
            <a:lvl1pPr algn="r">
              <a:defRPr sz="1300"/>
            </a:lvl1pPr>
          </a:lstStyle>
          <a:p>
            <a:fld id="{DF4F0285-2CDA-4563-9104-960397CBBCD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7940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lIns="95564" tIns="95564" rIns="95564" bIns="95564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77894" marR="0" indent="0" algn="l" rtl="0">
              <a:spcBef>
                <a:spcPts val="0"/>
              </a:spcBef>
              <a:defRPr/>
            </a:lvl2pPr>
            <a:lvl3pPr marL="955790" marR="0" indent="0" algn="l" rtl="0">
              <a:spcBef>
                <a:spcPts val="0"/>
              </a:spcBef>
              <a:defRPr/>
            </a:lvl3pPr>
            <a:lvl4pPr marL="1433684" marR="0" indent="0" algn="l" rtl="0">
              <a:spcBef>
                <a:spcPts val="0"/>
              </a:spcBef>
              <a:defRPr/>
            </a:lvl4pPr>
            <a:lvl5pPr marL="1911579" marR="0" indent="0" algn="l" rtl="0">
              <a:spcBef>
                <a:spcPts val="0"/>
              </a:spcBef>
              <a:defRPr/>
            </a:lvl5pPr>
            <a:lvl6pPr marL="2389474" marR="0" indent="0" algn="l" rtl="0">
              <a:spcBef>
                <a:spcPts val="0"/>
              </a:spcBef>
              <a:defRPr/>
            </a:lvl6pPr>
            <a:lvl7pPr marL="2867369" marR="0" indent="0" algn="l" rtl="0">
              <a:spcBef>
                <a:spcPts val="0"/>
              </a:spcBef>
              <a:defRPr/>
            </a:lvl7pPr>
            <a:lvl8pPr marL="3345264" marR="0" indent="0" algn="l" rtl="0">
              <a:spcBef>
                <a:spcPts val="0"/>
              </a:spcBef>
              <a:defRPr/>
            </a:lvl8pPr>
            <a:lvl9pPr marL="3823159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50443" y="1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lIns="95564" tIns="95564" rIns="95564" bIns="95564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77894" marR="0" indent="0" algn="l" rtl="0">
              <a:spcBef>
                <a:spcPts val="0"/>
              </a:spcBef>
              <a:defRPr/>
            </a:lvl2pPr>
            <a:lvl3pPr marL="955790" marR="0" indent="0" algn="l" rtl="0">
              <a:spcBef>
                <a:spcPts val="0"/>
              </a:spcBef>
              <a:defRPr/>
            </a:lvl3pPr>
            <a:lvl4pPr marL="1433684" marR="0" indent="0" algn="l" rtl="0">
              <a:spcBef>
                <a:spcPts val="0"/>
              </a:spcBef>
              <a:defRPr/>
            </a:lvl4pPr>
            <a:lvl5pPr marL="1911579" marR="0" indent="0" algn="l" rtl="0">
              <a:spcBef>
                <a:spcPts val="0"/>
              </a:spcBef>
              <a:defRPr/>
            </a:lvl5pPr>
            <a:lvl6pPr marL="2389474" marR="0" indent="0" algn="l" rtl="0">
              <a:spcBef>
                <a:spcPts val="0"/>
              </a:spcBef>
              <a:defRPr/>
            </a:lvl6pPr>
            <a:lvl7pPr marL="2867369" marR="0" indent="0" algn="l" rtl="0">
              <a:spcBef>
                <a:spcPts val="0"/>
              </a:spcBef>
              <a:defRPr/>
            </a:lvl7pPr>
            <a:lvl8pPr marL="3345264" marR="0" indent="0" algn="l" rtl="0">
              <a:spcBef>
                <a:spcPts val="0"/>
              </a:spcBef>
              <a:defRPr/>
            </a:lvl8pPr>
            <a:lvl9pPr marL="3823159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422275" y="744538"/>
            <a:ext cx="5954713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79769" y="4715908"/>
            <a:ext cx="5438139" cy="4467701"/>
          </a:xfrm>
          <a:prstGeom prst="rect">
            <a:avLst/>
          </a:prstGeom>
          <a:noFill/>
          <a:ln>
            <a:noFill/>
          </a:ln>
        </p:spPr>
        <p:txBody>
          <a:bodyPr lIns="95564" tIns="95564" rIns="95564" bIns="95564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lIns="95564" tIns="95564" rIns="95564" bIns="95564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77894" marR="0" indent="0" algn="l" rtl="0">
              <a:spcBef>
                <a:spcPts val="0"/>
              </a:spcBef>
              <a:defRPr/>
            </a:lvl2pPr>
            <a:lvl3pPr marL="955790" marR="0" indent="0" algn="l" rtl="0">
              <a:spcBef>
                <a:spcPts val="0"/>
              </a:spcBef>
              <a:defRPr/>
            </a:lvl3pPr>
            <a:lvl4pPr marL="1433684" marR="0" indent="0" algn="l" rtl="0">
              <a:spcBef>
                <a:spcPts val="0"/>
              </a:spcBef>
              <a:defRPr/>
            </a:lvl4pPr>
            <a:lvl5pPr marL="1911579" marR="0" indent="0" algn="l" rtl="0">
              <a:spcBef>
                <a:spcPts val="0"/>
              </a:spcBef>
              <a:defRPr/>
            </a:lvl5pPr>
            <a:lvl6pPr marL="2389474" marR="0" indent="0" algn="l" rtl="0">
              <a:spcBef>
                <a:spcPts val="0"/>
              </a:spcBef>
              <a:defRPr/>
            </a:lvl6pPr>
            <a:lvl7pPr marL="2867369" marR="0" indent="0" algn="l" rtl="0">
              <a:spcBef>
                <a:spcPts val="0"/>
              </a:spcBef>
              <a:defRPr/>
            </a:lvl7pPr>
            <a:lvl8pPr marL="3345264" marR="0" indent="0" algn="l" rtl="0">
              <a:spcBef>
                <a:spcPts val="0"/>
              </a:spcBef>
              <a:defRPr/>
            </a:lvl8pPr>
            <a:lvl9pPr marL="3823159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lIns="95564" tIns="47769" rIns="95564" bIns="47769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pt-BR" smtClean="0"/>
              <a:pPr>
                <a:buSzPct val="25000"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994591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79769" y="4715908"/>
            <a:ext cx="5438139" cy="4467701"/>
          </a:xfrm>
          <a:prstGeom prst="rect">
            <a:avLst/>
          </a:prstGeom>
        </p:spPr>
        <p:txBody>
          <a:bodyPr lIns="95564" tIns="95564" rIns="95564" bIns="95564" anchor="t" anchorCtr="0">
            <a:noAutofit/>
          </a:bodyPr>
          <a:lstStyle/>
          <a:p>
            <a:endParaRPr dirty="0"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44538"/>
            <a:ext cx="5954713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pt-BR" smtClean="0"/>
              <a:pPr>
                <a:buSzPct val="25000"/>
              </a:pPr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778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7" descr="Onda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2670"/>
            <a:ext cx="9144000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2643174" y="2500310"/>
            <a:ext cx="6196025" cy="777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buClr>
                <a:srgbClr val="1B5E89"/>
              </a:buClr>
              <a:buFont typeface="Calibri"/>
              <a:buNone/>
              <a:defRPr sz="3600">
                <a:solidFill>
                  <a:srgbClr val="1F7F9A"/>
                </a:solidFill>
                <a:latin typeface="Calibri" pitchFamily="34" charset="0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4800600" y="3305276"/>
            <a:ext cx="4038599" cy="623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00"/>
              </a:spcBef>
              <a:buClr>
                <a:schemeClr val="accent1"/>
              </a:buClr>
              <a:buFont typeface="Noto Symbol"/>
              <a:buNone/>
              <a:defRPr sz="180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1pPr>
            <a:lvl2pPr marL="457200" marR="0" indent="0" algn="ctr" rtl="0">
              <a:spcBef>
                <a:spcPts val="600"/>
              </a:spcBef>
              <a:buClr>
                <a:srgbClr val="B86EB8"/>
              </a:buClr>
              <a:buFont typeface="Noto Symbol"/>
              <a:buNone/>
              <a:defRPr/>
            </a:lvl2pPr>
            <a:lvl3pPr marL="914400" marR="0" indent="0" algn="ctr" rtl="0">
              <a:spcBef>
                <a:spcPts val="600"/>
              </a:spcBef>
              <a:buClr>
                <a:schemeClr val="accent1"/>
              </a:buClr>
              <a:buFont typeface="Noto Symbol"/>
              <a:buNone/>
              <a:defRPr/>
            </a:lvl3pPr>
            <a:lvl4pPr marL="1371600" marR="0" indent="0" algn="ctr" rtl="0">
              <a:spcBef>
                <a:spcPts val="600"/>
              </a:spcBef>
              <a:buClr>
                <a:srgbClr val="B86EB8"/>
              </a:buClr>
              <a:buFont typeface="Noto Symbol"/>
              <a:buNone/>
              <a:defRPr/>
            </a:lvl4pPr>
            <a:lvl5pPr marL="1828800" marR="0" indent="0" algn="ctr" rtl="0">
              <a:spcBef>
                <a:spcPts val="600"/>
              </a:spcBef>
              <a:buClr>
                <a:schemeClr val="accent1"/>
              </a:buClr>
              <a:buFont typeface="Noto Symbol"/>
              <a:buNone/>
              <a:defRPr/>
            </a:lvl5pPr>
            <a:lvl6pPr marL="2286000" marR="0" indent="0" algn="ctr" rtl="0">
              <a:spcBef>
                <a:spcPts val="360"/>
              </a:spcBef>
              <a:buClr>
                <a:srgbClr val="B86EB8"/>
              </a:buClr>
              <a:buFont typeface="Noto Symbol"/>
              <a:buNone/>
              <a:defRPr/>
            </a:lvl6pPr>
            <a:lvl7pPr marL="2743200" marR="0" indent="0" algn="ctr" rtl="0">
              <a:spcBef>
                <a:spcPts val="360"/>
              </a:spcBef>
              <a:buClr>
                <a:schemeClr val="accent1"/>
              </a:buClr>
              <a:buFont typeface="Noto Symbol"/>
              <a:buNone/>
              <a:defRPr/>
            </a:lvl7pPr>
            <a:lvl8pPr marL="3200400" marR="0" indent="0" algn="ctr" rtl="0">
              <a:spcBef>
                <a:spcPts val="360"/>
              </a:spcBef>
              <a:buClr>
                <a:srgbClr val="B86EB8"/>
              </a:buClr>
              <a:buFont typeface="Noto Symbol"/>
              <a:buNone/>
              <a:defRPr/>
            </a:lvl8pPr>
            <a:lvl9pPr marL="3657600" marR="0" indent="0" algn="ctr" rtl="0">
              <a:spcBef>
                <a:spcPts val="360"/>
              </a:spcBef>
              <a:buClr>
                <a:schemeClr val="accent1"/>
              </a:buClr>
              <a:buFont typeface="Noto Symbol"/>
              <a:buNone/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800600" y="5354700"/>
            <a:ext cx="1232646" cy="3042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6311153" y="5354700"/>
            <a:ext cx="2617694" cy="3042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/>
          <p:nvPr/>
        </p:nvSpPr>
        <p:spPr>
          <a:xfrm>
            <a:off x="282575" y="214293"/>
            <a:ext cx="4235450" cy="2214579"/>
          </a:xfrm>
          <a:prstGeom prst="rect">
            <a:avLst/>
          </a:prstGeom>
          <a:solidFill>
            <a:srgbClr val="1B5E8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6800880" y="214294"/>
            <a:ext cx="2057400" cy="1071570"/>
          </a:xfrm>
          <a:prstGeom prst="rect">
            <a:avLst/>
          </a:prstGeom>
          <a:solidFill>
            <a:srgbClr val="0F91A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4643438" y="1357302"/>
            <a:ext cx="2057400" cy="1071570"/>
          </a:xfrm>
          <a:prstGeom prst="rect">
            <a:avLst/>
          </a:prstGeom>
          <a:solidFill>
            <a:srgbClr val="24AB8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4657740" y="214294"/>
            <a:ext cx="2057400" cy="1071570"/>
          </a:xfrm>
          <a:prstGeom prst="rect">
            <a:avLst/>
          </a:prstGeom>
          <a:solidFill>
            <a:srgbClr val="E0A70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6800880" y="1357302"/>
            <a:ext cx="2057400" cy="1071570"/>
          </a:xfrm>
          <a:prstGeom prst="rect">
            <a:avLst/>
          </a:prstGeom>
          <a:solidFill>
            <a:srgbClr val="76519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765194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pic>
        <p:nvPicPr>
          <p:cNvPr id="24" name="Shape 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891" y="857236"/>
            <a:ext cx="3974887" cy="111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8" descr="Onda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" y="437834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 rot="16200000" flipH="1">
            <a:off x="4107666" y="-4107662"/>
            <a:ext cx="928670" cy="9144002"/>
          </a:xfrm>
          <a:prstGeom prst="rect">
            <a:avLst/>
          </a:prstGeom>
          <a:solidFill>
            <a:srgbClr val="765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‹nº›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rot="16200000" flipH="1">
            <a:off x="4452932" y="-3452819"/>
            <a:ext cx="238139" cy="9144002"/>
          </a:xfrm>
          <a:prstGeom prst="rect">
            <a:avLst/>
          </a:prstGeom>
          <a:solidFill>
            <a:srgbClr val="E0A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hape 45"/>
          <p:cNvSpPr txBox="1">
            <a:spLocks noGrp="1"/>
          </p:cNvSpPr>
          <p:nvPr>
            <p:ph type="title"/>
          </p:nvPr>
        </p:nvSpPr>
        <p:spPr>
          <a:xfrm>
            <a:off x="498475" y="-20"/>
            <a:ext cx="7556312" cy="930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1B5E89"/>
              </a:buClr>
              <a:buFont typeface="Calibri"/>
              <a:buNone/>
              <a:defRPr sz="36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2" name="Shape 28"/>
          <p:cNvSpPr txBox="1">
            <a:spLocks noGrp="1"/>
          </p:cNvSpPr>
          <p:nvPr>
            <p:ph type="body" idx="1"/>
          </p:nvPr>
        </p:nvSpPr>
        <p:spPr>
          <a:xfrm>
            <a:off x="498475" y="1285864"/>
            <a:ext cx="7556312" cy="3454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1800">
                <a:solidFill>
                  <a:srgbClr val="1F7F9A"/>
                </a:solidFill>
                <a:latin typeface="Calibri" pitchFamily="34" charset="0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2 Picture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4800600" y="3853889"/>
            <a:ext cx="4038599" cy="777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buClr>
                <a:srgbClr val="1B5E89"/>
              </a:buClr>
              <a:buFont typeface="Calibri"/>
              <a:buNone/>
              <a:defRPr sz="1800">
                <a:solidFill>
                  <a:srgbClr val="1F7F9A"/>
                </a:solidFill>
                <a:latin typeface="Calibri" pitchFamily="34" charset="0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34" name="Shape 134"/>
          <p:cNvSpPr txBox="1">
            <a:spLocks noGrp="1"/>
          </p:cNvSpPr>
          <p:nvPr>
            <p:ph type="subTitle" idx="1"/>
          </p:nvPr>
        </p:nvSpPr>
        <p:spPr>
          <a:xfrm>
            <a:off x="4800600" y="4635500"/>
            <a:ext cx="4038599" cy="623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00"/>
              </a:spcBef>
              <a:buClr>
                <a:schemeClr val="accent1"/>
              </a:buClr>
              <a:buFont typeface="Noto Symbol"/>
              <a:buNone/>
              <a:defRPr sz="1800">
                <a:solidFill>
                  <a:srgbClr val="1F7F9A"/>
                </a:solidFill>
                <a:latin typeface="Calibri" pitchFamily="34" charset="0"/>
              </a:defRPr>
            </a:lvl1pPr>
            <a:lvl2pPr marL="457200" marR="0" indent="0" algn="ctr" rtl="0">
              <a:spcBef>
                <a:spcPts val="600"/>
              </a:spcBef>
              <a:buClr>
                <a:srgbClr val="B86EB8"/>
              </a:buClr>
              <a:buFont typeface="Noto Symbol"/>
              <a:buNone/>
              <a:defRPr/>
            </a:lvl2pPr>
            <a:lvl3pPr marL="914400" marR="0" indent="0" algn="ctr" rtl="0">
              <a:spcBef>
                <a:spcPts val="600"/>
              </a:spcBef>
              <a:buClr>
                <a:schemeClr val="accent1"/>
              </a:buClr>
              <a:buFont typeface="Noto Symbol"/>
              <a:buNone/>
              <a:defRPr/>
            </a:lvl3pPr>
            <a:lvl4pPr marL="1371600" marR="0" indent="0" algn="ctr" rtl="0">
              <a:spcBef>
                <a:spcPts val="600"/>
              </a:spcBef>
              <a:buClr>
                <a:srgbClr val="B86EB8"/>
              </a:buClr>
              <a:buFont typeface="Noto Symbol"/>
              <a:buNone/>
              <a:defRPr/>
            </a:lvl4pPr>
            <a:lvl5pPr marL="1828800" marR="0" indent="0" algn="ctr" rtl="0">
              <a:spcBef>
                <a:spcPts val="600"/>
              </a:spcBef>
              <a:buClr>
                <a:schemeClr val="accent1"/>
              </a:buClr>
              <a:buFont typeface="Noto Symbol"/>
              <a:buNone/>
              <a:defRPr/>
            </a:lvl5pPr>
            <a:lvl6pPr marL="2286000" marR="0" indent="0" algn="ctr" rtl="0">
              <a:spcBef>
                <a:spcPts val="360"/>
              </a:spcBef>
              <a:buClr>
                <a:srgbClr val="B86EB8"/>
              </a:buClr>
              <a:buFont typeface="Noto Symbol"/>
              <a:buNone/>
              <a:defRPr/>
            </a:lvl6pPr>
            <a:lvl7pPr marL="2743200" marR="0" indent="0" algn="ctr" rtl="0">
              <a:spcBef>
                <a:spcPts val="360"/>
              </a:spcBef>
              <a:buClr>
                <a:schemeClr val="accent1"/>
              </a:buClr>
              <a:buFont typeface="Noto Symbol"/>
              <a:buNone/>
              <a:defRPr/>
            </a:lvl7pPr>
            <a:lvl8pPr marL="3200400" marR="0" indent="0" algn="ctr" rtl="0">
              <a:spcBef>
                <a:spcPts val="360"/>
              </a:spcBef>
              <a:buClr>
                <a:srgbClr val="B86EB8"/>
              </a:buClr>
              <a:buFont typeface="Noto Symbol"/>
              <a:buNone/>
              <a:defRPr/>
            </a:lvl8pPr>
            <a:lvl9pPr marL="3657600" marR="0" indent="0" algn="ctr" rtl="0">
              <a:spcBef>
                <a:spcPts val="360"/>
              </a:spcBef>
              <a:buClr>
                <a:schemeClr val="accent1"/>
              </a:buClr>
              <a:buFont typeface="Noto Symbol"/>
              <a:buNone/>
              <a:defRPr/>
            </a:lvl9pPr>
          </a:lstStyle>
          <a:p>
            <a:endParaRPr dirty="0"/>
          </a:p>
        </p:txBody>
      </p:sp>
      <p:sp>
        <p:nvSpPr>
          <p:cNvPr id="135" name="Shape 135"/>
          <p:cNvSpPr txBox="1">
            <a:spLocks noGrp="1"/>
          </p:cNvSpPr>
          <p:nvPr>
            <p:ph type="dt" idx="10"/>
          </p:nvPr>
        </p:nvSpPr>
        <p:spPr>
          <a:xfrm>
            <a:off x="4800600" y="5354700"/>
            <a:ext cx="1232646" cy="3042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ftr" idx="11"/>
          </p:nvPr>
        </p:nvSpPr>
        <p:spPr>
          <a:xfrm>
            <a:off x="6311153" y="5354700"/>
            <a:ext cx="2617694" cy="3042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282575" y="190500"/>
            <a:ext cx="4235450" cy="3489959"/>
          </a:xfrm>
          <a:prstGeom prst="rect">
            <a:avLst/>
          </a:prstGeom>
          <a:solidFill>
            <a:srgbClr val="137CC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6802438" y="190500"/>
            <a:ext cx="2057400" cy="1699260"/>
          </a:xfrm>
          <a:prstGeom prst="rect">
            <a:avLst/>
          </a:prstGeom>
          <a:solidFill>
            <a:srgbClr val="E0A70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4624387" y="1981200"/>
            <a:ext cx="2057400" cy="1699260"/>
          </a:xfrm>
          <a:prstGeom prst="rect">
            <a:avLst/>
          </a:prstGeom>
          <a:solidFill>
            <a:srgbClr val="76519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40" name="Shape 140"/>
          <p:cNvSpPr>
            <a:spLocks noGrp="1"/>
          </p:cNvSpPr>
          <p:nvPr>
            <p:ph type="pic" idx="2"/>
          </p:nvPr>
        </p:nvSpPr>
        <p:spPr>
          <a:xfrm>
            <a:off x="4624387" y="190500"/>
            <a:ext cx="2057400" cy="1699260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Shape 141"/>
          <p:cNvSpPr>
            <a:spLocks noGrp="1"/>
          </p:cNvSpPr>
          <p:nvPr>
            <p:ph type="pic" idx="3"/>
          </p:nvPr>
        </p:nvSpPr>
        <p:spPr>
          <a:xfrm>
            <a:off x="6802438" y="1981200"/>
            <a:ext cx="2057400" cy="1699260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Shape 142"/>
          <p:cNvSpPr txBox="1">
            <a:spLocks noGrp="1"/>
          </p:cNvSpPr>
          <p:nvPr>
            <p:ph type="body" idx="4"/>
          </p:nvPr>
        </p:nvSpPr>
        <p:spPr>
          <a:xfrm>
            <a:off x="627612" y="873125"/>
            <a:ext cx="3545373" cy="23105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ctr" rtl="0">
              <a:spcBef>
                <a:spcPts val="600"/>
              </a:spcBef>
              <a:buClr>
                <a:schemeClr val="lt1"/>
              </a:buClr>
              <a:buFont typeface="Calibri"/>
              <a:buNone/>
              <a:defRPr sz="3600" b="1">
                <a:solidFill>
                  <a:schemeClr val="bg1"/>
                </a:solidFill>
                <a:latin typeface="Calibri" pitchFamily="34" charset="0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2" name="Shape 67"/>
          <p:cNvSpPr txBox="1">
            <a:spLocks noGrp="1"/>
          </p:cNvSpPr>
          <p:nvPr>
            <p:ph type="sldNum" idx="12"/>
          </p:nvPr>
        </p:nvSpPr>
        <p:spPr>
          <a:xfrm>
            <a:off x="8305800" y="201861"/>
            <a:ext cx="554037" cy="3042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400" b="0" i="0" u="none" strike="noStrike" cap="none" baseline="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pPr marL="0" lvl="0" indent="0">
                <a:spcBef>
                  <a:spcPts val="0"/>
                </a:spcBef>
                <a:buSzPct val="25000"/>
                <a:buNone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nten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8166846" y="235478"/>
            <a:ext cx="685799" cy="1333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98475" y="403412"/>
            <a:ext cx="7556312" cy="930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1B5E89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410075" y="1654968"/>
            <a:ext cx="3657600" cy="163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dt" idx="10"/>
          </p:nvPr>
        </p:nvSpPr>
        <p:spPr>
          <a:xfrm>
            <a:off x="6795246" y="5352987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ftr" idx="11"/>
          </p:nvPr>
        </p:nvSpPr>
        <p:spPr>
          <a:xfrm>
            <a:off x="201706" y="5352987"/>
            <a:ext cx="6122893" cy="3042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8305800" y="201861"/>
            <a:ext cx="554037" cy="3042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400" b="0" i="0" u="none" strike="noStrike" cap="none" baseline="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pPr marL="0" lvl="0" indent="0">
                <a:spcBef>
                  <a:spcPts val="0"/>
                </a:spcBef>
                <a:buSzPct val="25000"/>
                <a:buNone/>
              </a:pPr>
              <a:t>‹nº›</a:t>
            </a:fld>
            <a:endParaRPr lang="pt-BR"/>
          </a:p>
        </p:txBody>
      </p:sp>
      <p:sp>
        <p:nvSpPr>
          <p:cNvPr id="150" name="Shape 150"/>
          <p:cNvSpPr txBox="1">
            <a:spLocks noGrp="1"/>
          </p:cNvSpPr>
          <p:nvPr>
            <p:ph type="body" idx="2"/>
          </p:nvPr>
        </p:nvSpPr>
        <p:spPr>
          <a:xfrm>
            <a:off x="498518" y="1654968"/>
            <a:ext cx="3657600" cy="3450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3"/>
          </p:nvPr>
        </p:nvSpPr>
        <p:spPr>
          <a:xfrm>
            <a:off x="4410075" y="3474719"/>
            <a:ext cx="3657600" cy="163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Conten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8166846" y="235478"/>
            <a:ext cx="685799" cy="1333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98475" y="403412"/>
            <a:ext cx="7556312" cy="930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1B5E89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dt" idx="10"/>
          </p:nvPr>
        </p:nvSpPr>
        <p:spPr>
          <a:xfrm>
            <a:off x="6795246" y="5352987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ftr" idx="11"/>
          </p:nvPr>
        </p:nvSpPr>
        <p:spPr>
          <a:xfrm>
            <a:off x="201706" y="5352987"/>
            <a:ext cx="6122893" cy="3042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8305800" y="201861"/>
            <a:ext cx="554037" cy="3042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400" b="0" i="0" u="none" strike="noStrike" cap="none" baseline="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pPr marL="0" lvl="0" indent="0">
                <a:spcBef>
                  <a:spcPts val="0"/>
                </a:spcBef>
                <a:buSzPct val="25000"/>
                <a:buNone/>
              </a:pPr>
              <a:t>‹nº›</a:t>
            </a:fld>
            <a:endParaRPr lang="pt-BR"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502920" y="1654968"/>
            <a:ext cx="3657413" cy="163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59" name="Shape 159"/>
          <p:cNvSpPr txBox="1">
            <a:spLocks noGrp="1"/>
          </p:cNvSpPr>
          <p:nvPr>
            <p:ph type="body" idx="2"/>
          </p:nvPr>
        </p:nvSpPr>
        <p:spPr>
          <a:xfrm>
            <a:off x="502920" y="3470803"/>
            <a:ext cx="3657413" cy="163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3"/>
          </p:nvPr>
        </p:nvSpPr>
        <p:spPr>
          <a:xfrm>
            <a:off x="4410075" y="1654968"/>
            <a:ext cx="3657600" cy="163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4"/>
          </p:nvPr>
        </p:nvSpPr>
        <p:spPr>
          <a:xfrm>
            <a:off x="4410075" y="3474719"/>
            <a:ext cx="3657600" cy="163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8166846" y="235478"/>
            <a:ext cx="685799" cy="1333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98475" y="403412"/>
            <a:ext cx="7556312" cy="930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1B5E89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 rot="5400000">
            <a:off x="2549563" y="-400088"/>
            <a:ext cx="3454135" cy="7556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dt" idx="10"/>
          </p:nvPr>
        </p:nvSpPr>
        <p:spPr>
          <a:xfrm>
            <a:off x="6795246" y="5352987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ftr" idx="11"/>
          </p:nvPr>
        </p:nvSpPr>
        <p:spPr>
          <a:xfrm>
            <a:off x="201706" y="5352987"/>
            <a:ext cx="6122893" cy="3042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8305800" y="201861"/>
            <a:ext cx="554037" cy="3042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400" b="0" i="0" u="none" strike="noStrike" cap="none" baseline="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pPr marL="0" lvl="0" indent="0">
                <a:spcBef>
                  <a:spcPts val="0"/>
                </a:spcBef>
                <a:buSzPct val="25000"/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8166846" y="235478"/>
            <a:ext cx="685799" cy="2518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 rot="5400000">
            <a:off x="6181671" y="2609719"/>
            <a:ext cx="4309518" cy="681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1B5E89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 rot="5400000">
            <a:off x="1725837" y="-469674"/>
            <a:ext cx="4320724" cy="68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dt" idx="10"/>
          </p:nvPr>
        </p:nvSpPr>
        <p:spPr>
          <a:xfrm>
            <a:off x="6795246" y="5352987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ftr" idx="11"/>
          </p:nvPr>
        </p:nvSpPr>
        <p:spPr>
          <a:xfrm>
            <a:off x="201706" y="5352987"/>
            <a:ext cx="6122893" cy="3042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8305800" y="201861"/>
            <a:ext cx="554037" cy="3042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400" b="0" i="0" u="none" strike="noStrike" cap="none" baseline="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pPr marL="0" lvl="0" indent="0">
                <a:spcBef>
                  <a:spcPts val="0"/>
                </a:spcBef>
                <a:buSzPct val="25000"/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C5FF6-30A0-4B74-89B6-F89E84D00F46}" type="datetimeFigureOut">
              <a:rPr lang="en-US" smtClean="0"/>
              <a:pPr>
                <a:defRPr/>
              </a:pPr>
              <a:t>3/18/2021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61A4C-E29C-4A1F-B56F-36B50F0D326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5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98475" y="403412"/>
            <a:ext cx="7556312" cy="930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buClr>
                <a:srgbClr val="1B5E89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98475" y="1651000"/>
            <a:ext cx="7556312" cy="3454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133350" algn="l" rtl="0">
              <a:spcBef>
                <a:spcPts val="2000"/>
              </a:spcBef>
              <a:buClr>
                <a:schemeClr val="accent1"/>
              </a:buClr>
              <a:buFont typeface="Noto Symbol"/>
              <a:buChar char="■"/>
              <a:defRPr/>
            </a:lvl1pPr>
            <a:lvl2pPr marL="457200" marR="0" indent="-133350" algn="l" rtl="0">
              <a:spcBef>
                <a:spcPts val="600"/>
              </a:spcBef>
              <a:buClr>
                <a:srgbClr val="B86EB8"/>
              </a:buClr>
              <a:buFont typeface="Noto Symbol"/>
              <a:buChar char="■"/>
              <a:defRPr/>
            </a:lvl2pPr>
            <a:lvl3pPr marL="685800" marR="0" indent="-133350" algn="l" rtl="0">
              <a:spcBef>
                <a:spcPts val="600"/>
              </a:spcBef>
              <a:buClr>
                <a:schemeClr val="accent1"/>
              </a:buClr>
              <a:buFont typeface="Noto Symbol"/>
              <a:buChar char="■"/>
              <a:defRPr/>
            </a:lvl3pPr>
            <a:lvl4pPr marL="914400" marR="0" indent="-133350" algn="l" rtl="0">
              <a:spcBef>
                <a:spcPts val="600"/>
              </a:spcBef>
              <a:buClr>
                <a:srgbClr val="B86EB8"/>
              </a:buClr>
              <a:buFont typeface="Noto Symbol"/>
              <a:buChar char="■"/>
              <a:defRPr/>
            </a:lvl4pPr>
            <a:lvl5pPr marL="1143000" marR="0" indent="-133350" algn="l" rtl="0">
              <a:spcBef>
                <a:spcPts val="600"/>
              </a:spcBef>
              <a:buClr>
                <a:schemeClr val="accent1"/>
              </a:buClr>
              <a:buFont typeface="Noto Symbol"/>
              <a:buChar char="■"/>
              <a:defRPr/>
            </a:lvl5pPr>
            <a:lvl6pPr marL="1377950" marR="0" indent="-149225" algn="l" rtl="0">
              <a:spcBef>
                <a:spcPts val="360"/>
              </a:spcBef>
              <a:buClr>
                <a:srgbClr val="B86EB8"/>
              </a:buClr>
              <a:buFont typeface="Noto Symbol"/>
              <a:buChar char="■"/>
              <a:defRPr/>
            </a:lvl6pPr>
            <a:lvl7pPr marL="1603375" marR="0" indent="-14605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■"/>
              <a:defRPr/>
            </a:lvl7pPr>
            <a:lvl8pPr marL="1830388" marR="0" indent="-144463" algn="l" rtl="0">
              <a:spcBef>
                <a:spcPts val="360"/>
              </a:spcBef>
              <a:buClr>
                <a:srgbClr val="B86EB8"/>
              </a:buClr>
              <a:buFont typeface="Noto Symbol"/>
              <a:buChar char="■"/>
              <a:defRPr/>
            </a:lvl8pPr>
            <a:lvl9pPr marL="2057400" marR="0" indent="-142875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■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6795246" y="5352987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201706" y="5352987"/>
            <a:ext cx="6122893" cy="3042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305800" y="201861"/>
            <a:ext cx="554037" cy="3042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400" b="0" i="0" u="none" strike="noStrike" cap="none" baseline="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pPr marL="0" lvl="0" indent="0">
                <a:spcBef>
                  <a:spcPts val="0"/>
                </a:spcBef>
                <a:buSzPct val="25000"/>
                <a:buNone/>
              </a:pPr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1" r:id="rId2"/>
    <p:sldLayoutId id="2147483661" r:id="rId3"/>
    <p:sldLayoutId id="2147483662" r:id="rId4"/>
    <p:sldLayoutId id="2147483663" r:id="rId5"/>
    <p:sldLayoutId id="2147483666" r:id="rId6"/>
    <p:sldLayoutId id="2147483667" r:id="rId7"/>
    <p:sldLayoutId id="2147483672" r:id="rId8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ssolution.com/" TargetMode="External"/><Relationship Id="rId2" Type="http://schemas.openxmlformats.org/officeDocument/2006/relationships/hyperlink" Target="http://www.fda.gov/cd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mericanpharmaceuticalreview.com/" TargetMode="External"/><Relationship Id="rId4" Type="http://schemas.openxmlformats.org/officeDocument/2006/relationships/hyperlink" Target="http://www.dissolutiontech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ctrTitle"/>
          </p:nvPr>
        </p:nvSpPr>
        <p:spPr>
          <a:xfrm>
            <a:off x="3510748" y="2571748"/>
            <a:ext cx="5347532" cy="9987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1B5E89"/>
              </a:buClr>
              <a:buSzPct val="25000"/>
              <a:buFont typeface="Calibri"/>
              <a:buNone/>
            </a:pPr>
            <a:r>
              <a:rPr lang="pt-BR" sz="3600" b="1" i="0" u="none" strike="noStrike" cap="none" baseline="0" dirty="0">
                <a:solidFill>
                  <a:srgbClr val="1B5E89"/>
                </a:solidFill>
                <a:latin typeface="Calibri"/>
                <a:ea typeface="Calibri"/>
                <a:cs typeface="Calibri"/>
                <a:sym typeface="Calibri"/>
              </a:rPr>
              <a:t>DISSOLUÇÃO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subTitle" idx="1"/>
          </p:nvPr>
        </p:nvSpPr>
        <p:spPr>
          <a:xfrm>
            <a:off x="3428992" y="3214690"/>
            <a:ext cx="5357850" cy="6237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300"/>
              </a:spcBef>
              <a:buClr>
                <a:schemeClr val="accent1"/>
              </a:buClr>
              <a:buFont typeface="Noto Symbol"/>
              <a:buNone/>
            </a:pPr>
            <a:r>
              <a:rPr lang="pt-BR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Elaborado por  Jackeline </a:t>
            </a:r>
            <a:r>
              <a:rPr lang="pt-BR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Capatto</a:t>
            </a:r>
            <a:r>
              <a:rPr lang="pt-BR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Batistela</a:t>
            </a:r>
            <a:endParaRPr lang="pt-BR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300"/>
              </a:spcBef>
              <a:buClr>
                <a:schemeClr val="accent1"/>
              </a:buClr>
              <a:buFont typeface="Noto Symbol"/>
              <a:buNone/>
            </a:pPr>
            <a:r>
              <a:rPr lang="pt-BR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Julho 2016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10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DISSOLUÇÃO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251520" y="2209428"/>
            <a:ext cx="868853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pt-BR" sz="2800" b="1" dirty="0">
                <a:solidFill>
                  <a:prstClr val="black"/>
                </a:solidFill>
                <a:latin typeface="Calibri" panose="020F0502020204030204" pitchFamily="34" charset="0"/>
              </a:rPr>
              <a:t>Parâmetros que influenciam no ensaio de dissolução</a:t>
            </a:r>
          </a:p>
          <a:p>
            <a:pPr lvl="0" algn="ctr">
              <a:lnSpc>
                <a:spcPct val="150000"/>
              </a:lnSpc>
            </a:pPr>
            <a:endParaRPr lang="pt-BR" sz="2800" b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algn="ctr"/>
            <a:endParaRPr lang="pt-BR" sz="2800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842125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100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Pós-Registro – RDC 73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51520" y="2353444"/>
            <a:ext cx="86803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3600" b="1" dirty="0">
                <a:solidFill>
                  <a:prstClr val="black"/>
                </a:solidFill>
                <a:latin typeface="Calibri" panose="020F0502020204030204" pitchFamily="34" charset="0"/>
              </a:rPr>
              <a:t>Pós-Registro/Renovação - Portfólio</a:t>
            </a:r>
          </a:p>
        </p:txBody>
      </p:sp>
    </p:spTree>
    <p:extLst>
      <p:ext uri="{BB962C8B-B14F-4D97-AF65-F5344CB8AC3E}">
        <p14:creationId xmlns:p14="http://schemas.microsoft.com/office/powerpoint/2010/main" val="241812298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101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Pós-Registro – RDC 73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79512" y="1273324"/>
            <a:ext cx="868032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Mudanças Relacionadas ao Insumo Farmacêutico:</a:t>
            </a:r>
          </a:p>
          <a:p>
            <a:pPr marL="342900" indent="-342900" algn="just">
              <a:lnSpc>
                <a:spcPct val="150000"/>
              </a:lnSpc>
              <a:buAutoNum type="alphaLcParenR"/>
            </a:pPr>
            <a:r>
              <a:rPr lang="pt-BR" sz="1600" b="1" dirty="0" err="1">
                <a:solidFill>
                  <a:prstClr val="black"/>
                </a:solidFill>
                <a:latin typeface="Calibri" panose="020F0502020204030204" pitchFamily="34" charset="0"/>
              </a:rPr>
              <a:t>Subtituição</a:t>
            </a: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 ou Inclusão de Local de Fabricação do IFA pelo fabricante: 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Sem Impacto;</a:t>
            </a:r>
          </a:p>
          <a:p>
            <a:pPr marL="342900" indent="-342900" algn="just">
              <a:lnSpc>
                <a:spcPct val="150000"/>
              </a:lnSpc>
              <a:buAutoNum type="alphaLcParenR"/>
            </a:pP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Mudança da Razão Social do local de fabricação do IFA: 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Sem Impacto;</a:t>
            </a:r>
          </a:p>
          <a:p>
            <a:pPr marL="342900" indent="-342900" algn="just">
              <a:lnSpc>
                <a:spcPct val="150000"/>
              </a:lnSpc>
              <a:buAutoNum type="alphaLcParenR"/>
            </a:pP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Substituição ou Inclusão de novo fabricante de IFA: 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Perfil de Dissolução Comparativo (PDC) IFA aprovado x IFA inclusão;</a:t>
            </a:r>
          </a:p>
          <a:p>
            <a:pPr marL="342900" indent="-342900" algn="just">
              <a:lnSpc>
                <a:spcPct val="150000"/>
              </a:lnSpc>
              <a:buAutoNum type="alphaLcParenR"/>
            </a:pP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Mudança Menor de Produção do IFA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: Quando não altera rota de síntese: PDC;</a:t>
            </a:r>
          </a:p>
          <a:p>
            <a:pPr marL="342900" indent="-342900" algn="just">
              <a:lnSpc>
                <a:spcPct val="150000"/>
              </a:lnSpc>
              <a:buAutoNum type="alphaLcParenR"/>
            </a:pP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Mudança Maior de Produção do IFA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: PDC.</a:t>
            </a:r>
          </a:p>
        </p:txBody>
      </p:sp>
    </p:spTree>
    <p:extLst>
      <p:ext uri="{BB962C8B-B14F-4D97-AF65-F5344CB8AC3E}">
        <p14:creationId xmlns:p14="http://schemas.microsoft.com/office/powerpoint/2010/main" val="241812298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102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Pós-Registro – RDC 73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79512" y="1273324"/>
            <a:ext cx="86803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Mudanças Relacionadas aos testes/métodos analíticos:</a:t>
            </a:r>
          </a:p>
          <a:p>
            <a:pPr marL="342900" indent="-342900" algn="just">
              <a:lnSpc>
                <a:spcPct val="150000"/>
              </a:lnSpc>
              <a:buAutoNum type="alphaLcParenR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Alterações na metodologia de quantificação demanda nova validação analítica;</a:t>
            </a:r>
          </a:p>
          <a:p>
            <a:pPr marL="342900" indent="-342900" algn="just">
              <a:lnSpc>
                <a:spcPct val="150000"/>
              </a:lnSpc>
              <a:buAutoNum type="alphaLcParenR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Alterações nas condições da dissolução demanda nova validação analítica.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9512" y="2497460"/>
            <a:ext cx="86803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Mudanças na Composição do Medicamento/Formulação:</a:t>
            </a:r>
          </a:p>
          <a:p>
            <a:pPr marL="342900" indent="-342900" algn="just">
              <a:lnSpc>
                <a:spcPct val="150000"/>
              </a:lnSpc>
              <a:buAutoNum type="alphaLcParenR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Perfil de Dissolução Comparativo;</a:t>
            </a:r>
          </a:p>
          <a:p>
            <a:pPr marL="342900" indent="-342900" algn="just">
              <a:lnSpc>
                <a:spcPct val="150000"/>
              </a:lnSpc>
              <a:buAutoNum type="alphaLcParenR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Nova Validação da Metodologia Analítica, se aplicável.</a:t>
            </a:r>
          </a:p>
        </p:txBody>
      </p:sp>
      <p:sp>
        <p:nvSpPr>
          <p:cNvPr id="6" name="Retângulo 5"/>
          <p:cNvSpPr/>
          <p:nvPr/>
        </p:nvSpPr>
        <p:spPr>
          <a:xfrm>
            <a:off x="179512" y="3577580"/>
            <a:ext cx="86803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Mudanças no Processo Produtivo/Tamanho de Lote/Equipamento:</a:t>
            </a:r>
          </a:p>
          <a:p>
            <a:pPr marL="342900" indent="-342900" algn="just">
              <a:lnSpc>
                <a:spcPct val="150000"/>
              </a:lnSpc>
              <a:buAutoNum type="alphaLcParenR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Perfil de Dissolução Comparativo;</a:t>
            </a:r>
          </a:p>
          <a:p>
            <a:pPr marL="342900" indent="-342900" algn="just">
              <a:lnSpc>
                <a:spcPct val="150000"/>
              </a:lnSpc>
              <a:buAutoNum type="alphaLcParenR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Nova Validação da Metodologia Analítica, se aplicável.</a:t>
            </a:r>
          </a:p>
        </p:txBody>
      </p:sp>
    </p:spTree>
    <p:extLst>
      <p:ext uri="{BB962C8B-B14F-4D97-AF65-F5344CB8AC3E}">
        <p14:creationId xmlns:p14="http://schemas.microsoft.com/office/powerpoint/2010/main" val="241812298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103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DISSOLUÇÃO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3275856" y="2209428"/>
            <a:ext cx="3071782" cy="1085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48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70997833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104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39552" y="1633364"/>
            <a:ext cx="623600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Referências:</a:t>
            </a:r>
          </a:p>
          <a:p>
            <a:endParaRPr lang="pt-BR" dirty="0"/>
          </a:p>
          <a:p>
            <a:pPr>
              <a:buFont typeface="Wingdings" pitchFamily="2" charset="2"/>
              <a:buChar char="ü"/>
            </a:pPr>
            <a:r>
              <a:rPr lang="pt-BR" dirty="0"/>
              <a:t> Legislações ANVISA;</a:t>
            </a:r>
          </a:p>
          <a:p>
            <a:pPr>
              <a:buFont typeface="Wingdings" pitchFamily="2" charset="2"/>
              <a:buChar char="ü"/>
            </a:pPr>
            <a:r>
              <a:rPr lang="pt-BR" dirty="0"/>
              <a:t> Treinamento de Dissolução Prof. Humberto – Universidade de São Paulo;</a:t>
            </a:r>
          </a:p>
          <a:p>
            <a:pPr>
              <a:buFont typeface="Wingdings" pitchFamily="2" charset="2"/>
              <a:buChar char="ü"/>
            </a:pPr>
            <a:r>
              <a:rPr lang="pt-BR" dirty="0"/>
              <a:t> Capítulo Geral de Dissolução – USP;</a:t>
            </a:r>
          </a:p>
        </p:txBody>
      </p:sp>
    </p:spTree>
    <p:extLst>
      <p:ext uri="{BB962C8B-B14F-4D97-AF65-F5344CB8AC3E}">
        <p14:creationId xmlns:p14="http://schemas.microsoft.com/office/powerpoint/2010/main" val="70997833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105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DISSOLUÇÃO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3275856" y="2209428"/>
            <a:ext cx="30717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48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Obrigada!</a:t>
            </a:r>
          </a:p>
        </p:txBody>
      </p:sp>
    </p:spTree>
    <p:extLst>
      <p:ext uri="{BB962C8B-B14F-4D97-AF65-F5344CB8AC3E}">
        <p14:creationId xmlns:p14="http://schemas.microsoft.com/office/powerpoint/2010/main" val="709978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11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DISSOLUÇÃO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224456" y="1345332"/>
            <a:ext cx="868853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b="1" u="sng" dirty="0">
                <a:solidFill>
                  <a:prstClr val="black"/>
                </a:solidFill>
                <a:latin typeface="Calibri" panose="020F0502020204030204" pitchFamily="34" charset="0"/>
              </a:rPr>
              <a:t>Parâmetros que influenciam no ensaio de dissolução:</a:t>
            </a:r>
          </a:p>
          <a:p>
            <a:pPr lvl="0">
              <a:lnSpc>
                <a:spcPct val="150000"/>
              </a:lnSpc>
            </a:pPr>
            <a:endParaRPr lang="pt-BR" b="1" u="sng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latin typeface="+mj-lt"/>
              </a:rPr>
              <a:t>Características do fármaco (rota de síntese, solubilidade, </a:t>
            </a:r>
            <a:r>
              <a:rPr lang="pt-BR" sz="1200" b="1" u="sng" dirty="0">
                <a:latin typeface="+mj-lt"/>
              </a:rPr>
              <a:t>polimorfismo</a:t>
            </a:r>
            <a:r>
              <a:rPr lang="pt-BR" sz="1200" dirty="0">
                <a:latin typeface="+mj-lt"/>
              </a:rPr>
              <a:t>,</a:t>
            </a:r>
          </a:p>
          <a:p>
            <a:r>
              <a:rPr lang="pt-BR" sz="1200" dirty="0">
                <a:latin typeface="+mj-lt"/>
              </a:rPr>
              <a:t>       tamanho de partícula);</a:t>
            </a:r>
          </a:p>
          <a:p>
            <a:endParaRPr lang="pt-BR" sz="12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prstClr val="black"/>
                </a:solidFill>
                <a:latin typeface="+mj-lt"/>
              </a:rPr>
              <a:t>Formulação (forma farmacêutica, excipientes, revestimento, granulação);</a:t>
            </a:r>
          </a:p>
          <a:p>
            <a:pPr marL="285750" indent="-285750"/>
            <a:endParaRPr lang="pt-BR" sz="1200" dirty="0">
              <a:solidFill>
                <a:prstClr val="black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prstClr val="black"/>
                </a:solidFill>
                <a:latin typeface="+mj-lt"/>
              </a:rPr>
              <a:t>Parâmetros de processo de produção (dureza, tipo de compressão, malha);</a:t>
            </a:r>
          </a:p>
          <a:p>
            <a:endParaRPr lang="pt-BR" sz="1200" dirty="0">
              <a:solidFill>
                <a:prstClr val="black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prstClr val="black"/>
                </a:solidFill>
                <a:latin typeface="+mj-lt"/>
              </a:rPr>
              <a:t>Parâmetros do próprio ensaio (pH, volume, rotação, aparato).</a:t>
            </a:r>
          </a:p>
          <a:p>
            <a:endParaRPr lang="pt-BR" sz="12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71302" y="3633250"/>
            <a:ext cx="8688535" cy="7386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pt-BR" b="1" dirty="0">
                <a:solidFill>
                  <a:prstClr val="black"/>
                </a:solidFill>
                <a:latin typeface="Calibri" panose="020F0502020204030204" pitchFamily="34" charset="0"/>
              </a:rPr>
              <a:t>A CAPACIDADE DOS TESTES DE DISSOLUÇÃO EM APONTAR TAIS ALTERAÇÕES É EXATAMENTE UM DOS SEUS OBJETIVOS.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5" t="50000" r="2602" b="2652"/>
          <a:stretch/>
        </p:blipFill>
        <p:spPr>
          <a:xfrm>
            <a:off x="6051525" y="1398321"/>
            <a:ext cx="2808312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21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12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DISSOLUÇÃO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1302" y="1057300"/>
            <a:ext cx="8688535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endParaRPr lang="pt-BR" b="1" u="sng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/>
              <a:t>Para que um fármaco seja absorvido, é fundamental a sua dissolução nos fluidos do trato gastrintestinal (TGI);</a:t>
            </a:r>
          </a:p>
          <a:p>
            <a:pPr algn="just"/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/>
              <a:t>Em muitos casos, a etapa de dissolução é a responsável pela velocidade de absorção;</a:t>
            </a:r>
          </a:p>
          <a:p>
            <a:pPr algn="just"/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/>
              <a:t>Existem muitas evidências cientificamente comprovadas de que a maioria dos problemas de biodisponibilidade devem-se a problemas de dissolução.</a:t>
            </a:r>
          </a:p>
          <a:p>
            <a:pPr algn="just"/>
            <a:endParaRPr lang="pt-BR" dirty="0">
              <a:solidFill>
                <a:prstClr val="black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O ensaio de dissolução é o único teste que pode apresentar algum grau de relevância no efeito terapêutico do princípio ativo “in vivo”, desde que estudado adequadamente.</a:t>
            </a:r>
          </a:p>
          <a:p>
            <a:endParaRPr lang="pt-BR" dirty="0"/>
          </a:p>
          <a:p>
            <a:endParaRPr lang="pt-BR" dirty="0"/>
          </a:p>
          <a:p>
            <a:pPr algn="ctr"/>
            <a:r>
              <a:rPr lang="pt-BR" b="1" dirty="0"/>
              <a:t>Um bom domínio sobre os pontos críticos/variáveis/operacionalização é importantíssimo para quem atua em CQ, desenvolvimento, registro, pesquisa.</a:t>
            </a:r>
            <a:endParaRPr lang="pt-BR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3967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13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DISSOLUÇÃO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1302" y="1057300"/>
            <a:ext cx="8688535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>
                <a:latin typeface="Calibri" pitchFamily="34" charset="0"/>
              </a:rPr>
              <a:t>Aspecto de fundamental importância em dissolução: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1600" dirty="0">
              <a:latin typeface="Calibr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1600" dirty="0">
              <a:latin typeface="Calibr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1600" dirty="0">
              <a:latin typeface="Calibri" pitchFamily="34" charset="0"/>
            </a:endParaRPr>
          </a:p>
          <a:p>
            <a:endParaRPr lang="pt-BR" sz="1600" dirty="0">
              <a:latin typeface="Calibri" pitchFamily="34" charset="0"/>
            </a:endParaRPr>
          </a:p>
          <a:p>
            <a:endParaRPr lang="pt-BR" sz="1600" dirty="0">
              <a:latin typeface="Calibri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pt-BR" sz="1600" dirty="0">
                <a:latin typeface="Calibri" pitchFamily="34" charset="0"/>
              </a:rPr>
              <a:t>Nas empresas, a criação de um grupo especializado em dissolução é um caminho importante para:</a:t>
            </a:r>
          </a:p>
          <a:p>
            <a:endParaRPr lang="pt-BR" sz="1600" dirty="0">
              <a:latin typeface="Calibri" pitchFamily="34" charset="0"/>
            </a:endParaRPr>
          </a:p>
          <a:p>
            <a:r>
              <a:rPr lang="pt-BR" sz="1600" dirty="0">
                <a:latin typeface="Calibri" pitchFamily="34" charset="0"/>
              </a:rPr>
              <a:t>– Desenvolvimento de métodos;</a:t>
            </a:r>
          </a:p>
          <a:p>
            <a:r>
              <a:rPr lang="pt-BR" sz="1600" dirty="0">
                <a:latin typeface="Calibri" pitchFamily="34" charset="0"/>
              </a:rPr>
              <a:t>-  Interpretação dos Resultados;</a:t>
            </a:r>
          </a:p>
          <a:p>
            <a:r>
              <a:rPr lang="pt-BR" sz="1600" dirty="0">
                <a:latin typeface="Calibri" pitchFamily="34" charset="0"/>
              </a:rPr>
              <a:t>– Discussão de problemas;</a:t>
            </a:r>
          </a:p>
          <a:p>
            <a:r>
              <a:rPr lang="pt-BR" sz="1600" dirty="0">
                <a:latin typeface="Calibri" pitchFamily="34" charset="0"/>
              </a:rPr>
              <a:t>– Acúmulo de experiência;</a:t>
            </a:r>
          </a:p>
          <a:p>
            <a:r>
              <a:rPr lang="pt-BR" sz="1600" dirty="0">
                <a:latin typeface="Calibri" pitchFamily="34" charset="0"/>
              </a:rPr>
              <a:t>– Direcionar desenvolvimento e avaliação de novas formulações;</a:t>
            </a:r>
          </a:p>
          <a:p>
            <a:r>
              <a:rPr lang="pt-BR" sz="1600" dirty="0">
                <a:solidFill>
                  <a:prstClr val="black"/>
                </a:solidFill>
                <a:latin typeface="Calibri" pitchFamily="34" charset="0"/>
              </a:rPr>
              <a:t>-   Auxilia na avaliação da Estabilidade do medicamento;</a:t>
            </a:r>
          </a:p>
        </p:txBody>
      </p:sp>
      <p:sp>
        <p:nvSpPr>
          <p:cNvPr id="2" name="Elipse 1"/>
          <p:cNvSpPr/>
          <p:nvPr/>
        </p:nvSpPr>
        <p:spPr>
          <a:xfrm>
            <a:off x="2915816" y="1705372"/>
            <a:ext cx="2972756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CAPACITAÇÃO DA EQUIPE</a:t>
            </a:r>
          </a:p>
        </p:txBody>
      </p:sp>
    </p:spTree>
    <p:extLst>
      <p:ext uri="{BB962C8B-B14F-4D97-AF65-F5344CB8AC3E}">
        <p14:creationId xmlns:p14="http://schemas.microsoft.com/office/powerpoint/2010/main" val="1966173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14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DISSOLUÇÃO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1302" y="1705372"/>
            <a:ext cx="8688535" cy="209288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pt-BR" dirty="0"/>
          </a:p>
          <a:p>
            <a:pPr algn="ctr"/>
            <a:r>
              <a:rPr lang="pt-BR" sz="2800" dirty="0"/>
              <a:t>O treinamento e a experiência dos analistas são</a:t>
            </a:r>
          </a:p>
          <a:p>
            <a:pPr algn="ctr"/>
            <a:r>
              <a:rPr lang="pt-BR" sz="2800" dirty="0"/>
              <a:t>de importância fundamental para minimizar as</a:t>
            </a:r>
          </a:p>
          <a:p>
            <a:pPr algn="ctr"/>
            <a:r>
              <a:rPr lang="pt-BR" sz="2800" dirty="0"/>
              <a:t>fontes de variabilidade e obter resultados</a:t>
            </a:r>
          </a:p>
          <a:p>
            <a:pPr algn="ctr"/>
            <a:r>
              <a:rPr lang="pt-BR" sz="2800" dirty="0"/>
              <a:t>confiáveis em dissolução</a:t>
            </a:r>
            <a:r>
              <a:rPr lang="pt-BR" sz="3200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4142060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15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DISSOLUÇÃO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611560" y="1183040"/>
            <a:ext cx="4376519" cy="33829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1800" b="1" u="sng" dirty="0">
                <a:solidFill>
                  <a:prstClr val="black"/>
                </a:solidFill>
                <a:latin typeface="Calibri" panose="020F0502020204030204" pitchFamily="34" charset="0"/>
              </a:rPr>
              <a:t>É aplicável a diversas formas farmacêuticas:</a:t>
            </a:r>
          </a:p>
          <a:p>
            <a:pPr lvl="0">
              <a:lnSpc>
                <a:spcPct val="150000"/>
              </a:lnSpc>
            </a:pPr>
            <a:endParaRPr lang="pt-BR" b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>
                <a:solidFill>
                  <a:prstClr val="black"/>
                </a:solidFill>
                <a:latin typeface="Calibri" panose="020F0502020204030204" pitchFamily="34" charset="0"/>
              </a:rPr>
              <a:t>Comprimidos de Liberação Imediata ou Controlada;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>
                <a:solidFill>
                  <a:prstClr val="black"/>
                </a:solidFill>
                <a:latin typeface="Calibri" panose="020F0502020204030204" pitchFamily="34" charset="0"/>
              </a:rPr>
              <a:t>Cápsulas de Liberação Imediata ou Controlada;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>
                <a:solidFill>
                  <a:prstClr val="black"/>
                </a:solidFill>
                <a:latin typeface="Calibri" panose="020F0502020204030204" pitchFamily="34" charset="0"/>
              </a:rPr>
              <a:t>Suspensões;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>
                <a:solidFill>
                  <a:prstClr val="black"/>
                </a:solidFill>
                <a:latin typeface="Calibri" panose="020F0502020204030204" pitchFamily="34" charset="0"/>
              </a:rPr>
              <a:t>Comprimidos Mastigáveis;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 err="1">
                <a:solidFill>
                  <a:prstClr val="black"/>
                </a:solidFill>
                <a:latin typeface="Calibri" panose="020F0502020204030204" pitchFamily="34" charset="0"/>
              </a:rPr>
              <a:t>Transdérmicos</a:t>
            </a:r>
            <a:r>
              <a:rPr lang="pt-BR" dirty="0">
                <a:solidFill>
                  <a:prstClr val="black"/>
                </a:solidFill>
                <a:latin typeface="Calibri" panose="020F0502020204030204" pitchFamily="34" charset="0"/>
              </a:rPr>
              <a:t>;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 err="1">
                <a:solidFill>
                  <a:prstClr val="black"/>
                </a:solidFill>
                <a:latin typeface="Calibri" panose="020F0502020204030204" pitchFamily="34" charset="0"/>
              </a:rPr>
              <a:t>Semi-sólidos</a:t>
            </a:r>
            <a:r>
              <a:rPr lang="pt-BR" dirty="0">
                <a:solidFill>
                  <a:prstClr val="black"/>
                </a:solidFill>
                <a:latin typeface="Calibri" panose="020F0502020204030204" pitchFamily="34" charset="0"/>
              </a:rPr>
              <a:t>;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>
                <a:solidFill>
                  <a:prstClr val="black"/>
                </a:solidFill>
                <a:latin typeface="Calibri" panose="020F0502020204030204" pitchFamily="34" charset="0"/>
              </a:rPr>
              <a:t>Cápsulas gelatinosas moles;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>
                <a:solidFill>
                  <a:prstClr val="black"/>
                </a:solidFill>
                <a:latin typeface="Calibri" panose="020F0502020204030204" pitchFamily="34" charset="0"/>
              </a:rPr>
              <a:t>Implantes.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566" y="1256074"/>
            <a:ext cx="2203434" cy="330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62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16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DISSOLUÇÃO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790551" y="2353444"/>
            <a:ext cx="728436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pt-BR" sz="3200" b="1" dirty="0">
                <a:solidFill>
                  <a:prstClr val="black"/>
                </a:solidFill>
                <a:latin typeface="Calibri" panose="020F0502020204030204" pitchFamily="34" charset="0"/>
              </a:rPr>
              <a:t>Equipamentos de Dissolução (Fonte: USP)</a:t>
            </a:r>
          </a:p>
          <a:p>
            <a:pPr lvl="0" algn="ctr">
              <a:lnSpc>
                <a:spcPct val="150000"/>
              </a:lnSpc>
            </a:pPr>
            <a:endParaRPr lang="pt-BR" sz="3200" b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285750" lvl="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pt-BR" sz="3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326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17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DISSOLUÇÃO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611560" y="1183040"/>
            <a:ext cx="4597734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1800" b="1" u="sng" dirty="0">
                <a:solidFill>
                  <a:prstClr val="black"/>
                </a:solidFill>
                <a:latin typeface="Calibri" panose="020F0502020204030204" pitchFamily="34" charset="0"/>
              </a:rPr>
              <a:t>Equipamentos de Dissolução (segundo à USP):</a:t>
            </a:r>
          </a:p>
          <a:p>
            <a:pPr lvl="0">
              <a:lnSpc>
                <a:spcPct val="150000"/>
              </a:lnSpc>
            </a:pPr>
            <a:endParaRPr lang="pt-BR" b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>
                <a:solidFill>
                  <a:prstClr val="black"/>
                </a:solidFill>
                <a:latin typeface="Calibri" panose="020F0502020204030204" pitchFamily="34" charset="0"/>
              </a:rPr>
              <a:t>Aparato 1: Cesto;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>
                <a:solidFill>
                  <a:prstClr val="black"/>
                </a:solidFill>
                <a:latin typeface="Calibri" panose="020F0502020204030204" pitchFamily="34" charset="0"/>
              </a:rPr>
              <a:t>Aparato 2: Pás;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>
                <a:solidFill>
                  <a:prstClr val="black"/>
                </a:solidFill>
                <a:latin typeface="Calibri" panose="020F0502020204030204" pitchFamily="34" charset="0"/>
              </a:rPr>
              <a:t>Aparato 3: Cilindros Recíprocos;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>
                <a:solidFill>
                  <a:prstClr val="black"/>
                </a:solidFill>
                <a:latin typeface="Calibri" panose="020F0502020204030204" pitchFamily="34" charset="0"/>
              </a:rPr>
              <a:t>Aparato 4: </a:t>
            </a:r>
            <a:r>
              <a:rPr lang="pt-BR" dirty="0" err="1">
                <a:solidFill>
                  <a:prstClr val="black"/>
                </a:solidFill>
                <a:latin typeface="Calibri" panose="020F0502020204030204" pitchFamily="34" charset="0"/>
              </a:rPr>
              <a:t>Flow</a:t>
            </a:r>
            <a:r>
              <a:rPr lang="pt-BR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dirty="0" err="1">
                <a:solidFill>
                  <a:prstClr val="black"/>
                </a:solidFill>
                <a:latin typeface="Calibri" panose="020F0502020204030204" pitchFamily="34" charset="0"/>
              </a:rPr>
              <a:t>Cell</a:t>
            </a:r>
            <a:r>
              <a:rPr lang="pt-BR" dirty="0">
                <a:solidFill>
                  <a:prstClr val="black"/>
                </a:solidFill>
                <a:latin typeface="Calibri" panose="020F0502020204030204" pitchFamily="34" charset="0"/>
              </a:rPr>
              <a:t>;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>
                <a:solidFill>
                  <a:prstClr val="black"/>
                </a:solidFill>
                <a:latin typeface="Calibri" panose="020F0502020204030204" pitchFamily="34" charset="0"/>
              </a:rPr>
              <a:t>Aparato 5: Disco sob pá;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>
                <a:solidFill>
                  <a:prstClr val="black"/>
                </a:solidFill>
                <a:latin typeface="Calibri" panose="020F0502020204030204" pitchFamily="34" charset="0"/>
              </a:rPr>
              <a:t>Aparato 6: Cilindro Rotatório;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>
                <a:solidFill>
                  <a:prstClr val="black"/>
                </a:solidFill>
                <a:latin typeface="Calibri" panose="020F0502020204030204" pitchFamily="34" charset="0"/>
              </a:rPr>
              <a:t>Aparato 7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>
                <a:solidFill>
                  <a:prstClr val="black"/>
                </a:solidFill>
                <a:latin typeface="Calibri" panose="020F0502020204030204" pitchFamily="34" charset="0"/>
              </a:rPr>
              <a:t>Aparato 8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899" y="1579211"/>
            <a:ext cx="3022351" cy="214746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5264681" y="3863247"/>
            <a:ext cx="3664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i="1" dirty="0">
                <a:solidFill>
                  <a:srgbClr val="316ABF"/>
                </a:solidFill>
              </a:rPr>
              <a:t>Escolha depende da forma farmacêutica </a:t>
            </a:r>
          </a:p>
          <a:p>
            <a:pPr algn="ctr"/>
            <a:r>
              <a:rPr lang="pt-BR" b="1" i="1" dirty="0">
                <a:solidFill>
                  <a:srgbClr val="316ABF"/>
                </a:solidFill>
              </a:rPr>
              <a:t>e da finalidade do teste.</a:t>
            </a:r>
          </a:p>
        </p:txBody>
      </p:sp>
    </p:spTree>
    <p:extLst>
      <p:ext uri="{BB962C8B-B14F-4D97-AF65-F5344CB8AC3E}">
        <p14:creationId xmlns:p14="http://schemas.microsoft.com/office/powerpoint/2010/main" val="2783326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18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DISSOLUÇÃO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611560" y="1183040"/>
            <a:ext cx="374441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1800" b="1" u="sng" dirty="0">
                <a:solidFill>
                  <a:prstClr val="black"/>
                </a:solidFill>
                <a:latin typeface="Calibri" panose="020F0502020204030204" pitchFamily="34" charset="0"/>
              </a:rPr>
              <a:t>APARATO 1 – CESTO</a:t>
            </a:r>
          </a:p>
          <a:p>
            <a:pPr lvl="0">
              <a:lnSpc>
                <a:spcPct val="150000"/>
              </a:lnSpc>
            </a:pPr>
            <a:endParaRPr lang="pt-BR" sz="1800" b="1" u="sng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Utilizado para cápsulas, pellets e comprimidos, principalmente quando há flutuação da forma farmacêutica;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50 a 100 rpm.</a:t>
            </a:r>
          </a:p>
          <a:p>
            <a:pPr lvl="0">
              <a:lnSpc>
                <a:spcPct val="150000"/>
              </a:lnSpc>
            </a:pPr>
            <a:endParaRPr lang="pt-BR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432689"/>
            <a:ext cx="2722928" cy="282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80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19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DISSOLUÇÃO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611560" y="1183040"/>
            <a:ext cx="3744416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1800" b="1" u="sng" dirty="0">
                <a:solidFill>
                  <a:prstClr val="black"/>
                </a:solidFill>
                <a:latin typeface="Calibri" panose="020F0502020204030204" pitchFamily="34" charset="0"/>
              </a:rPr>
              <a:t>APARATO 2 – PÁS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Utilizado para cápsulas, comprimidos e suspensões;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50 ou 75 </a:t>
            </a:r>
            <a:r>
              <a:rPr lang="pt-BR" sz="1800" dirty="0" err="1">
                <a:solidFill>
                  <a:prstClr val="black"/>
                </a:solidFill>
                <a:latin typeface="Calibri" panose="020F0502020204030204" pitchFamily="34" charset="0"/>
              </a:rPr>
              <a:t>rpm</a:t>
            </a: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.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Rotações menores que 25 </a:t>
            </a:r>
            <a:r>
              <a:rPr lang="pt-BR" sz="1800" dirty="0" err="1">
                <a:solidFill>
                  <a:prstClr val="black"/>
                </a:solidFill>
                <a:latin typeface="Calibri" panose="020F0502020204030204" pitchFamily="34" charset="0"/>
              </a:rPr>
              <a:t>rpm</a:t>
            </a: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 são inaceitáveis – hidrodinâmica não reprodutível.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Acima de 150rpm – Turbulência.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Entre 25 e 50rpm, aceitável para suspensões.</a:t>
            </a:r>
          </a:p>
          <a:p>
            <a:pPr lvl="0">
              <a:lnSpc>
                <a:spcPct val="150000"/>
              </a:lnSpc>
            </a:pPr>
            <a:endParaRPr lang="pt-BR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489348"/>
            <a:ext cx="2636486" cy="288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28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2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Legislações Importantes/Fontes de Informações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56584" y="1273324"/>
            <a:ext cx="8856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200" b="1" dirty="0">
                <a:solidFill>
                  <a:prstClr val="black"/>
                </a:solidFill>
                <a:latin typeface="Calibri" panose="020F0502020204030204" pitchFamily="34" charset="0"/>
              </a:rPr>
              <a:t>RESOLUÇÃO-RDC Nº. 31, DE 11 DE AGOSTO DE 2010 – PERFIS DE DISSOLUÇÃO E EQFAR</a:t>
            </a:r>
          </a:p>
          <a:p>
            <a:pPr marL="171450" lvl="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200" b="1" dirty="0">
                <a:solidFill>
                  <a:prstClr val="black"/>
                </a:solidFill>
                <a:latin typeface="Calibri" panose="020F0502020204030204" pitchFamily="34" charset="0"/>
              </a:rPr>
              <a:t>RE 899 – VALIDAÇÃO DE MÉTODOS ANALÍTICOS</a:t>
            </a:r>
          </a:p>
          <a:p>
            <a:pPr marL="171450" lvl="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200" b="1" dirty="0">
                <a:solidFill>
                  <a:prstClr val="black"/>
                </a:solidFill>
                <a:latin typeface="Calibri" panose="020F0502020204030204" pitchFamily="34" charset="0"/>
              </a:rPr>
              <a:t>CP129 – CONSULTA PÚBLICA PARA REVISÃO DA RE899</a:t>
            </a:r>
          </a:p>
          <a:p>
            <a:pPr marL="171450" lvl="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200" b="1" dirty="0">
                <a:solidFill>
                  <a:prstClr val="black"/>
                </a:solidFill>
                <a:latin typeface="Calibri" panose="020F0502020204030204" pitchFamily="34" charset="0"/>
              </a:rPr>
              <a:t> NOTA TÉCNICA nº 003/2013</a:t>
            </a:r>
          </a:p>
          <a:p>
            <a:pPr marL="171450" lvl="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200" b="1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sz="1200" b="1" dirty="0">
                <a:solidFill>
                  <a:prstClr val="black"/>
                </a:solidFill>
                <a:latin typeface="Calibri" panose="020F0502020204030204" pitchFamily="34" charset="0"/>
                <a:hlinkClick r:id="rId2"/>
              </a:rPr>
              <a:t>www.fda.gov/cder</a:t>
            </a:r>
            <a:endParaRPr lang="pt-BR" sz="1200" b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171450" lvl="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200" b="1" dirty="0">
                <a:solidFill>
                  <a:prstClr val="black"/>
                </a:solidFill>
                <a:latin typeface="Calibri" panose="020F0502020204030204" pitchFamily="34" charset="0"/>
                <a:hlinkClick r:id="rId3"/>
              </a:rPr>
              <a:t>www.dissolution.com</a:t>
            </a:r>
            <a:endParaRPr lang="pt-BR" sz="1200" b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171450" lvl="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200" b="1" dirty="0">
                <a:solidFill>
                  <a:prstClr val="black"/>
                </a:solidFill>
                <a:latin typeface="Calibri" panose="020F0502020204030204" pitchFamily="34" charset="0"/>
                <a:hlinkClick r:id="rId4"/>
              </a:rPr>
              <a:t>www.dissolutiontech.com</a:t>
            </a:r>
            <a:endParaRPr lang="pt-BR" sz="1200" b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171450" lvl="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200" b="1" dirty="0">
                <a:solidFill>
                  <a:prstClr val="black"/>
                </a:solidFill>
                <a:latin typeface="Calibri" panose="020F0502020204030204" pitchFamily="34" charset="0"/>
                <a:hlinkClick r:id="rId5"/>
              </a:rPr>
              <a:t>www.americanpharmaceuticalreview.com</a:t>
            </a:r>
            <a:endParaRPr lang="pt-BR" sz="1200" b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171450" lvl="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200" b="1" dirty="0" err="1">
                <a:solidFill>
                  <a:prstClr val="black"/>
                </a:solidFill>
                <a:latin typeface="Calibri" panose="020F0502020204030204" pitchFamily="34" charset="0"/>
              </a:rPr>
              <a:t>Chemical</a:t>
            </a:r>
            <a:r>
              <a:rPr lang="pt-BR" sz="1200" b="1" dirty="0">
                <a:solidFill>
                  <a:prstClr val="black"/>
                </a:solidFill>
                <a:latin typeface="Calibri" panose="020F0502020204030204" pitchFamily="34" charset="0"/>
              </a:rPr>
              <a:t> Abstracts</a:t>
            </a:r>
          </a:p>
          <a:p>
            <a:pPr lvl="0">
              <a:lnSpc>
                <a:spcPct val="150000"/>
              </a:lnSpc>
            </a:pPr>
            <a:endParaRPr lang="pt-BR" sz="1200" b="1" u="sng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252000" lvl="1">
              <a:lnSpc>
                <a:spcPct val="150000"/>
              </a:lnSpc>
            </a:pPr>
            <a:endParaRPr lang="pt-BR" sz="1200" u="sng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pt-BR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717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20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DISSOLUÇÃO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611560" y="1183040"/>
            <a:ext cx="39604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1800" b="1" u="sng" dirty="0">
                <a:solidFill>
                  <a:prstClr val="black"/>
                </a:solidFill>
                <a:latin typeface="Calibri" panose="020F0502020204030204" pitchFamily="34" charset="0"/>
              </a:rPr>
              <a:t>APARATO 3 – CILINDROS RECÍPROCOS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Utilizado cubas de 200 </a:t>
            </a:r>
            <a:r>
              <a:rPr lang="pt-BR" sz="1800" dirty="0" err="1">
                <a:solidFill>
                  <a:prstClr val="black"/>
                </a:solidFill>
                <a:latin typeface="Calibri" panose="020F0502020204030204" pitchFamily="34" charset="0"/>
              </a:rPr>
              <a:t>mL</a:t>
            </a: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, nos quais os cilindros são mergulhados;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Operação sequencial;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Possibilita a mudança de meios de dissolução (</a:t>
            </a:r>
            <a:r>
              <a:rPr lang="pt-BR" sz="1800" dirty="0" err="1">
                <a:solidFill>
                  <a:prstClr val="black"/>
                </a:solidFill>
                <a:latin typeface="Calibri" panose="020F0502020204030204" pitchFamily="34" charset="0"/>
              </a:rPr>
              <a:t>pH´s</a:t>
            </a: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);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Indicado para mudança de pH, pellets, liberação modificada.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345332"/>
            <a:ext cx="2074612" cy="294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64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21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DISSOLUÇÃO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611560" y="1183040"/>
            <a:ext cx="3960440" cy="3747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1600" b="1" u="sng" dirty="0">
                <a:solidFill>
                  <a:prstClr val="black"/>
                </a:solidFill>
                <a:latin typeface="Calibri" panose="020F0502020204030204" pitchFamily="34" charset="0"/>
              </a:rPr>
              <a:t>APARATO 4 – FLOW CELL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Células nas quais a forma farmacêutica é submetida a um fluxo de meio de dissolução;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Adequado para fármacos pouco solúveis, mudança de pH;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Problemas: consumo de meio e validação do método;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Permite velocidade de fluxo superiores a 50mL/</a:t>
            </a:r>
            <a:r>
              <a:rPr lang="pt-BR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min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(3L/h).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6" t="32014" r="61340" b="16326"/>
          <a:stretch/>
        </p:blipFill>
        <p:spPr>
          <a:xfrm>
            <a:off x="4716016" y="1384343"/>
            <a:ext cx="1944216" cy="295232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6" t="29840" r="12201" b="12200"/>
          <a:stretch/>
        </p:blipFill>
        <p:spPr>
          <a:xfrm>
            <a:off x="6644184" y="1528359"/>
            <a:ext cx="2144738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93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22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DISSOLUÇÃO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683568" y="1777380"/>
            <a:ext cx="39604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1800" b="1" u="sng" dirty="0">
                <a:solidFill>
                  <a:prstClr val="black"/>
                </a:solidFill>
                <a:latin typeface="Calibri" panose="020F0502020204030204" pitchFamily="34" charset="0"/>
              </a:rPr>
              <a:t>APARATO 5 – DISCO SOB PÁ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Adaptação do aparato 2;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Para produtos de aplicação tópica ou </a:t>
            </a:r>
            <a:r>
              <a:rPr lang="pt-BR" sz="1800" dirty="0" err="1">
                <a:solidFill>
                  <a:prstClr val="black"/>
                </a:solidFill>
                <a:latin typeface="Calibri" panose="020F0502020204030204" pitchFamily="34" charset="0"/>
              </a:rPr>
              <a:t>transdérmica</a:t>
            </a: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;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048" y="1554325"/>
            <a:ext cx="2722928" cy="267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34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23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DISSOLUÇÃO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683568" y="1777380"/>
            <a:ext cx="396044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1800" b="1" u="sng" dirty="0">
                <a:solidFill>
                  <a:prstClr val="black"/>
                </a:solidFill>
                <a:latin typeface="Calibri" panose="020F0502020204030204" pitchFamily="34" charset="0"/>
              </a:rPr>
              <a:t>APARATO 6 – CILINDRO ROTATÓRIO</a:t>
            </a:r>
            <a:endParaRPr lang="pt-BR" sz="18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Indicado especialmente para adesivos </a:t>
            </a:r>
            <a:r>
              <a:rPr lang="pt-BR" sz="1800" dirty="0" err="1">
                <a:solidFill>
                  <a:prstClr val="black"/>
                </a:solidFill>
                <a:latin typeface="Calibri" panose="020F0502020204030204" pitchFamily="34" charset="0"/>
              </a:rPr>
              <a:t>transdérmicos</a:t>
            </a: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;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096" y="1489348"/>
            <a:ext cx="2722928" cy="292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51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24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DISSOLUÇÃO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755576" y="1201316"/>
            <a:ext cx="4680520" cy="3378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1600" b="1" u="sng" dirty="0">
                <a:solidFill>
                  <a:prstClr val="black"/>
                </a:solidFill>
                <a:latin typeface="Calibri" panose="020F0502020204030204" pitchFamily="34" charset="0"/>
              </a:rPr>
              <a:t>APARATO 7 – RECIPROCATING HOLDER</a:t>
            </a:r>
            <a:endParaRPr lang="pt-BR" sz="16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Adaptação do aparato 3;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Utilização de cubas de 200mL nos quais os sistemas são mergulhados: operação sequencial.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Possibilita mudança de pH;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Indicado para mudanças de pH, liberação modificada; 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Sólidos que não desintegram, pellets, </a:t>
            </a:r>
            <a:r>
              <a:rPr lang="pt-BR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transdérmicos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364" y="1345332"/>
            <a:ext cx="2550044" cy="288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88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25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DISSOLUÇÃO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683568" y="1979600"/>
            <a:ext cx="46805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1800" b="1" u="sng" dirty="0">
                <a:solidFill>
                  <a:prstClr val="black"/>
                </a:solidFill>
                <a:latin typeface="Calibri" panose="020F0502020204030204" pitchFamily="34" charset="0"/>
              </a:rPr>
              <a:t>APARATO 8 – CÉLULA DE FRANZ</a:t>
            </a:r>
            <a:endParaRPr lang="pt-BR" sz="18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Testes de Permeação.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989" y="1561356"/>
            <a:ext cx="4286848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42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26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DISSOLUÇÃO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611560" y="1273324"/>
            <a:ext cx="79928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1800" b="1" u="sng" dirty="0">
                <a:solidFill>
                  <a:prstClr val="black"/>
                </a:solidFill>
                <a:latin typeface="Calibri" panose="020F0502020204030204" pitchFamily="34" charset="0"/>
              </a:rPr>
              <a:t>Acessórios: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800" b="1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Cubas de 2L ou 4L;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Mini Pás para cubas de 200mL – produtos com baixa dosagem;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Âncoras: Utilizadas em conjunto com pás, para cápsulas ou comprimidos que flutuam, ou que aderem à parede da cuba.</a:t>
            </a:r>
          </a:p>
        </p:txBody>
      </p:sp>
    </p:spTree>
    <p:extLst>
      <p:ext uri="{BB962C8B-B14F-4D97-AF65-F5344CB8AC3E}">
        <p14:creationId xmlns:p14="http://schemas.microsoft.com/office/powerpoint/2010/main" val="682542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27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DISSOLUÇÃO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683568" y="2137420"/>
            <a:ext cx="75608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pt-BR" sz="3600" b="1" dirty="0">
                <a:solidFill>
                  <a:prstClr val="black"/>
                </a:solidFill>
                <a:latin typeface="Calibri" panose="020F0502020204030204" pitchFamily="34" charset="0"/>
              </a:rPr>
              <a:t>Variáveis do Ensaio de Dissolução</a:t>
            </a:r>
          </a:p>
          <a:p>
            <a:pPr lvl="0" algn="ctr">
              <a:lnSpc>
                <a:spcPct val="150000"/>
              </a:lnSpc>
            </a:pPr>
            <a:endParaRPr lang="pt-BR" sz="3600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279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28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DISSOLUÇÃO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611560" y="1201316"/>
            <a:ext cx="468052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1800" b="1" u="sng" dirty="0">
                <a:solidFill>
                  <a:prstClr val="black"/>
                </a:solidFill>
                <a:latin typeface="Calibri" panose="020F0502020204030204" pitchFamily="34" charset="0"/>
              </a:rPr>
              <a:t>Variáveis do Ensaio de Dissolução:</a:t>
            </a:r>
          </a:p>
          <a:p>
            <a:pPr marL="285750" lvl="0" indent="-285750">
              <a:lnSpc>
                <a:spcPct val="150000"/>
              </a:lnSpc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1. Agitação;</a:t>
            </a:r>
          </a:p>
          <a:p>
            <a:pPr marL="285750" lvl="0" indent="-285750">
              <a:lnSpc>
                <a:spcPct val="150000"/>
              </a:lnSpc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2. Fatores relacionados ao meio de dissolução;</a:t>
            </a:r>
          </a:p>
          <a:p>
            <a:pPr marL="285750" lvl="0" indent="-285750">
              <a:lnSpc>
                <a:spcPct val="150000"/>
              </a:lnSpc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3. </a:t>
            </a:r>
            <a:r>
              <a:rPr lang="pt-BR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Deaeração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do Meio;</a:t>
            </a:r>
          </a:p>
          <a:p>
            <a:pPr marL="285750" lvl="0" indent="-285750">
              <a:lnSpc>
                <a:spcPct val="150000"/>
              </a:lnSpc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4. Posição da forma farmacêutica durante o ensaio;</a:t>
            </a:r>
          </a:p>
          <a:p>
            <a:pPr marL="285750" lvl="0" indent="-285750">
              <a:lnSpc>
                <a:spcPct val="150000"/>
              </a:lnSpc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5. Amostragem;</a:t>
            </a:r>
          </a:p>
          <a:p>
            <a:pPr marL="285750" lvl="0" indent="-285750">
              <a:lnSpc>
                <a:spcPct val="150000"/>
              </a:lnSpc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6. Filtração;</a:t>
            </a:r>
          </a:p>
          <a:p>
            <a:pPr marL="285750" lvl="0" indent="-285750">
              <a:lnSpc>
                <a:spcPct val="150000"/>
              </a:lnSpc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7. Outros Fatores.</a:t>
            </a:r>
          </a:p>
        </p:txBody>
      </p:sp>
    </p:spTree>
    <p:extLst>
      <p:ext uri="{BB962C8B-B14F-4D97-AF65-F5344CB8AC3E}">
        <p14:creationId xmlns:p14="http://schemas.microsoft.com/office/powerpoint/2010/main" val="3740279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29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DISSOLUÇÃO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611559" y="1201316"/>
            <a:ext cx="8248277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1800" b="1" u="sng" dirty="0">
                <a:solidFill>
                  <a:prstClr val="black"/>
                </a:solidFill>
                <a:latin typeface="Calibri" panose="020F0502020204030204" pitchFamily="34" charset="0"/>
              </a:rPr>
              <a:t>1. Agitação: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˃ velocidade de agitação,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˃ </a:t>
            </a:r>
            <a:r>
              <a:rPr lang="pt-BR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velocidadade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de dissolução;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Velocidade de Agitação Elevada: Método pouco seletivo;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Velocidade de Agitação Muito Baixa: Método muito discriminatório;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Usual: 50rpm à 100rpm;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Rotações menores que 25 </a:t>
            </a:r>
            <a:r>
              <a:rPr lang="pt-BR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rpm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são inaceitáveis – hidrodinâmica não reprodutível.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Acima de 150rpm – Turbulência.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Entre 25 e 50rpm, aceitável para suspensões.</a:t>
            </a:r>
          </a:p>
        </p:txBody>
      </p:sp>
    </p:spTree>
    <p:extLst>
      <p:ext uri="{BB962C8B-B14F-4D97-AF65-F5344CB8AC3E}">
        <p14:creationId xmlns:p14="http://schemas.microsoft.com/office/powerpoint/2010/main" val="3718459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3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DISSOLUÇÃO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251520" y="1469941"/>
            <a:ext cx="86885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b="1" u="sng" dirty="0">
                <a:solidFill>
                  <a:prstClr val="black"/>
                </a:solidFill>
                <a:latin typeface="Calibri" panose="020F0502020204030204" pitchFamily="34" charset="0"/>
              </a:rPr>
              <a:t>Dissolução</a:t>
            </a:r>
          </a:p>
          <a:p>
            <a:pPr lvl="0">
              <a:lnSpc>
                <a:spcPct val="150000"/>
              </a:lnSpc>
            </a:pPr>
            <a:endParaRPr lang="pt-BR" b="1" u="sng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Dissolução é um processo no qual um sólido interage com um solvente, dando origem à uma solução.</a:t>
            </a:r>
            <a:endParaRPr lang="pt-BR" b="1" u="sng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45832" y="2424048"/>
            <a:ext cx="868853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b="1" u="sng" dirty="0">
                <a:solidFill>
                  <a:prstClr val="black"/>
                </a:solidFill>
                <a:latin typeface="Calibri" panose="020F0502020204030204" pitchFamily="34" charset="0"/>
              </a:rPr>
              <a:t>Ensaio de Dissolução</a:t>
            </a:r>
          </a:p>
          <a:p>
            <a:pPr lvl="0">
              <a:lnSpc>
                <a:spcPct val="150000"/>
              </a:lnSpc>
            </a:pPr>
            <a:endParaRPr lang="pt-BR" b="1" u="sng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>
                <a:latin typeface="+mj-lt"/>
              </a:rPr>
              <a:t>O ensaio de dissolução é um ensaio farmacêutico que pode ser definido como a quantificação do fármaco, contido em uma forma farmacêutica, por unidade de tempo, sob condições padronizadas de temperatura, meio, agitação, interface sólido/líquido.</a:t>
            </a:r>
          </a:p>
          <a:p>
            <a:pPr algn="just"/>
            <a:endParaRPr lang="pt-BR" dirty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b="1" u="sng" dirty="0">
                <a:solidFill>
                  <a:prstClr val="black"/>
                </a:solidFill>
                <a:latin typeface="+mj-lt"/>
              </a:rPr>
              <a:t>É considerado o teste mais importante em uma análise farmacêutica</a:t>
            </a:r>
            <a:r>
              <a:rPr lang="pt-BR" dirty="0">
                <a:solidFill>
                  <a:prstClr val="black"/>
                </a:solidFill>
                <a:latin typeface="+mj-lt"/>
              </a:rPr>
              <a:t>. </a:t>
            </a:r>
            <a:r>
              <a:rPr lang="pt-BR" dirty="0">
                <a:latin typeface="+mj-lt"/>
              </a:rPr>
              <a:t>Especialmente para formas farmacêuticas sólidas que contém fármacos de baixa solubilidade, onde a dissolução é considerada um fator limitante para o processo de absorção, o ensaio de dissolução é de fundamental importância</a:t>
            </a:r>
            <a:r>
              <a:rPr lang="pt-BR" dirty="0">
                <a:solidFill>
                  <a:prstClr val="black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1483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30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DISSOLUÇÃO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611559" y="1201316"/>
            <a:ext cx="8248277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pt-BR" sz="1800" b="1" u="sng" dirty="0">
                <a:solidFill>
                  <a:prstClr val="black"/>
                </a:solidFill>
                <a:latin typeface="Calibri" panose="020F0502020204030204" pitchFamily="34" charset="0"/>
              </a:rPr>
              <a:t>Agitação:</a:t>
            </a: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Formação de Cone no fundo da cuba a 50rpm: Cone pode ser reduzido aumentando a velocidade de agitação para 75rpm ou até 100rpm;</a:t>
            </a:r>
          </a:p>
          <a:p>
            <a:pPr marL="342900" lvl="0" indent="-342900">
              <a:lnSpc>
                <a:spcPct val="150000"/>
              </a:lnSpc>
            </a:pPr>
            <a:endParaRPr lang="pt-BR" sz="16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59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31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DISSOLUÇÃO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611559" y="1201316"/>
            <a:ext cx="8248277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1800" b="1" u="sng" dirty="0">
                <a:solidFill>
                  <a:prstClr val="black"/>
                </a:solidFill>
                <a:latin typeface="Calibri" panose="020F0502020204030204" pitchFamily="34" charset="0"/>
              </a:rPr>
              <a:t>2. Fatores relacionados ao meio: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Seleção adequada do meio de acordo com as propriedades do fármaco;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Solubilidade;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pH;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Tensão Superficial;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Volume;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Deaeração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97657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32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DISSOLUÇÃO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9511" y="1172849"/>
            <a:ext cx="4824537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1800" b="1" u="sng" dirty="0">
                <a:solidFill>
                  <a:prstClr val="black"/>
                </a:solidFill>
                <a:latin typeface="Calibri" panose="020F0502020204030204" pitchFamily="34" charset="0"/>
              </a:rPr>
              <a:t>pH: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Relacionado à Solubilidade;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Verificar estrutura química do fármaco 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(ácido/base);</a:t>
            </a:r>
          </a:p>
        </p:txBody>
      </p:sp>
      <p:sp>
        <p:nvSpPr>
          <p:cNvPr id="6" name="Retângulo 5"/>
          <p:cNvSpPr/>
          <p:nvPr/>
        </p:nvSpPr>
        <p:spPr>
          <a:xfrm>
            <a:off x="179511" y="2707305"/>
            <a:ext cx="4824537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1800" b="1" u="sng" dirty="0">
                <a:solidFill>
                  <a:prstClr val="black"/>
                </a:solidFill>
                <a:latin typeface="Calibri" panose="020F0502020204030204" pitchFamily="34" charset="0"/>
              </a:rPr>
              <a:t>Tensão Superficial: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Uso de </a:t>
            </a:r>
            <a:r>
              <a:rPr lang="pt-BR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tensoativos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no meio de dissolução;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Fármacos pouco solúveis ou insolúveis;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Usual: </a:t>
            </a:r>
            <a:r>
              <a:rPr lang="pt-BR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Lauril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Sulfato de Sódio e </a:t>
            </a:r>
            <a:r>
              <a:rPr lang="pt-BR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Polissorbato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em várias concentrações.</a:t>
            </a:r>
          </a:p>
        </p:txBody>
      </p:sp>
      <p:sp>
        <p:nvSpPr>
          <p:cNvPr id="7" name="Retângulo 6"/>
          <p:cNvSpPr/>
          <p:nvPr/>
        </p:nvSpPr>
        <p:spPr>
          <a:xfrm>
            <a:off x="4618949" y="1172849"/>
            <a:ext cx="4248472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1800" b="1" u="sng" dirty="0">
                <a:solidFill>
                  <a:prstClr val="black"/>
                </a:solidFill>
                <a:latin typeface="Calibri" panose="020F0502020204030204" pitchFamily="34" charset="0"/>
              </a:rPr>
              <a:t>Volume: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Condicionado pela solubilidade do fármaco;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Deve ser de 5 a 10x maior que o volume de saturação (condição </a:t>
            </a:r>
            <a:r>
              <a:rPr lang="pt-BR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sink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);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Usual: 900 </a:t>
            </a:r>
            <a:r>
              <a:rPr lang="pt-BR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mL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/500 </a:t>
            </a:r>
            <a:r>
              <a:rPr lang="pt-BR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mL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Para fármacos pouco solúveis/insolúveis, possibilidade de usar outros aparatos, como </a:t>
            </a:r>
          </a:p>
          <a:p>
            <a:pPr lvl="0">
              <a:lnSpc>
                <a:spcPct val="150000"/>
              </a:lnSpc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      USP IV e uso de </a:t>
            </a:r>
            <a:r>
              <a:rPr lang="pt-BR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tensoativos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3453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33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DISSOLUÇÃO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9511" y="1144518"/>
            <a:ext cx="8964489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1800" b="1" u="sng" dirty="0">
                <a:solidFill>
                  <a:prstClr val="black"/>
                </a:solidFill>
                <a:latin typeface="Calibri" panose="020F0502020204030204" pitchFamily="34" charset="0"/>
              </a:rPr>
              <a:t>3. </a:t>
            </a:r>
            <a:r>
              <a:rPr lang="pt-BR" sz="1800" b="1" u="sng" dirty="0" err="1">
                <a:solidFill>
                  <a:prstClr val="black"/>
                </a:solidFill>
                <a:latin typeface="Calibri" panose="020F0502020204030204" pitchFamily="34" charset="0"/>
              </a:rPr>
              <a:t>Deaeração</a:t>
            </a:r>
            <a:r>
              <a:rPr lang="pt-BR" sz="1800" b="1" u="sng" dirty="0">
                <a:solidFill>
                  <a:prstClr val="black"/>
                </a:solidFill>
                <a:latin typeface="Calibri" panose="020F0502020204030204" pitchFamily="34" charset="0"/>
              </a:rPr>
              <a:t> do Meio:</a:t>
            </a:r>
          </a:p>
          <a:p>
            <a:pPr lvl="0" algn="ctr">
              <a:lnSpc>
                <a:spcPct val="150000"/>
              </a:lnSpc>
            </a:pPr>
            <a:endParaRPr lang="pt-BR" sz="16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0" algn="ctr">
              <a:lnSpc>
                <a:spcPct val="150000"/>
              </a:lnSpc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Gases dissolvidos no meio</a:t>
            </a:r>
          </a:p>
          <a:p>
            <a:pPr lvl="0" algn="ctr">
              <a:lnSpc>
                <a:spcPct val="150000"/>
              </a:lnSpc>
            </a:pPr>
            <a:endParaRPr lang="pt-BR" sz="16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0" algn="ctr">
              <a:lnSpc>
                <a:spcPct val="150000"/>
              </a:lnSpc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Formação de Bolhas</a:t>
            </a:r>
          </a:p>
          <a:p>
            <a:pPr lvl="0" algn="ctr">
              <a:lnSpc>
                <a:spcPct val="150000"/>
              </a:lnSpc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(Alterações na hidrodinâmica do sistema e </a:t>
            </a:r>
          </a:p>
          <a:p>
            <a:pPr lvl="0" algn="ctr">
              <a:lnSpc>
                <a:spcPct val="150000"/>
              </a:lnSpc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recobrimento da forma farmacêutica)</a:t>
            </a:r>
          </a:p>
          <a:p>
            <a:pPr lvl="0" algn="ctr">
              <a:lnSpc>
                <a:spcPct val="150000"/>
              </a:lnSpc>
            </a:pPr>
            <a:endParaRPr lang="pt-BR" sz="16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           </a:t>
            </a: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IMPORTANTE VALIDAR!!!                   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Resultados Alterados</a:t>
            </a:r>
          </a:p>
          <a:p>
            <a:pPr lvl="0">
              <a:lnSpc>
                <a:spcPct val="150000"/>
              </a:lnSpc>
            </a:pP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* Meios com </a:t>
            </a:r>
            <a:r>
              <a:rPr lang="pt-BR" sz="1600" b="1" dirty="0" err="1">
                <a:solidFill>
                  <a:prstClr val="black"/>
                </a:solidFill>
                <a:latin typeface="Calibri" panose="020F0502020204030204" pitchFamily="34" charset="0"/>
              </a:rPr>
              <a:t>tensoativos</a:t>
            </a: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 não são </a:t>
            </a:r>
            <a:r>
              <a:rPr lang="pt-BR" sz="1600" b="1" dirty="0" err="1">
                <a:solidFill>
                  <a:prstClr val="black"/>
                </a:solidFill>
                <a:latin typeface="Calibri" panose="020F0502020204030204" pitchFamily="34" charset="0"/>
              </a:rPr>
              <a:t>deaerados</a:t>
            </a: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 (formação de espuma)!!!</a:t>
            </a:r>
          </a:p>
          <a:p>
            <a:pPr lvl="0">
              <a:lnSpc>
                <a:spcPct val="150000"/>
              </a:lnSpc>
            </a:pPr>
            <a:endParaRPr lang="pt-BR" sz="16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0">
              <a:lnSpc>
                <a:spcPct val="150000"/>
              </a:lnSpc>
            </a:pPr>
            <a:endParaRPr lang="pt-BR" sz="16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" name="Seta para baixo 1"/>
          <p:cNvSpPr/>
          <p:nvPr/>
        </p:nvSpPr>
        <p:spPr>
          <a:xfrm>
            <a:off x="4517739" y="2378220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>
            <a:off x="4513849" y="3876109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921" y="1471049"/>
            <a:ext cx="2059879" cy="2534421"/>
          </a:xfrm>
          <a:prstGeom prst="rect">
            <a:avLst/>
          </a:prstGeom>
        </p:spPr>
      </p:pic>
      <p:sp>
        <p:nvSpPr>
          <p:cNvPr id="12" name="Pergaminho vertical 11"/>
          <p:cNvSpPr/>
          <p:nvPr/>
        </p:nvSpPr>
        <p:spPr>
          <a:xfrm>
            <a:off x="827584" y="1777380"/>
            <a:ext cx="2016224" cy="1810697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Calibri" panose="020F0502020204030204" pitchFamily="34" charset="0"/>
              </a:rPr>
              <a:t>Nunca faça um ensaio de dissolução sem </a:t>
            </a:r>
            <a:r>
              <a:rPr lang="pt-BR" sz="1600" dirty="0" err="1">
                <a:latin typeface="Calibri" panose="020F0502020204030204" pitchFamily="34" charset="0"/>
              </a:rPr>
              <a:t>deaerar</a:t>
            </a:r>
            <a:r>
              <a:rPr lang="pt-BR" sz="1600" dirty="0">
                <a:latin typeface="Calibri" panose="020F0502020204030204" pitchFamily="34" charset="0"/>
              </a:rPr>
              <a:t> o meio!</a:t>
            </a:r>
          </a:p>
        </p:txBody>
      </p:sp>
    </p:spTree>
    <p:extLst>
      <p:ext uri="{BB962C8B-B14F-4D97-AF65-F5344CB8AC3E}">
        <p14:creationId xmlns:p14="http://schemas.microsoft.com/office/powerpoint/2010/main" val="2769786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34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DISSOLUÇÃO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9511" y="1172849"/>
            <a:ext cx="8964489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1800" b="1" u="sng" dirty="0">
                <a:solidFill>
                  <a:prstClr val="black"/>
                </a:solidFill>
                <a:latin typeface="Calibri" panose="020F0502020204030204" pitchFamily="34" charset="0"/>
              </a:rPr>
              <a:t>4. Posição da Forma Farmacêutica:</a:t>
            </a:r>
            <a:endParaRPr lang="pt-BR" sz="16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Parâmetros que influenciam a dissolução: Flutuação ou Aderência;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Verificar a posição da forma farmacêutica assumida no início do ensaio.</a:t>
            </a:r>
          </a:p>
          <a:p>
            <a:pPr lvl="0">
              <a:lnSpc>
                <a:spcPct val="150000"/>
              </a:lnSpc>
            </a:pPr>
            <a:endParaRPr lang="pt-BR" sz="16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79511" y="2713484"/>
            <a:ext cx="6768754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1800" b="1" u="sng" dirty="0">
                <a:solidFill>
                  <a:prstClr val="black"/>
                </a:solidFill>
                <a:latin typeface="Calibri" panose="020F0502020204030204" pitchFamily="34" charset="0"/>
              </a:rPr>
              <a:t>5. Amostragem:</a:t>
            </a:r>
            <a:endParaRPr lang="pt-BR" sz="16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Metade da distância entre o aparato (pá/cesto) e a superfície do meio;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1 cm de distância parede cuba/haste;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Rapidez;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Considerar 10 segundos de intervalo para jogar cada comprimido nas cubas.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717" y="1519359"/>
            <a:ext cx="2679707" cy="3083438"/>
          </a:xfrm>
          <a:prstGeom prst="rect">
            <a:avLst/>
          </a:prstGeom>
        </p:spPr>
      </p:pic>
      <p:sp>
        <p:nvSpPr>
          <p:cNvPr id="7" name="Estrela de 5 pontas 6"/>
          <p:cNvSpPr/>
          <p:nvPr/>
        </p:nvSpPr>
        <p:spPr>
          <a:xfrm>
            <a:off x="1979712" y="2785492"/>
            <a:ext cx="360040" cy="36004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8028384" y="2713484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2323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35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DISSOLUÇÃO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9511" y="1172849"/>
            <a:ext cx="8964489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1800" b="1" u="sng" dirty="0">
                <a:solidFill>
                  <a:prstClr val="black"/>
                </a:solidFill>
                <a:latin typeface="Calibri" panose="020F0502020204030204" pitchFamily="34" charset="0"/>
              </a:rPr>
              <a:t>6. Filtração:</a:t>
            </a:r>
            <a:endParaRPr lang="pt-BR" sz="16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Tipos de Filtros x Alterações nos Resultados;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Fundamental verificar e validar e interferência do filtro;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Amostras Nominais devem ser centrifugadas antes da injeção/leitura.</a:t>
            </a:r>
          </a:p>
          <a:p>
            <a:pPr lvl="0">
              <a:lnSpc>
                <a:spcPct val="150000"/>
              </a:lnSpc>
            </a:pPr>
            <a:endParaRPr lang="pt-BR" sz="16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79510" y="2647480"/>
            <a:ext cx="8964489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1800" b="1" u="sng" dirty="0">
                <a:solidFill>
                  <a:prstClr val="black"/>
                </a:solidFill>
                <a:latin typeface="Calibri" panose="020F0502020204030204" pitchFamily="34" charset="0"/>
              </a:rPr>
              <a:t>7. Outros Fatores:</a:t>
            </a:r>
            <a:endParaRPr lang="pt-BR" sz="16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Temperatura;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Viscosidade do Meio;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Vibração;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Limpeza.</a:t>
            </a:r>
          </a:p>
          <a:p>
            <a:pPr lvl="0">
              <a:lnSpc>
                <a:spcPct val="150000"/>
              </a:lnSpc>
            </a:pPr>
            <a:endParaRPr lang="pt-BR" sz="16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4179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36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DISSOLUÇÃO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9511" y="2353444"/>
            <a:ext cx="89644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pt-BR" sz="2800" b="1" dirty="0">
                <a:solidFill>
                  <a:prstClr val="black"/>
                </a:solidFill>
                <a:latin typeface="Calibri" panose="020F0502020204030204" pitchFamily="34" charset="0"/>
              </a:rPr>
              <a:t>Definição de Critérios de Aceitação para Dissolução (Q)</a:t>
            </a:r>
          </a:p>
          <a:p>
            <a:pPr lvl="0" algn="ctr">
              <a:lnSpc>
                <a:spcPct val="150000"/>
              </a:lnSpc>
            </a:pPr>
            <a:endParaRPr lang="pt-BR" sz="2800" b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0" algn="ctr">
              <a:lnSpc>
                <a:spcPct val="150000"/>
              </a:lnSpc>
            </a:pPr>
            <a:endParaRPr lang="pt-BR" sz="2800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401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37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DISSOLUÇÃO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1421517"/>
            <a:ext cx="8964489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800" b="1" dirty="0">
                <a:solidFill>
                  <a:prstClr val="black"/>
                </a:solidFill>
                <a:latin typeface="Calibri" panose="020F0502020204030204" pitchFamily="34" charset="0"/>
              </a:rPr>
              <a:t> Especificações de um único ponto: </a:t>
            </a: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Corresponde a um teste de controle de qualidade de rotina (para medicamentos contendo fármacos altamente solúveis).</a:t>
            </a:r>
          </a:p>
          <a:p>
            <a:pPr lvl="0">
              <a:lnSpc>
                <a:spcPct val="150000"/>
              </a:lnSpc>
            </a:pPr>
            <a:endParaRPr lang="pt-BR" sz="18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800" b="1" dirty="0">
                <a:solidFill>
                  <a:prstClr val="black"/>
                </a:solidFill>
                <a:latin typeface="Calibri" panose="020F0502020204030204" pitchFamily="34" charset="0"/>
              </a:rPr>
              <a:t> Especificações de dois pontos: </a:t>
            </a: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Para caracterizar a qualidade do medicamento e corresponde a um teste de controle de qualidade de rotina para certos tipos de medicamentos, por exemplo, fármacos pouco solúveis em água que se dissolvem lentamente como a </a:t>
            </a:r>
            <a:r>
              <a:rPr lang="pt-BR" sz="1800" dirty="0" err="1">
                <a:solidFill>
                  <a:prstClr val="black"/>
                </a:solidFill>
                <a:latin typeface="Calibri" panose="020F0502020204030204" pitchFamily="34" charset="0"/>
              </a:rPr>
              <a:t>carbamazepina</a:t>
            </a: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.</a:t>
            </a:r>
            <a:endParaRPr lang="pt-BR" sz="1800" b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0" algn="ctr">
              <a:lnSpc>
                <a:spcPct val="150000"/>
              </a:lnSpc>
            </a:pPr>
            <a:endParaRPr lang="pt-BR" sz="2800" b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0" algn="ctr">
              <a:lnSpc>
                <a:spcPct val="150000"/>
              </a:lnSpc>
            </a:pPr>
            <a:endParaRPr lang="pt-BR" sz="2800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40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38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DISSOLUÇÃO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1421517"/>
            <a:ext cx="8964489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800" b="1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As especificações devem ser baseadas nas características de dissolução do biolote;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 Os ensaios devem ser realizados em condições tais como: método cesto a 50/100 </a:t>
            </a:r>
            <a:r>
              <a:rPr lang="pt-BR" sz="1800" dirty="0" err="1">
                <a:solidFill>
                  <a:prstClr val="black"/>
                </a:solidFill>
                <a:latin typeface="Calibri" panose="020F0502020204030204" pitchFamily="34" charset="0"/>
              </a:rPr>
              <a:t>rpm</a:t>
            </a: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 ou pá 50/75/100 </a:t>
            </a:r>
            <a:r>
              <a:rPr lang="pt-BR" sz="1800" dirty="0" err="1">
                <a:solidFill>
                  <a:prstClr val="black"/>
                </a:solidFill>
                <a:latin typeface="Calibri" panose="020F0502020204030204" pitchFamily="34" charset="0"/>
              </a:rPr>
              <a:t>rpm</a:t>
            </a: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;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 Para gerar um perfil de dissolução, deve-se obter no mínimo 5 pontos de amostragem, dos quais, no mínimo 3 correspondam a valores de % de fármaco dissolvidos menores que 65% (quando for possível) e o último tempo seja relativo a um tempo de coleta igual a, pelo menos, o dobro do tempo anterior;</a:t>
            </a:r>
          </a:p>
          <a:p>
            <a:pPr lvl="0" algn="just">
              <a:lnSpc>
                <a:spcPct val="150000"/>
              </a:lnSpc>
            </a:pPr>
            <a:endParaRPr lang="pt-BR" sz="2800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401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39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DISSOLUÇÃO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1273324"/>
            <a:ext cx="896448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Para medicamentos de dissolução muito rápida podem ser necessários intervalos menores de amostragens (5 ou 10 minutos);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800" b="1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Para medicamentos com fármacos altamente solúveis que apresentam dissolução rápida (classes I e III), um teste de dissolução de um único ponto (60 minutos ou menos) que demonstre dissolução de, no mínimo, 85%, é suficiente para controle de lote a lote.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Para medicamentos com fármacos pouco solúveis em água, que se dissolvem lentamente (classe II), recomenda-se um teste de dissolução de dois pontos, ou seja, um a 15 minutos e outro a 30, 45 ou 60 minutos, para assegurar 85% de dissolução.  </a:t>
            </a:r>
          </a:p>
          <a:p>
            <a:pPr lvl="0" algn="just">
              <a:lnSpc>
                <a:spcPct val="150000"/>
              </a:lnSpc>
            </a:pPr>
            <a:endParaRPr lang="pt-BR" sz="28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0" algn="ctr">
              <a:lnSpc>
                <a:spcPct val="150000"/>
              </a:lnSpc>
            </a:pPr>
            <a:endParaRPr lang="pt-BR" sz="2800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4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4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DISSOLUÇÃO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/>
          <a:srcRect l="16795" t="14563" r="10153" b="15547"/>
          <a:stretch/>
        </p:blipFill>
        <p:spPr>
          <a:xfrm>
            <a:off x="1835696" y="1417340"/>
            <a:ext cx="5787043" cy="311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523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40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DISSOLUÇÃO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1273324"/>
            <a:ext cx="896448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Especificações </a:t>
            </a:r>
            <a:r>
              <a:rPr lang="pt-BR" sz="1800" dirty="0" err="1">
                <a:solidFill>
                  <a:prstClr val="black"/>
                </a:solidFill>
                <a:latin typeface="Calibri" panose="020F0502020204030204" pitchFamily="34" charset="0"/>
              </a:rPr>
              <a:t>Farmacopeicas</a:t>
            </a: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 disponível: Deve-se utilizar as especificações </a:t>
            </a:r>
            <a:r>
              <a:rPr lang="pt-BR" sz="1800" dirty="0" err="1">
                <a:solidFill>
                  <a:prstClr val="black"/>
                </a:solidFill>
                <a:latin typeface="Calibri" panose="020F0502020204030204" pitchFamily="34" charset="0"/>
              </a:rPr>
              <a:t>farmacopeicas</a:t>
            </a: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 para controle de qualidade.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 Especificações </a:t>
            </a:r>
            <a:r>
              <a:rPr lang="pt-BR" sz="1800" dirty="0" err="1">
                <a:solidFill>
                  <a:prstClr val="black"/>
                </a:solidFill>
                <a:latin typeface="Calibri" panose="020F0502020204030204" pitchFamily="34" charset="0"/>
              </a:rPr>
              <a:t>Farmacopeicas</a:t>
            </a: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 não disponíveis, com ensaio desenvolvido para medicamento inovador disponível (referência): Estabelecer perfis para os medicamentos teste e referência.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 Especificações </a:t>
            </a:r>
            <a:r>
              <a:rPr lang="pt-BR" sz="1800" dirty="0" err="1">
                <a:solidFill>
                  <a:prstClr val="black"/>
                </a:solidFill>
                <a:latin typeface="Calibri" panose="020F0502020204030204" pitchFamily="34" charset="0"/>
              </a:rPr>
              <a:t>Farmacopeicas</a:t>
            </a: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 não disponíveis, com ensaio desenvolvido para medicamento inovador não disponível (não há referência): Estabelecer perfis em vários </a:t>
            </a:r>
            <a:r>
              <a:rPr lang="pt-BR" sz="1800" dirty="0" err="1">
                <a:solidFill>
                  <a:prstClr val="black"/>
                </a:solidFill>
                <a:latin typeface="Calibri" panose="020F0502020204030204" pitchFamily="34" charset="0"/>
              </a:rPr>
              <a:t>pH´s</a:t>
            </a: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, no mínimo em 3 meios, com adição ou não de </a:t>
            </a:r>
            <a:r>
              <a:rPr lang="pt-BR" sz="1800" dirty="0" err="1">
                <a:solidFill>
                  <a:prstClr val="black"/>
                </a:solidFill>
                <a:latin typeface="Calibri" panose="020F0502020204030204" pitchFamily="34" charset="0"/>
              </a:rPr>
              <a:t>tensoativo</a:t>
            </a: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, uso de pá ou cesto, variando-se velocidade de rotação.</a:t>
            </a:r>
          </a:p>
          <a:p>
            <a:pPr lvl="0" algn="just">
              <a:lnSpc>
                <a:spcPct val="150000"/>
              </a:lnSpc>
            </a:pPr>
            <a:endParaRPr lang="pt-BR" sz="28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0" algn="ctr">
              <a:lnSpc>
                <a:spcPct val="150000"/>
              </a:lnSpc>
            </a:pPr>
            <a:endParaRPr lang="pt-BR" sz="2800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40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41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DISSOLUÇÃO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1201316"/>
            <a:ext cx="89644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Casos Especiais:</a:t>
            </a:r>
          </a:p>
          <a:p>
            <a:pPr lvl="0" algn="just">
              <a:lnSpc>
                <a:spcPct val="150000"/>
              </a:lnSpc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   - Ensaio de Dois Pontos – Fármacos pouco solúveis em água, por ex, </a:t>
            </a:r>
            <a:r>
              <a:rPr lang="pt-BR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carbamazepina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. Alternativamente a dois pontos, pode-se usar um perfil de dissolução.</a:t>
            </a:r>
          </a:p>
          <a:p>
            <a:pPr lvl="0" algn="just">
              <a:lnSpc>
                <a:spcPct val="150000"/>
              </a:lnSpc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   - Ensaio em Dois Meios – Para refletir mais adequadamente as condições fisiológicas do trato gastrointestinal, pode-se empregar ensaios utilizando suco gástrico simulado (SGS), com ou sem pepsina, ou suco entérico simulado (SES) com ou sem </a:t>
            </a:r>
            <a:r>
              <a:rPr lang="pt-BR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pancreatina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, para determinar a qualidade lote a lote.</a:t>
            </a:r>
          </a:p>
          <a:p>
            <a:pPr lvl="0" algn="just">
              <a:lnSpc>
                <a:spcPct val="150000"/>
              </a:lnSpc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       Ex: Em alguns casos de cápsulas gelatinosas, com o envelhecimento, observa-se diminuição da dissolução devido à formação de película. Ao adicionar enzimas, a dissolução aumenta significativamente. Nestas condições, perfis em diferentes meios ao longo de um estudo de estabilidade pode ser justificado.</a:t>
            </a:r>
          </a:p>
        </p:txBody>
      </p:sp>
    </p:spTree>
    <p:extLst>
      <p:ext uri="{BB962C8B-B14F-4D97-AF65-F5344CB8AC3E}">
        <p14:creationId xmlns:p14="http://schemas.microsoft.com/office/powerpoint/2010/main" val="3910401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42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DISSOLUÇÃO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9511" y="1172849"/>
            <a:ext cx="896448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pt-BR" sz="1800" b="1" u="sng" dirty="0">
                <a:solidFill>
                  <a:prstClr val="black"/>
                </a:solidFill>
                <a:latin typeface="Calibri" panose="020F0502020204030204" pitchFamily="34" charset="0"/>
              </a:rPr>
              <a:t>Critérios de Aceitação – USP</a:t>
            </a:r>
          </a:p>
          <a:p>
            <a:pPr lvl="0">
              <a:lnSpc>
                <a:spcPct val="150000"/>
              </a:lnSpc>
            </a:pPr>
            <a:endParaRPr lang="pt-BR" sz="1800" b="1" u="sng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pt-BR" sz="1800" b="1" u="sng" dirty="0" err="1">
                <a:solidFill>
                  <a:prstClr val="black"/>
                </a:solidFill>
                <a:latin typeface="Calibri" panose="020F0502020204030204" pitchFamily="34" charset="0"/>
              </a:rPr>
              <a:t>Fomas</a:t>
            </a:r>
            <a:r>
              <a:rPr lang="pt-BR" sz="1800" b="1" u="sng" dirty="0">
                <a:solidFill>
                  <a:prstClr val="black"/>
                </a:solidFill>
                <a:latin typeface="Calibri" panose="020F0502020204030204" pitchFamily="34" charset="0"/>
              </a:rPr>
              <a:t> farmacêuticas de liberação imediata: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3" y="2511677"/>
            <a:ext cx="8792200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01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43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DISSOLUÇÃO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9511" y="1172849"/>
            <a:ext cx="896448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pt-BR" sz="1800" b="1" u="sng" dirty="0">
                <a:solidFill>
                  <a:prstClr val="black"/>
                </a:solidFill>
                <a:latin typeface="Calibri" panose="020F0502020204030204" pitchFamily="34" charset="0"/>
              </a:rPr>
              <a:t>Critérios de Aceitação – USP</a:t>
            </a:r>
          </a:p>
          <a:p>
            <a:pPr>
              <a:lnSpc>
                <a:spcPct val="150000"/>
              </a:lnSpc>
            </a:pPr>
            <a:r>
              <a:rPr lang="pt-BR" sz="1800" b="1" u="sng" dirty="0" err="1">
                <a:solidFill>
                  <a:prstClr val="black"/>
                </a:solidFill>
                <a:latin typeface="Calibri" panose="020F0502020204030204" pitchFamily="34" charset="0"/>
              </a:rPr>
              <a:t>Fomas</a:t>
            </a:r>
            <a:r>
              <a:rPr lang="pt-BR" sz="1800" b="1" u="sng" dirty="0">
                <a:solidFill>
                  <a:prstClr val="black"/>
                </a:solidFill>
                <a:latin typeface="Calibri" panose="020F0502020204030204" pitchFamily="34" charset="0"/>
              </a:rPr>
              <a:t> farmacêuticas de liberação prolongada:</a:t>
            </a:r>
          </a:p>
          <a:p>
            <a:pPr lvl="0">
              <a:lnSpc>
                <a:spcPct val="150000"/>
              </a:lnSpc>
            </a:pPr>
            <a:endParaRPr lang="pt-BR" sz="1800" b="1" u="sng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0" y="2062270"/>
            <a:ext cx="8822291" cy="237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443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44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DISSOLUÇÃO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9509" y="1064187"/>
            <a:ext cx="89644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pt-BR" sz="1800" b="1" u="sng" dirty="0">
                <a:solidFill>
                  <a:prstClr val="black"/>
                </a:solidFill>
                <a:latin typeface="Calibri" panose="020F0502020204030204" pitchFamily="34" charset="0"/>
              </a:rPr>
              <a:t>Critérios de Aceitação – USP</a:t>
            </a:r>
          </a:p>
          <a:p>
            <a:pPr>
              <a:lnSpc>
                <a:spcPct val="150000"/>
              </a:lnSpc>
            </a:pPr>
            <a:r>
              <a:rPr lang="pt-BR" sz="1800" b="1" u="sng" dirty="0" err="1">
                <a:solidFill>
                  <a:prstClr val="black"/>
                </a:solidFill>
                <a:latin typeface="Calibri" panose="020F0502020204030204" pitchFamily="34" charset="0"/>
              </a:rPr>
              <a:t>Fomas</a:t>
            </a:r>
            <a:r>
              <a:rPr lang="pt-BR" sz="1800" b="1" u="sng" dirty="0">
                <a:solidFill>
                  <a:prstClr val="black"/>
                </a:solidFill>
                <a:latin typeface="Calibri" panose="020F0502020204030204" pitchFamily="34" charset="0"/>
              </a:rPr>
              <a:t> farmacêuticas de liberação retardada: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Estágio Ácido:</a:t>
            </a:r>
          </a:p>
          <a:p>
            <a:pPr>
              <a:lnSpc>
                <a:spcPct val="150000"/>
              </a:lnSpc>
            </a:pPr>
            <a:endParaRPr lang="pt-BR" sz="1800" b="1" u="sng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pt-BR" sz="1800" b="1" u="sng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pt-BR" sz="1800" b="1" u="sng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Estágio Tampão:</a:t>
            </a:r>
          </a:p>
          <a:p>
            <a:pPr lvl="0">
              <a:lnSpc>
                <a:spcPct val="150000"/>
              </a:lnSpc>
            </a:pPr>
            <a:endParaRPr lang="pt-BR" sz="1800" b="1" u="sng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t="14536" r="711" b="1"/>
          <a:stretch/>
        </p:blipFill>
        <p:spPr>
          <a:xfrm>
            <a:off x="179509" y="2353444"/>
            <a:ext cx="8496948" cy="110568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t="16424"/>
          <a:stretch/>
        </p:blipFill>
        <p:spPr>
          <a:xfrm>
            <a:off x="179509" y="3939274"/>
            <a:ext cx="8557775" cy="109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300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45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DESENVOLVIMENTO DE MÉTODOS DE DISSOLUÇÃO/PERFIL DE DISSOLUÇÃO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9512" y="1201316"/>
            <a:ext cx="8680326" cy="2499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pt-BR" sz="3600" b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3600" b="1" dirty="0">
                <a:solidFill>
                  <a:prstClr val="black"/>
                </a:solidFill>
                <a:latin typeface="Calibri" panose="020F0502020204030204" pitchFamily="34" charset="0"/>
              </a:rPr>
              <a:t>Desenvolvimento de método de dissolução/perfil de dissolução.</a:t>
            </a:r>
          </a:p>
        </p:txBody>
      </p:sp>
    </p:spTree>
    <p:extLst>
      <p:ext uri="{BB962C8B-B14F-4D97-AF65-F5344CB8AC3E}">
        <p14:creationId xmlns:p14="http://schemas.microsoft.com/office/powerpoint/2010/main" val="21835424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46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DESENVOLVIMENTO DE MÉTODOS DE DISSOLUÇÃO/PERFIL DE DISSOLUÇÃO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9512" y="1201316"/>
            <a:ext cx="868032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pt-BR" sz="1800" b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1800" b="1" dirty="0">
                <a:solidFill>
                  <a:prstClr val="black"/>
                </a:solidFill>
                <a:latin typeface="Calibri" panose="020F0502020204030204" pitchFamily="34" charset="0"/>
              </a:rPr>
              <a:t>O desenvolvimento de um método de dissolução é uma etapa importante do desenvolvimento de um produto farmacêutico.</a:t>
            </a:r>
          </a:p>
          <a:p>
            <a:pPr algn="ctr">
              <a:lnSpc>
                <a:spcPct val="150000"/>
              </a:lnSpc>
            </a:pPr>
            <a:endParaRPr lang="pt-BR" sz="1800" b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Quais amostras serão estudadas? Referência, Teste, Outras Formulações...;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Importante basear o desenvolvimento em formulações com características diferentes;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O método deve possuir uma capacidade discriminatória para avaliar as formulações.</a:t>
            </a:r>
          </a:p>
        </p:txBody>
      </p:sp>
    </p:spTree>
    <p:extLst>
      <p:ext uri="{BB962C8B-B14F-4D97-AF65-F5344CB8AC3E}">
        <p14:creationId xmlns:p14="http://schemas.microsoft.com/office/powerpoint/2010/main" val="21835424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47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DESENVOLVIMENTO DE MÉTODOS DE DISSOLUÇÃO/PERFIL DE DISSOLUÇÃO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1345332"/>
            <a:ext cx="2376264" cy="3161309"/>
          </a:xfrm>
          <a:prstGeom prst="rect">
            <a:avLst/>
          </a:prstGeom>
        </p:spPr>
      </p:pic>
      <p:sp>
        <p:nvSpPr>
          <p:cNvPr id="6" name="Retângulo de cantos arredondados 5"/>
          <p:cNvSpPr/>
          <p:nvPr/>
        </p:nvSpPr>
        <p:spPr>
          <a:xfrm>
            <a:off x="3131840" y="2209428"/>
            <a:ext cx="360040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angulado 7"/>
          <p:cNvCxnSpPr/>
          <p:nvPr/>
        </p:nvCxnSpPr>
        <p:spPr>
          <a:xfrm>
            <a:off x="5868144" y="1489348"/>
            <a:ext cx="1080120" cy="792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7092280" y="2137808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Solubilidade</a:t>
            </a:r>
          </a:p>
        </p:txBody>
      </p:sp>
    </p:spTree>
    <p:extLst>
      <p:ext uri="{BB962C8B-B14F-4D97-AF65-F5344CB8AC3E}">
        <p14:creationId xmlns:p14="http://schemas.microsoft.com/office/powerpoint/2010/main" val="15142721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48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DESENVOLVIMENTO DE MÉTODOS DE DISSOLUÇÃO/PERFIL DE DISSOLUÇÃO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131840" y="2209428"/>
            <a:ext cx="360040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79512" y="1201316"/>
            <a:ext cx="868032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pt-BR" sz="1800" b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1800" b="1" dirty="0">
                <a:solidFill>
                  <a:prstClr val="black"/>
                </a:solidFill>
                <a:latin typeface="Calibri" panose="020F0502020204030204" pitchFamily="34" charset="0"/>
              </a:rPr>
              <a:t>CARACTERÍSTICAS DO FÁRMACO </a:t>
            </a:r>
          </a:p>
          <a:p>
            <a:pPr algn="ctr">
              <a:lnSpc>
                <a:spcPct val="150000"/>
              </a:lnSpc>
            </a:pPr>
            <a:r>
              <a:rPr lang="pt-BR" sz="1800" b="1" dirty="0">
                <a:solidFill>
                  <a:prstClr val="black"/>
                </a:solidFill>
                <a:latin typeface="Calibri" panose="020F0502020204030204" pitchFamily="34" charset="0"/>
              </a:rPr>
              <a:t>SOLUBILIDADE </a:t>
            </a:r>
          </a:p>
          <a:p>
            <a:pPr algn="ctr">
              <a:lnSpc>
                <a:spcPct val="150000"/>
              </a:lnSpc>
            </a:pPr>
            <a:endParaRPr lang="pt-BR" sz="1800" b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A solubilidade do fármaco é de extrema importância. (solúvel em água?; pH dependente?; insolúvel?)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Avaliar a estabilidade do fármaco frente aos meios de dissolução;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Atenção para a </a:t>
            </a:r>
            <a:r>
              <a:rPr lang="pt-BR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classificação </a:t>
            </a:r>
            <a:r>
              <a:rPr lang="pt-BR" sz="18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biofarmacêutica</a:t>
            </a:r>
            <a:r>
              <a:rPr lang="pt-BR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de cada fármaco.</a:t>
            </a:r>
          </a:p>
        </p:txBody>
      </p:sp>
    </p:spTree>
    <p:extLst>
      <p:ext uri="{BB962C8B-B14F-4D97-AF65-F5344CB8AC3E}">
        <p14:creationId xmlns:p14="http://schemas.microsoft.com/office/powerpoint/2010/main" val="6117452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49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DESENVOLVIMENTO DE MÉTODOS DE DISSOLUÇÃO/PERFIL DE DISSOLUÇÃO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131840" y="2209428"/>
            <a:ext cx="360040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79512" y="1201316"/>
            <a:ext cx="868032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pt-BR" sz="1800" b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1800" b="1" dirty="0">
                <a:solidFill>
                  <a:prstClr val="black"/>
                </a:solidFill>
                <a:latin typeface="Calibri" panose="020F0502020204030204" pitchFamily="34" charset="0"/>
              </a:rPr>
              <a:t>CLASSIFICAÇÃO BIOFARMACÊUTICA</a:t>
            </a:r>
          </a:p>
          <a:p>
            <a:pPr algn="ctr">
              <a:lnSpc>
                <a:spcPct val="150000"/>
              </a:lnSpc>
            </a:pPr>
            <a:endParaRPr lang="pt-BR" sz="1800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5807" t="59062" r="47151" b="16329"/>
          <a:stretch>
            <a:fillRect/>
          </a:stretch>
        </p:blipFill>
        <p:spPr bwMode="auto">
          <a:xfrm>
            <a:off x="755576" y="2065412"/>
            <a:ext cx="7589643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012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5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DISSOLUÇÃO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49" b="4082"/>
          <a:stretch/>
        </p:blipFill>
        <p:spPr>
          <a:xfrm>
            <a:off x="1547664" y="1345332"/>
            <a:ext cx="6264696" cy="3267911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79512" y="1201316"/>
            <a:ext cx="266771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b="1" u="sng" dirty="0">
                <a:solidFill>
                  <a:prstClr val="black"/>
                </a:solidFill>
                <a:latin typeface="Calibri" panose="020F0502020204030204" pitchFamily="34" charset="0"/>
              </a:rPr>
              <a:t>Via de Administração Oral - Fluxo</a:t>
            </a:r>
          </a:p>
        </p:txBody>
      </p:sp>
    </p:spTree>
    <p:extLst>
      <p:ext uri="{BB962C8B-B14F-4D97-AF65-F5344CB8AC3E}">
        <p14:creationId xmlns:p14="http://schemas.microsoft.com/office/powerpoint/2010/main" val="19528587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50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DESENVOLVIMENTO DE MÉTODOS DE DISSOLUÇÃO/PERFIL DE DISSOLUÇÃO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131840" y="2209428"/>
            <a:ext cx="360040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79512" y="1201316"/>
            <a:ext cx="8680326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800" b="1" dirty="0">
                <a:solidFill>
                  <a:prstClr val="black"/>
                </a:solidFill>
                <a:latin typeface="Calibri" panose="020F0502020204030204" pitchFamily="34" charset="0"/>
              </a:rPr>
              <a:t>Determinação da Solubilidade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b="1" dirty="0">
                <a:solidFill>
                  <a:prstClr val="black"/>
                </a:solidFill>
                <a:latin typeface="Calibri" panose="020F0502020204030204" pitchFamily="34" charset="0"/>
              </a:rPr>
              <a:t>Método do Equilíbrio: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      - Uma quantidade de fármaco é adicionada ao solvente, saturando-o.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      - Agitação por tempo prolongado até atingir o equilíbrio.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      - Quantificação do fármaco (método de teor validado).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  NT 003/2013:  Recomenda o </a:t>
            </a:r>
            <a:r>
              <a:rPr lang="pt-BR" sz="1800" b="1" u="sng" dirty="0" err="1">
                <a:solidFill>
                  <a:prstClr val="black"/>
                </a:solidFill>
                <a:latin typeface="Calibri" panose="020F0502020204030204" pitchFamily="34" charset="0"/>
              </a:rPr>
              <a:t>Shake-Flask</a:t>
            </a: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 como método de escolha para solubilidade e a </a:t>
            </a:r>
            <a:r>
              <a:rPr lang="pt-BR" sz="1800" b="1" u="sng" dirty="0">
                <a:solidFill>
                  <a:prstClr val="black"/>
                </a:solidFill>
                <a:latin typeface="Calibri" panose="020F0502020204030204" pitchFamily="34" charset="0"/>
              </a:rPr>
              <a:t>incubadora com plataforma de agitação orbital com temperatura controlada </a:t>
            </a: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como equipamento obrigatório na determinação da solubilidade em equilíbrio.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      </a:t>
            </a:r>
          </a:p>
          <a:p>
            <a:pPr algn="ctr">
              <a:lnSpc>
                <a:spcPct val="150000"/>
              </a:lnSpc>
            </a:pPr>
            <a:endParaRPr lang="pt-BR" sz="1800" b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endParaRPr lang="pt-BR" sz="1800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5257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51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DESENVOLVIMENTO DE MÉTODOS DE DISSOLUÇÃO/PERFIL DE DISSOLUÇÃO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131840" y="2209428"/>
            <a:ext cx="360040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79512" y="1201316"/>
            <a:ext cx="868032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800" b="1" dirty="0">
                <a:solidFill>
                  <a:prstClr val="black"/>
                </a:solidFill>
                <a:latin typeface="Calibri" panose="020F0502020204030204" pitchFamily="34" charset="0"/>
              </a:rPr>
              <a:t>Determinação da Solubilidade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A solubilidade do fármaco em equilíbrio a 37ºC deve ser determinada experimentalmente para cada um dos fabricantes de fármaco selecionados em, no mínimo, 3 meios diferentes dentro da faixa de pH fisiológico (entre 1,2-6,8).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A adoção de </a:t>
            </a:r>
            <a:r>
              <a:rPr lang="pt-BR" sz="1800" dirty="0" err="1">
                <a:solidFill>
                  <a:prstClr val="black"/>
                </a:solidFill>
                <a:latin typeface="Calibri" panose="020F0502020204030204" pitchFamily="34" charset="0"/>
              </a:rPr>
              <a:t>pH´s</a:t>
            </a: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 fora dessa faixa deve ser justificada e comprovada através de análise experimental e literatura.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A escolha dos meios deve levar em consideração a natureza química do fármaco, sua constantes de dissociação, farmacocinética e via de administração do medicamento.</a:t>
            </a:r>
          </a:p>
        </p:txBody>
      </p:sp>
    </p:spTree>
    <p:extLst>
      <p:ext uri="{BB962C8B-B14F-4D97-AF65-F5344CB8AC3E}">
        <p14:creationId xmlns:p14="http://schemas.microsoft.com/office/powerpoint/2010/main" val="31925257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52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DESENVOLVIMENTO DE MÉTODOS DE DISSOLUÇÃO/PERFIL DE DISSOLUÇÃO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131840" y="2209428"/>
            <a:ext cx="360040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79512" y="1201316"/>
            <a:ext cx="868032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800" b="1" dirty="0">
                <a:solidFill>
                  <a:prstClr val="black"/>
                </a:solidFill>
                <a:latin typeface="Calibri" panose="020F0502020204030204" pitchFamily="34" charset="0"/>
              </a:rPr>
              <a:t>Determinação da Solubilidade</a:t>
            </a:r>
          </a:p>
          <a:p>
            <a:pPr>
              <a:lnSpc>
                <a:spcPct val="150000"/>
              </a:lnSpc>
            </a:pPr>
            <a:endParaRPr lang="pt-BR" sz="1800" b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Deve-se adicionar quantidades crescentes de fármaco ao meio selecionado para obtenção de uma solução saturada que deve ser mantida sob agitação (24-48h) com velocidade e temperatura controlada, utilizando-se uma incubadora com plataforma de agitação orbital, até que a solubilidade de equilíbrio seja atingida.</a:t>
            </a:r>
          </a:p>
        </p:txBody>
      </p:sp>
    </p:spTree>
    <p:extLst>
      <p:ext uri="{BB962C8B-B14F-4D97-AF65-F5344CB8AC3E}">
        <p14:creationId xmlns:p14="http://schemas.microsoft.com/office/powerpoint/2010/main" val="31925257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53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DESENVOLVIMENTO DE MÉTODOS DE DISSOLUÇÃO/PERFIL DE DISSOLUÇÃO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131840" y="2209428"/>
            <a:ext cx="360040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79512" y="1201316"/>
            <a:ext cx="868032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800" b="1" dirty="0">
                <a:solidFill>
                  <a:prstClr val="black"/>
                </a:solidFill>
                <a:latin typeface="Calibri" panose="020F0502020204030204" pitchFamily="34" charset="0"/>
              </a:rPr>
              <a:t>Determinação da Solubilidade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800" b="1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Para fármacos de alta solubilidade (quantidade correspondente a sua maior dose posológica disponível no mercado nacional é solúvel em 250mL de meio) não é necessário a obtenção de solução saturada bastando a sua comprovação nos 3 meios.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 Calcular a massa inicial de fármaco e o volume de meio que será utilizado através da fórmula: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                        massa inicial do fármaco = maior dose x volume de meio/250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 Agitar por 1 hora, se estiver límpida, quantificar.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pt-BR" sz="1800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5257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54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DESENVOLVIMENTO DE MÉTODOS DE DISSOLUÇÃO/PERFIL DE DISSOLUÇÃO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131840" y="2209428"/>
            <a:ext cx="360040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79512" y="1201316"/>
            <a:ext cx="8680326" cy="373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800" b="1" dirty="0">
                <a:solidFill>
                  <a:prstClr val="black"/>
                </a:solidFill>
                <a:latin typeface="Calibri" panose="020F0502020204030204" pitchFamily="34" charset="0"/>
              </a:rPr>
              <a:t>Determinação da Solubilidade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800" b="1" dirty="0">
                <a:solidFill>
                  <a:prstClr val="black"/>
                </a:solidFill>
                <a:latin typeface="Calibri" panose="020F0502020204030204" pitchFamily="34" charset="0"/>
              </a:rPr>
              <a:t>  </a:t>
            </a:r>
            <a:r>
              <a:rPr lang="pt-BR" b="1" u="sng" dirty="0">
                <a:solidFill>
                  <a:prstClr val="black"/>
                </a:solidFill>
                <a:latin typeface="Calibri" panose="020F0502020204030204" pitchFamily="34" charset="0"/>
              </a:rPr>
              <a:t>Solubilidade não deve ser realizada em cuba de dissolução ou agitador magnético.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>
                <a:solidFill>
                  <a:prstClr val="black"/>
                </a:solidFill>
                <a:latin typeface="Calibri" panose="020F0502020204030204" pitchFamily="34" charset="0"/>
              </a:rPr>
              <a:t>    </a:t>
            </a:r>
            <a:r>
              <a:rPr lang="pt-BR" b="1" u="sng" dirty="0">
                <a:solidFill>
                  <a:prstClr val="black"/>
                </a:solidFill>
                <a:latin typeface="Calibri" panose="020F0502020204030204" pitchFamily="34" charset="0"/>
              </a:rPr>
              <a:t>Para o adequado desenvolvimento do método de solubilidade vários aspectos devem ser observados: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prstClr val="black"/>
                </a:solidFill>
                <a:latin typeface="Calibri" panose="020F0502020204030204" pitchFamily="34" charset="0"/>
              </a:rPr>
              <a:t>     - Realizar ensaio em triplicata para cada meio testado, com média e coeficiente de variação obtidos.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prstClr val="black"/>
                </a:solidFill>
                <a:latin typeface="Calibri" panose="020F0502020204030204" pitchFamily="34" charset="0"/>
              </a:rPr>
              <a:t>     - Comprovar a estabilidade do fármaco nos </a:t>
            </a:r>
            <a:r>
              <a:rPr lang="pt-BR" sz="1200" dirty="0" err="1">
                <a:solidFill>
                  <a:prstClr val="black"/>
                </a:solidFill>
                <a:latin typeface="Calibri" panose="020F0502020204030204" pitchFamily="34" charset="0"/>
              </a:rPr>
              <a:t>pH´s</a:t>
            </a:r>
            <a:r>
              <a:rPr lang="pt-BR" sz="1200" dirty="0">
                <a:solidFill>
                  <a:prstClr val="black"/>
                </a:solidFill>
                <a:latin typeface="Calibri" panose="020F0502020204030204" pitchFamily="34" charset="0"/>
              </a:rPr>
              <a:t> de escolha.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prstClr val="black"/>
                </a:solidFill>
                <a:latin typeface="Calibri" panose="020F0502020204030204" pitchFamily="34" charset="0"/>
              </a:rPr>
              <a:t>     - Utilizar método analítico validado e indicativo de estabilidade para quantificar.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prstClr val="black"/>
                </a:solidFill>
                <a:latin typeface="Calibri" panose="020F0502020204030204" pitchFamily="34" charset="0"/>
              </a:rPr>
              <a:t>     - Avaliar filtros de diferentes materiais e porosidade. A não utilização de filtros deve ser justificada.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prstClr val="black"/>
                </a:solidFill>
                <a:latin typeface="Calibri" panose="020F0502020204030204" pitchFamily="34" charset="0"/>
              </a:rPr>
              <a:t>      - Avaliar necessidade ou não da etapa de centrifugação.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prstClr val="black"/>
                </a:solidFill>
                <a:latin typeface="Calibri" panose="020F0502020204030204" pitchFamily="34" charset="0"/>
              </a:rPr>
              <a:t>      - Para fármacos fotossensíveis, utilizar vidraria âmbar e ambiente com luz especial.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prstClr val="black"/>
                </a:solidFill>
                <a:latin typeface="Calibri" panose="020F0502020204030204" pitchFamily="34" charset="0"/>
              </a:rPr>
              <a:t>      - Para fármacos pouco solúveis, justificar escolha e uso de </a:t>
            </a:r>
            <a:r>
              <a:rPr lang="pt-BR" sz="1200" dirty="0" err="1">
                <a:solidFill>
                  <a:prstClr val="black"/>
                </a:solidFill>
                <a:latin typeface="Calibri" panose="020F0502020204030204" pitchFamily="34" charset="0"/>
              </a:rPr>
              <a:t>tensoativos</a:t>
            </a:r>
            <a:r>
              <a:rPr lang="pt-BR" sz="1200" dirty="0">
                <a:solidFill>
                  <a:prstClr val="black"/>
                </a:solidFill>
                <a:latin typeface="Calibri" panose="020F0502020204030204" pitchFamily="34" charset="0"/>
              </a:rPr>
              <a:t>. Demonstrar que a concentração de </a:t>
            </a:r>
            <a:r>
              <a:rPr lang="pt-BR" sz="1200" dirty="0" err="1">
                <a:solidFill>
                  <a:prstClr val="black"/>
                </a:solidFill>
                <a:latin typeface="Calibri" panose="020F0502020204030204" pitchFamily="34" charset="0"/>
              </a:rPr>
              <a:t>tensoativo</a:t>
            </a:r>
            <a:r>
              <a:rPr lang="pt-BR" sz="1200" dirty="0">
                <a:solidFill>
                  <a:prstClr val="black"/>
                </a:solidFill>
                <a:latin typeface="Calibri" panose="020F0502020204030204" pitchFamily="34" charset="0"/>
              </a:rPr>
              <a:t> utilizada é a mais baixa possível.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prstClr val="black"/>
                </a:solidFill>
                <a:latin typeface="Calibri" panose="020F0502020204030204" pitchFamily="34" charset="0"/>
              </a:rPr>
              <a:t>      - Registrar o pH inicial e final da solução saturada. Arquivar dados brutos, </a:t>
            </a:r>
            <a:r>
              <a:rPr lang="pt-BR" sz="1200" dirty="0" err="1">
                <a:solidFill>
                  <a:prstClr val="black"/>
                </a:solidFill>
                <a:latin typeface="Calibri" panose="020F0502020204030204" pitchFamily="34" charset="0"/>
              </a:rPr>
              <a:t>cromatogramas</a:t>
            </a:r>
            <a:r>
              <a:rPr lang="pt-BR" sz="1200" dirty="0">
                <a:solidFill>
                  <a:prstClr val="black"/>
                </a:solidFill>
                <a:latin typeface="Calibri" panose="020F0502020204030204" pitchFamily="34" charset="0"/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1925257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55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DESENVOLVIMENTO DE MÉTODOS DE DISSOLUÇÃO/PERFIL DE DISSOLUÇÃO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131840" y="2209428"/>
            <a:ext cx="360040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79512" y="1201316"/>
            <a:ext cx="868032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800" b="1" dirty="0">
                <a:solidFill>
                  <a:prstClr val="black"/>
                </a:solidFill>
                <a:latin typeface="Calibri" panose="020F0502020204030204" pitchFamily="34" charset="0"/>
              </a:rPr>
              <a:t>ESCOLHA DO MEIO DE DISSOLUÇÃO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Ligada diretamente ao teste de solubilidade e características da forma farmacêutica e vias de administração;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Devem ser considerados os meios com pH fisiológicos;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Importante testar vários meios para a definição da melhor condição.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Principais meios utilizados: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      - Água                                              - pH 4,5                         - pH 7,6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      - </a:t>
            </a:r>
            <a:r>
              <a:rPr lang="pt-BR" sz="1800" dirty="0" err="1">
                <a:solidFill>
                  <a:prstClr val="black"/>
                </a:solidFill>
                <a:latin typeface="Calibri" panose="020F0502020204030204" pitchFamily="34" charset="0"/>
              </a:rPr>
              <a:t>HCl</a:t>
            </a: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 0,1N (pH 1,2) ou 0,01N       - pH 6,8                         - Suco gástrico/entérico simulado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pt-BR" sz="1800" b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            </a:t>
            </a:r>
          </a:p>
          <a:p>
            <a:pPr algn="ctr">
              <a:lnSpc>
                <a:spcPct val="150000"/>
              </a:lnSpc>
            </a:pPr>
            <a:endParaRPr lang="pt-BR" sz="1800" b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endParaRPr lang="pt-BR" sz="1800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4007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56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DESENVOLVIMENTO DE MÉTODOS DE DISSOLUÇÃO/PERFIL DE DISSOLUÇÃO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131840" y="2209428"/>
            <a:ext cx="360040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79512" y="1201316"/>
            <a:ext cx="8680326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800" b="1" dirty="0">
                <a:solidFill>
                  <a:prstClr val="black"/>
                </a:solidFill>
                <a:latin typeface="Calibri" panose="020F0502020204030204" pitchFamily="34" charset="0"/>
              </a:rPr>
              <a:t>ESCOLHA DO MEIO DE DISSOLUÇÃO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Demonstrar que o meio de dissolução escolhido é o mais adequado à sustância ativa na forma farmacêutica em estudo, levando em consideração os resultados de solubilidade.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b="1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A demonstração requer a investigação de curvas em no mínimo 3 meios na faixa de pH fisiológico (1,2-6,8). Caso seja necessário outra faixa de pH, justificar e comprovar tecnicamente.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Comprovar a necessidade do uso de </a:t>
            </a:r>
            <a:r>
              <a:rPr lang="pt-BR" sz="1800" dirty="0" err="1">
                <a:solidFill>
                  <a:prstClr val="black"/>
                </a:solidFill>
                <a:latin typeface="Calibri" panose="020F0502020204030204" pitchFamily="34" charset="0"/>
              </a:rPr>
              <a:t>tensoativos</a:t>
            </a: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, quando aplicável, bem como da quantidade empregada, justificando tecnicamente que é a mais baixa possível.</a:t>
            </a:r>
          </a:p>
          <a:p>
            <a:pPr algn="just">
              <a:lnSpc>
                <a:spcPct val="150000"/>
              </a:lnSpc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            </a:t>
            </a:r>
          </a:p>
          <a:p>
            <a:pPr algn="ctr">
              <a:lnSpc>
                <a:spcPct val="150000"/>
              </a:lnSpc>
            </a:pPr>
            <a:endParaRPr lang="pt-BR" sz="1800" b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endParaRPr lang="pt-BR" sz="1800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4007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57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DESENVOLVIMENTO DE MÉTODOS DE DISSOLUÇÃO/PERFIL DE DISSOLUÇÃO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131840" y="2209428"/>
            <a:ext cx="360040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79512" y="1201316"/>
            <a:ext cx="868032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800" b="1" dirty="0">
                <a:solidFill>
                  <a:prstClr val="black"/>
                </a:solidFill>
                <a:latin typeface="Calibri" panose="020F0502020204030204" pitchFamily="34" charset="0"/>
              </a:rPr>
              <a:t>ESCOLHA DO MEIO DE DISSOLUÇÃO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Demonstrar que o aparato e a rotação utilizados são adequados. A demonstração de que a rotação é adequada requer investigação, partindo de rotações mais baixas até as mais altas.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Justificar a utilização de âncoras, quando aplicável. (Cápsulas, quando ocorre flutuação).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Devem ser avaliados e testados filtros de diferentes materiais e porosidade.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Demonstrar e justificar a escolha do valor Q (quantidade dissolvida, especificação).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Justificar e comprovar a não </a:t>
            </a:r>
            <a:r>
              <a:rPr lang="pt-BR" sz="1800" dirty="0" err="1">
                <a:solidFill>
                  <a:prstClr val="black"/>
                </a:solidFill>
                <a:latin typeface="Calibri" panose="020F0502020204030204" pitchFamily="34" charset="0"/>
              </a:rPr>
              <a:t>deaeração</a:t>
            </a: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 dos meios, quando aplicável.</a:t>
            </a:r>
          </a:p>
          <a:p>
            <a:pPr algn="ctr">
              <a:lnSpc>
                <a:spcPct val="150000"/>
              </a:lnSpc>
            </a:pPr>
            <a:endParaRPr lang="pt-BR" sz="1800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4007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58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DESENVOLVIMENTO DE MÉTODOS DE DISSOLUÇÃO/PERFIL DE DISSOLUÇÃO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131840" y="2209428"/>
            <a:ext cx="360040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79512" y="1201316"/>
            <a:ext cx="8680326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800" b="1" dirty="0">
                <a:solidFill>
                  <a:prstClr val="black"/>
                </a:solidFill>
                <a:latin typeface="Calibri" panose="020F0502020204030204" pitchFamily="34" charset="0"/>
              </a:rPr>
              <a:t>REGISTROS RELACIONADOS AO DESENVOLVIMENTO</a:t>
            </a:r>
          </a:p>
          <a:p>
            <a:pPr algn="ctr">
              <a:lnSpc>
                <a:spcPct val="150000"/>
              </a:lnSpc>
            </a:pPr>
            <a:endParaRPr lang="pt-BR" sz="1800" b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800" b="1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O estudo de desenvolvimento do método de dissolução deve ter um protocolo que descreva o planejamento e um relatório que descreva os resultados.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 As amostras e os padrões utilizados devem ser contabilizados na cadeia de custódia.</a:t>
            </a:r>
          </a:p>
          <a:p>
            <a:pPr algn="just">
              <a:buFont typeface="Wingdings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 Para EQFAR, o</a:t>
            </a:r>
            <a:r>
              <a:rPr lang="pt-BR" sz="1800" dirty="0">
                <a:latin typeface="Calibri" pitchFamily="34" charset="0"/>
              </a:rPr>
              <a:t> relatório de desenvolvimento do método de dissolução também pode ser adotado quando o método de dissolução descrito em compêndio oficial, normas ou regulamentos específicos aprovados/referendados pela </a:t>
            </a:r>
            <a:r>
              <a:rPr lang="pt-BR" sz="1800" dirty="0" err="1">
                <a:latin typeface="Calibri" pitchFamily="34" charset="0"/>
              </a:rPr>
              <a:t>Anvisa</a:t>
            </a:r>
            <a:r>
              <a:rPr lang="pt-BR" sz="1800" dirty="0">
                <a:latin typeface="Calibri" pitchFamily="34" charset="0"/>
              </a:rPr>
              <a:t>, não é adequado para o produto, desde que devidamente comprovado.</a:t>
            </a:r>
            <a:endParaRPr lang="pt-BR" sz="1800" dirty="0">
              <a:solidFill>
                <a:prstClr val="black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4007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59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DESENVOLVIMENTO DE MÉTODOS DE DISSOLUÇÃO/PERFIL DE DISSOLUÇÃO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131840" y="2209428"/>
            <a:ext cx="360040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79512" y="1201316"/>
            <a:ext cx="86803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pt-BR" sz="1800" b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            </a:t>
            </a:r>
          </a:p>
          <a:p>
            <a:pPr algn="ctr">
              <a:lnSpc>
                <a:spcPct val="150000"/>
              </a:lnSpc>
            </a:pPr>
            <a:endParaRPr lang="pt-BR" sz="1800" b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endParaRPr lang="pt-BR" sz="1800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0" r="15022" b="6462"/>
          <a:stretch/>
        </p:blipFill>
        <p:spPr>
          <a:xfrm>
            <a:off x="1979712" y="1345332"/>
            <a:ext cx="4789403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6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DISSOLUÇÃO</a:t>
            </a:r>
          </a:p>
        </p:txBody>
      </p:sp>
      <p:sp>
        <p:nvSpPr>
          <p:cNvPr id="7" name="Retângulo 6"/>
          <p:cNvSpPr/>
          <p:nvPr/>
        </p:nvSpPr>
        <p:spPr>
          <a:xfrm>
            <a:off x="179512" y="1201316"/>
            <a:ext cx="87849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pt-BR" b="1" u="sng" dirty="0">
                <a:solidFill>
                  <a:prstClr val="black"/>
                </a:solidFill>
                <a:latin typeface="Calibri" pitchFamily="34" charset="0"/>
              </a:rPr>
              <a:t>Definições</a:t>
            </a:r>
          </a:p>
          <a:p>
            <a:pPr lvl="0" algn="just">
              <a:lnSpc>
                <a:spcPct val="150000"/>
              </a:lnSpc>
            </a:pPr>
            <a:endParaRPr lang="pt-BR" b="1" u="sng" dirty="0">
              <a:solidFill>
                <a:prstClr val="black"/>
              </a:solidFill>
              <a:latin typeface="Calibri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pt-BR" b="1" u="sng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pt-BR" b="1" dirty="0">
                <a:solidFill>
                  <a:prstClr val="black"/>
                </a:solidFill>
                <a:latin typeface="Calibri" pitchFamily="34" charset="0"/>
              </a:rPr>
              <a:t>Dissolução Rápida: </a:t>
            </a:r>
            <a:r>
              <a:rPr lang="pt-BR" dirty="0">
                <a:solidFill>
                  <a:prstClr val="black"/>
                </a:solidFill>
                <a:latin typeface="Calibri" pitchFamily="34" charset="0"/>
              </a:rPr>
              <a:t>Di</a:t>
            </a:r>
            <a:r>
              <a:rPr lang="pt-BR" dirty="0">
                <a:latin typeface="Calibri" pitchFamily="34" charset="0"/>
              </a:rPr>
              <a:t>ssolução média de no mínimo 85% da substância ativa em até 30 minutos;</a:t>
            </a:r>
          </a:p>
          <a:p>
            <a:pPr algn="just"/>
            <a:endParaRPr lang="pt-BR" b="1" dirty="0">
              <a:solidFill>
                <a:prstClr val="black"/>
              </a:solidFill>
              <a:latin typeface="Calibri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pt-BR" b="1" u="sng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pt-BR" b="1" dirty="0">
                <a:solidFill>
                  <a:prstClr val="black"/>
                </a:solidFill>
                <a:latin typeface="Calibri" pitchFamily="34" charset="0"/>
              </a:rPr>
              <a:t>Dissolução Muito Rápida: D</a:t>
            </a:r>
            <a:r>
              <a:rPr lang="pt-BR" dirty="0">
                <a:latin typeface="Calibri" pitchFamily="34" charset="0"/>
              </a:rPr>
              <a:t>issolução média de no mínimo 85% da substância ativa em até 15 minutos;</a:t>
            </a:r>
          </a:p>
          <a:p>
            <a:pPr algn="just"/>
            <a:endParaRPr lang="pt-BR" b="1" u="sng" dirty="0">
              <a:solidFill>
                <a:prstClr val="black"/>
              </a:solidFill>
              <a:latin typeface="Calibri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pt-BR" b="1" dirty="0">
                <a:latin typeface="Calibri" pitchFamily="34" charset="0"/>
              </a:rPr>
              <a:t>Forma Farmacêutica</a:t>
            </a:r>
            <a:r>
              <a:rPr lang="pt-BR" dirty="0">
                <a:latin typeface="Calibri" pitchFamily="34" charset="0"/>
              </a:rPr>
              <a:t>: estado final de apresentação que os princípios ativos farmacêuticos possuem, após uma ou mais operações farmacêuticas executadas com a adição de excipientes apropriados ou sem a adição de excipientes, a fim de facilitar a sua utilização e obter o efeito terapêutico desejado, com características apropriadas a uma determinada via de administração;</a:t>
            </a:r>
          </a:p>
          <a:p>
            <a:pPr algn="just"/>
            <a:endParaRPr lang="pt-BR" dirty="0">
              <a:latin typeface="Calibri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pt-BR" b="1" dirty="0">
                <a:latin typeface="Calibri" pitchFamily="34" charset="0"/>
              </a:rPr>
              <a:t>Forma Farmacêutica de Liberação Imediata</a:t>
            </a:r>
            <a:r>
              <a:rPr lang="pt-BR" dirty="0">
                <a:latin typeface="Calibri" pitchFamily="34" charset="0"/>
              </a:rPr>
              <a:t>: forma farmacêutica em que a dose total da substância ativa é disponibilizada rapidamente após sua administração. Em ensaios </a:t>
            </a:r>
            <a:r>
              <a:rPr lang="pt-BR" b="1" dirty="0">
                <a:latin typeface="Calibri" pitchFamily="34" charset="0"/>
              </a:rPr>
              <a:t>in </a:t>
            </a:r>
            <a:r>
              <a:rPr lang="pt-BR" b="1" dirty="0" err="1">
                <a:latin typeface="Calibri" pitchFamily="34" charset="0"/>
              </a:rPr>
              <a:t>vitro</a:t>
            </a:r>
            <a:r>
              <a:rPr lang="pt-BR" b="1" dirty="0">
                <a:latin typeface="Calibri" pitchFamily="34" charset="0"/>
              </a:rPr>
              <a:t> apresenta, em geral, </a:t>
            </a:r>
            <a:r>
              <a:rPr lang="pt-BR" dirty="0">
                <a:latin typeface="Calibri" pitchFamily="34" charset="0"/>
              </a:rPr>
              <a:t>dissolução média de no mínimo 75% da substância ativa em até 45 minutos. Tal forma farmacêutica pode ainda apresentar tipos de dissoluções diferenciadas em rápida e muito rápida;</a:t>
            </a:r>
          </a:p>
        </p:txBody>
      </p:sp>
    </p:spTree>
    <p:extLst>
      <p:ext uri="{BB962C8B-B14F-4D97-AF65-F5344CB8AC3E}">
        <p14:creationId xmlns:p14="http://schemas.microsoft.com/office/powerpoint/2010/main" val="19528587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60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DESENVOLVIMENTO DE MÉTODOS DE DISSOLUÇÃO/PERFIL DE DISSOLUÇÃO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131840" y="2209428"/>
            <a:ext cx="360040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79512" y="1201316"/>
            <a:ext cx="8680326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pt-BR" sz="1800" b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b="1" dirty="0">
                <a:solidFill>
                  <a:prstClr val="black"/>
                </a:solidFill>
                <a:latin typeface="Calibri" panose="020F0502020204030204" pitchFamily="34" charset="0"/>
              </a:rPr>
              <a:t>Condições a serem empregadas: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Aparato 1 (cesto): 50/75/100 rpm;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Aparato 2 (pás): 50/75 rpm;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Tempo de Coleta: mínimo 3 pontos antes de atingir 65% e último ponto deve ser o dobro do penúltimo.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Cálculo de F1 e F2.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      - F1: Fator de Semelhança (0-15)      - F2: Fator de Diferença: (50-100)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            </a:t>
            </a:r>
          </a:p>
          <a:p>
            <a:pPr algn="ctr">
              <a:lnSpc>
                <a:spcPct val="150000"/>
              </a:lnSpc>
            </a:pPr>
            <a:endParaRPr lang="pt-BR" sz="1800" b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endParaRPr lang="pt-BR" sz="1800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4255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61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DESENVOLVIMENTO DE MÉTODOS DE DISSOLUÇÃO/PERFIL DE DISSOLUÇÃO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131840" y="2209428"/>
            <a:ext cx="360040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79512" y="1201316"/>
            <a:ext cx="8680326" cy="3373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800" b="1" dirty="0">
                <a:solidFill>
                  <a:prstClr val="black"/>
                </a:solidFill>
                <a:latin typeface="Calibri" panose="020F0502020204030204" pitchFamily="34" charset="0"/>
              </a:rPr>
              <a:t>Mapeamento: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800" b="1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Após conclusão do dossiê, é necessário realizar o mapeamento, termo que se refere ao estudo onde é possível determinar a relação entre variáveis críticas de fabricação (VCF) e uma resposta de perfil de dissolução.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 Comprovar que o método proposto é suficientemente adequado para mapear variáveis críticas de fabricação (VCF);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 As </a:t>
            </a:r>
            <a:r>
              <a:rPr lang="pt-BR" sz="1800" dirty="0" err="1">
                <a:solidFill>
                  <a:prstClr val="black"/>
                </a:solidFill>
                <a:latin typeface="Calibri" panose="020F0502020204030204" pitchFamily="34" charset="0"/>
              </a:rPr>
              <a:t>VCF´s</a:t>
            </a: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 incluem alterações de formulações, processo, equipamentos, materiais e métodos que podem afetar significativamente a dissolução.</a:t>
            </a:r>
          </a:p>
        </p:txBody>
      </p:sp>
    </p:spTree>
    <p:extLst>
      <p:ext uri="{BB962C8B-B14F-4D97-AF65-F5344CB8AC3E}">
        <p14:creationId xmlns:p14="http://schemas.microsoft.com/office/powerpoint/2010/main" val="11704255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62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DESENVOLVIMENTO DE MÉTODOS DE DISSOLUÇÃO/PERFIL DE DISSOLUÇÃO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131840" y="2209428"/>
            <a:ext cx="360040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79512" y="1201316"/>
            <a:ext cx="868032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800" b="1" dirty="0">
                <a:solidFill>
                  <a:prstClr val="black"/>
                </a:solidFill>
                <a:latin typeface="Calibri" panose="020F0502020204030204" pitchFamily="34" charset="0"/>
              </a:rPr>
              <a:t>Mapeamento: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800" b="1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Condução do Ensaio: Preparar duas ou mais formulações que envolvam </a:t>
            </a:r>
            <a:r>
              <a:rPr lang="pt-BR" sz="1800" dirty="0" err="1">
                <a:solidFill>
                  <a:prstClr val="black"/>
                </a:solidFill>
                <a:latin typeface="Calibri" panose="020F0502020204030204" pitchFamily="34" charset="0"/>
              </a:rPr>
              <a:t>VCF´s</a:t>
            </a: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 e estudar as características do perfil de dissolução;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 Os resultados devem demonstrar que o método foi capaz de mapear e mostrar essa diferença crítica de fabricação.</a:t>
            </a:r>
          </a:p>
        </p:txBody>
      </p:sp>
    </p:spTree>
    <p:extLst>
      <p:ext uri="{BB962C8B-B14F-4D97-AF65-F5344CB8AC3E}">
        <p14:creationId xmlns:p14="http://schemas.microsoft.com/office/powerpoint/2010/main" val="11704255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63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DESENVOLVIMENTO DE MÉTODOS DE DISSOLUÇÃO/PERFIL DE DISSOLUÇÃO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131840" y="2209428"/>
            <a:ext cx="360040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79512" y="1201316"/>
            <a:ext cx="868032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pt-BR" sz="1800" b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b="1" dirty="0">
                <a:solidFill>
                  <a:prstClr val="black"/>
                </a:solidFill>
                <a:latin typeface="Calibri" panose="020F0502020204030204" pitchFamily="34" charset="0"/>
              </a:rPr>
              <a:t>Proposição de um método final: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Método é adequadamente discriminatório? (nem muito...nem pouco);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Viabilidade do método proposto;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Quais condições permitiram uma melhor avaliação da liberação do fármaco?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            </a:t>
            </a:r>
          </a:p>
          <a:p>
            <a:pPr algn="ctr">
              <a:lnSpc>
                <a:spcPct val="150000"/>
              </a:lnSpc>
            </a:pPr>
            <a:endParaRPr lang="pt-BR" sz="1800" b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endParaRPr lang="pt-BR" sz="1800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3018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64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ESTUDO DE PERFIL DE DISSOLUÇÃO COMPARATIVO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131840" y="2209428"/>
            <a:ext cx="360040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79512" y="1417340"/>
            <a:ext cx="8680326" cy="2499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pt-BR" sz="3600" b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3600" b="1" dirty="0">
                <a:solidFill>
                  <a:prstClr val="black"/>
                </a:solidFill>
                <a:latin typeface="Calibri" panose="020F0502020204030204" pitchFamily="34" charset="0"/>
              </a:rPr>
              <a:t>Estudo de Perfil de Dissolução Comparativo</a:t>
            </a:r>
          </a:p>
          <a:p>
            <a:pPr algn="ctr">
              <a:lnSpc>
                <a:spcPct val="150000"/>
              </a:lnSpc>
            </a:pPr>
            <a:endParaRPr lang="pt-BR" sz="3600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3018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65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PERFIL DE DISSOLUÇÃO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9511" y="1201316"/>
            <a:ext cx="89644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u="sng" dirty="0">
                <a:solidFill>
                  <a:prstClr val="black"/>
                </a:solidFill>
                <a:latin typeface="Calibri" panose="020F0502020204030204" pitchFamily="34" charset="0"/>
              </a:rPr>
              <a:t>Perfil de Dissolução:</a:t>
            </a:r>
          </a:p>
          <a:p>
            <a:pPr algn="ctr">
              <a:lnSpc>
                <a:spcPct val="150000"/>
              </a:lnSpc>
            </a:pPr>
            <a:endParaRPr lang="pt-BR" sz="16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É um ensaio descritivo, relacionado ao desenvolvimento.</a:t>
            </a:r>
          </a:p>
          <a:p>
            <a:pPr algn="ctr">
              <a:lnSpc>
                <a:spcPct val="150000"/>
              </a:lnSpc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CURVAS</a:t>
            </a:r>
          </a:p>
          <a:p>
            <a:pPr algn="ctr">
              <a:lnSpc>
                <a:spcPct val="150000"/>
              </a:lnSpc>
            </a:pPr>
            <a:r>
              <a:rPr lang="pt-BR" sz="1600" dirty="0">
                <a:solidFill>
                  <a:srgbClr val="FF0000"/>
                </a:solidFill>
                <a:latin typeface="Calibri" panose="020F0502020204030204" pitchFamily="34" charset="0"/>
              </a:rPr>
              <a:t>% dissolvida x tempo</a:t>
            </a:r>
          </a:p>
          <a:p>
            <a:pPr algn="ctr">
              <a:lnSpc>
                <a:spcPct val="150000"/>
              </a:lnSpc>
            </a:pPr>
            <a:r>
              <a:rPr lang="pt-BR" sz="1600" dirty="0">
                <a:solidFill>
                  <a:srgbClr val="FF0000"/>
                </a:solidFill>
                <a:latin typeface="Calibri" panose="020F0502020204030204" pitchFamily="34" charset="0"/>
              </a:rPr>
              <a:t>concentração x tempo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Permite que se avalie velocidade do processo, comparação entre formulações; concentração máxima dissolvida e tempo de latência. </a:t>
            </a:r>
          </a:p>
        </p:txBody>
      </p:sp>
    </p:spTree>
    <p:extLst>
      <p:ext uri="{BB962C8B-B14F-4D97-AF65-F5344CB8AC3E}">
        <p14:creationId xmlns:p14="http://schemas.microsoft.com/office/powerpoint/2010/main" val="19083253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66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PERFIL DE DISSOLUÇÃO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9512" y="1201316"/>
            <a:ext cx="868032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u="sng" dirty="0">
                <a:solidFill>
                  <a:prstClr val="black"/>
                </a:solidFill>
                <a:latin typeface="Calibri" panose="020F0502020204030204" pitchFamily="34" charset="0"/>
              </a:rPr>
              <a:t>Avaliação do Perfil de Dissolução:</a:t>
            </a:r>
            <a:endParaRPr lang="pt-BR" sz="16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Início do desenvolvimento dos Perfis: PESQUISA BIBLIOGRÁFICA;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Acompanhar visualmente o processo e anotar qualquer alterações observadas (formação de cone, bolhas, aderência, flutuação, </a:t>
            </a:r>
            <a:r>
              <a:rPr lang="pt-BR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etc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pt-BR" sz="1600" b="1" u="sng" dirty="0">
                <a:solidFill>
                  <a:prstClr val="black"/>
                </a:solidFill>
                <a:latin typeface="Calibri" panose="020F0502020204030204" pitchFamily="34" charset="0"/>
              </a:rPr>
              <a:t>Aspectos </a:t>
            </a:r>
            <a:r>
              <a:rPr lang="pt-BR" sz="1600" b="1" u="sng" dirty="0" err="1">
                <a:solidFill>
                  <a:prstClr val="black"/>
                </a:solidFill>
                <a:latin typeface="Calibri" panose="020F0502020204030204" pitchFamily="34" charset="0"/>
              </a:rPr>
              <a:t>revelantes</a:t>
            </a:r>
            <a:r>
              <a:rPr lang="pt-BR" sz="1600" b="1" u="sng" dirty="0">
                <a:solidFill>
                  <a:prstClr val="black"/>
                </a:solidFill>
                <a:latin typeface="Calibri" panose="020F0502020204030204" pitchFamily="34" charset="0"/>
              </a:rPr>
              <a:t>:</a:t>
            </a:r>
            <a:endParaRPr lang="pt-BR" sz="16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Treinamento do Analista (experiência, habilidade e organização);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Amostragem em vários tempos (maior volume de análise/diluições);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Cálculo e elaboração dos gráficos (conhecimento básico em </a:t>
            </a:r>
            <a:r>
              <a:rPr lang="pt-BR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excel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, correção do volume de coleta);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Interpretação dos resultados (avaliação de desvios, comparação de fórmulas, problemas na formulação).</a:t>
            </a:r>
          </a:p>
        </p:txBody>
      </p:sp>
    </p:spTree>
    <p:extLst>
      <p:ext uri="{BB962C8B-B14F-4D97-AF65-F5344CB8AC3E}">
        <p14:creationId xmlns:p14="http://schemas.microsoft.com/office/powerpoint/2010/main" val="31593663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67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ESTUDO DE PERFIL DE DISSOLUÇÃO COMPARATIVO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131840" y="2209428"/>
            <a:ext cx="360040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79512" y="1201317"/>
            <a:ext cx="8964488" cy="3378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Estudo de Perfil de Dissolução Comparativo: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dirty="0">
                <a:latin typeface="Calibri" pitchFamily="34" charset="0"/>
              </a:rPr>
              <a:t> Definição: Ensaio analítico com coletas em múltiplos pontos para a avaliação da dissolução de uma determinada substância ativa comparando duas formulações.</a:t>
            </a:r>
            <a:endParaRPr lang="pt-BR" sz="1600" b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Para fins regulatórios, o perfil de dissolução comparativo deve ser realizado em centro EQFAR. Porém, utilizamos as mesmas regras internamente para avaliar as formulações antes de seguir para EQFAR.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O método para perfil comparativo deve ser o mesmo utilizado para o teste de dissolução em tempo fechado para liberação. (CQ).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As análises de teste e comparador devem ocorrer simultaneamente.</a:t>
            </a:r>
          </a:p>
          <a:p>
            <a:pPr algn="just">
              <a:lnSpc>
                <a:spcPct val="150000"/>
              </a:lnSpc>
            </a:pPr>
            <a:endParaRPr lang="pt-BR" sz="1600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3018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68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ESTUDO DE PERFIL DE DISSOLUÇÃO COMPARATIVO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131840" y="2209428"/>
            <a:ext cx="360040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79512" y="1201316"/>
            <a:ext cx="8680326" cy="2270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pt-BR" sz="1600" b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Estudo de Perfil de Dissolução Comparativo: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  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Comparador: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     - Medicamento Referência;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     - Formulação Registrada/Praticada (Alteração de Formulação Pós-Registro);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     - Formulação com diferentes dosagens.</a:t>
            </a:r>
          </a:p>
        </p:txBody>
      </p:sp>
    </p:spTree>
    <p:extLst>
      <p:ext uri="{BB962C8B-B14F-4D97-AF65-F5344CB8AC3E}">
        <p14:creationId xmlns:p14="http://schemas.microsoft.com/office/powerpoint/2010/main" val="10433018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69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ESTUDO DE PERFIL DE DISSOLUÇÃO COMPARATIVO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131840" y="2209428"/>
            <a:ext cx="360040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79512" y="1201316"/>
            <a:ext cx="868032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Estudo de Perfil de Dissolução Comparativo:</a:t>
            </a:r>
          </a:p>
          <a:p>
            <a:pPr>
              <a:lnSpc>
                <a:spcPct val="150000"/>
              </a:lnSpc>
            </a:pPr>
            <a:endParaRPr lang="pt-BR" sz="1600" b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sz="1600" b="1" dirty="0">
                <a:latin typeface="Calibri" pitchFamily="34" charset="0"/>
              </a:rPr>
              <a:t>Para formas farmacêuticas de liberação prolongada</a:t>
            </a:r>
            <a:r>
              <a:rPr lang="pt-BR" sz="1600" dirty="0">
                <a:latin typeface="Calibri" pitchFamily="34" charset="0"/>
              </a:rPr>
              <a:t>, a coleta de amostra deve ser representativa do processo de dissolução em, por exemplo, 1, 2 e 4 horas e depois a cada duas horas até que ambos os medicamento apresentem dissolução de 80% da substância ativa ou o platô seja alcançado.</a:t>
            </a:r>
          </a:p>
          <a:p>
            <a:pPr algn="just"/>
            <a:endParaRPr lang="pt-BR" sz="1600" dirty="0">
              <a:latin typeface="Calibri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pt-BR" sz="1600" b="1" dirty="0">
                <a:latin typeface="Calibri" pitchFamily="34" charset="0"/>
              </a:rPr>
              <a:t>Para formas farmacêuticas de liberação retardada </a:t>
            </a:r>
            <a:r>
              <a:rPr lang="pt-BR" sz="1600" dirty="0">
                <a:latin typeface="Calibri" pitchFamily="34" charset="0"/>
              </a:rPr>
              <a:t>deve ser realizada dissolução em meio HCl0,1N durante 2 horas (etapa ácida), seguida de dissolução em meio tampão. Após o momento em que se coloca o medicamento no meio tampão, a coleta de amostra deve ser representativa do processo de dissolução em, por exemplo, 15, 30, 45, 60 e 120 minutos até que ambos os medicamentos apresentem dissolução de 80% da substância ativa ou o platô seja alcançado.</a:t>
            </a:r>
          </a:p>
        </p:txBody>
      </p:sp>
    </p:spTree>
    <p:extLst>
      <p:ext uri="{BB962C8B-B14F-4D97-AF65-F5344CB8AC3E}">
        <p14:creationId xmlns:p14="http://schemas.microsoft.com/office/powerpoint/2010/main" val="104330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7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DISSOLUÇÃO</a:t>
            </a:r>
          </a:p>
        </p:txBody>
      </p:sp>
      <p:sp>
        <p:nvSpPr>
          <p:cNvPr id="7" name="Retângulo 6"/>
          <p:cNvSpPr/>
          <p:nvPr/>
        </p:nvSpPr>
        <p:spPr>
          <a:xfrm>
            <a:off x="179512" y="1201316"/>
            <a:ext cx="8784976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pt-BR" b="1" u="sng" dirty="0">
                <a:solidFill>
                  <a:prstClr val="black"/>
                </a:solidFill>
                <a:latin typeface="Calibri" pitchFamily="34" charset="0"/>
              </a:rPr>
              <a:t>Definições</a:t>
            </a:r>
          </a:p>
          <a:p>
            <a:pPr algn="just"/>
            <a:endParaRPr lang="pt-BR" dirty="0">
              <a:latin typeface="Calibri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pt-BR" b="1" dirty="0">
                <a:latin typeface="Calibri" pitchFamily="34" charset="0"/>
              </a:rPr>
              <a:t>Forma Farmacêutica de Liberação Prolongada</a:t>
            </a:r>
            <a:r>
              <a:rPr lang="pt-BR" dirty="0">
                <a:latin typeface="Calibri" pitchFamily="34" charset="0"/>
              </a:rPr>
              <a:t>: forma farmacêutica que apresenta liberação modificada em que a substância ativa é disponibilizada gradualmente da forma farmacêutica por um período de tempo prolongado;</a:t>
            </a:r>
          </a:p>
          <a:p>
            <a:pPr algn="just">
              <a:buFont typeface="Wingdings" pitchFamily="2" charset="2"/>
              <a:buChar char="ü"/>
            </a:pPr>
            <a:endParaRPr lang="pt-BR" b="1" u="sng" dirty="0">
              <a:solidFill>
                <a:prstClr val="black"/>
              </a:solidFill>
              <a:latin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pt-BR" b="1" dirty="0">
                <a:latin typeface="Calibri" pitchFamily="34" charset="0"/>
              </a:rPr>
              <a:t>Forma Farmacêutica de Liberação Retard</a:t>
            </a:r>
            <a:r>
              <a:rPr lang="pt-BR" dirty="0">
                <a:latin typeface="Calibri" pitchFamily="34" charset="0"/>
              </a:rPr>
              <a:t>ada: forma farmacêutica que apresenta liberação modificada em que a substância ativa é liberada em um tempo diferente daquele imediatamente após a sua administração. As preparações </a:t>
            </a:r>
            <a:r>
              <a:rPr lang="pt-BR" dirty="0" err="1">
                <a:latin typeface="Calibri" pitchFamily="34" charset="0"/>
              </a:rPr>
              <a:t>gastro-resistentes</a:t>
            </a:r>
            <a:r>
              <a:rPr lang="pt-BR" dirty="0">
                <a:latin typeface="Calibri" pitchFamily="34" charset="0"/>
              </a:rPr>
              <a:t> são consideradas forma de liberação retardada, pois são destinadas a resistir ao fluido gástrico e liberar a substância ativa no fluido intestinal;</a:t>
            </a:r>
          </a:p>
          <a:p>
            <a:endParaRPr lang="pt-BR" dirty="0">
              <a:latin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pt-BR" b="1" dirty="0">
                <a:latin typeface="Calibri" pitchFamily="34" charset="0"/>
              </a:rPr>
              <a:t>Medicamento Comparador</a:t>
            </a:r>
            <a:r>
              <a:rPr lang="pt-BR" dirty="0">
                <a:latin typeface="Calibri" pitchFamily="34" charset="0"/>
              </a:rPr>
              <a:t>: medicamento submetido ao Estudo de Perfil de Dissolução Comparativo para fins de mudanças pós-registro de medicamentos, conforme legislação específica, com o qual o Medicamento Teste será comparado;</a:t>
            </a:r>
          </a:p>
          <a:p>
            <a:endParaRPr lang="pt-BR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8587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70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ESTUDO DE PERFIL DE DISSOLUÇÃO COMPARATIVO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131840" y="2209428"/>
            <a:ext cx="360040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79512" y="1201316"/>
            <a:ext cx="86803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Estudo de Perfil de Dissolução Comparativo:</a:t>
            </a:r>
          </a:p>
          <a:p>
            <a:pPr>
              <a:lnSpc>
                <a:spcPct val="150000"/>
              </a:lnSpc>
            </a:pPr>
            <a:endParaRPr lang="pt-BR" sz="1600" b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pt-BR" sz="1600" dirty="0">
                <a:latin typeface="Calibri" pitchFamily="34" charset="0"/>
              </a:rPr>
              <a:t>O Estudo de Perfil de Dissolução Comparativo pode ser realizado com medicamentos que se apresentem na forma de comprimido revestido/drágea, cujo Medicamento de Referência/Comparador seja comprimido simples ou vice-versa, desde que o revestimento não controle o mecanismo de liberação da substância ativa.</a:t>
            </a:r>
          </a:p>
          <a:p>
            <a:pPr algn="just">
              <a:buFont typeface="Wingdings" pitchFamily="2" charset="2"/>
              <a:buChar char="ü"/>
            </a:pPr>
            <a:endParaRPr lang="pt-BR" sz="1600" dirty="0">
              <a:solidFill>
                <a:prstClr val="black"/>
              </a:solidFill>
              <a:latin typeface="Calibri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itchFamily="34" charset="0"/>
              </a:rPr>
              <a:t> Os Perfis de Dissolução são avaliados aplicando-se o cálculo de Fator de Semelhança (F2).</a:t>
            </a:r>
          </a:p>
        </p:txBody>
      </p:sp>
    </p:spTree>
    <p:extLst>
      <p:ext uri="{BB962C8B-B14F-4D97-AF65-F5344CB8AC3E}">
        <p14:creationId xmlns:p14="http://schemas.microsoft.com/office/powerpoint/2010/main" val="10433018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71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ESTUDO DE PERFIL DE DISSOLUÇÃO COMPARATIVO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131840" y="2209428"/>
            <a:ext cx="360040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79512" y="1201316"/>
            <a:ext cx="868032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Estudo de Perfil de Dissolução Comparativo:</a:t>
            </a:r>
          </a:p>
          <a:p>
            <a:pPr algn="just">
              <a:buFont typeface="Wingdings" pitchFamily="2" charset="2"/>
              <a:buChar char="ü"/>
            </a:pPr>
            <a:r>
              <a:rPr lang="pt-BR" sz="1600" dirty="0">
                <a:latin typeface="Calibri" pitchFamily="34" charset="0"/>
              </a:rPr>
              <a:t>O fator F2 corresponde a uma medida de semelhança entre as porcentagens dissolvidas de ambos os perfis:</a:t>
            </a:r>
          </a:p>
          <a:p>
            <a:pPr algn="just"/>
            <a:endParaRPr lang="pt-BR" sz="1600" dirty="0">
              <a:latin typeface="Calibri" pitchFamily="34" charset="0"/>
            </a:endParaRPr>
          </a:p>
          <a:p>
            <a:pPr algn="just"/>
            <a:endParaRPr lang="pt-BR" sz="1600" dirty="0">
              <a:latin typeface="Calibri" pitchFamily="34" charset="0"/>
            </a:endParaRPr>
          </a:p>
          <a:p>
            <a:pPr algn="just"/>
            <a:endParaRPr lang="pt-BR" sz="1600" dirty="0">
              <a:latin typeface="Calibri" pitchFamily="34" charset="0"/>
            </a:endParaRPr>
          </a:p>
          <a:p>
            <a:pPr algn="just"/>
            <a:endParaRPr lang="pt-BR" sz="1600" dirty="0">
              <a:latin typeface="Calibri" pitchFamily="34" charset="0"/>
            </a:endParaRPr>
          </a:p>
          <a:p>
            <a:pPr algn="just"/>
            <a:endParaRPr lang="pt-BR" sz="1600" dirty="0">
              <a:latin typeface="Calibri" pitchFamily="34" charset="0"/>
            </a:endParaRPr>
          </a:p>
          <a:p>
            <a:pPr algn="just">
              <a:buFont typeface="Wingdings" pitchFamily="2" charset="2"/>
              <a:buChar char="ü"/>
            </a:pPr>
            <a:endParaRPr lang="pt-BR" sz="1600" dirty="0">
              <a:latin typeface="Calibri" pitchFamily="34" charset="0"/>
            </a:endParaRPr>
          </a:p>
          <a:p>
            <a:pPr algn="just">
              <a:buFont typeface="Wingdings" pitchFamily="2" charset="2"/>
              <a:buChar char="ü"/>
            </a:pPr>
            <a:endParaRPr lang="pt-BR" sz="1600" dirty="0">
              <a:latin typeface="Calibri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pt-BR" sz="1600" dirty="0">
                <a:latin typeface="Calibri" pitchFamily="34" charset="0"/>
              </a:rPr>
              <a:t>O fator de semelhança (F2) somente deve ser calculado quando as condições do ensaio de dissolução forem exatamente as mesmas empregadas na avaliação dos Medicamentos Teste e de Referência/Comparador.</a:t>
            </a:r>
            <a:endParaRPr lang="pt-BR" sz="1600" dirty="0">
              <a:solidFill>
                <a:prstClr val="black"/>
              </a:solidFill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7468" t="44296" r="26120" b="35344"/>
          <a:stretch>
            <a:fillRect/>
          </a:stretch>
        </p:blipFill>
        <p:spPr bwMode="auto">
          <a:xfrm>
            <a:off x="611560" y="2209428"/>
            <a:ext cx="793780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33018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72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ESTUDO DE PERFIL DE DISSOLUÇÃO COMPARATIVO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131840" y="2209428"/>
            <a:ext cx="360040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79512" y="1201316"/>
            <a:ext cx="8680326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Estudo de Perfil de Dissolução Comparativo:</a:t>
            </a:r>
          </a:p>
          <a:p>
            <a:pPr algn="just">
              <a:buFont typeface="Wingdings" pitchFamily="2" charset="2"/>
              <a:buChar char="ü"/>
            </a:pPr>
            <a:r>
              <a:rPr lang="pt-BR" sz="1600" dirty="0">
                <a:latin typeface="Calibri" pitchFamily="34" charset="0"/>
              </a:rPr>
              <a:t>Para que dois perfis de dissolução sejam considerados semelhantes, devem atender aos seguintes critérios:</a:t>
            </a:r>
          </a:p>
          <a:p>
            <a:pPr algn="just"/>
            <a:endParaRPr lang="pt-BR" sz="1600" dirty="0">
              <a:latin typeface="Calibri" pitchFamily="34" charset="0"/>
            </a:endParaRPr>
          </a:p>
          <a:p>
            <a:pPr algn="just"/>
            <a:r>
              <a:rPr lang="pt-BR" sz="1600" dirty="0">
                <a:latin typeface="Calibri" pitchFamily="34" charset="0"/>
              </a:rPr>
              <a:t>    - Os Medicamentos Teste e de Referência/Comparador devem apresentar tipos de dissoluções correspondentes. Por exemplo, se o Medicamento de Referência/Comparador apresentar dissolução média de 85% em 30 minutos (dissolução rápida) o Medicamento Teste deve apresentar também dissolução rápida;</a:t>
            </a:r>
          </a:p>
          <a:p>
            <a:pPr algn="just"/>
            <a:endParaRPr lang="pt-BR" sz="1600" dirty="0">
              <a:latin typeface="Calibri" pitchFamily="34" charset="0"/>
            </a:endParaRPr>
          </a:p>
          <a:p>
            <a:pPr algn="just"/>
            <a:r>
              <a:rPr lang="pt-BR" sz="1600" dirty="0">
                <a:latin typeface="Calibri" pitchFamily="34" charset="0"/>
              </a:rPr>
              <a:t>    -  O valor do fator de semelhança (F2) deve estar compreendido entre 50 a 100;</a:t>
            </a:r>
          </a:p>
          <a:p>
            <a:pPr algn="just"/>
            <a:endParaRPr lang="pt-BR" sz="1600" dirty="0">
              <a:latin typeface="Calibri" pitchFamily="34" charset="0"/>
            </a:endParaRPr>
          </a:p>
          <a:p>
            <a:pPr algn="just"/>
            <a:r>
              <a:rPr lang="pt-BR" sz="1600" dirty="0">
                <a:latin typeface="Calibri" pitchFamily="34" charset="0"/>
              </a:rPr>
              <a:t>     - Os tempos de coleta devem ser os mesmos para as duas formulações;</a:t>
            </a:r>
          </a:p>
          <a:p>
            <a:pPr algn="just"/>
            <a:endParaRPr lang="pt-BR" sz="1600" dirty="0">
              <a:latin typeface="Calibri" pitchFamily="34" charset="0"/>
            </a:endParaRPr>
          </a:p>
          <a:p>
            <a:pPr algn="just"/>
            <a:endParaRPr lang="pt-BR" sz="1600" b="1" dirty="0">
              <a:solidFill>
                <a:prstClr val="black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3018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73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ESTUDO DE PERFIL DE DISSOLUÇÃO COMPARATIVO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131840" y="2209428"/>
            <a:ext cx="360040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79512" y="1201316"/>
            <a:ext cx="868032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Estudo de Perfil de Dissolução Comparativo:</a:t>
            </a:r>
          </a:p>
          <a:p>
            <a:pPr algn="just"/>
            <a:endParaRPr lang="pt-BR" sz="1600" dirty="0">
              <a:latin typeface="Calibri" pitchFamily="34" charset="0"/>
            </a:endParaRPr>
          </a:p>
          <a:p>
            <a:pPr algn="just"/>
            <a:r>
              <a:rPr lang="pt-BR" sz="1600" dirty="0">
                <a:latin typeface="Calibri" pitchFamily="34" charset="0"/>
              </a:rPr>
              <a:t>     - O número de pontos de coleta deve ser representativo do processo de dissolução até que se obtenha platô na curva, sendo obrigatória a quantificação de amostras de, no mínimo, cinco tempos de coleta;</a:t>
            </a:r>
          </a:p>
          <a:p>
            <a:pPr algn="just"/>
            <a:endParaRPr lang="pt-BR" sz="1600" dirty="0">
              <a:latin typeface="Calibri" pitchFamily="34" charset="0"/>
            </a:endParaRPr>
          </a:p>
          <a:p>
            <a:pPr algn="just"/>
            <a:r>
              <a:rPr lang="pt-BR" sz="1600" dirty="0">
                <a:latin typeface="Calibri" pitchFamily="34" charset="0"/>
              </a:rPr>
              <a:t>    - Para fins de cálculo F2, utilizar, no mínimo, os três primeiros pontos, excluindo o tempo zero;</a:t>
            </a:r>
          </a:p>
          <a:p>
            <a:pPr algn="just"/>
            <a:endParaRPr lang="pt-BR" sz="1600" dirty="0">
              <a:latin typeface="Calibri" pitchFamily="34" charset="0"/>
            </a:endParaRPr>
          </a:p>
          <a:p>
            <a:pPr algn="just"/>
            <a:r>
              <a:rPr lang="pt-BR" sz="1600" dirty="0">
                <a:latin typeface="Calibri" pitchFamily="34" charset="0"/>
              </a:rPr>
              <a:t>    - Para fins de cálculo F2, incluir apenas um ponto da curva após ambos os medicamentos atingirem a média de 85% de dissolução; </a:t>
            </a:r>
            <a:endParaRPr lang="pt-BR" sz="1600" b="1" dirty="0">
              <a:solidFill>
                <a:prstClr val="black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3018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74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ESTUDO DE PERFIL DE DISSOLUÇÃO COMPARATIVO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131840" y="2209428"/>
            <a:ext cx="360040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79512" y="1489348"/>
            <a:ext cx="868032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pt-BR" sz="1600" dirty="0">
                <a:latin typeface="Calibri" pitchFamily="34" charset="0"/>
              </a:rPr>
              <a:t>Para permitir o uso de médias, os coeficientes de variação para os primeiros pontos de coleta não podem exceder 20%. Para os demais pontos considera-se o máximo de 10%. São considerados como primeiros pontos de coleta o correspondente a 40% do total de pontos coletados. Por exemplo, para um perfil de dissolução com cinco tempos de coleta, consideram-se primeiros pontos os dois primeiros tempos de coleta.</a:t>
            </a:r>
          </a:p>
          <a:p>
            <a:pPr algn="just"/>
            <a:endParaRPr lang="pt-BR" sz="1600" dirty="0">
              <a:latin typeface="Calibri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pt-BR" sz="1600" dirty="0">
                <a:latin typeface="Calibri" pitchFamily="34" charset="0"/>
              </a:rPr>
              <a:t>Quando a substância ativa apresentar alta solubilidade e a formulação for de liberação imediata, apresentando dissolução muito rápida para ambos os medicamentos, o fator F2 perde o seu poder discriminativo e, portanto, não é necessário calculá-lo. Nesses casos deve-se comprovar a dissolução muito rápida dos produtos, por meio do gráfico da curva, realizando coletas em, por exemplo: 5, 10, 15, 20 e 30 minutos. O coeficiente de variação no ponto de 15 minutos que não pode exceder 10%.</a:t>
            </a:r>
            <a:endParaRPr lang="pt-BR" sz="1600" b="1" dirty="0">
              <a:solidFill>
                <a:prstClr val="black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3018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75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ESTUDO DE PERFIL DE DISSOLUÇÃO COMPARATIVO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131840" y="2209428"/>
            <a:ext cx="360040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79512" y="1489348"/>
            <a:ext cx="868032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pt-BR" sz="1600" b="1" dirty="0">
                <a:solidFill>
                  <a:prstClr val="black"/>
                </a:solidFill>
                <a:latin typeface="Calibri" pitchFamily="34" charset="0"/>
              </a:rPr>
              <a:t> Causas mais comuns de desvios altos:</a:t>
            </a:r>
          </a:p>
          <a:p>
            <a:pPr algn="just"/>
            <a:endParaRPr lang="pt-BR" sz="1600" b="1" dirty="0">
              <a:solidFill>
                <a:prstClr val="black"/>
              </a:solidFill>
              <a:latin typeface="Calibri" pitchFamily="34" charset="0"/>
            </a:endParaRPr>
          </a:p>
          <a:p>
            <a:pPr algn="just"/>
            <a:r>
              <a:rPr lang="pt-BR" sz="1600" b="1" dirty="0">
                <a:solidFill>
                  <a:prstClr val="black"/>
                </a:solidFill>
                <a:latin typeface="Calibri" pitchFamily="34" charset="0"/>
              </a:rPr>
              <a:t>    </a:t>
            </a:r>
            <a:r>
              <a:rPr lang="pt-BR" sz="1600" dirty="0">
                <a:solidFill>
                  <a:prstClr val="black"/>
                </a:solidFill>
                <a:latin typeface="Calibri" pitchFamily="34" charset="0"/>
              </a:rPr>
              <a:t>- Coleta realizada de maneira errada;</a:t>
            </a:r>
          </a:p>
          <a:p>
            <a:pPr algn="just"/>
            <a:r>
              <a:rPr lang="pt-BR" sz="1600" dirty="0">
                <a:solidFill>
                  <a:prstClr val="black"/>
                </a:solidFill>
                <a:latin typeface="Calibri" pitchFamily="34" charset="0"/>
              </a:rPr>
              <a:t>    - Influência do filtro;</a:t>
            </a:r>
          </a:p>
          <a:p>
            <a:pPr algn="just"/>
            <a:r>
              <a:rPr lang="pt-BR" sz="1600" dirty="0">
                <a:solidFill>
                  <a:prstClr val="black"/>
                </a:solidFill>
                <a:latin typeface="Calibri" pitchFamily="34" charset="0"/>
              </a:rPr>
              <a:t>    - Formulação (uniformidade, inconsistências de processo, interação com excipientes, revestimentos, envelhecimento da cápsula);</a:t>
            </a:r>
          </a:p>
          <a:p>
            <a:pPr algn="just"/>
            <a:r>
              <a:rPr lang="pt-BR" sz="1600" dirty="0">
                <a:solidFill>
                  <a:prstClr val="black"/>
                </a:solidFill>
                <a:latin typeface="Calibri" pitchFamily="34" charset="0"/>
              </a:rPr>
              <a:t>    - Adesão do produto à cuba;</a:t>
            </a:r>
          </a:p>
          <a:p>
            <a:pPr algn="just"/>
            <a:r>
              <a:rPr lang="pt-BR" sz="1600" dirty="0">
                <a:solidFill>
                  <a:prstClr val="black"/>
                </a:solidFill>
                <a:latin typeface="Calibri" pitchFamily="34" charset="0"/>
              </a:rPr>
              <a:t>    - Mecanismos de agitação.</a:t>
            </a:r>
          </a:p>
          <a:p>
            <a:pPr algn="just"/>
            <a:endParaRPr lang="pt-BR" sz="1600" dirty="0">
              <a:solidFill>
                <a:prstClr val="black"/>
              </a:solidFill>
              <a:latin typeface="Calibri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itchFamily="34" charset="0"/>
              </a:rPr>
              <a:t>  Resultados aberrantes se o conteúdo da forma farmacêutica não está disperso de maneira uniforme.</a:t>
            </a:r>
          </a:p>
        </p:txBody>
      </p:sp>
    </p:spTree>
    <p:extLst>
      <p:ext uri="{BB962C8B-B14F-4D97-AF65-F5344CB8AC3E}">
        <p14:creationId xmlns:p14="http://schemas.microsoft.com/office/powerpoint/2010/main" val="10433018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76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VALIDAÇÃO DE MÉTODOS DE DISSOLUÇÃO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131840" y="2209428"/>
            <a:ext cx="360040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79512" y="2065412"/>
            <a:ext cx="86803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3600" b="1" dirty="0">
                <a:solidFill>
                  <a:prstClr val="black"/>
                </a:solidFill>
                <a:latin typeface="Calibri" panose="020F0502020204030204" pitchFamily="34" charset="0"/>
              </a:rPr>
              <a:t>VALIDAÇÃO</a:t>
            </a:r>
            <a:endParaRPr lang="pt-BR" sz="36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endParaRPr lang="pt-BR" sz="1800" b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endParaRPr lang="pt-BR" sz="1800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1229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77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VALIDAÇÃO DE MÉTODOS DE DISSOLUÇÃO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131840" y="2209428"/>
            <a:ext cx="360040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79512" y="1052185"/>
            <a:ext cx="8680326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VALIDAÇÃO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Amostragem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Seleção de Filtros e âncoras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Deaeração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do Meio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Especificidade – interferência dos excipientes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Faixa de Linearidade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Exatidão/Recuperação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Precisão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Robustez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Estabilidade de Soluções</a:t>
            </a:r>
          </a:p>
          <a:p>
            <a:pPr algn="ctr">
              <a:lnSpc>
                <a:spcPct val="150000"/>
              </a:lnSpc>
            </a:pPr>
            <a:endParaRPr lang="pt-BR" sz="1800" b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endParaRPr lang="pt-BR" sz="1800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1229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78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VALIDAÇÃO DE MÉTODOS DE DISSOLUÇÃO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131840" y="2209428"/>
            <a:ext cx="360040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79512" y="1129308"/>
            <a:ext cx="86803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Amostragem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Manual x Automático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Seringa de Plástico x Seringa de Vidro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Ponto de Amostragem</a:t>
            </a:r>
            <a:endParaRPr lang="pt-BR" sz="1800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79512" y="2497460"/>
            <a:ext cx="86803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Filtro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Função de Interromper a dissolução e remover excipientes insolúveis;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Deve ser pré-umedecido com o meio de dissolução (avaliar no dossiê e na validação);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Adsorção do fármaco deve ser avaliada.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Solução Padrão Filtrado x Não Filtrado;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Solução Amostra Filtrada x </a:t>
            </a:r>
            <a:r>
              <a:rPr lang="pt-B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Centrifugada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812298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79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VALIDAÇÃO DE MÉTODOS DE DISSOLUÇÃO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131840" y="2209428"/>
            <a:ext cx="360040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79512" y="1129308"/>
            <a:ext cx="86803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Uso de Âncoras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Tipo Utilizado;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Justificar a utilização;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Grande influência no perfil.</a:t>
            </a:r>
          </a:p>
        </p:txBody>
      </p:sp>
      <p:sp>
        <p:nvSpPr>
          <p:cNvPr id="8" name="Retângulo 7"/>
          <p:cNvSpPr/>
          <p:nvPr/>
        </p:nvSpPr>
        <p:spPr>
          <a:xfrm>
            <a:off x="251520" y="2857500"/>
            <a:ext cx="86803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 err="1">
                <a:solidFill>
                  <a:prstClr val="black"/>
                </a:solidFill>
                <a:latin typeface="Calibri" panose="020F0502020204030204" pitchFamily="34" charset="0"/>
              </a:rPr>
              <a:t>Deaeração</a:t>
            </a: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 do Meio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Robustez Meio </a:t>
            </a:r>
            <a:r>
              <a:rPr lang="pt-BR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Deaerado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x Não </a:t>
            </a:r>
            <a:r>
              <a:rPr lang="pt-BR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Deaerado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(avaliado também no dossiê).</a:t>
            </a:r>
          </a:p>
        </p:txBody>
      </p:sp>
    </p:spTree>
    <p:extLst>
      <p:ext uri="{BB962C8B-B14F-4D97-AF65-F5344CB8AC3E}">
        <p14:creationId xmlns:p14="http://schemas.microsoft.com/office/powerpoint/2010/main" val="2418122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8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DISSOLUÇÃO</a:t>
            </a:r>
          </a:p>
        </p:txBody>
      </p:sp>
      <p:sp>
        <p:nvSpPr>
          <p:cNvPr id="7" name="Retângulo 6"/>
          <p:cNvSpPr/>
          <p:nvPr/>
        </p:nvSpPr>
        <p:spPr>
          <a:xfrm>
            <a:off x="179512" y="1201316"/>
            <a:ext cx="8784976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pt-BR" b="1" u="sng" dirty="0">
                <a:solidFill>
                  <a:prstClr val="black"/>
                </a:solidFill>
                <a:latin typeface="Calibri" pitchFamily="34" charset="0"/>
              </a:rPr>
              <a:t>Definições</a:t>
            </a:r>
          </a:p>
          <a:p>
            <a:pPr algn="just"/>
            <a:endParaRPr lang="pt-BR" dirty="0">
              <a:latin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pt-BR" b="1" dirty="0">
                <a:latin typeface="Calibri" pitchFamily="34" charset="0"/>
              </a:rPr>
              <a:t>Medicamento de Referência</a:t>
            </a:r>
            <a:r>
              <a:rPr lang="pt-BR" dirty="0">
                <a:latin typeface="Calibri" pitchFamily="34" charset="0"/>
              </a:rPr>
              <a:t>: medicamento inovador registrado no órgão federal responsável pela vigilância sanitária e comercializado no País, cuja eficácia, segurança e qualidade foram comprovadas cientificamente junto ao órgão federal competente, por ocasião do registro;</a:t>
            </a:r>
          </a:p>
          <a:p>
            <a:endParaRPr lang="pt-BR" dirty="0">
              <a:latin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pt-BR" b="1" dirty="0">
                <a:latin typeface="Calibri" pitchFamily="34" charset="0"/>
              </a:rPr>
              <a:t>Medicamento Teste</a:t>
            </a:r>
            <a:r>
              <a:rPr lang="pt-BR" dirty="0">
                <a:latin typeface="Calibri" pitchFamily="34" charset="0"/>
              </a:rPr>
              <a:t>: medicamento submetido aos Estudos de Equivalência Farmacêutica e de Perfil de Dissolução Comparativo;</a:t>
            </a:r>
          </a:p>
          <a:p>
            <a:endParaRPr lang="pt-BR" dirty="0">
              <a:latin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pt-BR" b="1" dirty="0">
                <a:latin typeface="Calibri" pitchFamily="34" charset="0"/>
              </a:rPr>
              <a:t>Método de Dissolução Discriminativo</a:t>
            </a:r>
            <a:r>
              <a:rPr lang="pt-BR" dirty="0">
                <a:latin typeface="Calibri" pitchFamily="34" charset="0"/>
              </a:rPr>
              <a:t>: método capaz de evidenciar mudanças significativas nas formulações e nos processos de fabricação dos medicamentos testados que podem afetar o desempenho da formulação;</a:t>
            </a:r>
          </a:p>
          <a:p>
            <a:pPr>
              <a:buFont typeface="Wingdings" pitchFamily="2" charset="2"/>
              <a:buChar char="ü"/>
            </a:pPr>
            <a:endParaRPr lang="pt-BR" b="1" u="sng" dirty="0">
              <a:solidFill>
                <a:prstClr val="black"/>
              </a:solidFill>
              <a:latin typeface="Calibri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pt-BR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pt-BR" b="1" dirty="0" err="1">
                <a:solidFill>
                  <a:prstClr val="black"/>
                </a:solidFill>
                <a:latin typeface="Calibri" pitchFamily="34" charset="0"/>
              </a:rPr>
              <a:t>Sink</a:t>
            </a:r>
            <a:r>
              <a:rPr lang="pt-BR" b="1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pt-BR" b="1" dirty="0" err="1">
                <a:solidFill>
                  <a:prstClr val="black"/>
                </a:solidFill>
                <a:latin typeface="Calibri" pitchFamily="34" charset="0"/>
              </a:rPr>
              <a:t>Condition</a:t>
            </a:r>
            <a:r>
              <a:rPr lang="pt-BR" dirty="0">
                <a:solidFill>
                  <a:prstClr val="black"/>
                </a:solidFill>
                <a:latin typeface="Calibri" pitchFamily="34" charset="0"/>
              </a:rPr>
              <a:t>: Mínimo 3 vezes o volume de meio de dissolução necessário para obter solução saturada de fármaco. Calculada a partir do teste de solubilidade.</a:t>
            </a:r>
          </a:p>
        </p:txBody>
      </p:sp>
    </p:spTree>
    <p:extLst>
      <p:ext uri="{BB962C8B-B14F-4D97-AF65-F5344CB8AC3E}">
        <p14:creationId xmlns:p14="http://schemas.microsoft.com/office/powerpoint/2010/main" val="195285874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80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VALIDAÇÃO DE MÉTODOS DE DISSOLUÇÃO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131840" y="2209428"/>
            <a:ext cx="360040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79512" y="1345332"/>
            <a:ext cx="868032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Especificidade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Avaliar interferência do placebo (revestimentos, cápsulas vazias, pigmentos) – 3 cubas.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Não deve ser maior que 2%, comparado com padrão 100%;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Para medicamentos com liberação modificada, o placebo deve estar na forma de comprimido também, simulando a amostra real e não uma mistura de pós. Placebo com o mesmo mecanismo de liberação da amostra. 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  <a:sym typeface="Wingdings" pitchFamily="2" charset="2"/>
              </a:rPr>
              <a:t> A Interferência deve ser avaliada a cada tempo de amostragem, tal qual amostra.</a:t>
            </a:r>
            <a:endParaRPr lang="pt-BR" sz="16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12298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81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VALIDAÇÃO DE MÉTODOS DE DISSOLUÇÃO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131840" y="2209428"/>
            <a:ext cx="360040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79512" y="1345332"/>
            <a:ext cx="86803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Linearidade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Máximo 5% de solvente orgânico pode ser usada para aumentar a solubilidade do padrão.</a:t>
            </a:r>
          </a:p>
          <a:p>
            <a:pPr algn="just">
              <a:lnSpc>
                <a:spcPct val="150000"/>
              </a:lnSpc>
            </a:pPr>
            <a:endParaRPr lang="pt-BR" sz="16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6361" t="63983" r="38850" b="9439"/>
          <a:stretch>
            <a:fillRect/>
          </a:stretch>
        </p:blipFill>
        <p:spPr bwMode="auto">
          <a:xfrm>
            <a:off x="755576" y="2209428"/>
            <a:ext cx="712879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6"/>
          <p:cNvSpPr/>
          <p:nvPr/>
        </p:nvSpPr>
        <p:spPr>
          <a:xfrm>
            <a:off x="251520" y="3577580"/>
            <a:ext cx="86803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pt-BR" sz="16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Menor Valor: % dissolvida no primeiro ponto do perfil da menor dosagem.</a:t>
            </a:r>
          </a:p>
          <a:p>
            <a:pPr algn="just">
              <a:lnSpc>
                <a:spcPct val="150000"/>
              </a:lnSpc>
            </a:pPr>
            <a:endParaRPr lang="pt-BR" sz="16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12298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82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VALIDAÇÃO DE MÉTODOS DE DISSOLUÇÃO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131840" y="2209428"/>
            <a:ext cx="360040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79512" y="1345332"/>
            <a:ext cx="868032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Exatidão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Mesma Faixa de Linearidade – Menor Valor/Média/Maior Valor;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3 preparos de cada nível com 3 injeções de cada – Total de 27 injeções.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Fármacos com baixa solubilidade – Solução Estoque: Fármaco dissolvido em solvente orgânico (</a:t>
            </a:r>
            <a:r>
              <a:rPr lang="pt-BR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máx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5% </a:t>
            </a:r>
            <a:r>
              <a:rPr lang="pt-BR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vol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final) e completado com meio de dissolução.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CUBA x BALÃO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sz="1600" b="1" u="sng" dirty="0">
                <a:solidFill>
                  <a:srgbClr val="FF0000"/>
                </a:solidFill>
                <a:latin typeface="Calibri" panose="020F0502020204030204" pitchFamily="34" charset="0"/>
              </a:rPr>
              <a:t>CUBA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: Simulação real da amostra, com influência do tempo, agitação e temperatura. Transferir alíquota do padrão estoque + quantidade de placebo equivalente a uma forma farmacêutica para a cuba de modo que a concentração final seja igual da amostra final.  Proceder dissolução normal.</a:t>
            </a:r>
          </a:p>
          <a:p>
            <a:pPr algn="just">
              <a:lnSpc>
                <a:spcPct val="150000"/>
              </a:lnSpc>
            </a:pPr>
            <a:endParaRPr lang="pt-BR" sz="16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12298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83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VALIDAÇÃO DE MÉTODOS DE DISSOLUÇÃO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131840" y="2209428"/>
            <a:ext cx="360040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79512" y="1345332"/>
            <a:ext cx="86803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Exatidão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Quando tem estágio ácido: Máximo 10% de liberação 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  <a:sym typeface="Wingdings" pitchFamily="2" charset="2"/>
              </a:rPr>
              <a:t> Deve ser validado também.</a:t>
            </a:r>
            <a:endParaRPr lang="pt-BR" sz="16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16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12298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84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VALIDAÇÃO DE MÉTODOS DE DISSOLUÇÃO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131840" y="2209428"/>
            <a:ext cx="360040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79512" y="1345332"/>
            <a:ext cx="868032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Precisão e Precisão Intermediária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  <a:sym typeface="Wingdings" pitchFamily="2" charset="2"/>
              </a:rPr>
              <a:t> Realizado tal qual metodologia, com tempo único;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  <a:sym typeface="Wingdings" pitchFamily="2" charset="2"/>
              </a:rPr>
              <a:t> </a:t>
            </a:r>
            <a:r>
              <a:rPr lang="pt-BR" sz="1600" b="1" dirty="0">
                <a:solidFill>
                  <a:srgbClr val="FF0000"/>
                </a:solidFill>
                <a:latin typeface="Calibri" panose="020F0502020204030204" pitchFamily="34" charset="0"/>
                <a:sym typeface="Wingdings" pitchFamily="2" charset="2"/>
              </a:rPr>
              <a:t>Deve ser realizado também para perfil de dissolução, quando aplicável.</a:t>
            </a:r>
          </a:p>
          <a:p>
            <a:pPr algn="just">
              <a:lnSpc>
                <a:spcPct val="150000"/>
              </a:lnSpc>
            </a:pPr>
            <a:r>
              <a:rPr lang="pt-BR" sz="1600" b="1" dirty="0">
                <a:solidFill>
                  <a:srgbClr val="FF0000"/>
                </a:solidFill>
                <a:latin typeface="Calibri" panose="020F0502020204030204" pitchFamily="34" charset="0"/>
                <a:sym typeface="Wingdings" pitchFamily="2" charset="2"/>
              </a:rPr>
              <a:t>     </a:t>
            </a: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sym typeface="Wingdings" pitchFamily="2" charset="2"/>
              </a:rPr>
              <a:t>Comparação de um perfil rodado por 1 analista em 1 dia com outro perfil rodado por outro analista em dias diferentes.</a:t>
            </a:r>
          </a:p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sym typeface="Wingdings" pitchFamily="2" charset="2"/>
              </a:rPr>
              <a:t>      Desvio máximo de 10% entre analistas para tempos com dissolução menor que 85%.</a:t>
            </a:r>
          </a:p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sym typeface="Wingdings" pitchFamily="2" charset="2"/>
              </a:rPr>
              <a:t>      Desvio máximo de 5% entre analistas para tempos com dissolução maior que 85%.</a:t>
            </a:r>
          </a:p>
          <a:p>
            <a:pPr algn="ctr">
              <a:lnSpc>
                <a:spcPct val="150000"/>
              </a:lnSpc>
            </a:pPr>
            <a:r>
              <a:rPr lang="pt-BR" sz="1600" b="1" dirty="0">
                <a:solidFill>
                  <a:srgbClr val="FF0000"/>
                </a:solidFill>
                <a:latin typeface="Calibri" panose="020F0502020204030204" pitchFamily="34" charset="0"/>
                <a:sym typeface="Wingdings" pitchFamily="2" charset="2"/>
              </a:rPr>
              <a:t>    DESSA MANEIRA, A VALIDAÇÃO É ADEQUADA PARA CQ E PARA</a:t>
            </a:r>
          </a:p>
          <a:p>
            <a:pPr algn="ctr">
              <a:lnSpc>
                <a:spcPct val="150000"/>
              </a:lnSpc>
            </a:pPr>
            <a:r>
              <a:rPr lang="pt-BR" sz="1600" b="1" dirty="0">
                <a:solidFill>
                  <a:srgbClr val="FF0000"/>
                </a:solidFill>
                <a:latin typeface="Calibri" panose="020F0502020204030204" pitchFamily="34" charset="0"/>
                <a:sym typeface="Wingdings" pitchFamily="2" charset="2"/>
              </a:rPr>
              <a:t>AVALIAÇÃO DE PERFIS.</a:t>
            </a:r>
            <a:endParaRPr lang="pt-BR" sz="1600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16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12298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85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VALIDAÇÃO DE MÉTODOS DE DISSOLUÇÃO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131840" y="2209428"/>
            <a:ext cx="360040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79512" y="1345332"/>
            <a:ext cx="868032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Robustez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  <a:sym typeface="Wingdings" pitchFamily="2" charset="2"/>
              </a:rPr>
              <a:t> </a:t>
            </a:r>
            <a:r>
              <a:rPr lang="pt-BR" sz="1600" b="1" dirty="0">
                <a:solidFill>
                  <a:srgbClr val="FF0000"/>
                </a:solidFill>
                <a:latin typeface="Calibri" panose="020F0502020204030204" pitchFamily="34" charset="0"/>
                <a:sym typeface="Wingdings" pitchFamily="2" charset="2"/>
              </a:rPr>
              <a:t>Robustez da Dissolução: Concentração do Meio, pH do meio, agitação, temperatura, aparato. Realizado durante o Dossiê. Se não existir dossiê, deve ser contemplado na validação.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  <a:sym typeface="Wingdings" pitchFamily="2" charset="2"/>
              </a:rPr>
              <a:t> Robustez do Método de Quantificação: Fluxo, Temperatura da Coluna, Composição de fase móvel, pH de fase móvel.</a:t>
            </a:r>
            <a:endParaRPr lang="pt-BR" sz="16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12298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86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VALIDAÇÃO DE MÉTODOS DE DISSOLUÇÃO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131840" y="2209428"/>
            <a:ext cx="360040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79512" y="1201316"/>
            <a:ext cx="868032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800" b="1" dirty="0">
                <a:solidFill>
                  <a:prstClr val="black"/>
                </a:solidFill>
                <a:latin typeface="Calibri" panose="020F0502020204030204" pitchFamily="34" charset="0"/>
              </a:rPr>
              <a:t>VALIDAÇÃO</a:t>
            </a:r>
            <a:endParaRPr lang="pt-BR" sz="18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endParaRPr lang="pt-BR" sz="1800" b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endParaRPr lang="pt-BR" sz="1800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5807" t="25523" r="25014" b="38970"/>
          <a:stretch>
            <a:fillRect/>
          </a:stretch>
        </p:blipFill>
        <p:spPr bwMode="auto">
          <a:xfrm>
            <a:off x="971600" y="1921396"/>
            <a:ext cx="7056784" cy="203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812298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87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VALIDAÇÃO DE MÉTODOS DE DISSOLUÇÃO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131840" y="2209428"/>
            <a:ext cx="360040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79512" y="1201316"/>
            <a:ext cx="86803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800" b="1" dirty="0">
                <a:solidFill>
                  <a:prstClr val="black"/>
                </a:solidFill>
                <a:latin typeface="Calibri" panose="020F0502020204030204" pitchFamily="34" charset="0"/>
              </a:rPr>
              <a:t>VALIDAÇÃO PARCIAL – </a:t>
            </a: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NO CASO DE TRANSFERÊNCIAS DE METODOLOGIAS PARA CENTROS DE EQFAR OU DESENVOLVIDAS POR TERCEIROS E TRANSFERIDAS PARA O CRISTÁLIA.</a:t>
            </a:r>
          </a:p>
          <a:p>
            <a:pPr algn="ctr">
              <a:lnSpc>
                <a:spcPct val="150000"/>
              </a:lnSpc>
            </a:pPr>
            <a:endParaRPr lang="pt-BR" sz="1800" b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endParaRPr lang="pt-BR" sz="1800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5807" t="20672" r="25014" b="14360"/>
          <a:stretch>
            <a:fillRect/>
          </a:stretch>
        </p:blipFill>
        <p:spPr bwMode="auto">
          <a:xfrm>
            <a:off x="2123728" y="2065412"/>
            <a:ext cx="4933056" cy="2604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812298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88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VALIDAÇÃO DE MÉTODOS DE DISSOLUÇÃO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131840" y="2209428"/>
            <a:ext cx="360040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79512" y="1201316"/>
            <a:ext cx="8680326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800" b="1" dirty="0">
                <a:solidFill>
                  <a:prstClr val="black"/>
                </a:solidFill>
                <a:latin typeface="Calibri" panose="020F0502020204030204" pitchFamily="34" charset="0"/>
              </a:rPr>
              <a:t>VALIDAÇÃO COMPLETA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17983" t="45953" r="53239" b="26428"/>
          <a:stretch>
            <a:fillRect/>
          </a:stretch>
        </p:blipFill>
        <p:spPr bwMode="auto">
          <a:xfrm>
            <a:off x="1907704" y="1561356"/>
            <a:ext cx="5902722" cy="318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812298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89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VALIDAÇÃO DE MÉTODOS DE DISSOLUÇÃO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131840" y="2209428"/>
            <a:ext cx="360040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79512" y="2137420"/>
            <a:ext cx="86803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800" b="1" dirty="0">
                <a:solidFill>
                  <a:prstClr val="black"/>
                </a:solidFill>
                <a:latin typeface="Calibri" panose="020F0502020204030204" pitchFamily="34" charset="0"/>
              </a:rPr>
              <a:t>DIRETRIZ REVISADA E DISPONÍVEL</a:t>
            </a:r>
          </a:p>
          <a:p>
            <a:pPr algn="ctr">
              <a:lnSpc>
                <a:spcPct val="150000"/>
              </a:lnSpc>
            </a:pPr>
            <a:endParaRPr lang="pt-BR" sz="1800" b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1800" dirty="0" err="1">
                <a:solidFill>
                  <a:prstClr val="black"/>
                </a:solidFill>
                <a:latin typeface="Calibri" panose="020F0502020204030204" pitchFamily="34" charset="0"/>
              </a:rPr>
              <a:t>Doctos_DA</a:t>
            </a: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  <a:sym typeface="Wingdings" pitchFamily="2" charset="2"/>
              </a:rPr>
              <a:t> </a:t>
            </a:r>
            <a:r>
              <a:rPr lang="pt-BR" sz="1800" dirty="0" err="1">
                <a:solidFill>
                  <a:prstClr val="black"/>
                </a:solidFill>
                <a:latin typeface="Calibri" panose="020F0502020204030204" pitchFamily="34" charset="0"/>
                <a:sym typeface="Wingdings" pitchFamily="2" charset="2"/>
              </a:rPr>
              <a:t>Doctos_VALIDAÇÃO</a:t>
            </a:r>
            <a:r>
              <a:rPr lang="pt-BR" sz="1800" dirty="0">
                <a:solidFill>
                  <a:prstClr val="black"/>
                </a:solidFill>
                <a:latin typeface="Calibri" panose="020F0502020204030204" pitchFamily="34" charset="0"/>
                <a:sym typeface="Wingdings" pitchFamily="2" charset="2"/>
              </a:rPr>
              <a:t>  Diretrizes</a:t>
            </a:r>
            <a:endParaRPr lang="pt-BR" sz="12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endParaRPr lang="pt-BR" sz="18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122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9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DISSOLUÇÃO</a:t>
            </a:r>
          </a:p>
        </p:txBody>
      </p:sp>
      <p:sp>
        <p:nvSpPr>
          <p:cNvPr id="7" name="Retângulo 6"/>
          <p:cNvSpPr/>
          <p:nvPr/>
        </p:nvSpPr>
        <p:spPr>
          <a:xfrm>
            <a:off x="179512" y="1201316"/>
            <a:ext cx="8784976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pt-BR" sz="1600" b="1" u="sng" dirty="0">
                <a:solidFill>
                  <a:prstClr val="black"/>
                </a:solidFill>
                <a:latin typeface="Calibri" pitchFamily="34" charset="0"/>
              </a:rPr>
              <a:t>Importância do Teste de Dissolução</a:t>
            </a:r>
          </a:p>
          <a:p>
            <a:pPr algn="just"/>
            <a:endParaRPr lang="pt-BR" sz="1600" dirty="0">
              <a:latin typeface="Calibri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pt-BR" sz="1600" dirty="0">
                <a:latin typeface="Calibri" pitchFamily="34" charset="0"/>
              </a:rPr>
              <a:t> Avaliação de Novas Formulações e auxílio no desenvolvimento;</a:t>
            </a:r>
          </a:p>
          <a:p>
            <a:pPr algn="just">
              <a:buFont typeface="Wingdings" pitchFamily="2" charset="2"/>
              <a:buChar char="ü"/>
            </a:pPr>
            <a:r>
              <a:rPr lang="pt-BR" sz="1600" dirty="0">
                <a:latin typeface="Calibri" pitchFamily="34" charset="0"/>
              </a:rPr>
              <a:t> Avaliação da Estabilidade dos medicamentos;</a:t>
            </a:r>
          </a:p>
          <a:p>
            <a:pPr algn="just">
              <a:buFont typeface="Wingdings" pitchFamily="2" charset="2"/>
              <a:buChar char="ü"/>
            </a:pPr>
            <a:r>
              <a:rPr lang="pt-BR" sz="1600" dirty="0">
                <a:latin typeface="Calibri" pitchFamily="34" charset="0"/>
              </a:rPr>
              <a:t> Detecção de Desvios de produção;</a:t>
            </a:r>
          </a:p>
          <a:p>
            <a:pPr algn="just">
              <a:buFont typeface="Wingdings" pitchFamily="2" charset="2"/>
              <a:buChar char="ü"/>
            </a:pPr>
            <a:r>
              <a:rPr lang="pt-BR" sz="1600" dirty="0">
                <a:latin typeface="Calibri" pitchFamily="34" charset="0"/>
              </a:rPr>
              <a:t> Faz parte da especificação de controle de qualidade para liberação de medicamentos;</a:t>
            </a:r>
          </a:p>
          <a:p>
            <a:pPr algn="just">
              <a:buFont typeface="Wingdings" pitchFamily="2" charset="2"/>
              <a:buChar char="ü"/>
            </a:pPr>
            <a:r>
              <a:rPr lang="pt-BR" sz="1600" dirty="0">
                <a:latin typeface="Calibri" pitchFamily="34" charset="0"/>
              </a:rPr>
              <a:t> Assegura consistência de resultado lote a lote;</a:t>
            </a:r>
          </a:p>
          <a:p>
            <a:pPr algn="just">
              <a:buFont typeface="Wingdings" pitchFamily="2" charset="2"/>
              <a:buChar char="ü"/>
            </a:pPr>
            <a:r>
              <a:rPr lang="pt-BR" sz="1600" dirty="0">
                <a:latin typeface="Calibri" pitchFamily="34" charset="0"/>
              </a:rPr>
              <a:t> Avaliação de modificações de processo;</a:t>
            </a:r>
          </a:p>
          <a:p>
            <a:pPr algn="just">
              <a:buFont typeface="Wingdings" pitchFamily="2" charset="2"/>
              <a:buChar char="ü"/>
            </a:pPr>
            <a:r>
              <a:rPr lang="pt-BR" sz="1600" dirty="0">
                <a:latin typeface="Calibri" pitchFamily="34" charset="0"/>
              </a:rPr>
              <a:t> </a:t>
            </a:r>
            <a:r>
              <a:rPr lang="pt-BR" sz="1600" dirty="0" err="1">
                <a:latin typeface="Calibri" pitchFamily="34" charset="0"/>
              </a:rPr>
              <a:t>Avalidação</a:t>
            </a:r>
            <a:r>
              <a:rPr lang="pt-BR" sz="1600" dirty="0">
                <a:latin typeface="Calibri" pitchFamily="34" charset="0"/>
              </a:rPr>
              <a:t> da qualidade da formulação em função do tempo em armazenagem.</a:t>
            </a:r>
          </a:p>
        </p:txBody>
      </p:sp>
    </p:spTree>
    <p:extLst>
      <p:ext uri="{BB962C8B-B14F-4D97-AF65-F5344CB8AC3E}">
        <p14:creationId xmlns:p14="http://schemas.microsoft.com/office/powerpoint/2010/main" val="19528587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90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Meios Biorrelevantes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131840" y="2209428"/>
            <a:ext cx="360040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0" y="2065412"/>
            <a:ext cx="86803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3600" b="1" dirty="0">
                <a:solidFill>
                  <a:prstClr val="black"/>
                </a:solidFill>
                <a:latin typeface="Calibri" panose="020F0502020204030204" pitchFamily="34" charset="0"/>
              </a:rPr>
              <a:t>Meios Biorrelevantes</a:t>
            </a:r>
          </a:p>
          <a:p>
            <a:pPr algn="ctr">
              <a:lnSpc>
                <a:spcPct val="150000"/>
              </a:lnSpc>
            </a:pPr>
            <a:endParaRPr lang="pt-BR" sz="36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12298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91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Meios Biorrelevantes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131840" y="2209428"/>
            <a:ext cx="360040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79512" y="1417340"/>
            <a:ext cx="868032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800" b="1" dirty="0">
                <a:solidFill>
                  <a:prstClr val="black"/>
                </a:solidFill>
                <a:latin typeface="Calibri" panose="020F0502020204030204" pitchFamily="34" charset="0"/>
              </a:rPr>
              <a:t>Meios Biorrelevantes: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800" b="1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Meios que tem alguma relevância nas condições de dissolução in vivo do fármaco em análise;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Considerar sítio de absorção e permeabilidade;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Meios que simulam estado de jejum e após as refeições: avaliar efeitos dos alimentos, estabelecer correlação in vivo/in </a:t>
            </a:r>
            <a:r>
              <a:rPr lang="pt-BR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vitro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;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Não tem utilização em controle de qualidade.</a:t>
            </a:r>
          </a:p>
          <a:p>
            <a:pPr algn="ctr">
              <a:lnSpc>
                <a:spcPct val="150000"/>
              </a:lnSpc>
            </a:pPr>
            <a:endParaRPr lang="pt-BR" sz="1800" b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endParaRPr lang="pt-BR" sz="18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12298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92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Bioisenção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79512" y="2137420"/>
            <a:ext cx="8680326" cy="1668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3600" b="1" dirty="0">
                <a:solidFill>
                  <a:prstClr val="black"/>
                </a:solidFill>
                <a:latin typeface="Calibri" panose="020F0502020204030204" pitchFamily="34" charset="0"/>
              </a:rPr>
              <a:t>Bioisenção</a:t>
            </a:r>
            <a:endParaRPr lang="pt-BR" sz="36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endParaRPr lang="pt-BR" sz="36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12298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93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Bioisenção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79512" y="1417340"/>
            <a:ext cx="868032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Bioisenção: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Isenção e Substituição de Estudos de Bioequivalência.</a:t>
            </a:r>
          </a:p>
          <a:p>
            <a:pPr>
              <a:lnSpc>
                <a:spcPct val="150000"/>
              </a:lnSpc>
            </a:pPr>
            <a:endParaRPr lang="pt-BR" sz="16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Bioisenção em Razão da Forma Farmacêutica: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Soluções Aquosas: parenterais, orais, otológicas, oftálmicas, </a:t>
            </a:r>
            <a:r>
              <a:rPr lang="pt-BR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inalatórios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, sprays nasais; Pós para reconstituição que resultem em soluções aquosas orais ou parenterais, gases; aplicação tópica;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Medicamentos de uso oral que contenham fármacos destinados a ação local no trato gastrointestinal (Lista dos medicamentos disponível no site da ANVISA).</a:t>
            </a:r>
          </a:p>
          <a:p>
            <a:pPr algn="ctr">
              <a:lnSpc>
                <a:spcPct val="150000"/>
              </a:lnSpc>
            </a:pPr>
            <a:endParaRPr lang="pt-BR" sz="16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12298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94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Bioisenção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79512" y="1417340"/>
            <a:ext cx="868032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Bioisenção para Menores Dosagens: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Medicamentos de liberação convencional, com várias dosagens, mesma forma farmacêutica, formulações proporcionais contendo fármacos que apresentam farmacocinética linear e produzidos pelo mesmo fabricante;</a:t>
            </a:r>
          </a:p>
          <a:p>
            <a:pPr algn="just">
              <a:lnSpc>
                <a:spcPct val="150000"/>
              </a:lnSpc>
            </a:pPr>
            <a:endParaRPr lang="pt-BR" sz="16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Medicamentos de liberação modificada, com várias dosagens, mesma forma farmacêutica, mesmo mecanismo de liberação, formulações proporcionais contendo fármacos que apresentam farmacocinética linear e produzidos pelo mesmo fabricante;</a:t>
            </a:r>
          </a:p>
        </p:txBody>
      </p:sp>
    </p:spTree>
    <p:extLst>
      <p:ext uri="{BB962C8B-B14F-4D97-AF65-F5344CB8AC3E}">
        <p14:creationId xmlns:p14="http://schemas.microsoft.com/office/powerpoint/2010/main" val="241812298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95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Bioisenção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79512" y="1417340"/>
            <a:ext cx="86803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Bioisenção para Menores Dosagens: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O estudo de Bioequivalência deverá ser realizado com a forma farmacêutica de maior dosagem;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Os perfis de dissolução das menores dosagens em comparação com a maior dosagem devem ser semelhantes;</a:t>
            </a:r>
          </a:p>
        </p:txBody>
      </p:sp>
      <p:sp>
        <p:nvSpPr>
          <p:cNvPr id="5" name="Retângulo 4"/>
          <p:cNvSpPr/>
          <p:nvPr/>
        </p:nvSpPr>
        <p:spPr>
          <a:xfrm>
            <a:off x="251520" y="3145532"/>
            <a:ext cx="86803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Formulações Proporcionais: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Quando todos os componentes da formulação estiverem exatamente na mesma proporção em todas as diferentes dosagens ou no caso de a razão entre os excipientes e o peso total da formulação estar dentro dos limites estabelecidos para alteração moderada estabelecida em norma pós-registro.</a:t>
            </a:r>
          </a:p>
        </p:txBody>
      </p:sp>
    </p:spTree>
    <p:extLst>
      <p:ext uri="{BB962C8B-B14F-4D97-AF65-F5344CB8AC3E}">
        <p14:creationId xmlns:p14="http://schemas.microsoft.com/office/powerpoint/2010/main" val="241812298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96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Bioisenção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79512" y="1417340"/>
            <a:ext cx="86803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Bioisenção baseada no Sistema de Classificação Biofarmacêutica: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endParaRPr lang="pt-BR" sz="16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4109" t="11719" r="15605" b="15438"/>
          <a:stretch>
            <a:fillRect/>
          </a:stretch>
        </p:blipFill>
        <p:spPr bwMode="auto">
          <a:xfrm>
            <a:off x="611560" y="1993404"/>
            <a:ext cx="4201764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l="18182" t="10828" r="53594" b="9439"/>
          <a:stretch>
            <a:fillRect/>
          </a:stretch>
        </p:blipFill>
        <p:spPr bwMode="auto">
          <a:xfrm>
            <a:off x="5004048" y="2065412"/>
            <a:ext cx="1586843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 l="19090" t="41343" r="65415" b="50782"/>
          <a:stretch>
            <a:fillRect/>
          </a:stretch>
        </p:blipFill>
        <p:spPr bwMode="auto">
          <a:xfrm>
            <a:off x="7236296" y="1993404"/>
            <a:ext cx="1152128" cy="329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812298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97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Bioisenção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79512" y="1273324"/>
            <a:ext cx="868032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Bioisenção baseada no Sistema de Classificação Biofarmacêutica: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Apresentam rápida dissolução in </a:t>
            </a:r>
            <a:r>
              <a:rPr lang="pt-BR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vitro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;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A empresa deve comprovar a alta solubilidade do fármaco (dose máxima por administração solubiliza-se completamente em 250mL de meio, em 3 </a:t>
            </a:r>
            <a:r>
              <a:rPr lang="pt-BR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pH´s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diferentes);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Todos os estudos para bioisenção deve ser realizado em centros de EQFAR, porém, devemos assegurar que todos os testes serão satisfatórios;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Apresentar dados </a:t>
            </a:r>
            <a:r>
              <a:rPr lang="pt-BR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comprovatórios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da rápida dissolução do fármaco  a partir da forma farmacêutica, ou seja, mínimo 85% do fármaco deverão dissolver-se em até 30 minutos, em todas as condições testadas, tanto para o teste quanto para o referência.</a:t>
            </a:r>
          </a:p>
        </p:txBody>
      </p:sp>
    </p:spTree>
    <p:extLst>
      <p:ext uri="{BB962C8B-B14F-4D97-AF65-F5344CB8AC3E}">
        <p14:creationId xmlns:p14="http://schemas.microsoft.com/office/powerpoint/2010/main" val="241812298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98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Bioisenção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79512" y="1273324"/>
            <a:ext cx="868032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Bioisenção baseada no Sistema de Classificação Biofarmacêutica:</a:t>
            </a:r>
          </a:p>
          <a:p>
            <a:pPr>
              <a:lnSpc>
                <a:spcPct val="150000"/>
              </a:lnSpc>
            </a:pPr>
            <a:endParaRPr lang="pt-BR" sz="1600" b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Para os perfis comparativos, as seguintes condições devem ser seguidas:</a:t>
            </a:r>
          </a:p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   - Pá a 50rpm ou Cesto a 100rpm;</a:t>
            </a:r>
          </a:p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   - Meios pH 1,2/pH 4,5/pH 6,8, sem uso de enzimas e sem uso de </a:t>
            </a:r>
            <a:r>
              <a:rPr lang="pt-BR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tensoativos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   - Registrar o pH no início e final do experimento;</a:t>
            </a:r>
          </a:p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   - Volume: 900mL;</a:t>
            </a:r>
          </a:p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   - No caso de cápsulas de gelatina, o uso de enzimas poderá ser aceito.</a:t>
            </a:r>
          </a:p>
          <a:p>
            <a:pPr algn="just">
              <a:lnSpc>
                <a:spcPct val="150000"/>
              </a:lnSpc>
            </a:pPr>
            <a:endParaRPr lang="pt-BR" sz="16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16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12298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99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Bioisenção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79512" y="1273324"/>
            <a:ext cx="868032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Bioisenção baseada no Sistema de Classificação Biofarmacêutica: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Apresentar informações da função de cada excipiente (DNP);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Alguns excipientes afetam a biodisponibilidade dos fármacos (</a:t>
            </a:r>
            <a:r>
              <a:rPr lang="pt-BR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sorbitol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, manitol, </a:t>
            </a:r>
            <a:r>
              <a:rPr lang="pt-BR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lauril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, </a:t>
            </a:r>
            <a:r>
              <a:rPr lang="pt-BR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etoxilato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de óleo de rícino, </a:t>
            </a:r>
            <a:r>
              <a:rPr lang="pt-BR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polissorbato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80 e outros </a:t>
            </a:r>
            <a:r>
              <a:rPr lang="pt-BR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tensoativos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). A empresa deve comprovar o impacto deles na </a:t>
            </a:r>
            <a:r>
              <a:rPr lang="pt-BR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motilidade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gastrointestinal, permeabilidade do fármaco e interação com transportadores de membranas;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Para o fármaco </a:t>
            </a:r>
            <a:r>
              <a:rPr lang="pt-BR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Isoniazida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, não usar sacarídeos como excipientes (lactose e sacarose), devido à interação fármaco-excipiente;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 A bioisenção pautada no SCB não se aplica a medicamentos </a:t>
            </a:r>
            <a:r>
              <a:rPr lang="pt-BR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orodispersíveis</a:t>
            </a:r>
            <a:r>
              <a:rPr lang="pt-BR" sz="1600" dirty="0">
                <a:solidFill>
                  <a:prstClr val="black"/>
                </a:solidFill>
                <a:latin typeface="Calibri" panose="020F0502020204030204" pitchFamily="34" charset="0"/>
              </a:rPr>
              <a:t>, sublinguais ou de liberação modificada.</a:t>
            </a:r>
          </a:p>
        </p:txBody>
      </p:sp>
    </p:spTree>
    <p:extLst>
      <p:ext uri="{BB962C8B-B14F-4D97-AF65-F5344CB8AC3E}">
        <p14:creationId xmlns:p14="http://schemas.microsoft.com/office/powerpoint/2010/main" val="2418122985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rgbClr val="000000"/>
      </a:dk1>
      <a:lt1>
        <a:srgbClr val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8115</TotalTime>
  <Words>6405</Words>
  <Application>Microsoft Office PowerPoint</Application>
  <PresentationFormat>Apresentação na tela (16:10)</PresentationFormat>
  <Paragraphs>762</Paragraphs>
  <Slides>105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105</vt:i4>
      </vt:variant>
    </vt:vector>
  </HeadingPairs>
  <TitlesOfParts>
    <vt:vector size="111" baseType="lpstr">
      <vt:lpstr>Arial</vt:lpstr>
      <vt:lpstr>Calibri</vt:lpstr>
      <vt:lpstr>Noto Symbol</vt:lpstr>
      <vt:lpstr>Rokkitt</vt:lpstr>
      <vt:lpstr>Wingdings</vt:lpstr>
      <vt:lpstr>Advantage</vt:lpstr>
      <vt:lpstr>DISSOLUÇÃO</vt:lpstr>
      <vt:lpstr>Legislações Importantes/Fontes de Informações</vt:lpstr>
      <vt:lpstr>DISSOLUÇÃO</vt:lpstr>
      <vt:lpstr>DISSOLUÇÃO</vt:lpstr>
      <vt:lpstr>DISSOLUÇÃO</vt:lpstr>
      <vt:lpstr>DISSOLUÇÃO</vt:lpstr>
      <vt:lpstr>DISSOLUÇÃO</vt:lpstr>
      <vt:lpstr>DISSOLUÇÃO</vt:lpstr>
      <vt:lpstr>DISSOLUÇÃO</vt:lpstr>
      <vt:lpstr>DISSOLUÇÃO</vt:lpstr>
      <vt:lpstr>DISSOLUÇÃO</vt:lpstr>
      <vt:lpstr>DISSOLUÇÃO</vt:lpstr>
      <vt:lpstr>DISSOLUÇÃO</vt:lpstr>
      <vt:lpstr>DISSOLUÇÃO</vt:lpstr>
      <vt:lpstr>DISSOLUÇÃO</vt:lpstr>
      <vt:lpstr>DISSOLUÇÃO</vt:lpstr>
      <vt:lpstr>DISSOLUÇÃO</vt:lpstr>
      <vt:lpstr>DISSOLUÇÃO</vt:lpstr>
      <vt:lpstr>DISSOLUÇÃO</vt:lpstr>
      <vt:lpstr>DISSOLUÇÃO</vt:lpstr>
      <vt:lpstr>DISSOLUÇÃO</vt:lpstr>
      <vt:lpstr>DISSOLUÇÃO</vt:lpstr>
      <vt:lpstr>DISSOLUÇÃO</vt:lpstr>
      <vt:lpstr>DISSOLUÇÃO</vt:lpstr>
      <vt:lpstr>DISSOLUÇÃO</vt:lpstr>
      <vt:lpstr>DISSOLUÇÃO</vt:lpstr>
      <vt:lpstr>DISSOLUÇÃO</vt:lpstr>
      <vt:lpstr>DISSOLUÇÃO</vt:lpstr>
      <vt:lpstr>DISSOLUÇÃO</vt:lpstr>
      <vt:lpstr>DISSOLUÇÃO</vt:lpstr>
      <vt:lpstr>DISSOLUÇÃO</vt:lpstr>
      <vt:lpstr>DISSOLUÇÃO</vt:lpstr>
      <vt:lpstr>DISSOLUÇÃO</vt:lpstr>
      <vt:lpstr>DISSOLUÇÃO</vt:lpstr>
      <vt:lpstr>DISSOLUÇÃO</vt:lpstr>
      <vt:lpstr>DISSOLUÇÃO</vt:lpstr>
      <vt:lpstr>DISSOLUÇÃO</vt:lpstr>
      <vt:lpstr>DISSOLUÇÃO</vt:lpstr>
      <vt:lpstr>DISSOLUÇÃO</vt:lpstr>
      <vt:lpstr>DISSOLUÇÃO</vt:lpstr>
      <vt:lpstr>DISSOLUÇÃO</vt:lpstr>
      <vt:lpstr>DISSOLUÇÃO</vt:lpstr>
      <vt:lpstr>DISSOLUÇÃO</vt:lpstr>
      <vt:lpstr>DISSOLUÇÃO</vt:lpstr>
      <vt:lpstr>DESENVOLVIMENTO DE MÉTODOS DE DISSOLUÇÃO/PERFIL DE DISSOLUÇÃO</vt:lpstr>
      <vt:lpstr>DESENVOLVIMENTO DE MÉTODOS DE DISSOLUÇÃO/PERFIL DE DISSOLUÇÃO</vt:lpstr>
      <vt:lpstr>DESENVOLVIMENTO DE MÉTODOS DE DISSOLUÇÃO/PERFIL DE DISSOLUÇÃO</vt:lpstr>
      <vt:lpstr>DESENVOLVIMENTO DE MÉTODOS DE DISSOLUÇÃO/PERFIL DE DISSOLUÇÃO</vt:lpstr>
      <vt:lpstr>DESENVOLVIMENTO DE MÉTODOS DE DISSOLUÇÃO/PERFIL DE DISSOLUÇÃO</vt:lpstr>
      <vt:lpstr>DESENVOLVIMENTO DE MÉTODOS DE DISSOLUÇÃO/PERFIL DE DISSOLUÇÃO</vt:lpstr>
      <vt:lpstr>DESENVOLVIMENTO DE MÉTODOS DE DISSOLUÇÃO/PERFIL DE DISSOLUÇÃO</vt:lpstr>
      <vt:lpstr>DESENVOLVIMENTO DE MÉTODOS DE DISSOLUÇÃO/PERFIL DE DISSOLUÇÃO</vt:lpstr>
      <vt:lpstr>DESENVOLVIMENTO DE MÉTODOS DE DISSOLUÇÃO/PERFIL DE DISSOLUÇÃO</vt:lpstr>
      <vt:lpstr>DESENVOLVIMENTO DE MÉTODOS DE DISSOLUÇÃO/PERFIL DE DISSOLUÇÃO</vt:lpstr>
      <vt:lpstr>DESENVOLVIMENTO DE MÉTODOS DE DISSOLUÇÃO/PERFIL DE DISSOLUÇÃO</vt:lpstr>
      <vt:lpstr>DESENVOLVIMENTO DE MÉTODOS DE DISSOLUÇÃO/PERFIL DE DISSOLUÇÃO</vt:lpstr>
      <vt:lpstr>DESENVOLVIMENTO DE MÉTODOS DE DISSOLUÇÃO/PERFIL DE DISSOLUÇÃO</vt:lpstr>
      <vt:lpstr>DESENVOLVIMENTO DE MÉTODOS DE DISSOLUÇÃO/PERFIL DE DISSOLUÇÃO</vt:lpstr>
      <vt:lpstr>DESENVOLVIMENTO DE MÉTODOS DE DISSOLUÇÃO/PERFIL DE DISSOLUÇÃO</vt:lpstr>
      <vt:lpstr>DESENVOLVIMENTO DE MÉTODOS DE DISSOLUÇÃO/PERFIL DE DISSOLUÇÃO</vt:lpstr>
      <vt:lpstr>DESENVOLVIMENTO DE MÉTODOS DE DISSOLUÇÃO/PERFIL DE DISSOLUÇÃO</vt:lpstr>
      <vt:lpstr>DESENVOLVIMENTO DE MÉTODOS DE DISSOLUÇÃO/PERFIL DE DISSOLUÇÃO</vt:lpstr>
      <vt:lpstr>DESENVOLVIMENTO DE MÉTODOS DE DISSOLUÇÃO/PERFIL DE DISSOLUÇÃO</vt:lpstr>
      <vt:lpstr>ESTUDO DE PERFIL DE DISSOLUÇÃO COMPARATIVO</vt:lpstr>
      <vt:lpstr>PERFIL DE DISSOLUÇÃO</vt:lpstr>
      <vt:lpstr>PERFIL DE DISSOLUÇÃO</vt:lpstr>
      <vt:lpstr>ESTUDO DE PERFIL DE DISSOLUÇÃO COMPARATIVO</vt:lpstr>
      <vt:lpstr>ESTUDO DE PERFIL DE DISSOLUÇÃO COMPARATIVO</vt:lpstr>
      <vt:lpstr>ESTUDO DE PERFIL DE DISSOLUÇÃO COMPARATIVO</vt:lpstr>
      <vt:lpstr>ESTUDO DE PERFIL DE DISSOLUÇÃO COMPARATIVO</vt:lpstr>
      <vt:lpstr>ESTUDO DE PERFIL DE DISSOLUÇÃO COMPARATIVO</vt:lpstr>
      <vt:lpstr>ESTUDO DE PERFIL DE DISSOLUÇÃO COMPARATIVO</vt:lpstr>
      <vt:lpstr>ESTUDO DE PERFIL DE DISSOLUÇÃO COMPARATIVO</vt:lpstr>
      <vt:lpstr>ESTUDO DE PERFIL DE DISSOLUÇÃO COMPARATIVO</vt:lpstr>
      <vt:lpstr>ESTUDO DE PERFIL DE DISSOLUÇÃO COMPARATIVO</vt:lpstr>
      <vt:lpstr>VALIDAÇÃO DE MÉTODOS DE DISSOLUÇÃO</vt:lpstr>
      <vt:lpstr>VALIDAÇÃO DE MÉTODOS DE DISSOLUÇÃO</vt:lpstr>
      <vt:lpstr>VALIDAÇÃO DE MÉTODOS DE DISSOLUÇÃO</vt:lpstr>
      <vt:lpstr>VALIDAÇÃO DE MÉTODOS DE DISSOLUÇÃO</vt:lpstr>
      <vt:lpstr>VALIDAÇÃO DE MÉTODOS DE DISSOLUÇÃO</vt:lpstr>
      <vt:lpstr>VALIDAÇÃO DE MÉTODOS DE DISSOLUÇÃO</vt:lpstr>
      <vt:lpstr>VALIDAÇÃO DE MÉTODOS DE DISSOLUÇÃO</vt:lpstr>
      <vt:lpstr>VALIDAÇÃO DE MÉTODOS DE DISSOLUÇÃO</vt:lpstr>
      <vt:lpstr>VALIDAÇÃO DE MÉTODOS DE DISSOLUÇÃO</vt:lpstr>
      <vt:lpstr>VALIDAÇÃO DE MÉTODOS DE DISSOLUÇÃO</vt:lpstr>
      <vt:lpstr>VALIDAÇÃO DE MÉTODOS DE DISSOLUÇÃO</vt:lpstr>
      <vt:lpstr>VALIDAÇÃO DE MÉTODOS DE DISSOLUÇÃO</vt:lpstr>
      <vt:lpstr>VALIDAÇÃO DE MÉTODOS DE DISSOLUÇÃO</vt:lpstr>
      <vt:lpstr>VALIDAÇÃO DE MÉTODOS DE DISSOLUÇÃO</vt:lpstr>
      <vt:lpstr>Meios Biorrelevantes</vt:lpstr>
      <vt:lpstr>Meios Biorrelevantes</vt:lpstr>
      <vt:lpstr>Bioisenção</vt:lpstr>
      <vt:lpstr>Bioisenção</vt:lpstr>
      <vt:lpstr>Bioisenção</vt:lpstr>
      <vt:lpstr>Bioisenção</vt:lpstr>
      <vt:lpstr>Bioisenção</vt:lpstr>
      <vt:lpstr>Bioisenção</vt:lpstr>
      <vt:lpstr>Bioisenção</vt:lpstr>
      <vt:lpstr>Bioisenção</vt:lpstr>
      <vt:lpstr>Pós-Registro – RDC 73</vt:lpstr>
      <vt:lpstr>Pós-Registro – RDC 73</vt:lpstr>
      <vt:lpstr>Pós-Registro – RDC 73</vt:lpstr>
      <vt:lpstr>DISSOLUÇÃO</vt:lpstr>
      <vt:lpstr>Referências Bibliográficas</vt:lpstr>
      <vt:lpstr>DISSOLUÇÃO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Institucional</dc:title>
  <dc:creator>Patricia</dc:creator>
  <cp:lastModifiedBy>CQ - Unid.1 - Rafael Lopes / Fisicoquimico</cp:lastModifiedBy>
  <cp:revision>494</cp:revision>
  <cp:lastPrinted>2016-07-28T10:28:04Z</cp:lastPrinted>
  <dcterms:modified xsi:type="dcterms:W3CDTF">2021-03-18T09:37:34Z</dcterms:modified>
</cp:coreProperties>
</file>