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58" r:id="rId4"/>
    <p:sldId id="289" r:id="rId5"/>
    <p:sldId id="288" r:id="rId6"/>
    <p:sldId id="287" r:id="rId7"/>
    <p:sldId id="292" r:id="rId8"/>
    <p:sldId id="296" r:id="rId9"/>
    <p:sldId id="260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dor Diaz" initials="SD" lastIdx="1" clrIdx="0">
    <p:extLst>
      <p:ext uri="{19B8F6BF-5375-455C-9EA6-DF929625EA0E}">
        <p15:presenceInfo xmlns:p15="http://schemas.microsoft.com/office/powerpoint/2012/main" userId="Salvador Di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7" autoAdjust="0"/>
    <p:restoredTop sz="94660"/>
  </p:normalViewPr>
  <p:slideViewPr>
    <p:cSldViewPr snapToGrid="0">
      <p:cViewPr>
        <p:scale>
          <a:sx n="70" d="100"/>
          <a:sy n="70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4BB64-0805-48C9-ADA4-3A2292ADFE4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61D431-F8F3-48FD-92F8-1E953F01378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88D8C01F-405C-4369-88CE-2D85467D7B5A}" type="parTrans" cxnId="{B2057CCC-5597-4BA1-9079-F4D3408DE0C1}">
      <dgm:prSet/>
      <dgm:spPr/>
      <dgm:t>
        <a:bodyPr/>
        <a:lstStyle/>
        <a:p>
          <a:endParaRPr lang="en-US"/>
        </a:p>
      </dgm:t>
    </dgm:pt>
    <dgm:pt modelId="{D1968792-3708-4D5F-8761-102609A6D504}" type="sibTrans" cxnId="{B2057CCC-5597-4BA1-9079-F4D3408DE0C1}">
      <dgm:prSet/>
      <dgm:spPr/>
      <dgm:t>
        <a:bodyPr/>
        <a:lstStyle/>
        <a:p>
          <a:endParaRPr lang="en-US"/>
        </a:p>
      </dgm:t>
    </dgm:pt>
    <dgm:pt modelId="{87D468B7-BCA5-46E0-8CDB-A0487F5AE1E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8784B3FD-5503-4F3E-B00F-DC0E8A272A88}" type="parTrans" cxnId="{CF91AF33-A5D6-4F91-A4EC-0C64F7B1D48C}">
      <dgm:prSet/>
      <dgm:spPr/>
      <dgm:t>
        <a:bodyPr/>
        <a:lstStyle/>
        <a:p>
          <a:endParaRPr lang="en-US"/>
        </a:p>
      </dgm:t>
    </dgm:pt>
    <dgm:pt modelId="{E1A4333E-C449-4493-A2D4-4F969C80EEDF}" type="sibTrans" cxnId="{CF91AF33-A5D6-4F91-A4EC-0C64F7B1D48C}">
      <dgm:prSet/>
      <dgm:spPr/>
      <dgm:t>
        <a:bodyPr/>
        <a:lstStyle/>
        <a:p>
          <a:endParaRPr lang="en-US"/>
        </a:p>
      </dgm:t>
    </dgm:pt>
    <dgm:pt modelId="{84ABDE39-E35E-43DB-B3F5-F29194979AF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16296111-CB94-467F-9C18-BE9B8EC5EC54}" type="parTrans" cxnId="{6E4A6C50-F4AB-4919-91D7-81DC83D16FD9}">
      <dgm:prSet/>
      <dgm:spPr/>
      <dgm:t>
        <a:bodyPr/>
        <a:lstStyle/>
        <a:p>
          <a:endParaRPr lang="en-US"/>
        </a:p>
      </dgm:t>
    </dgm:pt>
    <dgm:pt modelId="{4748AF32-87C4-4017-BF8C-45F5FF94EE2B}" type="sibTrans" cxnId="{6E4A6C50-F4AB-4919-91D7-81DC83D16FD9}">
      <dgm:prSet/>
      <dgm:spPr/>
      <dgm:t>
        <a:bodyPr/>
        <a:lstStyle/>
        <a:p>
          <a:endParaRPr lang="en-US"/>
        </a:p>
      </dgm:t>
    </dgm:pt>
    <dgm:pt modelId="{9473F44E-006D-4D0E-9975-BF1D58A192E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110F97D-D41C-4A99-B0DC-79B42899D032}" type="parTrans" cxnId="{8124ED61-3DB4-4CD1-9C8F-02A4C042459F}">
      <dgm:prSet/>
      <dgm:spPr/>
      <dgm:t>
        <a:bodyPr/>
        <a:lstStyle/>
        <a:p>
          <a:endParaRPr lang="en-US"/>
        </a:p>
      </dgm:t>
    </dgm:pt>
    <dgm:pt modelId="{0431A02F-D968-41BC-B510-13A94E3CECBF}" type="sibTrans" cxnId="{8124ED61-3DB4-4CD1-9C8F-02A4C042459F}">
      <dgm:prSet/>
      <dgm:spPr/>
      <dgm:t>
        <a:bodyPr/>
        <a:lstStyle/>
        <a:p>
          <a:endParaRPr lang="en-US"/>
        </a:p>
      </dgm:t>
    </dgm:pt>
    <dgm:pt modelId="{67F4EE25-88C2-4D85-AC4F-804082AF7CF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D88AAFC-29BE-4225-8FB4-F0CE3E3FA3D2}" type="sibTrans" cxnId="{32DCB58C-B935-47D6-8A81-4ADF520A5B71}">
      <dgm:prSet/>
      <dgm:spPr/>
      <dgm:t>
        <a:bodyPr/>
        <a:lstStyle/>
        <a:p>
          <a:endParaRPr lang="en-US"/>
        </a:p>
      </dgm:t>
    </dgm:pt>
    <dgm:pt modelId="{60B4DE37-F1BD-435A-8437-F7154E597BF7}" type="parTrans" cxnId="{32DCB58C-B935-47D6-8A81-4ADF520A5B71}">
      <dgm:prSet/>
      <dgm:spPr/>
      <dgm:t>
        <a:bodyPr/>
        <a:lstStyle/>
        <a:p>
          <a:endParaRPr lang="en-US"/>
        </a:p>
      </dgm:t>
    </dgm:pt>
    <dgm:pt modelId="{E12090A0-C689-4ED9-B8EB-93420F7101D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145EDFFC-1947-4182-80BF-41AB8AC53CED}" type="sibTrans" cxnId="{A7367B18-A3E1-4768-9B43-0A2B95D80573}">
      <dgm:prSet/>
      <dgm:spPr/>
      <dgm:t>
        <a:bodyPr/>
        <a:lstStyle/>
        <a:p>
          <a:endParaRPr lang="en-US"/>
        </a:p>
      </dgm:t>
    </dgm:pt>
    <dgm:pt modelId="{14A35097-9734-4429-88D4-8496C192F157}" type="parTrans" cxnId="{A7367B18-A3E1-4768-9B43-0A2B95D80573}">
      <dgm:prSet/>
      <dgm:spPr/>
      <dgm:t>
        <a:bodyPr/>
        <a:lstStyle/>
        <a:p>
          <a:endParaRPr lang="en-US"/>
        </a:p>
      </dgm:t>
    </dgm:pt>
    <dgm:pt modelId="{D7927D76-CA1A-4337-8D75-B46DA14FC266}" type="pres">
      <dgm:prSet presAssocID="{9A44BB64-0805-48C9-ADA4-3A2292ADFE41}" presName="linearFlow" presStyleCnt="0">
        <dgm:presLayoutVars>
          <dgm:resizeHandles val="exact"/>
        </dgm:presLayoutVars>
      </dgm:prSet>
      <dgm:spPr/>
    </dgm:pt>
    <dgm:pt modelId="{E0ADF332-FB23-4EEF-9927-361CA1292E26}" type="pres">
      <dgm:prSet presAssocID="{B061D431-F8F3-48FD-92F8-1E953F01378E}" presName="node" presStyleLbl="node1" presStyleIdx="0" presStyleCnt="6">
        <dgm:presLayoutVars>
          <dgm:bulletEnabled val="1"/>
        </dgm:presLayoutVars>
      </dgm:prSet>
      <dgm:spPr/>
    </dgm:pt>
    <dgm:pt modelId="{4A98FF1B-E73A-4E51-8EB5-CE91853E141F}" type="pres">
      <dgm:prSet presAssocID="{D1968792-3708-4D5F-8761-102609A6D504}" presName="sibTrans" presStyleLbl="sibTrans2D1" presStyleIdx="0" presStyleCnt="5"/>
      <dgm:spPr/>
    </dgm:pt>
    <dgm:pt modelId="{36407D47-F73A-4424-AB67-2E8723CD3F92}" type="pres">
      <dgm:prSet presAssocID="{D1968792-3708-4D5F-8761-102609A6D504}" presName="connectorText" presStyleLbl="sibTrans2D1" presStyleIdx="0" presStyleCnt="5"/>
      <dgm:spPr/>
    </dgm:pt>
    <dgm:pt modelId="{0576EF1B-2F5D-4E9C-ADA0-AE3CEDE9B0A6}" type="pres">
      <dgm:prSet presAssocID="{E12090A0-C689-4ED9-B8EB-93420F7101DA}" presName="node" presStyleLbl="node1" presStyleIdx="1" presStyleCnt="6">
        <dgm:presLayoutVars>
          <dgm:bulletEnabled val="1"/>
        </dgm:presLayoutVars>
      </dgm:prSet>
      <dgm:spPr/>
    </dgm:pt>
    <dgm:pt modelId="{C6BE9EE6-3BD0-4CFF-AC89-08082F9FCE00}" type="pres">
      <dgm:prSet presAssocID="{145EDFFC-1947-4182-80BF-41AB8AC53CED}" presName="sibTrans" presStyleLbl="sibTrans2D1" presStyleIdx="1" presStyleCnt="5"/>
      <dgm:spPr/>
    </dgm:pt>
    <dgm:pt modelId="{0523AF7E-FB09-4827-8F8E-E2D2F57B91C8}" type="pres">
      <dgm:prSet presAssocID="{145EDFFC-1947-4182-80BF-41AB8AC53CED}" presName="connectorText" presStyleLbl="sibTrans2D1" presStyleIdx="1" presStyleCnt="5"/>
      <dgm:spPr/>
    </dgm:pt>
    <dgm:pt modelId="{C91014E6-0E4C-485C-88BA-7C0CFF5861FC}" type="pres">
      <dgm:prSet presAssocID="{67F4EE25-88C2-4D85-AC4F-804082AF7CFE}" presName="node" presStyleLbl="node1" presStyleIdx="2" presStyleCnt="6">
        <dgm:presLayoutVars>
          <dgm:bulletEnabled val="1"/>
        </dgm:presLayoutVars>
      </dgm:prSet>
      <dgm:spPr/>
    </dgm:pt>
    <dgm:pt modelId="{E3CCC273-66CD-4FE6-AF0B-FB1BEBD011E1}" type="pres">
      <dgm:prSet presAssocID="{0D88AAFC-29BE-4225-8FB4-F0CE3E3FA3D2}" presName="sibTrans" presStyleLbl="sibTrans2D1" presStyleIdx="2" presStyleCnt="5"/>
      <dgm:spPr/>
    </dgm:pt>
    <dgm:pt modelId="{C8E96C18-8C7B-48CF-8653-2D640FAC6603}" type="pres">
      <dgm:prSet presAssocID="{0D88AAFC-29BE-4225-8FB4-F0CE3E3FA3D2}" presName="connectorText" presStyleLbl="sibTrans2D1" presStyleIdx="2" presStyleCnt="5"/>
      <dgm:spPr/>
    </dgm:pt>
    <dgm:pt modelId="{6EDD0F5E-A184-4E4F-B8BE-E34D3CC2D0FB}" type="pres">
      <dgm:prSet presAssocID="{9473F44E-006D-4D0E-9975-BF1D58A192E4}" presName="node" presStyleLbl="node1" presStyleIdx="3" presStyleCnt="6" custLinFactNeighborY="0">
        <dgm:presLayoutVars>
          <dgm:bulletEnabled val="1"/>
        </dgm:presLayoutVars>
      </dgm:prSet>
      <dgm:spPr/>
    </dgm:pt>
    <dgm:pt modelId="{A66B1A5D-6A3B-4DB4-B166-14140B2B86AB}" type="pres">
      <dgm:prSet presAssocID="{0431A02F-D968-41BC-B510-13A94E3CECBF}" presName="sibTrans" presStyleLbl="sibTrans2D1" presStyleIdx="3" presStyleCnt="5"/>
      <dgm:spPr/>
    </dgm:pt>
    <dgm:pt modelId="{E0AC57BD-57C5-44A9-83B7-EB576F08F6BE}" type="pres">
      <dgm:prSet presAssocID="{0431A02F-D968-41BC-B510-13A94E3CECBF}" presName="connectorText" presStyleLbl="sibTrans2D1" presStyleIdx="3" presStyleCnt="5"/>
      <dgm:spPr/>
    </dgm:pt>
    <dgm:pt modelId="{88A11C98-8F60-442F-AC2E-FCA18930088E}" type="pres">
      <dgm:prSet presAssocID="{87D468B7-BCA5-46E0-8CDB-A0487F5AE1E2}" presName="node" presStyleLbl="node1" presStyleIdx="4" presStyleCnt="6">
        <dgm:presLayoutVars>
          <dgm:bulletEnabled val="1"/>
        </dgm:presLayoutVars>
      </dgm:prSet>
      <dgm:spPr/>
    </dgm:pt>
    <dgm:pt modelId="{6151B87E-9B3C-46C5-A38D-B4048EEAF1C9}" type="pres">
      <dgm:prSet presAssocID="{E1A4333E-C449-4493-A2D4-4F969C80EEDF}" presName="sibTrans" presStyleLbl="sibTrans2D1" presStyleIdx="4" presStyleCnt="5"/>
      <dgm:spPr/>
    </dgm:pt>
    <dgm:pt modelId="{9215CD95-2E5F-4D1F-B833-A0B12C681D02}" type="pres">
      <dgm:prSet presAssocID="{E1A4333E-C449-4493-A2D4-4F969C80EEDF}" presName="connectorText" presStyleLbl="sibTrans2D1" presStyleIdx="4" presStyleCnt="5"/>
      <dgm:spPr/>
    </dgm:pt>
    <dgm:pt modelId="{3965F7AD-7F1B-45FF-84F8-F8FC5C4E20F4}" type="pres">
      <dgm:prSet presAssocID="{84ABDE39-E35E-43DB-B3F5-F29194979AFF}" presName="node" presStyleLbl="node1" presStyleIdx="5" presStyleCnt="6" custLinFactNeighborY="7129">
        <dgm:presLayoutVars>
          <dgm:bulletEnabled val="1"/>
        </dgm:presLayoutVars>
      </dgm:prSet>
      <dgm:spPr/>
    </dgm:pt>
  </dgm:ptLst>
  <dgm:cxnLst>
    <dgm:cxn modelId="{064B0302-2E72-4BF0-B896-5176FF192473}" type="presOf" srcId="{0D88AAFC-29BE-4225-8FB4-F0CE3E3FA3D2}" destId="{C8E96C18-8C7B-48CF-8653-2D640FAC6603}" srcOrd="1" destOrd="0" presId="urn:microsoft.com/office/officeart/2005/8/layout/process2"/>
    <dgm:cxn modelId="{A5013E08-F645-4A86-8021-513E979D1CDE}" type="presOf" srcId="{9473F44E-006D-4D0E-9975-BF1D58A192E4}" destId="{6EDD0F5E-A184-4E4F-B8BE-E34D3CC2D0FB}" srcOrd="0" destOrd="0" presId="urn:microsoft.com/office/officeart/2005/8/layout/process2"/>
    <dgm:cxn modelId="{A7367B18-A3E1-4768-9B43-0A2B95D80573}" srcId="{9A44BB64-0805-48C9-ADA4-3A2292ADFE41}" destId="{E12090A0-C689-4ED9-B8EB-93420F7101DA}" srcOrd="1" destOrd="0" parTransId="{14A35097-9734-4429-88D4-8496C192F157}" sibTransId="{145EDFFC-1947-4182-80BF-41AB8AC53CED}"/>
    <dgm:cxn modelId="{A5484C1B-1668-4268-A10F-D6487B936BC6}" type="presOf" srcId="{9A44BB64-0805-48C9-ADA4-3A2292ADFE41}" destId="{D7927D76-CA1A-4337-8D75-B46DA14FC266}" srcOrd="0" destOrd="0" presId="urn:microsoft.com/office/officeart/2005/8/layout/process2"/>
    <dgm:cxn modelId="{5F94E828-5CAC-4A41-8976-51FD95A5B196}" type="presOf" srcId="{0D88AAFC-29BE-4225-8FB4-F0CE3E3FA3D2}" destId="{E3CCC273-66CD-4FE6-AF0B-FB1BEBD011E1}" srcOrd="0" destOrd="0" presId="urn:microsoft.com/office/officeart/2005/8/layout/process2"/>
    <dgm:cxn modelId="{CA05972B-27E1-4427-9B1C-15AAE5DAF7F0}" type="presOf" srcId="{0431A02F-D968-41BC-B510-13A94E3CECBF}" destId="{E0AC57BD-57C5-44A9-83B7-EB576F08F6BE}" srcOrd="1" destOrd="0" presId="urn:microsoft.com/office/officeart/2005/8/layout/process2"/>
    <dgm:cxn modelId="{F1129C30-B440-4556-8BFB-53BFC78C669E}" type="presOf" srcId="{145EDFFC-1947-4182-80BF-41AB8AC53CED}" destId="{0523AF7E-FB09-4827-8F8E-E2D2F57B91C8}" srcOrd="1" destOrd="0" presId="urn:microsoft.com/office/officeart/2005/8/layout/process2"/>
    <dgm:cxn modelId="{CF91AF33-A5D6-4F91-A4EC-0C64F7B1D48C}" srcId="{9A44BB64-0805-48C9-ADA4-3A2292ADFE41}" destId="{87D468B7-BCA5-46E0-8CDB-A0487F5AE1E2}" srcOrd="4" destOrd="0" parTransId="{8784B3FD-5503-4F3E-B00F-DC0E8A272A88}" sibTransId="{E1A4333E-C449-4493-A2D4-4F969C80EEDF}"/>
    <dgm:cxn modelId="{1A1ED033-FEBD-4DE3-BCBF-C3B288501135}" type="presOf" srcId="{87D468B7-BCA5-46E0-8CDB-A0487F5AE1E2}" destId="{88A11C98-8F60-442F-AC2E-FCA18930088E}" srcOrd="0" destOrd="0" presId="urn:microsoft.com/office/officeart/2005/8/layout/process2"/>
    <dgm:cxn modelId="{8124ED61-3DB4-4CD1-9C8F-02A4C042459F}" srcId="{9A44BB64-0805-48C9-ADA4-3A2292ADFE41}" destId="{9473F44E-006D-4D0E-9975-BF1D58A192E4}" srcOrd="3" destOrd="0" parTransId="{8110F97D-D41C-4A99-B0DC-79B42899D032}" sibTransId="{0431A02F-D968-41BC-B510-13A94E3CECBF}"/>
    <dgm:cxn modelId="{6640FC46-E6E7-40A6-B70C-B40A83E5A01B}" type="presOf" srcId="{E1A4333E-C449-4493-A2D4-4F969C80EEDF}" destId="{9215CD95-2E5F-4D1F-B833-A0B12C681D02}" srcOrd="1" destOrd="0" presId="urn:microsoft.com/office/officeart/2005/8/layout/process2"/>
    <dgm:cxn modelId="{42BB0047-55CA-47A9-B6A1-1C3915D5E139}" type="presOf" srcId="{0431A02F-D968-41BC-B510-13A94E3CECBF}" destId="{A66B1A5D-6A3B-4DB4-B166-14140B2B86AB}" srcOrd="0" destOrd="0" presId="urn:microsoft.com/office/officeart/2005/8/layout/process2"/>
    <dgm:cxn modelId="{6E4A6C50-F4AB-4919-91D7-81DC83D16FD9}" srcId="{9A44BB64-0805-48C9-ADA4-3A2292ADFE41}" destId="{84ABDE39-E35E-43DB-B3F5-F29194979AFF}" srcOrd="5" destOrd="0" parTransId="{16296111-CB94-467F-9C18-BE9B8EC5EC54}" sibTransId="{4748AF32-87C4-4017-BF8C-45F5FF94EE2B}"/>
    <dgm:cxn modelId="{32DCB58C-B935-47D6-8A81-4ADF520A5B71}" srcId="{9A44BB64-0805-48C9-ADA4-3A2292ADFE41}" destId="{67F4EE25-88C2-4D85-AC4F-804082AF7CFE}" srcOrd="2" destOrd="0" parTransId="{60B4DE37-F1BD-435A-8437-F7154E597BF7}" sibTransId="{0D88AAFC-29BE-4225-8FB4-F0CE3E3FA3D2}"/>
    <dgm:cxn modelId="{84C99798-8740-4FC7-B064-6976325FB5EB}" type="presOf" srcId="{E1A4333E-C449-4493-A2D4-4F969C80EEDF}" destId="{6151B87E-9B3C-46C5-A38D-B4048EEAF1C9}" srcOrd="0" destOrd="0" presId="urn:microsoft.com/office/officeart/2005/8/layout/process2"/>
    <dgm:cxn modelId="{7E7D36AF-AD0F-4CF0-AC07-4D28B129087C}" type="presOf" srcId="{D1968792-3708-4D5F-8761-102609A6D504}" destId="{36407D47-F73A-4424-AB67-2E8723CD3F92}" srcOrd="1" destOrd="0" presId="urn:microsoft.com/office/officeart/2005/8/layout/process2"/>
    <dgm:cxn modelId="{BD14ADB3-6611-4C3E-9C87-CF8FEE9B6987}" type="presOf" srcId="{E12090A0-C689-4ED9-B8EB-93420F7101DA}" destId="{0576EF1B-2F5D-4E9C-ADA0-AE3CEDE9B0A6}" srcOrd="0" destOrd="0" presId="urn:microsoft.com/office/officeart/2005/8/layout/process2"/>
    <dgm:cxn modelId="{B47E2CC2-007E-49FB-874E-C356D41D1FE6}" type="presOf" srcId="{84ABDE39-E35E-43DB-B3F5-F29194979AFF}" destId="{3965F7AD-7F1B-45FF-84F8-F8FC5C4E20F4}" srcOrd="0" destOrd="0" presId="urn:microsoft.com/office/officeart/2005/8/layout/process2"/>
    <dgm:cxn modelId="{3DF4DAC4-6D93-48A5-83C9-C8AC73479803}" type="presOf" srcId="{D1968792-3708-4D5F-8761-102609A6D504}" destId="{4A98FF1B-E73A-4E51-8EB5-CE91853E141F}" srcOrd="0" destOrd="0" presId="urn:microsoft.com/office/officeart/2005/8/layout/process2"/>
    <dgm:cxn modelId="{B2057CCC-5597-4BA1-9079-F4D3408DE0C1}" srcId="{9A44BB64-0805-48C9-ADA4-3A2292ADFE41}" destId="{B061D431-F8F3-48FD-92F8-1E953F01378E}" srcOrd="0" destOrd="0" parTransId="{88D8C01F-405C-4369-88CE-2D85467D7B5A}" sibTransId="{D1968792-3708-4D5F-8761-102609A6D504}"/>
    <dgm:cxn modelId="{E6FB09E0-247F-4AF3-9443-2EEDE6DD07AF}" type="presOf" srcId="{145EDFFC-1947-4182-80BF-41AB8AC53CED}" destId="{C6BE9EE6-3BD0-4CFF-AC89-08082F9FCE00}" srcOrd="0" destOrd="0" presId="urn:microsoft.com/office/officeart/2005/8/layout/process2"/>
    <dgm:cxn modelId="{ABC136F8-00C8-453E-B03F-11C207A86E0B}" type="presOf" srcId="{67F4EE25-88C2-4D85-AC4F-804082AF7CFE}" destId="{C91014E6-0E4C-485C-88BA-7C0CFF5861FC}" srcOrd="0" destOrd="0" presId="urn:microsoft.com/office/officeart/2005/8/layout/process2"/>
    <dgm:cxn modelId="{4F0D60FF-CBF6-42DA-9831-9A2C69786C68}" type="presOf" srcId="{B061D431-F8F3-48FD-92F8-1E953F01378E}" destId="{E0ADF332-FB23-4EEF-9927-361CA1292E26}" srcOrd="0" destOrd="0" presId="urn:microsoft.com/office/officeart/2005/8/layout/process2"/>
    <dgm:cxn modelId="{4327E5CF-FA39-4C68-B758-D63EFE8C8EE9}" type="presParOf" srcId="{D7927D76-CA1A-4337-8D75-B46DA14FC266}" destId="{E0ADF332-FB23-4EEF-9927-361CA1292E26}" srcOrd="0" destOrd="0" presId="urn:microsoft.com/office/officeart/2005/8/layout/process2"/>
    <dgm:cxn modelId="{5CF38DB8-49E0-428B-A8AE-739918DC11AD}" type="presParOf" srcId="{D7927D76-CA1A-4337-8D75-B46DA14FC266}" destId="{4A98FF1B-E73A-4E51-8EB5-CE91853E141F}" srcOrd="1" destOrd="0" presId="urn:microsoft.com/office/officeart/2005/8/layout/process2"/>
    <dgm:cxn modelId="{B27F8431-7B64-4387-8EA3-518A6375CC4A}" type="presParOf" srcId="{4A98FF1B-E73A-4E51-8EB5-CE91853E141F}" destId="{36407D47-F73A-4424-AB67-2E8723CD3F92}" srcOrd="0" destOrd="0" presId="urn:microsoft.com/office/officeart/2005/8/layout/process2"/>
    <dgm:cxn modelId="{0EA743AB-7444-42A4-8FC8-3C291D03829E}" type="presParOf" srcId="{D7927D76-CA1A-4337-8D75-B46DA14FC266}" destId="{0576EF1B-2F5D-4E9C-ADA0-AE3CEDE9B0A6}" srcOrd="2" destOrd="0" presId="urn:microsoft.com/office/officeart/2005/8/layout/process2"/>
    <dgm:cxn modelId="{6DA235E3-F68C-497A-A306-8DA3BA3340E4}" type="presParOf" srcId="{D7927D76-CA1A-4337-8D75-B46DA14FC266}" destId="{C6BE9EE6-3BD0-4CFF-AC89-08082F9FCE00}" srcOrd="3" destOrd="0" presId="urn:microsoft.com/office/officeart/2005/8/layout/process2"/>
    <dgm:cxn modelId="{08301A2A-5BA2-4762-8C2E-44B6B7F09A29}" type="presParOf" srcId="{C6BE9EE6-3BD0-4CFF-AC89-08082F9FCE00}" destId="{0523AF7E-FB09-4827-8F8E-E2D2F57B91C8}" srcOrd="0" destOrd="0" presId="urn:microsoft.com/office/officeart/2005/8/layout/process2"/>
    <dgm:cxn modelId="{AA33FE90-30D7-4053-B129-CCFF04B665AE}" type="presParOf" srcId="{D7927D76-CA1A-4337-8D75-B46DA14FC266}" destId="{C91014E6-0E4C-485C-88BA-7C0CFF5861FC}" srcOrd="4" destOrd="0" presId="urn:microsoft.com/office/officeart/2005/8/layout/process2"/>
    <dgm:cxn modelId="{59F8A718-B127-49D4-8D30-ADBCEFF07220}" type="presParOf" srcId="{D7927D76-CA1A-4337-8D75-B46DA14FC266}" destId="{E3CCC273-66CD-4FE6-AF0B-FB1BEBD011E1}" srcOrd="5" destOrd="0" presId="urn:microsoft.com/office/officeart/2005/8/layout/process2"/>
    <dgm:cxn modelId="{055216AE-28B8-474C-86AE-6F5BB19AF8C1}" type="presParOf" srcId="{E3CCC273-66CD-4FE6-AF0B-FB1BEBD011E1}" destId="{C8E96C18-8C7B-48CF-8653-2D640FAC6603}" srcOrd="0" destOrd="0" presId="urn:microsoft.com/office/officeart/2005/8/layout/process2"/>
    <dgm:cxn modelId="{B47220E9-C7A9-444B-99E1-5350EAC6B7D5}" type="presParOf" srcId="{D7927D76-CA1A-4337-8D75-B46DA14FC266}" destId="{6EDD0F5E-A184-4E4F-B8BE-E34D3CC2D0FB}" srcOrd="6" destOrd="0" presId="urn:microsoft.com/office/officeart/2005/8/layout/process2"/>
    <dgm:cxn modelId="{C72C706D-55F2-429F-A3DD-745A60DF1A19}" type="presParOf" srcId="{D7927D76-CA1A-4337-8D75-B46DA14FC266}" destId="{A66B1A5D-6A3B-4DB4-B166-14140B2B86AB}" srcOrd="7" destOrd="0" presId="urn:microsoft.com/office/officeart/2005/8/layout/process2"/>
    <dgm:cxn modelId="{D4D68E62-0DF6-4303-857E-E5728147F63C}" type="presParOf" srcId="{A66B1A5D-6A3B-4DB4-B166-14140B2B86AB}" destId="{E0AC57BD-57C5-44A9-83B7-EB576F08F6BE}" srcOrd="0" destOrd="0" presId="urn:microsoft.com/office/officeart/2005/8/layout/process2"/>
    <dgm:cxn modelId="{E7B4D21B-6FD3-4A1F-AA49-3CE515715F9B}" type="presParOf" srcId="{D7927D76-CA1A-4337-8D75-B46DA14FC266}" destId="{88A11C98-8F60-442F-AC2E-FCA18930088E}" srcOrd="8" destOrd="0" presId="urn:microsoft.com/office/officeart/2005/8/layout/process2"/>
    <dgm:cxn modelId="{AFA45DB4-5305-4C7A-BE5E-64D7DEF6C887}" type="presParOf" srcId="{D7927D76-CA1A-4337-8D75-B46DA14FC266}" destId="{6151B87E-9B3C-46C5-A38D-B4048EEAF1C9}" srcOrd="9" destOrd="0" presId="urn:microsoft.com/office/officeart/2005/8/layout/process2"/>
    <dgm:cxn modelId="{4EF6C7F0-553B-40FF-8847-06056D7A5C8F}" type="presParOf" srcId="{6151B87E-9B3C-46C5-A38D-B4048EEAF1C9}" destId="{9215CD95-2E5F-4D1F-B833-A0B12C681D02}" srcOrd="0" destOrd="0" presId="urn:microsoft.com/office/officeart/2005/8/layout/process2"/>
    <dgm:cxn modelId="{43474563-2860-4190-A894-37736B9C45DA}" type="presParOf" srcId="{D7927D76-CA1A-4337-8D75-B46DA14FC266}" destId="{3965F7AD-7F1B-45FF-84F8-F8FC5C4E20F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DF332-FB23-4EEF-9927-361CA1292E26}">
      <dsp:nvSpPr>
        <dsp:cNvPr id="0" name=""/>
        <dsp:cNvSpPr/>
      </dsp:nvSpPr>
      <dsp:spPr>
        <a:xfrm>
          <a:off x="549602" y="2058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567467" y="19923"/>
        <a:ext cx="1062164" cy="574211"/>
      </dsp:txXfrm>
    </dsp:sp>
    <dsp:sp modelId="{4A98FF1B-E73A-4E51-8EB5-CE91853E141F}">
      <dsp:nvSpPr>
        <dsp:cNvPr id="0" name=""/>
        <dsp:cNvSpPr/>
      </dsp:nvSpPr>
      <dsp:spPr>
        <a:xfrm rot="5400000">
          <a:off x="984186" y="627248"/>
          <a:ext cx="228727" cy="27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16208" y="650121"/>
        <a:ext cx="164683" cy="160109"/>
      </dsp:txXfrm>
    </dsp:sp>
    <dsp:sp modelId="{0576EF1B-2F5D-4E9C-ADA0-AE3CEDE9B0A6}">
      <dsp:nvSpPr>
        <dsp:cNvPr id="0" name=""/>
        <dsp:cNvSpPr/>
      </dsp:nvSpPr>
      <dsp:spPr>
        <a:xfrm>
          <a:off x="549602" y="916970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67467" y="934835"/>
        <a:ext cx="1062164" cy="574211"/>
      </dsp:txXfrm>
    </dsp:sp>
    <dsp:sp modelId="{C6BE9EE6-3BD0-4CFF-AC89-08082F9FCE00}">
      <dsp:nvSpPr>
        <dsp:cNvPr id="0" name=""/>
        <dsp:cNvSpPr/>
      </dsp:nvSpPr>
      <dsp:spPr>
        <a:xfrm rot="5400000">
          <a:off x="984186" y="1542160"/>
          <a:ext cx="228727" cy="27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16208" y="1565033"/>
        <a:ext cx="164683" cy="160109"/>
      </dsp:txXfrm>
    </dsp:sp>
    <dsp:sp modelId="{C91014E6-0E4C-485C-88BA-7C0CFF5861FC}">
      <dsp:nvSpPr>
        <dsp:cNvPr id="0" name=""/>
        <dsp:cNvSpPr/>
      </dsp:nvSpPr>
      <dsp:spPr>
        <a:xfrm>
          <a:off x="549602" y="1831882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7467" y="1849747"/>
        <a:ext cx="1062164" cy="574211"/>
      </dsp:txXfrm>
    </dsp:sp>
    <dsp:sp modelId="{E3CCC273-66CD-4FE6-AF0B-FB1BEBD011E1}">
      <dsp:nvSpPr>
        <dsp:cNvPr id="0" name=""/>
        <dsp:cNvSpPr/>
      </dsp:nvSpPr>
      <dsp:spPr>
        <a:xfrm rot="5400000">
          <a:off x="984186" y="2457072"/>
          <a:ext cx="228727" cy="27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16208" y="2479945"/>
        <a:ext cx="164683" cy="160109"/>
      </dsp:txXfrm>
    </dsp:sp>
    <dsp:sp modelId="{6EDD0F5E-A184-4E4F-B8BE-E34D3CC2D0FB}">
      <dsp:nvSpPr>
        <dsp:cNvPr id="0" name=""/>
        <dsp:cNvSpPr/>
      </dsp:nvSpPr>
      <dsp:spPr>
        <a:xfrm>
          <a:off x="549602" y="2746794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7467" y="2764659"/>
        <a:ext cx="1062164" cy="574211"/>
      </dsp:txXfrm>
    </dsp:sp>
    <dsp:sp modelId="{A66B1A5D-6A3B-4DB4-B166-14140B2B86AB}">
      <dsp:nvSpPr>
        <dsp:cNvPr id="0" name=""/>
        <dsp:cNvSpPr/>
      </dsp:nvSpPr>
      <dsp:spPr>
        <a:xfrm rot="5400000">
          <a:off x="984186" y="3371984"/>
          <a:ext cx="228727" cy="27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16208" y="3394857"/>
        <a:ext cx="164683" cy="160109"/>
      </dsp:txXfrm>
    </dsp:sp>
    <dsp:sp modelId="{88A11C98-8F60-442F-AC2E-FCA18930088E}">
      <dsp:nvSpPr>
        <dsp:cNvPr id="0" name=""/>
        <dsp:cNvSpPr/>
      </dsp:nvSpPr>
      <dsp:spPr>
        <a:xfrm>
          <a:off x="549602" y="3661706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567467" y="3679571"/>
        <a:ext cx="1062164" cy="574211"/>
      </dsp:txXfrm>
    </dsp:sp>
    <dsp:sp modelId="{6151B87E-9B3C-46C5-A38D-B4048EEAF1C9}">
      <dsp:nvSpPr>
        <dsp:cNvPr id="0" name=""/>
        <dsp:cNvSpPr/>
      </dsp:nvSpPr>
      <dsp:spPr>
        <a:xfrm rot="5400000">
          <a:off x="983414" y="4287925"/>
          <a:ext cx="230271" cy="274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16209" y="4310026"/>
        <a:ext cx="164683" cy="161190"/>
      </dsp:txXfrm>
    </dsp:sp>
    <dsp:sp modelId="{3965F7AD-7F1B-45FF-84F8-F8FC5C4E20F4}">
      <dsp:nvSpPr>
        <dsp:cNvPr id="0" name=""/>
        <dsp:cNvSpPr/>
      </dsp:nvSpPr>
      <dsp:spPr>
        <a:xfrm>
          <a:off x="549602" y="4578676"/>
          <a:ext cx="1097894" cy="6099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567467" y="4596541"/>
        <a:ext cx="1062164" cy="57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0630-6341-4030-88AF-988DE2E1D6E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F6C34-EAE1-447E-BD44-5708153C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140910@mail.tku.edu.tw" TargetMode="External"/><Relationship Id="rId2" Type="http://schemas.openxmlformats.org/officeDocument/2006/relationships/hyperlink" Target="mailto:icyeh@chu.edu.t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267324"/>
            <a:ext cx="9464919" cy="4186991"/>
          </a:xfrm>
        </p:spPr>
        <p:txBody>
          <a:bodyPr/>
          <a:lstStyle/>
          <a:p>
            <a:r>
              <a:rPr lang="en-US" dirty="0"/>
              <a:t>Credit Analysis</a:t>
            </a:r>
            <a:br>
              <a:rPr lang="en-US" dirty="0"/>
            </a:br>
            <a:br>
              <a:rPr lang="en-US" sz="6000" dirty="0"/>
            </a:br>
            <a:br>
              <a:rPr lang="en-US" sz="4400" dirty="0"/>
            </a:br>
            <a:r>
              <a:rPr lang="en-US" sz="3600" dirty="0"/>
              <a:t>Credit One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467192"/>
            <a:ext cx="8825658" cy="861420"/>
          </a:xfrm>
        </p:spPr>
        <p:txBody>
          <a:bodyPr/>
          <a:lstStyle/>
          <a:p>
            <a:r>
              <a:rPr lang="en-US" dirty="0"/>
              <a:t>Salvador Diaz</a:t>
            </a:r>
          </a:p>
        </p:txBody>
      </p:sp>
    </p:spTree>
    <p:extLst>
      <p:ext uri="{BB962C8B-B14F-4D97-AF65-F5344CB8AC3E}">
        <p14:creationId xmlns:p14="http://schemas.microsoft.com/office/powerpoint/2010/main" val="314776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7672"/>
            <a:ext cx="9404723" cy="671444"/>
          </a:xfrm>
        </p:spPr>
        <p:txBody>
          <a:bodyPr/>
          <a:lstStyle/>
          <a:p>
            <a:r>
              <a:rPr lang="en-US" dirty="0"/>
              <a:t>Initial Data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56559-FDF5-4B56-8D26-D1028BA5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1" y="1205480"/>
            <a:ext cx="9394750" cy="27495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940B2-231D-4EFA-865C-E2BCBE34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1" y="4041379"/>
            <a:ext cx="9394750" cy="27495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72DF5E-FE12-4FB8-BE4F-784546B1FF79}"/>
              </a:ext>
            </a:extLst>
          </p:cNvPr>
          <p:cNvSpPr txBox="1"/>
          <p:nvPr/>
        </p:nvSpPr>
        <p:spPr>
          <a:xfrm>
            <a:off x="10151933" y="1937983"/>
            <a:ext cx="155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D4186-06C0-4406-B752-B05BF3378031}"/>
              </a:ext>
            </a:extLst>
          </p:cNvPr>
          <p:cNvSpPr txBox="1"/>
          <p:nvPr/>
        </p:nvSpPr>
        <p:spPr>
          <a:xfrm>
            <a:off x="10151934" y="4819936"/>
            <a:ext cx="155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089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/>
              <a:t>Review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/>
              <a:t>Project goal statement</a:t>
            </a:r>
          </a:p>
          <a:p>
            <a:r>
              <a:rPr lang="en-US"/>
              <a:t>Data science process framework</a:t>
            </a:r>
          </a:p>
          <a:p>
            <a:r>
              <a:rPr lang="en-US"/>
              <a:t>Data description</a:t>
            </a:r>
          </a:p>
          <a:p>
            <a:r>
              <a:rPr lang="en-US"/>
              <a:t>Data science process</a:t>
            </a:r>
          </a:p>
          <a:p>
            <a:r>
              <a:rPr lang="en-US"/>
              <a:t>Data considerations </a:t>
            </a:r>
          </a:p>
          <a:p>
            <a:r>
              <a:rPr lang="en-US"/>
              <a:t>Initial data insights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picture containing computer, keyboard&#10;&#10;Description automatically generated">
            <a:extLst>
              <a:ext uri="{FF2B5EF4-FFF2-40B4-BE49-F238E27FC236}">
                <a16:creationId xmlns:a16="http://schemas.microsoft.com/office/drawing/2014/main" id="{9A8B024B-10BF-4558-B55A-4036A4B7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2279733"/>
            <a:ext cx="3980139" cy="229853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27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94" y="2554151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11891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 statement</a:t>
            </a:r>
          </a:p>
          <a:p>
            <a:r>
              <a:rPr lang="en-US" dirty="0"/>
              <a:t>Data science process framework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Data science process</a:t>
            </a:r>
          </a:p>
          <a:p>
            <a:r>
              <a:rPr lang="en-US" dirty="0"/>
              <a:t>Data considerations </a:t>
            </a:r>
          </a:p>
          <a:p>
            <a:r>
              <a:rPr lang="en-US" dirty="0"/>
              <a:t>Initial data insights</a:t>
            </a:r>
          </a:p>
          <a:p>
            <a:r>
              <a:rPr lang="en-US" dirty="0"/>
              <a:t>Review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243F5-18E9-4D39-B934-350B25FD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91" y="3610314"/>
            <a:ext cx="4000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153" y="3429000"/>
            <a:ext cx="7545956" cy="250891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Ideally debtors would be able to pay their granted loans based on their credit score</a:t>
            </a:r>
          </a:p>
          <a:p>
            <a:r>
              <a:rPr lang="en-US" dirty="0"/>
              <a:t>Over approximately the past year, the number of customers who have defaulted on loans secured from  partners have increased </a:t>
            </a:r>
          </a:p>
          <a:p>
            <a:r>
              <a:rPr lang="en-US" dirty="0"/>
              <a:t>Risk of losing business as Credit One providing partners the credit scoring service</a:t>
            </a:r>
          </a:p>
          <a:p>
            <a:r>
              <a:rPr lang="en-US" dirty="0"/>
              <a:t>Data Science team to design and implement an innovative, data-based comprehensive solution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CDA80-F694-4301-9C9D-F33E20F2E33A}"/>
              </a:ext>
            </a:extLst>
          </p:cNvPr>
          <p:cNvSpPr txBox="1"/>
          <p:nvPr/>
        </p:nvSpPr>
        <p:spPr>
          <a:xfrm>
            <a:off x="995083" y="1479211"/>
            <a:ext cx="993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the risk of losing business due to the increase in the number of defaulted loans that customers have secured from partners last year, by designing and implementing a creative, data-based comprehensive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DEC2C-CB5D-40B0-8C2A-53BC5120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5" y="3800690"/>
            <a:ext cx="3013660" cy="18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0914"/>
          </a:xfrm>
        </p:spPr>
        <p:txBody>
          <a:bodyPr/>
          <a:lstStyle/>
          <a:p>
            <a:r>
              <a:rPr lang="en-US" dirty="0"/>
              <a:t>Data Science Process Framework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3BB0C9-F219-4B8E-A2DD-551224B2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1209"/>
              </p:ext>
            </p:extLst>
          </p:nvPr>
        </p:nvGraphicFramePr>
        <p:xfrm>
          <a:off x="3192835" y="1467522"/>
          <a:ext cx="699135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9365">
                  <a:extLst>
                    <a:ext uri="{9D8B030D-6E8A-4147-A177-3AD203B41FA5}">
                      <a16:colId xmlns:a16="http://schemas.microsoft.com/office/drawing/2014/main" val="995435793"/>
                    </a:ext>
                  </a:extLst>
                </a:gridCol>
                <a:gridCol w="4011985">
                  <a:extLst>
                    <a:ext uri="{9D8B030D-6E8A-4147-A177-3AD203B41FA5}">
                      <a16:colId xmlns:a16="http://schemas.microsoft.com/office/drawing/2014/main" val="1963306528"/>
                    </a:ext>
                  </a:extLst>
                </a:gridCol>
              </a:tblGrid>
              <a:tr h="325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the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Justification, need, and resources required for the project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1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 and Manage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Identify, explore and condition the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the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 useful insights from the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>
                            <a:lumMod val="9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3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Evaluate the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if model meets the goals. (Otherwise, loop back to the modeling step)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2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Present Results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Present results to project sponsors and stakeholders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Deploy the Model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Implementation, maintenance and enhancement of the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82544"/>
                  </a:ext>
                </a:extLst>
              </a:tr>
            </a:tbl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E6B40899-BAC3-45A0-935F-E9486693B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711429"/>
              </p:ext>
            </p:extLst>
          </p:nvPr>
        </p:nvGraphicFramePr>
        <p:xfrm>
          <a:off x="1434727" y="1383632"/>
          <a:ext cx="2197100" cy="518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461"/>
          </a:xfrm>
        </p:spPr>
        <p:txBody>
          <a:bodyPr/>
          <a:lstStyle/>
          <a:p>
            <a:r>
              <a:rPr lang="en-US" dirty="0"/>
              <a:t>Data description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30549E3-7917-453F-BBD3-CFEF5A63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46526"/>
              </p:ext>
            </p:extLst>
          </p:nvPr>
        </p:nvGraphicFramePr>
        <p:xfrm>
          <a:off x="1093537" y="5045632"/>
          <a:ext cx="8128000" cy="1330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99768">
                  <a:extLst>
                    <a:ext uri="{9D8B030D-6E8A-4147-A177-3AD203B41FA5}">
                      <a16:colId xmlns:a16="http://schemas.microsoft.com/office/drawing/2014/main" val="1554631858"/>
                    </a:ext>
                  </a:extLst>
                </a:gridCol>
                <a:gridCol w="2628232">
                  <a:extLst>
                    <a:ext uri="{9D8B030D-6E8A-4147-A177-3AD203B41FA5}">
                      <a16:colId xmlns:a16="http://schemas.microsoft.com/office/drawing/2014/main" val="3565187730"/>
                    </a:ext>
                  </a:extLst>
                </a:gridCol>
              </a:tblGrid>
              <a:tr h="359210">
                <a:tc>
                  <a:txBody>
                    <a:bodyPr/>
                    <a:lstStyle/>
                    <a:p>
                      <a:r>
                        <a:rPr lang="en-US" sz="1400" dirty="0"/>
                        <a:t>Source of information: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/>
                        <a:t>Department of Information Management, Chung Hua University, Taiwan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/>
                        <a:t>Department of Civil Engineering, </a:t>
                      </a:r>
                      <a:r>
                        <a:rPr lang="en-US" sz="1100" u="none" dirty="0" err="1"/>
                        <a:t>Tamkang</a:t>
                      </a:r>
                      <a:r>
                        <a:rPr lang="en-US" sz="1100" u="none" dirty="0"/>
                        <a:t> University, 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none" dirty="0">
                          <a:hlinkClick r:id="rId2"/>
                        </a:rPr>
                        <a:t>icyeh@chu.edu.tw</a:t>
                      </a:r>
                      <a:endParaRPr lang="en-US" sz="1100" u="none" dirty="0"/>
                    </a:p>
                    <a:p>
                      <a:r>
                        <a:rPr lang="en-US" sz="1100" u="none" dirty="0">
                          <a:hlinkClick r:id="rId3"/>
                        </a:rPr>
                        <a:t>140910@mail.tku.edu.tw</a:t>
                      </a:r>
                      <a:endParaRPr lang="en-US" sz="1100" u="none" dirty="0"/>
                    </a:p>
                    <a:p>
                      <a:endParaRPr 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u="none" dirty="0"/>
                        <a:t>I-Cheng Yeh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/>
                        <a:t>Phone: 886-2-26215656 ext. 3181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45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A6E090-83A1-41A8-856B-F930C1809713}"/>
              </a:ext>
            </a:extLst>
          </p:cNvPr>
          <p:cNvSpPr txBox="1"/>
          <p:nvPr/>
        </p:nvSpPr>
        <p:spPr>
          <a:xfrm>
            <a:off x="776448" y="1610013"/>
            <a:ext cx="7915700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prstClr val="white"/>
                </a:solidFill>
                <a:ea typeface="+mj-ea"/>
                <a:cs typeface="+mj-cs"/>
              </a:rPr>
              <a:t>Description of the information</a:t>
            </a: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prstClr val="white"/>
                </a:solidFill>
                <a:ea typeface="+mj-ea"/>
                <a:cs typeface="+mj-cs"/>
              </a:rPr>
              <a:t>Case research information of customers defaulting payments in Taiwan</a:t>
            </a: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dirty="0"/>
              <a:t>Compares the predicted precision of the probability of loan default among six data mining methods</a:t>
            </a:r>
            <a:endParaRPr lang="en-US" sz="1700" dirty="0">
              <a:solidFill>
                <a:prstClr val="white"/>
              </a:solidFill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prstClr val="white"/>
                </a:solidFill>
                <a:ea typeface="+mj-ea"/>
                <a:cs typeface="+mj-cs"/>
              </a:rPr>
              <a:t>Risk Management: Estimated probability of default more valuable than a twofold  result (credible or not credible clients).</a:t>
            </a: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prstClr val="white"/>
                </a:solidFill>
                <a:ea typeface="+mj-ea"/>
                <a:cs typeface="+mj-cs"/>
              </a:rPr>
              <a:t>Binning (grouping) method used to handle data to estimate the real probability of default</a:t>
            </a:r>
          </a:p>
        </p:txBody>
      </p:sp>
    </p:spTree>
    <p:extLst>
      <p:ext uri="{BB962C8B-B14F-4D97-AF65-F5344CB8AC3E}">
        <p14:creationId xmlns:p14="http://schemas.microsoft.com/office/powerpoint/2010/main" val="361010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461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D4F62A-BF7E-4E95-94BA-3805AE420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00643"/>
              </p:ext>
            </p:extLst>
          </p:nvPr>
        </p:nvGraphicFramePr>
        <p:xfrm>
          <a:off x="996031" y="1585966"/>
          <a:ext cx="9404722" cy="4556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02361">
                  <a:extLst>
                    <a:ext uri="{9D8B030D-6E8A-4147-A177-3AD203B41FA5}">
                      <a16:colId xmlns:a16="http://schemas.microsoft.com/office/drawing/2014/main" val="3350636323"/>
                    </a:ext>
                  </a:extLst>
                </a:gridCol>
                <a:gridCol w="4702361">
                  <a:extLst>
                    <a:ext uri="{9D8B030D-6E8A-4147-A177-3AD203B41FA5}">
                      <a16:colId xmlns:a16="http://schemas.microsoft.com/office/drawing/2014/main" val="753464062"/>
                    </a:ext>
                  </a:extLst>
                </a:gridCol>
              </a:tblGrid>
              <a:tr h="419951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Important Characteristics of the information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95971"/>
                  </a:ext>
                </a:extLst>
              </a:tr>
              <a:tr h="4199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X1: Amount of the credit (NT dollar* - Individual and family)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X2: Gender (1 = male; 2 = female).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X3: Education (1 = graduate school; 2 = university; 3 = high school; 0, 4, 5, 6 = others).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X4: Marital status (1 = married; 2 = single; 3 = divorce; 0=others).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X5: Age (year).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Y: client's behavior: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Y = 0  - not default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Y = 1  - default"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9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X6 - X11: History of past payment. (past monthly payment records from April to September, 2005)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(X6 = Sept. 2005, X7 = Aug. 2005  . . .  X11 = Apr. 2005)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X12-X17: Amount of bill statement (NT dollar).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(X12 = Sept. 2005, X13 = Aug. 2005  . . .  X17 = Apr. 2005)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X18-X23: Amount of previous payment (NT dollar).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(X18 = Sept. 2005, X19 = Aug. 2005  . . .  X23 = Apr. 2005)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The measurement scale for the repayment status is:</a:t>
                      </a:r>
                    </a:p>
                    <a:p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-2  = No consumption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-1 = Paid in full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0 = The use of revolving credit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1 = payment delay for one month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2 = payment delay for two months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 . . 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8 = payment delay for eight months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 9 = payment delay for nine months and above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043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F205D6F-C893-427F-9BDC-D7B3F83A75A8}"/>
              </a:ext>
            </a:extLst>
          </p:cNvPr>
          <p:cNvSpPr txBox="1"/>
          <p:nvPr/>
        </p:nvSpPr>
        <p:spPr>
          <a:xfrm>
            <a:off x="996031" y="6229663"/>
            <a:ext cx="2212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NT dollar: Taiwan New Dollar</a:t>
            </a:r>
          </a:p>
        </p:txBody>
      </p:sp>
    </p:spTree>
    <p:extLst>
      <p:ext uri="{BB962C8B-B14F-4D97-AF65-F5344CB8AC3E}">
        <p14:creationId xmlns:p14="http://schemas.microsoft.com/office/powerpoint/2010/main" val="28775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9" name="Google Shape;102;p15">
            <a:extLst>
              <a:ext uri="{FF2B5EF4-FFF2-40B4-BE49-F238E27FC236}">
                <a16:creationId xmlns:a16="http://schemas.microsoft.com/office/drawing/2014/main" id="{FF5D0C0C-7B76-4185-A92C-42FFBC2B0713}"/>
              </a:ext>
            </a:extLst>
          </p:cNvPr>
          <p:cNvSpPr/>
          <p:nvPr/>
        </p:nvSpPr>
        <p:spPr>
          <a:xfrm>
            <a:off x="1722887" y="3079562"/>
            <a:ext cx="792400" cy="492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" name="Google Shape;103;p15">
            <a:extLst>
              <a:ext uri="{FF2B5EF4-FFF2-40B4-BE49-F238E27FC236}">
                <a16:creationId xmlns:a16="http://schemas.microsoft.com/office/drawing/2014/main" id="{5B2BF97C-9ED8-4132-B3C7-3766B774DC2D}"/>
              </a:ext>
            </a:extLst>
          </p:cNvPr>
          <p:cNvGrpSpPr/>
          <p:nvPr/>
        </p:nvGrpSpPr>
        <p:grpSpPr>
          <a:xfrm>
            <a:off x="314544" y="2787178"/>
            <a:ext cx="1776132" cy="2271291"/>
            <a:chOff x="369672" y="1960450"/>
            <a:chExt cx="1578303" cy="1897975"/>
          </a:xfrm>
        </p:grpSpPr>
        <p:sp>
          <p:nvSpPr>
            <p:cNvPr id="11" name="Google Shape;104;p15">
              <a:extLst>
                <a:ext uri="{FF2B5EF4-FFF2-40B4-BE49-F238E27FC236}">
                  <a16:creationId xmlns:a16="http://schemas.microsoft.com/office/drawing/2014/main" id="{1E5E795F-922D-4C36-B749-7C2CF5CCAF6F}"/>
                </a:ext>
              </a:extLst>
            </p:cNvPr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1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Google Shape;105;p15">
              <a:extLst>
                <a:ext uri="{FF2B5EF4-FFF2-40B4-BE49-F238E27FC236}">
                  <a16:creationId xmlns:a16="http://schemas.microsoft.com/office/drawing/2014/main" id="{5A5B21FE-5630-4C25-BFDE-B975FE0CE967}"/>
                </a:ext>
              </a:extLst>
            </p:cNvPr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Import/Prepare Data</a:t>
              </a:r>
            </a:p>
          </p:txBody>
        </p:sp>
        <p:sp>
          <p:nvSpPr>
            <p:cNvPr id="13" name="Google Shape;106;p15">
              <a:extLst>
                <a:ext uri="{FF2B5EF4-FFF2-40B4-BE49-F238E27FC236}">
                  <a16:creationId xmlns:a16="http://schemas.microsoft.com/office/drawing/2014/main" id="{7E4E53C7-2CCD-4520-A901-1B03B501360B}"/>
                </a:ext>
              </a:extLst>
            </p:cNvPr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Import and pre-process the data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oogle Shape;107;p15">
            <a:extLst>
              <a:ext uri="{FF2B5EF4-FFF2-40B4-BE49-F238E27FC236}">
                <a16:creationId xmlns:a16="http://schemas.microsoft.com/office/drawing/2014/main" id="{276080A1-EEF0-4FCB-92BC-551D2EAD77CF}"/>
              </a:ext>
            </a:extLst>
          </p:cNvPr>
          <p:cNvGrpSpPr/>
          <p:nvPr/>
        </p:nvGrpSpPr>
        <p:grpSpPr>
          <a:xfrm>
            <a:off x="2284870" y="2787178"/>
            <a:ext cx="1776138" cy="2271291"/>
            <a:chOff x="2114712" y="1960450"/>
            <a:chExt cx="1537206" cy="1897975"/>
          </a:xfrm>
        </p:grpSpPr>
        <p:sp>
          <p:nvSpPr>
            <p:cNvPr id="15" name="Google Shape;108;p15">
              <a:extLst>
                <a:ext uri="{FF2B5EF4-FFF2-40B4-BE49-F238E27FC236}">
                  <a16:creationId xmlns:a16="http://schemas.microsoft.com/office/drawing/2014/main" id="{BB126004-6108-409A-8474-F8B96BA0ADF1}"/>
                </a:ext>
              </a:extLst>
            </p:cNvPr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2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Google Shape;109;p15">
              <a:extLst>
                <a:ext uri="{FF2B5EF4-FFF2-40B4-BE49-F238E27FC236}">
                  <a16:creationId xmlns:a16="http://schemas.microsoft.com/office/drawing/2014/main" id="{0BCFDC43-F868-4278-8D9B-D58507A21D09}"/>
                </a:ext>
              </a:extLst>
            </p:cNvPr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Explore Data</a:t>
              </a:r>
            </a:p>
          </p:txBody>
        </p:sp>
        <p:sp>
          <p:nvSpPr>
            <p:cNvPr id="17" name="Google Shape;110;p15">
              <a:extLst>
                <a:ext uri="{FF2B5EF4-FFF2-40B4-BE49-F238E27FC236}">
                  <a16:creationId xmlns:a16="http://schemas.microsoft.com/office/drawing/2014/main" id="{87B25476-1C21-4A6A-8A45-46DD03C0FA6C}"/>
                </a:ext>
              </a:extLst>
            </p:cNvPr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Understanding data prior to work with it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112;p15">
            <a:extLst>
              <a:ext uri="{FF2B5EF4-FFF2-40B4-BE49-F238E27FC236}">
                <a16:creationId xmlns:a16="http://schemas.microsoft.com/office/drawing/2014/main" id="{C5949DED-67E5-476F-A322-9667846AED5B}"/>
              </a:ext>
            </a:extLst>
          </p:cNvPr>
          <p:cNvGrpSpPr/>
          <p:nvPr/>
        </p:nvGrpSpPr>
        <p:grpSpPr>
          <a:xfrm>
            <a:off x="4270178" y="2787178"/>
            <a:ext cx="1776134" cy="2271289"/>
            <a:chOff x="3818650" y="1960450"/>
            <a:chExt cx="1537202" cy="1897973"/>
          </a:xfrm>
        </p:grpSpPr>
        <p:sp>
          <p:nvSpPr>
            <p:cNvPr id="19" name="Google Shape;113;p15">
              <a:extLst>
                <a:ext uri="{FF2B5EF4-FFF2-40B4-BE49-F238E27FC236}">
                  <a16:creationId xmlns:a16="http://schemas.microsoft.com/office/drawing/2014/main" id="{F9E960A1-C47D-4336-869E-122F96D46085}"/>
                </a:ext>
              </a:extLst>
            </p:cNvPr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3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0" name="Google Shape;114;p15">
              <a:extLst>
                <a:ext uri="{FF2B5EF4-FFF2-40B4-BE49-F238E27FC236}">
                  <a16:creationId xmlns:a16="http://schemas.microsoft.com/office/drawing/2014/main" id="{D551F3E6-77A6-4CB7-B17E-450461C3438E}"/>
                </a:ext>
              </a:extLst>
            </p:cNvPr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Selecting Data</a:t>
              </a:r>
            </a:p>
          </p:txBody>
        </p:sp>
        <p:sp>
          <p:nvSpPr>
            <p:cNvPr id="21" name="Google Shape;115;p15">
              <a:extLst>
                <a:ext uri="{FF2B5EF4-FFF2-40B4-BE49-F238E27FC236}">
                  <a16:creationId xmlns:a16="http://schemas.microsoft.com/office/drawing/2014/main" id="{AF3FE5A2-7317-44FE-8B87-1AE0DC71CD0F}"/>
                </a:ext>
              </a:extLst>
            </p:cNvPr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Select the characteristics of data and divide working datasets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17;p15">
            <a:extLst>
              <a:ext uri="{FF2B5EF4-FFF2-40B4-BE49-F238E27FC236}">
                <a16:creationId xmlns:a16="http://schemas.microsoft.com/office/drawing/2014/main" id="{1BD5C32F-A991-4788-A377-EF9BEDAB1D19}"/>
              </a:ext>
            </a:extLst>
          </p:cNvPr>
          <p:cNvGrpSpPr/>
          <p:nvPr/>
        </p:nvGrpSpPr>
        <p:grpSpPr>
          <a:xfrm>
            <a:off x="6182437" y="2787178"/>
            <a:ext cx="1910853" cy="2271291"/>
            <a:chOff x="5527887" y="1960450"/>
            <a:chExt cx="1537203" cy="1897975"/>
          </a:xfrm>
        </p:grpSpPr>
        <p:sp>
          <p:nvSpPr>
            <p:cNvPr id="23" name="Google Shape;118;p15">
              <a:extLst>
                <a:ext uri="{FF2B5EF4-FFF2-40B4-BE49-F238E27FC236}">
                  <a16:creationId xmlns:a16="http://schemas.microsoft.com/office/drawing/2014/main" id="{799DFF02-F06B-481B-B52E-AB77861B44A8}"/>
                </a:ext>
              </a:extLst>
            </p:cNvPr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4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4" name="Google Shape;119;p15">
              <a:extLst>
                <a:ext uri="{FF2B5EF4-FFF2-40B4-BE49-F238E27FC236}">
                  <a16:creationId xmlns:a16="http://schemas.microsoft.com/office/drawing/2014/main" id="{32458884-9E8D-4994-AE24-B4E34272F35D}"/>
                </a:ext>
              </a:extLst>
            </p:cNvPr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Build/Chose Model</a:t>
              </a:r>
              <a:endParaRPr sz="1200" b="1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120;p15">
              <a:extLst>
                <a:ext uri="{FF2B5EF4-FFF2-40B4-BE49-F238E27FC236}">
                  <a16:creationId xmlns:a16="http://schemas.microsoft.com/office/drawing/2014/main" id="{DFE6F089-F8B7-436C-9467-CA9AE2D12816}"/>
                </a:ext>
              </a:extLst>
            </p:cNvPr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 Building a process to  create and choose the right model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" name="Google Shape;122;p15">
            <a:extLst>
              <a:ext uri="{FF2B5EF4-FFF2-40B4-BE49-F238E27FC236}">
                <a16:creationId xmlns:a16="http://schemas.microsoft.com/office/drawing/2014/main" id="{EA4CAEF4-BDFE-47A0-8021-DAB5F15F3E3E}"/>
              </a:ext>
            </a:extLst>
          </p:cNvPr>
          <p:cNvGrpSpPr/>
          <p:nvPr/>
        </p:nvGrpSpPr>
        <p:grpSpPr>
          <a:xfrm>
            <a:off x="8254960" y="2787177"/>
            <a:ext cx="1776138" cy="2271291"/>
            <a:chOff x="7237137" y="1960450"/>
            <a:chExt cx="1537206" cy="1897975"/>
          </a:xfrm>
        </p:grpSpPr>
        <p:sp>
          <p:nvSpPr>
            <p:cNvPr id="27" name="Google Shape;123;p15">
              <a:extLst>
                <a:ext uri="{FF2B5EF4-FFF2-40B4-BE49-F238E27FC236}">
                  <a16:creationId xmlns:a16="http://schemas.microsoft.com/office/drawing/2014/main" id="{E9D00B24-3CF8-4177-97FA-F6FF79CFF0CC}"/>
                </a:ext>
              </a:extLst>
            </p:cNvPr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5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" name="Google Shape;124;p15">
              <a:extLst>
                <a:ext uri="{FF2B5EF4-FFF2-40B4-BE49-F238E27FC236}">
                  <a16:creationId xmlns:a16="http://schemas.microsoft.com/office/drawing/2014/main" id="{73F54B27-6C3B-4748-AF0C-290648DBEBA7}"/>
                </a:ext>
              </a:extLst>
            </p:cNvPr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Make Predictions</a:t>
              </a:r>
              <a:endParaRPr sz="1200" b="1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125;p15">
              <a:extLst>
                <a:ext uri="{FF2B5EF4-FFF2-40B4-BE49-F238E27FC236}">
                  <a16:creationId xmlns:a16="http://schemas.microsoft.com/office/drawing/2014/main" id="{543A148A-4B92-4CBC-9C45-B38324B64D52}"/>
                </a:ext>
              </a:extLst>
            </p:cNvPr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Make predictions with  selected model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127;p15">
            <a:extLst>
              <a:ext uri="{FF2B5EF4-FFF2-40B4-BE49-F238E27FC236}">
                <a16:creationId xmlns:a16="http://schemas.microsoft.com/office/drawing/2014/main" id="{E549E3BB-46F9-44D0-9923-2C80847DBEB4}"/>
              </a:ext>
            </a:extLst>
          </p:cNvPr>
          <p:cNvSpPr/>
          <p:nvPr/>
        </p:nvSpPr>
        <p:spPr>
          <a:xfrm>
            <a:off x="3782968" y="3079562"/>
            <a:ext cx="792400" cy="492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Google Shape;128;p15">
            <a:extLst>
              <a:ext uri="{FF2B5EF4-FFF2-40B4-BE49-F238E27FC236}">
                <a16:creationId xmlns:a16="http://schemas.microsoft.com/office/drawing/2014/main" id="{3527AD5F-9A85-4CB2-A399-1957584E8E96}"/>
              </a:ext>
            </a:extLst>
          </p:cNvPr>
          <p:cNvSpPr/>
          <p:nvPr/>
        </p:nvSpPr>
        <p:spPr>
          <a:xfrm>
            <a:off x="5740801" y="3079562"/>
            <a:ext cx="792400" cy="492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Google Shape;129;p15">
            <a:extLst>
              <a:ext uri="{FF2B5EF4-FFF2-40B4-BE49-F238E27FC236}">
                <a16:creationId xmlns:a16="http://schemas.microsoft.com/office/drawing/2014/main" id="{382234EA-EB86-4060-9CD9-BA7272882A51}"/>
              </a:ext>
            </a:extLst>
          </p:cNvPr>
          <p:cNvSpPr/>
          <p:nvPr/>
        </p:nvSpPr>
        <p:spPr>
          <a:xfrm>
            <a:off x="7748933" y="3103626"/>
            <a:ext cx="792400" cy="492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Google Shape;128;p15">
            <a:extLst>
              <a:ext uri="{FF2B5EF4-FFF2-40B4-BE49-F238E27FC236}">
                <a16:creationId xmlns:a16="http://schemas.microsoft.com/office/drawing/2014/main" id="{E03D4BC3-7690-4F42-B0F2-E3A875DC48CA}"/>
              </a:ext>
            </a:extLst>
          </p:cNvPr>
          <p:cNvSpPr/>
          <p:nvPr/>
        </p:nvSpPr>
        <p:spPr>
          <a:xfrm>
            <a:off x="9714349" y="3091058"/>
            <a:ext cx="792400" cy="492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4" name="Google Shape;122;p15">
            <a:extLst>
              <a:ext uri="{FF2B5EF4-FFF2-40B4-BE49-F238E27FC236}">
                <a16:creationId xmlns:a16="http://schemas.microsoft.com/office/drawing/2014/main" id="{D6F1ED62-C795-430E-A5A8-89094A5255E1}"/>
              </a:ext>
            </a:extLst>
          </p:cNvPr>
          <p:cNvGrpSpPr/>
          <p:nvPr/>
        </p:nvGrpSpPr>
        <p:grpSpPr>
          <a:xfrm>
            <a:off x="10189992" y="2787177"/>
            <a:ext cx="1776138" cy="2271291"/>
            <a:chOff x="7237137" y="1960450"/>
            <a:chExt cx="1537206" cy="1897975"/>
          </a:xfrm>
        </p:grpSpPr>
        <p:sp>
          <p:nvSpPr>
            <p:cNvPr id="35" name="Google Shape;123;p15">
              <a:extLst>
                <a:ext uri="{FF2B5EF4-FFF2-40B4-BE49-F238E27FC236}">
                  <a16:creationId xmlns:a16="http://schemas.microsoft.com/office/drawing/2014/main" id="{C40A0D2F-57C4-4643-9801-A5DFACE4AB6F}"/>
                </a:ext>
              </a:extLst>
            </p:cNvPr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6</a:t>
              </a:r>
              <a:endParaRPr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24;p15">
              <a:extLst>
                <a:ext uri="{FF2B5EF4-FFF2-40B4-BE49-F238E27FC236}">
                  <a16:creationId xmlns:a16="http://schemas.microsoft.com/office/drawing/2014/main" id="{9E651D1F-7C3F-493A-927D-F5B206345C13}"/>
                </a:ext>
              </a:extLst>
            </p:cNvPr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Report Results</a:t>
              </a:r>
              <a:endParaRPr sz="1200" b="1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125;p15">
              <a:extLst>
                <a:ext uri="{FF2B5EF4-FFF2-40B4-BE49-F238E27FC236}">
                  <a16:creationId xmlns:a16="http://schemas.microsoft.com/office/drawing/2014/main" id="{D62ADD19-EE62-42AF-A74F-7CDFB081A8C0}"/>
                </a:ext>
              </a:extLst>
            </p:cNvPr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en-US" sz="1067" dirty="0">
                  <a:solidFill>
                    <a:schemeClr val="accent4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Present results to sponsors and stakeholders</a:t>
              </a:r>
              <a:endParaRPr sz="1067" dirty="0">
                <a:solidFill>
                  <a:schemeClr val="accent4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7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7672"/>
            <a:ext cx="9404723" cy="1400530"/>
          </a:xfrm>
        </p:spPr>
        <p:txBody>
          <a:bodyPr/>
          <a:lstStyle/>
          <a:p>
            <a:r>
              <a:rPr lang="en-US" dirty="0"/>
              <a:t>Data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92" y="1836858"/>
            <a:ext cx="6803769" cy="418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  <a:r>
              <a:rPr lang="en-US" baseline="30000" dirty="0"/>
              <a:t> </a:t>
            </a:r>
          </a:p>
          <a:p>
            <a:r>
              <a:rPr lang="en-US" dirty="0"/>
              <a:t>Data obtained in 2005 when Taiwan presented a cash and credit card debt crisis</a:t>
            </a:r>
          </a:p>
          <a:p>
            <a:r>
              <a:rPr lang="en-US" dirty="0"/>
              <a:t>Banks over-issued cash and credit cards to unqualified applicants</a:t>
            </a:r>
          </a:p>
          <a:p>
            <a:r>
              <a:rPr lang="en-US" dirty="0"/>
              <a:t>Cardholders overused credit cards for consumption purposes accumulating considerable cash and credit card debts </a:t>
            </a:r>
          </a:p>
          <a:p>
            <a:r>
              <a:rPr lang="en-US" dirty="0"/>
              <a:t>Cardholders had no consideration on their repayment 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5068">
            <a:off x="6494569" y="3837913"/>
            <a:ext cx="5076991" cy="12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7672"/>
            <a:ext cx="9404723" cy="1400530"/>
          </a:xfrm>
        </p:spPr>
        <p:txBody>
          <a:bodyPr/>
          <a:lstStyle/>
          <a:p>
            <a:r>
              <a:rPr lang="en-US" dirty="0"/>
              <a:t>Initial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392" y="1528548"/>
            <a:ext cx="7854647" cy="4881779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Approximately 22.12 % defaulted on payment.</a:t>
            </a:r>
          </a:p>
          <a:p>
            <a:r>
              <a:rPr lang="en-US" dirty="0"/>
              <a:t>Gender:</a:t>
            </a:r>
          </a:p>
          <a:p>
            <a:pPr lvl="1"/>
            <a:r>
              <a:rPr lang="en-US" dirty="0"/>
              <a:t>39.63 % Male</a:t>
            </a:r>
          </a:p>
          <a:p>
            <a:pPr lvl="1"/>
            <a:r>
              <a:rPr lang="en-US" dirty="0"/>
              <a:t>60.37 % Female</a:t>
            </a:r>
          </a:p>
          <a:p>
            <a:r>
              <a:rPr lang="en-US" dirty="0"/>
              <a:t>There are some missing values for the following characteristics:</a:t>
            </a:r>
          </a:p>
          <a:p>
            <a:pPr lvl="1"/>
            <a:r>
              <a:rPr lang="en-US" dirty="0"/>
              <a:t>Marriage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Missing values represent less than 1% of the data</a:t>
            </a:r>
          </a:p>
          <a:p>
            <a:pPr lvl="1"/>
            <a:r>
              <a:rPr lang="en-US" dirty="0"/>
              <a:t>Approach: Discard records with missing values</a:t>
            </a:r>
          </a:p>
          <a:p>
            <a:r>
              <a:rPr lang="en-US" dirty="0"/>
              <a:t>“Others” value for Education (0, 4, 5, 6) not well defined</a:t>
            </a:r>
          </a:p>
          <a:p>
            <a:pPr lvl="1"/>
            <a:r>
              <a:rPr lang="en-US" dirty="0"/>
              <a:t>Evaluate the impact of this characteristic in the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80BE4-F76C-4D5C-B481-F40D98B3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8" y="2718287"/>
            <a:ext cx="2291512" cy="22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823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Wingdings 3</vt:lpstr>
      <vt:lpstr>Ion</vt:lpstr>
      <vt:lpstr>Credit Analysis   Credit One </vt:lpstr>
      <vt:lpstr>Agenda  </vt:lpstr>
      <vt:lpstr>Project Goal Statement </vt:lpstr>
      <vt:lpstr>Data Science Process Framework</vt:lpstr>
      <vt:lpstr>Data description </vt:lpstr>
      <vt:lpstr>Data description</vt:lpstr>
      <vt:lpstr>Data Science Process</vt:lpstr>
      <vt:lpstr>Data Considerations</vt:lpstr>
      <vt:lpstr>Initial Data Insights</vt:lpstr>
      <vt:lpstr>Initial Data Insights</vt:lpstr>
      <vt:lpstr>Review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Analysis   Credit One </dc:title>
  <dc:creator>Salvador Diaz</dc:creator>
  <cp:lastModifiedBy>Salvador Diaz</cp:lastModifiedBy>
  <cp:revision>5</cp:revision>
  <dcterms:created xsi:type="dcterms:W3CDTF">2020-04-06T18:33:22Z</dcterms:created>
  <dcterms:modified xsi:type="dcterms:W3CDTF">2020-04-06T19:15:01Z</dcterms:modified>
</cp:coreProperties>
</file>