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6"/>
  </p:notesMasterIdLst>
  <p:handoutMasterIdLst>
    <p:handoutMasterId r:id="rId27"/>
  </p:handoutMasterIdLst>
  <p:sldIdLst>
    <p:sldId id="259" r:id="rId2"/>
    <p:sldId id="256" r:id="rId3"/>
    <p:sldId id="260" r:id="rId4"/>
    <p:sldId id="261" r:id="rId5"/>
    <p:sldId id="268" r:id="rId6"/>
    <p:sldId id="270" r:id="rId7"/>
    <p:sldId id="281" r:id="rId8"/>
    <p:sldId id="271" r:id="rId9"/>
    <p:sldId id="262" r:id="rId10"/>
    <p:sldId id="272" r:id="rId11"/>
    <p:sldId id="274" r:id="rId12"/>
    <p:sldId id="290" r:id="rId13"/>
    <p:sldId id="291" r:id="rId14"/>
    <p:sldId id="276" r:id="rId15"/>
    <p:sldId id="277" r:id="rId16"/>
    <p:sldId id="278" r:id="rId17"/>
    <p:sldId id="279" r:id="rId18"/>
    <p:sldId id="280" r:id="rId19"/>
    <p:sldId id="292" r:id="rId20"/>
    <p:sldId id="282" r:id="rId21"/>
    <p:sldId id="283" r:id="rId22"/>
    <p:sldId id="284" r:id="rId23"/>
    <p:sldId id="285" r:id="rId24"/>
    <p:sldId id="286" r:id="rId25"/>
  </p:sldIdLst>
  <p:sldSz cx="9144000" cy="6858000" type="screen4x3"/>
  <p:notesSz cx="6794500" cy="99187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0" autoAdjust="0"/>
    <p:restoredTop sz="94660"/>
  </p:normalViewPr>
  <p:slideViewPr>
    <p:cSldViewPr>
      <p:cViewPr>
        <p:scale>
          <a:sx n="100" d="100"/>
          <a:sy n="100" d="100"/>
        </p:scale>
        <p:origin x="-31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90"/>
    </p:cViewPr>
  </p:sorterViewPr>
  <p:notesViewPr>
    <p:cSldViewPr>
      <p:cViewPr varScale="1">
        <p:scale>
          <a:sx n="81" d="100"/>
          <a:sy n="81" d="100"/>
        </p:scale>
        <p:origin x="-1992" y="-78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Hoja_de_c_lculo_de_Microsoft_Excel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Hoja1!$D$2</c:f>
              <c:strCache>
                <c:ptCount val="1"/>
                <c:pt idx="0">
                  <c:v>Acumulado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4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5"/>
            <c:invertIfNegative val="0"/>
            <c:bubble3D val="0"/>
            <c:spPr>
              <a:solidFill>
                <a:srgbClr val="00B050"/>
              </a:solidFill>
            </c:spPr>
          </c:dPt>
          <c:val>
            <c:numRef>
              <c:f>Hoja1!$D$3:$D$8</c:f>
              <c:numCache>
                <c:formatCode>General</c:formatCode>
                <c:ptCount val="6"/>
                <c:pt idx="0">
                  <c:v>-50</c:v>
                </c:pt>
                <c:pt idx="1">
                  <c:v>-30</c:v>
                </c:pt>
                <c:pt idx="2">
                  <c:v>-10</c:v>
                </c:pt>
                <c:pt idx="3">
                  <c:v>20</c:v>
                </c:pt>
                <c:pt idx="4">
                  <c:v>60</c:v>
                </c:pt>
                <c:pt idx="5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027584"/>
        <c:axId val="77037568"/>
      </c:barChart>
      <c:catAx>
        <c:axId val="77027584"/>
        <c:scaling>
          <c:orientation val="minMax"/>
        </c:scaling>
        <c:delete val="0"/>
        <c:axPos val="b"/>
        <c:majorTickMark val="out"/>
        <c:minorTickMark val="none"/>
        <c:tickLblPos val="nextTo"/>
        <c:crossAx val="77037568"/>
        <c:crosses val="autoZero"/>
        <c:auto val="1"/>
        <c:lblAlgn val="ctr"/>
        <c:lblOffset val="100"/>
        <c:noMultiLvlLbl val="0"/>
      </c:catAx>
      <c:valAx>
        <c:axId val="770375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70275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Hoja1!$C$2</c:f>
              <c:strCache>
                <c:ptCount val="1"/>
                <c:pt idx="0">
                  <c:v>Saldo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val>
            <c:numRef>
              <c:f>Hoja1!$C$3:$C$8</c:f>
              <c:numCache>
                <c:formatCode>General</c:formatCode>
                <c:ptCount val="6"/>
                <c:pt idx="0">
                  <c:v>-50</c:v>
                </c:pt>
                <c:pt idx="1">
                  <c:v>20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7932032"/>
        <c:axId val="97933568"/>
      </c:barChart>
      <c:catAx>
        <c:axId val="97932032"/>
        <c:scaling>
          <c:orientation val="minMax"/>
        </c:scaling>
        <c:delete val="0"/>
        <c:axPos val="b"/>
        <c:majorTickMark val="out"/>
        <c:minorTickMark val="none"/>
        <c:tickLblPos val="nextTo"/>
        <c:crossAx val="97933568"/>
        <c:crosses val="autoZero"/>
        <c:auto val="1"/>
        <c:lblAlgn val="ctr"/>
        <c:lblOffset val="100"/>
        <c:noMultiLvlLbl val="0"/>
      </c:catAx>
      <c:valAx>
        <c:axId val="979335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9793203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Hoja1!$D$2</c:f>
              <c:strCache>
                <c:ptCount val="1"/>
                <c:pt idx="0">
                  <c:v>Acumulado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4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5"/>
            <c:invertIfNegative val="0"/>
            <c:bubble3D val="0"/>
            <c:spPr>
              <a:solidFill>
                <a:srgbClr val="00B050"/>
              </a:solidFill>
            </c:spPr>
          </c:dPt>
          <c:val>
            <c:numRef>
              <c:f>Hoja1!$D$3:$D$8</c:f>
              <c:numCache>
                <c:formatCode>General</c:formatCode>
                <c:ptCount val="6"/>
                <c:pt idx="0">
                  <c:v>-50</c:v>
                </c:pt>
                <c:pt idx="1">
                  <c:v>-30</c:v>
                </c:pt>
                <c:pt idx="2">
                  <c:v>-10</c:v>
                </c:pt>
                <c:pt idx="3">
                  <c:v>20</c:v>
                </c:pt>
                <c:pt idx="4">
                  <c:v>60</c:v>
                </c:pt>
                <c:pt idx="5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890112"/>
        <c:axId val="78891648"/>
      </c:barChart>
      <c:catAx>
        <c:axId val="78890112"/>
        <c:scaling>
          <c:orientation val="minMax"/>
        </c:scaling>
        <c:delete val="0"/>
        <c:axPos val="b"/>
        <c:majorTickMark val="out"/>
        <c:minorTickMark val="none"/>
        <c:tickLblPos val="nextTo"/>
        <c:crossAx val="78891648"/>
        <c:crosses val="autoZero"/>
        <c:auto val="1"/>
        <c:lblAlgn val="ctr"/>
        <c:lblOffset val="100"/>
        <c:noMultiLvlLbl val="0"/>
      </c:catAx>
      <c:valAx>
        <c:axId val="788916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88901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G:\FACU\Logo UT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60" y="1053916"/>
            <a:ext cx="2245960" cy="74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748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345E1-8C2C-40FF-B19B-7DAB7DE0198B}" type="datetimeFigureOut">
              <a:rPr lang="es-AR" smtClean="0"/>
              <a:t>13/06/2014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1383"/>
            <a:ext cx="5435600" cy="44634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8645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0A9B6-9864-432D-9852-6E81F5F4EC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339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0A9B6-9864-432D-9852-6E81F5F4ECB7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270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50" name="Picture 18" descr="G:\FACU\Logo UT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344"/>
            <a:ext cx="1869546" cy="54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2034" name="Group 2"/>
          <p:cNvGrpSpPr>
            <a:grpSpLocks/>
          </p:cNvGrpSpPr>
          <p:nvPr/>
        </p:nvGrpSpPr>
        <p:grpSpPr bwMode="auto">
          <a:xfrm>
            <a:off x="54864" y="179496"/>
            <a:ext cx="9009063" cy="653527"/>
            <a:chOff x="0" y="1536"/>
            <a:chExt cx="5675" cy="663"/>
          </a:xfrm>
        </p:grpSpPr>
        <p:grpSp>
          <p:nvGrpSpPr>
            <p:cNvPr id="17203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72036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72037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grpSp>
          <p:nvGrpSpPr>
            <p:cNvPr id="172038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72039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72040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sp>
          <p:nvSpPr>
            <p:cNvPr id="172041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72042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72043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ltGray">
          <a:xfrm>
            <a:off x="417513" y="18864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s-AR" sz="2400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ltGray">
          <a:xfrm>
            <a:off x="800100" y="332656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s-AR" sz="2400"/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ltGray">
          <a:xfrm>
            <a:off x="541338" y="60245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s-AR" sz="2400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ltGray">
          <a:xfrm>
            <a:off x="503238" y="79794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s-AR" sz="2400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ltGray">
          <a:xfrm>
            <a:off x="127000" y="52943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s-AR" sz="2400"/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gray">
          <a:xfrm>
            <a:off x="762000" y="7223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s-AR" sz="2400"/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gray">
          <a:xfrm>
            <a:off x="442913" y="6206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s-AR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Hoja_de_c_lculo_de_Microsoft_Excel2.xlsx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Hoja_de_c_lculo_de_Microsoft_Excel3.xls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611560" y="1340768"/>
            <a:ext cx="7772400" cy="2184400"/>
          </a:xfrm>
          <a:prstGeom prst="rect">
            <a:avLst/>
          </a:prstGeom>
        </p:spPr>
        <p:txBody>
          <a:bodyPr/>
          <a:lstStyle/>
          <a:p>
            <a:r>
              <a:rPr lang="es-AR" sz="4000" dirty="0" smtClean="0"/>
              <a:t>Unidad </a:t>
            </a:r>
            <a:r>
              <a:rPr lang="es-AR" sz="4000" dirty="0"/>
              <a:t>N° </a:t>
            </a:r>
            <a:r>
              <a:rPr lang="es-AR" sz="4000" dirty="0" smtClean="0"/>
              <a:t>10</a:t>
            </a:r>
            <a:r>
              <a:rPr lang="es-AR" sz="4000" dirty="0"/>
              <a:t/>
            </a:r>
            <a:br>
              <a:rPr lang="es-AR" sz="4000" dirty="0"/>
            </a:br>
            <a:r>
              <a:rPr lang="es-AR" sz="4000" dirty="0"/>
              <a:t/>
            </a:r>
            <a:br>
              <a:rPr lang="es-AR" sz="4000" dirty="0"/>
            </a:br>
            <a:r>
              <a:rPr lang="es-AR" sz="4000" dirty="0" smtClean="0"/>
              <a:t>EVALUACIÓN DE PROYECTOS</a:t>
            </a:r>
            <a:endParaRPr lang="es-E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1070734"/>
            <a:ext cx="82089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u="sng" dirty="0">
                <a:solidFill>
                  <a:schemeClr val="tx2"/>
                </a:solidFill>
              </a:rPr>
              <a:t>PUNTO DE EQUILIBRIO DEL PROYECTO</a:t>
            </a:r>
          </a:p>
          <a:p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Analiza la escala de producción a partir de la cual el proyecto comienza a dar ganancias</a:t>
            </a:r>
          </a:p>
          <a:p>
            <a:endParaRPr lang="es-AR" sz="2000" dirty="0" smtClean="0">
              <a:solidFill>
                <a:schemeClr val="tx2"/>
              </a:solidFill>
            </a:endParaRPr>
          </a:p>
          <a:p>
            <a:r>
              <a:rPr lang="es-AR" sz="2000" dirty="0">
                <a:solidFill>
                  <a:schemeClr val="tx2"/>
                </a:solidFill>
              </a:rPr>
              <a:t> </a:t>
            </a:r>
            <a:r>
              <a:rPr lang="es-AR" sz="2000" dirty="0" smtClean="0">
                <a:solidFill>
                  <a:schemeClr val="tx2"/>
                </a:solidFill>
              </a:rPr>
              <a:t>           COSTOS </a:t>
            </a:r>
            <a:r>
              <a:rPr lang="es-AR" sz="2000" dirty="0">
                <a:solidFill>
                  <a:schemeClr val="tx2"/>
                </a:solidFill>
              </a:rPr>
              <a:t>FIJOS </a:t>
            </a:r>
          </a:p>
          <a:p>
            <a:r>
              <a:rPr lang="es-AR" sz="2000" dirty="0" smtClean="0">
                <a:solidFill>
                  <a:schemeClr val="tx2"/>
                </a:solidFill>
              </a:rPr>
              <a:t>QO </a:t>
            </a:r>
            <a:r>
              <a:rPr lang="es-AR" sz="2000" dirty="0">
                <a:solidFill>
                  <a:schemeClr val="tx2"/>
                </a:solidFill>
              </a:rPr>
              <a:t>= </a:t>
            </a:r>
            <a:r>
              <a:rPr lang="es-AR" sz="2000" dirty="0" smtClean="0">
                <a:solidFill>
                  <a:schemeClr val="tx2"/>
                </a:solidFill>
              </a:rPr>
              <a:t>------------------------</a:t>
            </a:r>
          </a:p>
          <a:p>
            <a:r>
              <a:rPr lang="es-AR" sz="2000" dirty="0" smtClean="0">
                <a:solidFill>
                  <a:schemeClr val="tx2"/>
                </a:solidFill>
              </a:rPr>
              <a:t>          (PU – CV</a:t>
            </a:r>
            <a:r>
              <a:rPr lang="es-AR" sz="1600" dirty="0" smtClean="0">
                <a:solidFill>
                  <a:schemeClr val="tx2"/>
                </a:solidFill>
              </a:rPr>
              <a:t>U</a:t>
            </a:r>
            <a:r>
              <a:rPr lang="es-AR" sz="2000" dirty="0" smtClean="0">
                <a:solidFill>
                  <a:schemeClr val="tx2"/>
                </a:solidFill>
              </a:rPr>
              <a:t> – </a:t>
            </a:r>
            <a:r>
              <a:rPr lang="es-AR" sz="2000" dirty="0" err="1" smtClean="0">
                <a:solidFill>
                  <a:schemeClr val="tx2"/>
                </a:solidFill>
              </a:rPr>
              <a:t>CVC</a:t>
            </a:r>
            <a:r>
              <a:rPr lang="es-AR" dirty="0" err="1" smtClean="0">
                <a:solidFill>
                  <a:schemeClr val="tx2"/>
                </a:solidFill>
              </a:rPr>
              <a:t>u</a:t>
            </a:r>
            <a:r>
              <a:rPr lang="es-AR" sz="2000" dirty="0" smtClean="0">
                <a:solidFill>
                  <a:schemeClr val="tx2"/>
                </a:solidFill>
              </a:rPr>
              <a:t>)</a:t>
            </a:r>
          </a:p>
          <a:p>
            <a:r>
              <a:rPr lang="es-AR" sz="2000" dirty="0" smtClean="0">
                <a:solidFill>
                  <a:schemeClr val="tx2"/>
                </a:solidFill>
              </a:rPr>
              <a:t>                            ------</a:t>
            </a:r>
          </a:p>
          <a:p>
            <a:r>
              <a:rPr lang="es-AR" sz="2000" dirty="0" smtClean="0">
                <a:solidFill>
                  <a:schemeClr val="tx2"/>
                </a:solidFill>
              </a:rPr>
              <a:t>		       QV</a:t>
            </a:r>
          </a:p>
          <a:p>
            <a:endParaRPr lang="es-AR" sz="2000" dirty="0" smtClean="0">
              <a:solidFill>
                <a:schemeClr val="tx2"/>
              </a:solidFill>
            </a:endParaRPr>
          </a:p>
          <a:p>
            <a:r>
              <a:rPr lang="es-AR" sz="2000" b="1" dirty="0" smtClean="0">
                <a:solidFill>
                  <a:schemeClr val="tx2"/>
                </a:solidFill>
              </a:rPr>
              <a:t>Cuanto mas bajo sea Q</a:t>
            </a:r>
            <a:r>
              <a:rPr lang="es-AR" sz="1600" b="1" dirty="0" smtClean="0">
                <a:solidFill>
                  <a:schemeClr val="tx2"/>
                </a:solidFill>
              </a:rPr>
              <a:t>0</a:t>
            </a:r>
            <a:r>
              <a:rPr lang="es-AR" sz="2000" b="1" dirty="0" smtClean="0">
                <a:solidFill>
                  <a:schemeClr val="tx2"/>
                </a:solidFill>
              </a:rPr>
              <a:t> mas atractivo el proyecto, menor riesgo y menor tiempo de recupero de la inversión</a:t>
            </a:r>
            <a:endParaRPr lang="es-AR" sz="2000" b="1" dirty="0">
              <a:solidFill>
                <a:schemeClr val="tx2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699792" y="65808"/>
            <a:ext cx="5820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Métodos para la primera evaluación</a:t>
            </a:r>
            <a:endParaRPr lang="es-A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26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908720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u="sng" dirty="0" smtClean="0">
                <a:solidFill>
                  <a:schemeClr val="tx2"/>
                </a:solidFill>
              </a:rPr>
              <a:t>MÉTODO CONTABLE </a:t>
            </a:r>
            <a:r>
              <a:rPr lang="es-AR" sz="2000" u="sng" dirty="0">
                <a:solidFill>
                  <a:schemeClr val="tx2"/>
                </a:solidFill>
              </a:rPr>
              <a:t>O DE LA RENTABILIDAD MARGINAL</a:t>
            </a:r>
          </a:p>
          <a:p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Analiza la rentabilidad de la empresa antes y después del proyecto</a:t>
            </a:r>
            <a:endParaRPr lang="es-AR" sz="2000" dirty="0">
              <a:solidFill>
                <a:schemeClr val="tx2"/>
              </a:solidFill>
            </a:endParaRPr>
          </a:p>
          <a:p>
            <a:endParaRPr lang="es-AR" sz="2000" dirty="0" smtClean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Sabiendo que</a:t>
            </a:r>
            <a:endParaRPr lang="es-AR" sz="2000" dirty="0">
              <a:solidFill>
                <a:schemeClr val="tx2"/>
              </a:solidFill>
            </a:endParaRPr>
          </a:p>
          <a:p>
            <a:endParaRPr lang="es-AR" sz="2000" dirty="0" smtClean="0">
              <a:solidFill>
                <a:schemeClr val="tx2"/>
              </a:solidFill>
            </a:endParaRPr>
          </a:p>
          <a:p>
            <a:r>
              <a:rPr lang="es-AR" sz="2000" b="1" dirty="0" smtClean="0">
                <a:solidFill>
                  <a:schemeClr val="tx2"/>
                </a:solidFill>
              </a:rPr>
              <a:t>R </a:t>
            </a:r>
            <a:r>
              <a:rPr lang="es-AR" sz="2000" b="1" dirty="0">
                <a:solidFill>
                  <a:schemeClr val="tx2"/>
                </a:solidFill>
              </a:rPr>
              <a:t>= </a:t>
            </a:r>
            <a:r>
              <a:rPr lang="es-AR" sz="2000" b="1" dirty="0" smtClean="0">
                <a:solidFill>
                  <a:schemeClr val="tx2"/>
                </a:solidFill>
              </a:rPr>
              <a:t>Utilidad </a:t>
            </a:r>
            <a:r>
              <a:rPr lang="es-AR" sz="2000" b="1" dirty="0">
                <a:solidFill>
                  <a:schemeClr val="tx2"/>
                </a:solidFill>
              </a:rPr>
              <a:t>/ </a:t>
            </a:r>
            <a:r>
              <a:rPr lang="es-AR" sz="2000" b="1" dirty="0" smtClean="0">
                <a:solidFill>
                  <a:schemeClr val="tx2"/>
                </a:solidFill>
              </a:rPr>
              <a:t>Activo</a:t>
            </a:r>
          </a:p>
          <a:p>
            <a:endParaRPr lang="es-AR" sz="2000" b="1" dirty="0" smtClean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U </a:t>
            </a:r>
            <a:r>
              <a:rPr lang="es-AR" sz="2000" dirty="0">
                <a:solidFill>
                  <a:schemeClr val="tx2"/>
                </a:solidFill>
              </a:rPr>
              <a:t>= </a:t>
            </a:r>
            <a:r>
              <a:rPr lang="es-AR" sz="2000" dirty="0" smtClean="0">
                <a:solidFill>
                  <a:schemeClr val="tx2"/>
                </a:solidFill>
              </a:rPr>
              <a:t>Utilidad</a:t>
            </a:r>
          </a:p>
          <a:p>
            <a:r>
              <a:rPr lang="es-AR" sz="2000" dirty="0" smtClean="0">
                <a:solidFill>
                  <a:schemeClr val="tx2"/>
                </a:solidFill>
              </a:rPr>
              <a:t>A </a:t>
            </a:r>
            <a:r>
              <a:rPr lang="es-AR" sz="2000" dirty="0">
                <a:solidFill>
                  <a:schemeClr val="tx2"/>
                </a:solidFill>
              </a:rPr>
              <a:t>= </a:t>
            </a:r>
            <a:r>
              <a:rPr lang="es-AR" sz="2000" dirty="0" smtClean="0">
                <a:solidFill>
                  <a:schemeClr val="tx2"/>
                </a:solidFill>
              </a:rPr>
              <a:t>Activo</a:t>
            </a:r>
          </a:p>
          <a:p>
            <a:r>
              <a:rPr lang="es-AR" sz="2000" dirty="0" smtClean="0">
                <a:solidFill>
                  <a:schemeClr val="tx2"/>
                </a:solidFill>
              </a:rPr>
              <a:t> </a:t>
            </a:r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Entonces la rentabilidad marginal será:</a:t>
            </a:r>
          </a:p>
          <a:p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dirty="0">
                <a:solidFill>
                  <a:schemeClr val="tx2"/>
                </a:solidFill>
              </a:rPr>
              <a:t>RMARG. = </a:t>
            </a:r>
            <a:r>
              <a:rPr lang="el-GR" sz="2000" dirty="0">
                <a:solidFill>
                  <a:schemeClr val="tx2"/>
                </a:solidFill>
              </a:rPr>
              <a:t>Δ </a:t>
            </a:r>
            <a:r>
              <a:rPr lang="es-AR" sz="2000" dirty="0">
                <a:solidFill>
                  <a:schemeClr val="tx2"/>
                </a:solidFill>
              </a:rPr>
              <a:t>U / </a:t>
            </a:r>
            <a:r>
              <a:rPr lang="el-GR" sz="2000" dirty="0">
                <a:solidFill>
                  <a:schemeClr val="tx2"/>
                </a:solidFill>
              </a:rPr>
              <a:t>Δ </a:t>
            </a:r>
            <a:r>
              <a:rPr lang="es-AR" sz="2000" dirty="0">
                <a:solidFill>
                  <a:schemeClr val="tx2"/>
                </a:solidFill>
              </a:rPr>
              <a:t>A</a:t>
            </a:r>
          </a:p>
          <a:p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b="1" dirty="0" smtClean="0">
                <a:solidFill>
                  <a:schemeClr val="tx2"/>
                </a:solidFill>
              </a:rPr>
              <a:t>Se deberá aceptar los proyectos cuya RMAG (F) </a:t>
            </a:r>
            <a:r>
              <a:rPr lang="es-AR" sz="2000" b="1" dirty="0">
                <a:solidFill>
                  <a:schemeClr val="tx2"/>
                </a:solidFill>
              </a:rPr>
              <a:t>&gt; </a:t>
            </a:r>
            <a:r>
              <a:rPr lang="es-AR" sz="2000" b="1" dirty="0" smtClean="0">
                <a:solidFill>
                  <a:schemeClr val="tx2"/>
                </a:solidFill>
              </a:rPr>
              <a:t>RMARG (I)</a:t>
            </a:r>
            <a:endParaRPr lang="es-AR" sz="2000" b="1" dirty="0">
              <a:solidFill>
                <a:schemeClr val="tx2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771800" y="65808"/>
            <a:ext cx="5820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Métodos para la primera evaluación</a:t>
            </a:r>
            <a:endParaRPr lang="es-AR" sz="1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01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191317"/>
              </p:ext>
            </p:extLst>
          </p:nvPr>
        </p:nvGraphicFramePr>
        <p:xfrm>
          <a:off x="3574333" y="1977690"/>
          <a:ext cx="5935494" cy="4191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3 Rectángulo"/>
          <p:cNvSpPr/>
          <p:nvPr/>
        </p:nvSpPr>
        <p:spPr>
          <a:xfrm>
            <a:off x="2771800" y="65808"/>
            <a:ext cx="6006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Métodos para la primera evaluación</a:t>
            </a:r>
            <a:endParaRPr lang="es-AR" sz="1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12 Flecha en U"/>
          <p:cNvSpPr/>
          <p:nvPr/>
        </p:nvSpPr>
        <p:spPr>
          <a:xfrm>
            <a:off x="3775822" y="4869160"/>
            <a:ext cx="652162" cy="288032"/>
          </a:xfrm>
          <a:prstGeom prst="uturnArrow">
            <a:avLst>
              <a:gd name="adj1" fmla="val 4759"/>
              <a:gd name="adj2" fmla="val 25000"/>
              <a:gd name="adj3" fmla="val 12544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7" name="16 Flecha en U"/>
          <p:cNvSpPr/>
          <p:nvPr/>
        </p:nvSpPr>
        <p:spPr>
          <a:xfrm>
            <a:off x="4639918" y="4853394"/>
            <a:ext cx="652162" cy="288032"/>
          </a:xfrm>
          <a:prstGeom prst="uturnArrow">
            <a:avLst>
              <a:gd name="adj1" fmla="val 4759"/>
              <a:gd name="adj2" fmla="val 25000"/>
              <a:gd name="adj3" fmla="val 12544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8" name="17 Flecha en U"/>
          <p:cNvSpPr/>
          <p:nvPr/>
        </p:nvSpPr>
        <p:spPr>
          <a:xfrm>
            <a:off x="5577491" y="4797152"/>
            <a:ext cx="506677" cy="288032"/>
          </a:xfrm>
          <a:prstGeom prst="uturnArrow">
            <a:avLst>
              <a:gd name="adj1" fmla="val 4759"/>
              <a:gd name="adj2" fmla="val 25000"/>
              <a:gd name="adj3" fmla="val 12544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707904" y="413978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 año</a:t>
            </a:r>
            <a:endParaRPr lang="es-A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572000" y="413978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 años</a:t>
            </a:r>
            <a:endParaRPr lang="es-A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602860" y="413978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X meses</a:t>
            </a:r>
            <a:endParaRPr lang="es-A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4563156" y="5877272"/>
            <a:ext cx="333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/>
              <a:t>-</a:t>
            </a:r>
            <a:endParaRPr lang="es-AR" sz="24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7524328" y="2636912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+</a:t>
            </a:r>
            <a:endParaRPr lang="es-AR" dirty="0"/>
          </a:p>
        </p:txBody>
      </p:sp>
      <p:sp>
        <p:nvSpPr>
          <p:cNvPr id="33" name="32 Rectángulo"/>
          <p:cNvSpPr/>
          <p:nvPr/>
        </p:nvSpPr>
        <p:spPr>
          <a:xfrm>
            <a:off x="3293824" y="1954532"/>
            <a:ext cx="5814680" cy="4545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2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560689"/>
              </p:ext>
            </p:extLst>
          </p:nvPr>
        </p:nvGraphicFramePr>
        <p:xfrm>
          <a:off x="3059832" y="2212529"/>
          <a:ext cx="5796460" cy="3957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3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06758"/>
              </p:ext>
            </p:extLst>
          </p:nvPr>
        </p:nvGraphicFramePr>
        <p:xfrm>
          <a:off x="467544" y="980729"/>
          <a:ext cx="1465363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Hoja de cálculo" r:id="rId5" imgW="704816" imgH="1142899" progId="Excel.Sheet.12">
                  <p:embed/>
                </p:oleObj>
              </mc:Choice>
              <mc:Fallback>
                <p:oleObj name="Hoja de cálculo" r:id="rId5" imgW="704816" imgH="11428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980729"/>
                        <a:ext cx="1465363" cy="2376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5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305133"/>
              </p:ext>
            </p:extLst>
          </p:nvPr>
        </p:nvGraphicFramePr>
        <p:xfrm>
          <a:off x="3077800" y="2004156"/>
          <a:ext cx="5669963" cy="405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3 Rectángulo"/>
          <p:cNvSpPr/>
          <p:nvPr/>
        </p:nvSpPr>
        <p:spPr>
          <a:xfrm>
            <a:off x="2771800" y="65808"/>
            <a:ext cx="6006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Métodos para la primera evaluación</a:t>
            </a:r>
            <a:endParaRPr lang="es-AR" sz="1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0270"/>
              </p:ext>
            </p:extLst>
          </p:nvPr>
        </p:nvGraphicFramePr>
        <p:xfrm>
          <a:off x="467544" y="1196752"/>
          <a:ext cx="2503478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Hoja de cálculo" r:id="rId4" imgW="1419349" imgH="1142899" progId="Excel.Sheet.12">
                  <p:embed/>
                </p:oleObj>
              </mc:Choice>
              <mc:Fallback>
                <p:oleObj name="Hoja de cálculo" r:id="rId4" imgW="1419349" imgH="11428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1196752"/>
                        <a:ext cx="2503478" cy="201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3932734" y="1039371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-30 = -50 + 20</a:t>
            </a:r>
          </a:p>
          <a:p>
            <a:r>
              <a:rPr lang="es-AR" dirty="0">
                <a:solidFill>
                  <a:schemeClr val="tx2"/>
                </a:solidFill>
              </a:rPr>
              <a:t>-10 = -30 + 20</a:t>
            </a:r>
          </a:p>
          <a:p>
            <a:r>
              <a:rPr lang="es-AR" dirty="0">
                <a:solidFill>
                  <a:schemeClr val="tx2"/>
                </a:solidFill>
              </a:rPr>
              <a:t> 20 = -10 + 30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84899" y="5438743"/>
            <a:ext cx="272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PRS = 2 años + 4 meses</a:t>
            </a:r>
          </a:p>
        </p:txBody>
      </p:sp>
      <p:sp>
        <p:nvSpPr>
          <p:cNvPr id="12" name="11 Flecha en U"/>
          <p:cNvSpPr/>
          <p:nvPr/>
        </p:nvSpPr>
        <p:spPr>
          <a:xfrm rot="10800000">
            <a:off x="1647611" y="6057494"/>
            <a:ext cx="4459797" cy="611865"/>
          </a:xfrm>
          <a:prstGeom prst="uturnArrow">
            <a:avLst>
              <a:gd name="adj1" fmla="val 1645"/>
              <a:gd name="adj2" fmla="val 25000"/>
              <a:gd name="adj3" fmla="val 12544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3" name="12 Flecha en U"/>
          <p:cNvSpPr/>
          <p:nvPr/>
        </p:nvSpPr>
        <p:spPr>
          <a:xfrm>
            <a:off x="3847830" y="4446056"/>
            <a:ext cx="508146" cy="288032"/>
          </a:xfrm>
          <a:prstGeom prst="uturnArrow">
            <a:avLst>
              <a:gd name="adj1" fmla="val 4759"/>
              <a:gd name="adj2" fmla="val 25000"/>
              <a:gd name="adj3" fmla="val 12544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27211" y="5038060"/>
            <a:ext cx="285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Periodo de Repago Simple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3722632" y="393305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1 año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4572000" y="393305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2 años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602860" y="393305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X meses</a:t>
            </a:r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3010325" y="1340768"/>
            <a:ext cx="971387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51520" y="3789040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      (10+20)       10</a:t>
            </a:r>
          </a:p>
          <a:p>
            <a:r>
              <a:rPr lang="es-AR" dirty="0">
                <a:solidFill>
                  <a:schemeClr val="tx2"/>
                </a:solidFill>
              </a:rPr>
              <a:t>X = ----------- = ----- = 4</a:t>
            </a:r>
          </a:p>
          <a:p>
            <a:r>
              <a:rPr lang="es-AR" dirty="0">
                <a:solidFill>
                  <a:schemeClr val="tx2"/>
                </a:solidFill>
              </a:rPr>
              <a:t>          12            X</a:t>
            </a:r>
          </a:p>
        </p:txBody>
      </p:sp>
      <p:sp>
        <p:nvSpPr>
          <p:cNvPr id="23" name="22 Flecha en U"/>
          <p:cNvSpPr/>
          <p:nvPr/>
        </p:nvSpPr>
        <p:spPr>
          <a:xfrm>
            <a:off x="4711926" y="4437112"/>
            <a:ext cx="508146" cy="288032"/>
          </a:xfrm>
          <a:prstGeom prst="uturnArrow">
            <a:avLst>
              <a:gd name="adj1" fmla="val 4759"/>
              <a:gd name="adj2" fmla="val 25000"/>
              <a:gd name="adj3" fmla="val 12544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5" name="24 Flecha en U"/>
          <p:cNvSpPr/>
          <p:nvPr/>
        </p:nvSpPr>
        <p:spPr>
          <a:xfrm>
            <a:off x="5648030" y="4437112"/>
            <a:ext cx="508146" cy="288032"/>
          </a:xfrm>
          <a:prstGeom prst="uturnArrow">
            <a:avLst>
              <a:gd name="adj1" fmla="val 4759"/>
              <a:gd name="adj2" fmla="val 25000"/>
              <a:gd name="adj3" fmla="val 12544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723212" y="1039371"/>
            <a:ext cx="1246637" cy="224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Más"/>
          <p:cNvSpPr/>
          <p:nvPr/>
        </p:nvSpPr>
        <p:spPr>
          <a:xfrm>
            <a:off x="6954316" y="2649387"/>
            <a:ext cx="457200" cy="45720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Menos"/>
          <p:cNvSpPr/>
          <p:nvPr/>
        </p:nvSpPr>
        <p:spPr>
          <a:xfrm>
            <a:off x="4597794" y="6021288"/>
            <a:ext cx="406254" cy="290253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49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  <p:bldP spid="2" grpId="0"/>
      <p:bldP spid="3" grpId="0" animBg="1"/>
      <p:bldP spid="12" grpId="0" animBg="1"/>
      <p:bldP spid="13" grpId="0" animBg="1"/>
      <p:bldP spid="15" grpId="0"/>
      <p:bldP spid="19" grpId="0"/>
      <p:bldP spid="20" grpId="0"/>
      <p:bldP spid="21" grpId="0"/>
      <p:bldP spid="28" grpId="0"/>
      <p:bldP spid="23" grpId="0" animBg="1"/>
      <p:bldP spid="25" grpId="0" animBg="1"/>
      <p:bldP spid="7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771800" y="65808"/>
            <a:ext cx="5286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Métodos para la Evaluación final</a:t>
            </a:r>
            <a:endParaRPr lang="es-AR" sz="1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39551" y="1110223"/>
            <a:ext cx="802562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tx2"/>
                </a:solidFill>
              </a:rPr>
              <a:t>Período de Repago con actualización de </a:t>
            </a:r>
            <a:r>
              <a:rPr lang="es-AR" sz="2000" dirty="0" smtClean="0">
                <a:solidFill>
                  <a:schemeClr val="tx2"/>
                </a:solidFill>
              </a:rPr>
              <a:t>fondos</a:t>
            </a:r>
          </a:p>
          <a:p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Costo </a:t>
            </a:r>
            <a:r>
              <a:rPr lang="es-AR" sz="2000" dirty="0">
                <a:solidFill>
                  <a:schemeClr val="tx2"/>
                </a:solidFill>
              </a:rPr>
              <a:t>Equivalente </a:t>
            </a:r>
            <a:r>
              <a:rPr lang="es-AR" sz="2000" dirty="0" smtClean="0">
                <a:solidFill>
                  <a:schemeClr val="tx2"/>
                </a:solidFill>
              </a:rPr>
              <a:t>Anual</a:t>
            </a:r>
          </a:p>
          <a:p>
            <a:r>
              <a:rPr lang="es-AR" sz="2000" dirty="0" smtClean="0">
                <a:solidFill>
                  <a:schemeClr val="tx2"/>
                </a:solidFill>
              </a:rPr>
              <a:t>                      </a:t>
            </a:r>
            <a:r>
              <a:rPr lang="es-AR" sz="2000" dirty="0">
                <a:solidFill>
                  <a:schemeClr val="tx2"/>
                </a:solidFill>
              </a:rPr>
              <a:t>n       </a:t>
            </a:r>
            <a:r>
              <a:rPr lang="es-AR" sz="2000" dirty="0" smtClean="0">
                <a:solidFill>
                  <a:schemeClr val="tx2"/>
                </a:solidFill>
              </a:rPr>
              <a:t>     </a:t>
            </a:r>
            <a:r>
              <a:rPr lang="es-AR" sz="2000" dirty="0" err="1">
                <a:solidFill>
                  <a:schemeClr val="tx2"/>
                </a:solidFill>
              </a:rPr>
              <a:t>n</a:t>
            </a:r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CEA </a:t>
            </a:r>
            <a:r>
              <a:rPr lang="es-AR" sz="2000" dirty="0">
                <a:solidFill>
                  <a:schemeClr val="tx2"/>
                </a:solidFill>
              </a:rPr>
              <a:t>= K [i (1+i)    / (1+i)   - 1] </a:t>
            </a:r>
            <a:endParaRPr lang="es-AR" sz="2000" dirty="0" smtClean="0">
              <a:solidFill>
                <a:schemeClr val="tx2"/>
              </a:solidFill>
            </a:endParaRPr>
          </a:p>
          <a:p>
            <a:endParaRPr lang="es-AR" sz="2000" dirty="0" smtClean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Flujo </a:t>
            </a:r>
            <a:r>
              <a:rPr lang="es-AR" sz="2000" dirty="0">
                <a:solidFill>
                  <a:schemeClr val="tx2"/>
                </a:solidFill>
              </a:rPr>
              <a:t>de fondos descontados</a:t>
            </a:r>
          </a:p>
          <a:p>
            <a:pPr lvl="2">
              <a:buNone/>
            </a:pPr>
            <a:r>
              <a:rPr lang="es-AR" sz="2000" dirty="0">
                <a:solidFill>
                  <a:schemeClr val="tx2"/>
                </a:solidFill>
              </a:rPr>
              <a:t>VAN</a:t>
            </a:r>
          </a:p>
          <a:p>
            <a:pPr lvl="2">
              <a:buNone/>
            </a:pPr>
            <a:r>
              <a:rPr lang="es-AR" sz="2000" dirty="0">
                <a:solidFill>
                  <a:schemeClr val="tx2"/>
                </a:solidFill>
              </a:rPr>
              <a:t>TIR</a:t>
            </a:r>
          </a:p>
          <a:p>
            <a:endParaRPr lang="es-A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771800" y="65808"/>
            <a:ext cx="4786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Capitalización y Actualización</a:t>
            </a:r>
            <a:endParaRPr lang="es-AR" sz="1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1 Elipse"/>
          <p:cNvSpPr/>
          <p:nvPr/>
        </p:nvSpPr>
        <p:spPr>
          <a:xfrm>
            <a:off x="755576" y="1769026"/>
            <a:ext cx="1224136" cy="108012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CuadroTexto"/>
          <p:cNvSpPr txBox="1"/>
          <p:nvPr/>
        </p:nvSpPr>
        <p:spPr>
          <a:xfrm>
            <a:off x="1078013" y="1124744"/>
            <a:ext cx="624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i="1" u="sng" dirty="0">
                <a:solidFill>
                  <a:schemeClr val="tx2"/>
                </a:solidFill>
              </a:rPr>
              <a:t>Hoy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79076" y="2106938"/>
            <a:ext cx="990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i="1" dirty="0">
                <a:solidFill>
                  <a:schemeClr val="tx2"/>
                </a:solidFill>
              </a:rPr>
              <a:t>VAN (i)</a:t>
            </a:r>
          </a:p>
        </p:txBody>
      </p:sp>
      <p:sp>
        <p:nvSpPr>
          <p:cNvPr id="7" name="6 Elipse"/>
          <p:cNvSpPr/>
          <p:nvPr/>
        </p:nvSpPr>
        <p:spPr>
          <a:xfrm>
            <a:off x="6366793" y="1730921"/>
            <a:ext cx="1224136" cy="108012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6588224" y="2082845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i="1" dirty="0">
                <a:solidFill>
                  <a:schemeClr val="tx2"/>
                </a:solidFill>
              </a:rPr>
              <a:t>VF (i)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351836" y="1200111"/>
            <a:ext cx="139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i="1" u="sng" dirty="0">
                <a:solidFill>
                  <a:schemeClr val="tx2"/>
                </a:solidFill>
              </a:rPr>
              <a:t>Fin de Año</a:t>
            </a:r>
          </a:p>
        </p:txBody>
      </p:sp>
      <p:sp>
        <p:nvSpPr>
          <p:cNvPr id="12" name="11 Elipse"/>
          <p:cNvSpPr/>
          <p:nvPr/>
        </p:nvSpPr>
        <p:spPr>
          <a:xfrm>
            <a:off x="2878356" y="1581318"/>
            <a:ext cx="2393314" cy="147323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i="1" dirty="0" smtClean="0">
                <a:solidFill>
                  <a:schemeClr val="tx2"/>
                </a:solidFill>
                <a:latin typeface="Tahoma" pitchFamily="34" charset="0"/>
              </a:rPr>
              <a:t>Actualización</a:t>
            </a:r>
            <a:endParaRPr lang="es-AR" i="1" dirty="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91" y="2492896"/>
            <a:ext cx="12668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Flecha derecha"/>
          <p:cNvSpPr/>
          <p:nvPr/>
        </p:nvSpPr>
        <p:spPr>
          <a:xfrm>
            <a:off x="2085628" y="2299561"/>
            <a:ext cx="686172" cy="108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Elipse"/>
          <p:cNvSpPr/>
          <p:nvPr/>
        </p:nvSpPr>
        <p:spPr>
          <a:xfrm>
            <a:off x="3030756" y="4620063"/>
            <a:ext cx="2393314" cy="14732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i="1" dirty="0" smtClean="0">
                <a:solidFill>
                  <a:schemeClr val="tx2"/>
                </a:solidFill>
                <a:latin typeface="Tahoma" pitchFamily="34" charset="0"/>
              </a:rPr>
              <a:t>Capitalización</a:t>
            </a:r>
            <a:endParaRPr lang="es-AR" i="1" dirty="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90" y="5556167"/>
            <a:ext cx="13620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20 Flecha doblada hacia arriba"/>
          <p:cNvSpPr/>
          <p:nvPr/>
        </p:nvSpPr>
        <p:spPr>
          <a:xfrm flipH="1">
            <a:off x="1208564" y="3765608"/>
            <a:ext cx="1347212" cy="1751624"/>
          </a:xfrm>
          <a:prstGeom prst="bentUpArrow">
            <a:avLst>
              <a:gd name="adj1" fmla="val 2810"/>
              <a:gd name="adj2" fmla="val 7817"/>
              <a:gd name="adj3" fmla="val 629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Flecha doblada hacia arriba"/>
          <p:cNvSpPr/>
          <p:nvPr/>
        </p:nvSpPr>
        <p:spPr>
          <a:xfrm rot="16200000" flipH="1">
            <a:off x="5530463" y="3982707"/>
            <a:ext cx="1650794" cy="1263460"/>
          </a:xfrm>
          <a:prstGeom prst="bentUpArrow">
            <a:avLst>
              <a:gd name="adj1" fmla="val 3852"/>
              <a:gd name="adj2" fmla="val 7817"/>
              <a:gd name="adj3" fmla="val 927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CuadroTexto"/>
          <p:cNvSpPr txBox="1"/>
          <p:nvPr/>
        </p:nvSpPr>
        <p:spPr>
          <a:xfrm>
            <a:off x="6689230" y="3358288"/>
            <a:ext cx="624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i="1" u="sng" dirty="0">
                <a:solidFill>
                  <a:schemeClr val="tx2"/>
                </a:solidFill>
              </a:rPr>
              <a:t>Hoy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015957" y="3348650"/>
            <a:ext cx="689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i="1" u="sng" dirty="0">
                <a:solidFill>
                  <a:schemeClr val="tx2"/>
                </a:solidFill>
              </a:rPr>
              <a:t>Ayer</a:t>
            </a:r>
          </a:p>
        </p:txBody>
      </p:sp>
      <p:sp>
        <p:nvSpPr>
          <p:cNvPr id="29" name="28 Flecha derecha"/>
          <p:cNvSpPr/>
          <p:nvPr/>
        </p:nvSpPr>
        <p:spPr>
          <a:xfrm>
            <a:off x="5424070" y="2254969"/>
            <a:ext cx="686172" cy="108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479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  <p:bldP spid="7" grpId="0" animBg="1"/>
      <p:bldP spid="8" grpId="0"/>
      <p:bldP spid="9" grpId="0"/>
      <p:bldP spid="12" grpId="0" animBg="1"/>
      <p:bldP spid="15" grpId="0" animBg="1"/>
      <p:bldP spid="17" grpId="0" animBg="1"/>
      <p:bldP spid="21" grpId="0" animBg="1"/>
      <p:bldP spid="24" grpId="0" animBg="1"/>
      <p:bldP spid="22" grpId="0"/>
      <p:bldP spid="26" grpId="0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836712"/>
            <a:ext cx="871296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tx2"/>
                </a:solidFill>
              </a:rPr>
              <a:t>VALOR ACTUAL </a:t>
            </a:r>
            <a:r>
              <a:rPr lang="es-AR" sz="2000" dirty="0" smtClean="0">
                <a:solidFill>
                  <a:schemeClr val="tx2"/>
                </a:solidFill>
              </a:rPr>
              <a:t>NETO</a:t>
            </a:r>
          </a:p>
          <a:p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Se base en calcular el Valor Presente o Valor Actual de los ingresos y Egresos a la caja debido al proyecto de inversión</a:t>
            </a:r>
          </a:p>
          <a:p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VAN </a:t>
            </a:r>
            <a:r>
              <a:rPr lang="es-AR" sz="2000" dirty="0">
                <a:solidFill>
                  <a:schemeClr val="tx2"/>
                </a:solidFill>
              </a:rPr>
              <a:t>= VAI – </a:t>
            </a:r>
            <a:r>
              <a:rPr lang="es-AR" sz="2000" dirty="0" smtClean="0">
                <a:solidFill>
                  <a:schemeClr val="tx2"/>
                </a:solidFill>
              </a:rPr>
              <a:t>VAE</a:t>
            </a:r>
          </a:p>
          <a:p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VAI= Σ de los valores actuales de los ingresos</a:t>
            </a:r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VAE=Σ </a:t>
            </a:r>
            <a:r>
              <a:rPr lang="es-AR" sz="2000" dirty="0">
                <a:solidFill>
                  <a:schemeClr val="tx2"/>
                </a:solidFill>
              </a:rPr>
              <a:t>de los valores actuales de los </a:t>
            </a:r>
            <a:r>
              <a:rPr lang="es-AR" sz="2000" dirty="0" smtClean="0">
                <a:solidFill>
                  <a:schemeClr val="tx2"/>
                </a:solidFill>
              </a:rPr>
              <a:t>Egresos</a:t>
            </a:r>
          </a:p>
          <a:p>
            <a:endParaRPr lang="es-AR" sz="2000" dirty="0" smtClean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VA </a:t>
            </a:r>
            <a:r>
              <a:rPr lang="es-AR" sz="2000" dirty="0">
                <a:solidFill>
                  <a:schemeClr val="tx2"/>
                </a:solidFill>
              </a:rPr>
              <a:t>= VP / (1 + I)N</a:t>
            </a:r>
          </a:p>
          <a:p>
            <a:endParaRPr lang="es-AR" sz="2000" dirty="0" smtClean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El VAN representa la suma de dinero que paga el proyecto por sobre la tasa de oportunidad</a:t>
            </a:r>
          </a:p>
          <a:p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b="1" dirty="0" smtClean="0">
                <a:solidFill>
                  <a:schemeClr val="tx2"/>
                </a:solidFill>
              </a:rPr>
              <a:t>El proyecto es factible si VAN </a:t>
            </a:r>
            <a:r>
              <a:rPr lang="es-AR" sz="2000" b="1" dirty="0">
                <a:solidFill>
                  <a:schemeClr val="tx2"/>
                </a:solidFill>
              </a:rPr>
              <a:t>&gt; </a:t>
            </a:r>
            <a:r>
              <a:rPr lang="es-AR" sz="2000" b="1" dirty="0" smtClean="0">
                <a:solidFill>
                  <a:schemeClr val="tx2"/>
                </a:solidFill>
              </a:rPr>
              <a:t>0</a:t>
            </a:r>
            <a:endParaRPr lang="es-AR" sz="2000" b="1" dirty="0">
              <a:solidFill>
                <a:schemeClr val="tx2"/>
              </a:solidFill>
            </a:endParaRPr>
          </a:p>
          <a:p>
            <a:endParaRPr lang="es-AR" sz="2000" dirty="0" smtClean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La contra de este método es que no tiene en cuenta si se desea comparar proyectos con vida útil diferente</a:t>
            </a:r>
            <a:endParaRPr lang="es-AR" sz="2000" dirty="0">
              <a:solidFill>
                <a:schemeClr val="tx2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771800" y="65808"/>
            <a:ext cx="3968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Valor Actual Neto (VAN)</a:t>
            </a:r>
            <a:endParaRPr lang="es-AR" sz="1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10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512" y="908720"/>
            <a:ext cx="83529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tx2"/>
                </a:solidFill>
              </a:rPr>
              <a:t>TIR – TASA INTERNA DE </a:t>
            </a:r>
            <a:r>
              <a:rPr lang="es-AR" sz="2000" dirty="0" smtClean="0">
                <a:solidFill>
                  <a:schemeClr val="tx2"/>
                </a:solidFill>
              </a:rPr>
              <a:t>RETORNO</a:t>
            </a:r>
          </a:p>
          <a:p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Es la Tasa que aplicada a los saldos remanentes de la inversión permite retirar a través de la vida útil del proyecto los beneficios del mismo</a:t>
            </a:r>
          </a:p>
          <a:p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Es la Tasa que hace al VAN </a:t>
            </a:r>
            <a:r>
              <a:rPr lang="es-AR" sz="2000" dirty="0">
                <a:solidFill>
                  <a:schemeClr val="tx2"/>
                </a:solidFill>
              </a:rPr>
              <a:t>= </a:t>
            </a:r>
            <a:r>
              <a:rPr lang="es-AR" sz="2000" dirty="0" smtClean="0">
                <a:solidFill>
                  <a:schemeClr val="tx2"/>
                </a:solidFill>
              </a:rPr>
              <a:t>0</a:t>
            </a:r>
          </a:p>
          <a:p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Permite comprar proyectos alternativos de distinta vida útil.</a:t>
            </a:r>
          </a:p>
          <a:p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El orden de prelación de los mismos se realiza ordenando la TIR de manera decreciente</a:t>
            </a:r>
            <a:endParaRPr lang="es-AR" sz="2000" dirty="0">
              <a:solidFill>
                <a:schemeClr val="tx2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771800" y="65808"/>
            <a:ext cx="4986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Tasa Interna de Retorno (TIR)</a:t>
            </a:r>
            <a:endParaRPr lang="es-AR" sz="1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92565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37521" y="65808"/>
            <a:ext cx="6498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Calculo de Tasa Interna de Retorno </a:t>
            </a:r>
            <a:r>
              <a:rPr lang="es-AR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(TIR)</a:t>
            </a:r>
            <a:endParaRPr lang="es-AR" sz="1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3528" y="908720"/>
            <a:ext cx="5383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tx2"/>
                </a:solidFill>
              </a:rPr>
              <a:t>Calculo de la TIR por método de interpolación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1500" y="1484785"/>
            <a:ext cx="178480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/>
          <a:stretch/>
        </p:blipFill>
        <p:spPr bwMode="auto">
          <a:xfrm>
            <a:off x="4867718" y="1342366"/>
            <a:ext cx="3740576" cy="237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71110" y="3933056"/>
            <a:ext cx="63171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tx2"/>
                </a:solidFill>
              </a:rPr>
              <a:t>Pasos para calcular la </a:t>
            </a:r>
            <a:r>
              <a:rPr lang="es-AR" sz="2000" dirty="0">
                <a:solidFill>
                  <a:schemeClr val="tx2"/>
                </a:solidFill>
              </a:rPr>
              <a:t>TIR por método de interpolación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61045" y="4475332"/>
            <a:ext cx="635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tx2"/>
                </a:solidFill>
              </a:rPr>
              <a:t>1-Calcular la diferencia de Tasas; (0,14 - 0,13) = 0,01</a:t>
            </a:r>
            <a:endParaRPr lang="es-AR" sz="2000" dirty="0">
              <a:solidFill>
                <a:schemeClr val="tx2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75903" y="4901098"/>
            <a:ext cx="6822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tx2"/>
                </a:solidFill>
              </a:rPr>
              <a:t>2-Calcular la diferencia de VAN; 13,89 – (-13,13) = 27,02</a:t>
            </a:r>
            <a:endParaRPr lang="es-AR" sz="2000" dirty="0">
              <a:solidFill>
                <a:schemeClr val="tx2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75903" y="5258861"/>
            <a:ext cx="7294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tx2"/>
                </a:solidFill>
              </a:rPr>
              <a:t>3-Calcular la diferencia de TIR; (0,01*13,89)/27,02  = 0,00514</a:t>
            </a:r>
            <a:endParaRPr lang="es-AR" sz="2000" dirty="0">
              <a:solidFill>
                <a:schemeClr val="tx2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61045" y="5621178"/>
            <a:ext cx="8973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tx2"/>
                </a:solidFill>
              </a:rPr>
              <a:t>4-Esta diferencia se suma al valor positivo de TIR; </a:t>
            </a:r>
            <a:r>
              <a:rPr lang="es-AR" dirty="0" smtClean="0">
                <a:solidFill>
                  <a:schemeClr val="tx2"/>
                </a:solidFill>
              </a:rPr>
              <a:t>(0,13+0,00514) = </a:t>
            </a:r>
            <a:r>
              <a:rPr lang="es-AR" b="1" u="sng" dirty="0" smtClean="0">
                <a:solidFill>
                  <a:schemeClr val="tx2"/>
                </a:solidFill>
              </a:rPr>
              <a:t>13,514%</a:t>
            </a:r>
            <a:endParaRPr lang="es-AR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1488" r="1067" b="1687"/>
          <a:stretch/>
        </p:blipFill>
        <p:spPr bwMode="auto">
          <a:xfrm>
            <a:off x="1421705" y="908720"/>
            <a:ext cx="572452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537521" y="65808"/>
            <a:ext cx="17464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Ejemplo</a:t>
            </a:r>
            <a:endParaRPr lang="es-AR" sz="1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425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681038" y="980728"/>
            <a:ext cx="777875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AR" sz="2000" dirty="0" smtClean="0">
                <a:solidFill>
                  <a:schemeClr val="tx2"/>
                </a:solidFill>
              </a:rPr>
              <a:t>PROYECTO</a:t>
            </a:r>
          </a:p>
          <a:p>
            <a:endParaRPr lang="es-AR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es-AR" dirty="0">
                <a:solidFill>
                  <a:schemeClr val="tx2"/>
                </a:solidFill>
              </a:rPr>
              <a:t>Conjunto de antecedentes, cálculos, estudios y evaluaciones</a:t>
            </a:r>
            <a:r>
              <a:rPr lang="es-AR" dirty="0" smtClean="0">
                <a:solidFill>
                  <a:schemeClr val="tx2"/>
                </a:solidFill>
              </a:rPr>
              <a:t>.</a:t>
            </a:r>
          </a:p>
          <a:p>
            <a:pPr>
              <a:buFontTx/>
              <a:buChar char="-"/>
            </a:pPr>
            <a:endParaRPr lang="es-AR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es-AR" dirty="0">
                <a:solidFill>
                  <a:schemeClr val="tx2"/>
                </a:solidFill>
              </a:rPr>
              <a:t> Permite apreciar la conveniencia de llevar a cabo un plan de acción.</a:t>
            </a:r>
          </a:p>
          <a:p>
            <a:endParaRPr lang="es-AR" dirty="0" smtClean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INVERSIÓN</a:t>
            </a:r>
          </a:p>
          <a:p>
            <a:endParaRPr lang="es-AR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es-AR" dirty="0">
                <a:solidFill>
                  <a:schemeClr val="tx2"/>
                </a:solidFill>
              </a:rPr>
              <a:t>Decisión de efectuar un egreso, esperando obtener ingresos mayores en el futuro</a:t>
            </a:r>
            <a:r>
              <a:rPr lang="es-AR" dirty="0" smtClean="0">
                <a:solidFill>
                  <a:schemeClr val="tx2"/>
                </a:solidFill>
              </a:rPr>
              <a:t>.</a:t>
            </a:r>
          </a:p>
          <a:p>
            <a:pPr>
              <a:buFontTx/>
              <a:buChar char="-"/>
            </a:pPr>
            <a:endParaRPr lang="es-AR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es-AR" dirty="0">
                <a:solidFill>
                  <a:schemeClr val="tx2"/>
                </a:solidFill>
              </a:rPr>
              <a:t> Carácter irreversible. </a:t>
            </a:r>
          </a:p>
          <a:p>
            <a:endParaRPr lang="es-E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37521" y="65808"/>
            <a:ext cx="6498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VAN y TIR – Casos Especiales       </a:t>
            </a:r>
            <a:r>
              <a:rPr lang="es-AR" sz="1000" dirty="0" smtClean="0">
                <a:solidFill>
                  <a:schemeClr val="tx2"/>
                </a:solidFill>
              </a:rPr>
              <a:t>[1/3]</a:t>
            </a:r>
            <a:endParaRPr lang="es-AR" sz="1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95536" y="908720"/>
            <a:ext cx="82089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>
                <a:solidFill>
                  <a:schemeClr val="tx2"/>
                </a:solidFill>
              </a:rPr>
              <a:t>PROYECTOS CON VIDA UTIL DIFERENTE</a:t>
            </a:r>
          </a:p>
          <a:p>
            <a:endParaRPr lang="es-AR" sz="2000" dirty="0" smtClean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No es posible la aplicación del método del VAN</a:t>
            </a:r>
            <a:endParaRPr lang="es-AR" sz="2000" dirty="0">
              <a:solidFill>
                <a:schemeClr val="tx2"/>
              </a:solidFill>
            </a:endParaRPr>
          </a:p>
          <a:p>
            <a:endParaRPr lang="es-AR" sz="2000" dirty="0" smtClean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Tomar como duración para el análisis el mínimo común múltiple de los periodos</a:t>
            </a:r>
          </a:p>
          <a:p>
            <a:endParaRPr lang="es-AR" sz="2000" dirty="0" smtClean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Limitar la duración del análisis al proyecto de vida útil mas corta</a:t>
            </a:r>
            <a:endParaRPr lang="es-AR" sz="2000" dirty="0">
              <a:solidFill>
                <a:schemeClr val="tx2"/>
              </a:solidFill>
            </a:endParaRPr>
          </a:p>
          <a:p>
            <a:endParaRPr lang="es-AR" sz="2000" dirty="0" smtClean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Considerar que en los proyectos de vida útil mas corto se realiza una inversión complementaria que dure hasta alcanzar el proyecto de vida útil mas larga</a:t>
            </a:r>
          </a:p>
          <a:p>
            <a:endParaRPr lang="es-AR" sz="2000" dirty="0" smtClean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Completar la evaluación con el criterio VAN con actualización de fondos y/o TIR</a:t>
            </a:r>
            <a:endParaRPr lang="es-A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4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1052736"/>
            <a:ext cx="85689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Proyectos de montos </a:t>
            </a:r>
            <a:r>
              <a:rPr lang="es-AR" dirty="0" smtClean="0">
                <a:solidFill>
                  <a:schemeClr val="tx2"/>
                </a:solidFill>
              </a:rPr>
              <a:t>diferentes</a:t>
            </a:r>
          </a:p>
          <a:p>
            <a:endParaRPr lang="es-AR" dirty="0" smtClean="0">
              <a:solidFill>
                <a:schemeClr val="tx2"/>
              </a:solidFill>
            </a:endParaRPr>
          </a:p>
          <a:p>
            <a:r>
              <a:rPr lang="es-AR" dirty="0" smtClean="0">
                <a:solidFill>
                  <a:schemeClr val="tx2"/>
                </a:solidFill>
              </a:rPr>
              <a:t>En el caso de selección de Proyectos alternativos no siempre con el método del VAN y TIR se puede seleccionar fácilmente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537521" y="65808"/>
            <a:ext cx="6498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VAN y TIR – Casos Especiales       </a:t>
            </a:r>
            <a:r>
              <a:rPr lang="es-AR" sz="1000" dirty="0" smtClean="0">
                <a:solidFill>
                  <a:schemeClr val="tx2"/>
                </a:solidFill>
              </a:rPr>
              <a:t>[2/3]</a:t>
            </a:r>
            <a:endParaRPr lang="es-AR" sz="1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3 Imagen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1600" y="2408830"/>
            <a:ext cx="6768752" cy="36844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8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37521" y="65808"/>
            <a:ext cx="6498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s-AR" sz="2800" dirty="0">
                <a:solidFill>
                  <a:schemeClr val="tx2"/>
                </a:solidFill>
              </a:rPr>
              <a:t>Elementos para la decisión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51520" y="908720"/>
            <a:ext cx="85689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PROYECTOS </a:t>
            </a:r>
            <a:r>
              <a:rPr lang="es-AR" dirty="0" smtClean="0">
                <a:solidFill>
                  <a:schemeClr val="tx2"/>
                </a:solidFill>
              </a:rPr>
              <a:t>COMPLEMENTARIOS</a:t>
            </a:r>
          </a:p>
          <a:p>
            <a:endParaRPr lang="es-AR" dirty="0">
              <a:solidFill>
                <a:schemeClr val="tx2"/>
              </a:solidFill>
            </a:endParaRPr>
          </a:p>
          <a:p>
            <a:r>
              <a:rPr lang="es-AR" dirty="0" smtClean="0">
                <a:solidFill>
                  <a:schemeClr val="tx2"/>
                </a:solidFill>
              </a:rPr>
              <a:t>Dos Proyectos son complementarios, cuando los bienes y/o servicios producidos por uno son empleados o facilitan la utilización del otro</a:t>
            </a:r>
          </a:p>
          <a:p>
            <a:endParaRPr lang="es-AR" dirty="0">
              <a:solidFill>
                <a:schemeClr val="tx2"/>
              </a:solidFill>
            </a:endParaRPr>
          </a:p>
          <a:p>
            <a:r>
              <a:rPr lang="es-AR" dirty="0" smtClean="0">
                <a:solidFill>
                  <a:schemeClr val="tx2"/>
                </a:solidFill>
              </a:rPr>
              <a:t>PROYECTOS </a:t>
            </a:r>
            <a:r>
              <a:rPr lang="es-AR" dirty="0">
                <a:solidFill>
                  <a:schemeClr val="tx2"/>
                </a:solidFill>
              </a:rPr>
              <a:t>MUTUAMENTE EXCLUYENTES</a:t>
            </a:r>
          </a:p>
          <a:p>
            <a:endParaRPr lang="es-AR" dirty="0" smtClean="0">
              <a:solidFill>
                <a:schemeClr val="tx2"/>
              </a:solidFill>
            </a:endParaRPr>
          </a:p>
          <a:p>
            <a:r>
              <a:rPr lang="es-AR" dirty="0" smtClean="0">
                <a:solidFill>
                  <a:schemeClr val="tx2"/>
                </a:solidFill>
              </a:rPr>
              <a:t>Dos Proyectos de inversión son mutuamente excluyentes cuando se requiera la realización de uno de ellos</a:t>
            </a:r>
          </a:p>
          <a:p>
            <a:endParaRPr lang="es-AR" dirty="0">
              <a:solidFill>
                <a:schemeClr val="tx2"/>
              </a:solidFill>
            </a:endParaRPr>
          </a:p>
          <a:p>
            <a:r>
              <a:rPr lang="es-AR" dirty="0">
                <a:solidFill>
                  <a:schemeClr val="tx2"/>
                </a:solidFill>
              </a:rPr>
              <a:t>PROYECTOS </a:t>
            </a:r>
            <a:r>
              <a:rPr lang="es-AR" dirty="0" smtClean="0">
                <a:solidFill>
                  <a:schemeClr val="tx2"/>
                </a:solidFill>
              </a:rPr>
              <a:t>INDEPENDIENTES</a:t>
            </a:r>
          </a:p>
          <a:p>
            <a:endParaRPr lang="es-AR" dirty="0">
              <a:solidFill>
                <a:schemeClr val="tx2"/>
              </a:solidFill>
            </a:endParaRPr>
          </a:p>
          <a:p>
            <a:r>
              <a:rPr lang="es-AR" dirty="0" smtClean="0">
                <a:solidFill>
                  <a:schemeClr val="tx2"/>
                </a:solidFill>
              </a:rPr>
              <a:t>Dos Proyectos son independientes cuando están dirigidos a mercados distintos</a:t>
            </a:r>
            <a:endParaRPr lang="es-A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28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3528" y="980728"/>
            <a:ext cx="8496944" cy="54726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39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536" y="980728"/>
            <a:ext cx="8496944" cy="56886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19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 txBox="1">
            <a:spLocks/>
          </p:cNvSpPr>
          <p:nvPr/>
        </p:nvSpPr>
        <p:spPr>
          <a:xfrm>
            <a:off x="457200" y="908720"/>
            <a:ext cx="8229600" cy="568863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AR" sz="2000" dirty="0">
                <a:solidFill>
                  <a:schemeClr val="tx2"/>
                </a:solidFill>
                <a:latin typeface="Tahoma" pitchFamily="34" charset="0"/>
              </a:rPr>
              <a:t>INVERSIÓN</a:t>
            </a:r>
            <a:r>
              <a:rPr lang="es-AR" sz="2400" dirty="0" smtClean="0">
                <a:solidFill>
                  <a:schemeClr val="tx2"/>
                </a:solidFill>
                <a:latin typeface="Tahoma" pitchFamily="34" charset="0"/>
              </a:rPr>
              <a:t>:</a:t>
            </a:r>
          </a:p>
          <a:p>
            <a:endParaRPr lang="es-AR" sz="2400" dirty="0">
              <a:solidFill>
                <a:schemeClr val="tx2"/>
              </a:solidFill>
              <a:latin typeface="Tahoma" pitchFamily="34" charset="0"/>
            </a:endParaRPr>
          </a:p>
          <a:p>
            <a:pPr marL="0" indent="0">
              <a:buNone/>
            </a:pPr>
            <a:r>
              <a:rPr lang="es-AR" sz="2000" dirty="0" smtClean="0"/>
              <a:t>       Ti                                                                </a:t>
            </a:r>
            <a:r>
              <a:rPr lang="es-AR" sz="2000" dirty="0" err="1" smtClean="0"/>
              <a:t>Tf</a:t>
            </a:r>
            <a:endParaRPr lang="es-AR" sz="2000" dirty="0" smtClean="0"/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 smtClean="0"/>
          </a:p>
          <a:p>
            <a:pPr marL="0" indent="0">
              <a:buNone/>
            </a:pPr>
            <a:endParaRPr lang="es-AR" sz="2000" dirty="0" smtClean="0">
              <a:solidFill>
                <a:schemeClr val="tx2"/>
              </a:solidFill>
              <a:latin typeface="Tahoma" pitchFamily="34" charset="0"/>
            </a:endParaRPr>
          </a:p>
          <a:p>
            <a:pPr marL="0" indent="0">
              <a:buNone/>
            </a:pPr>
            <a:r>
              <a:rPr lang="es-AR" sz="2000" dirty="0" smtClean="0">
                <a:solidFill>
                  <a:schemeClr val="tx2"/>
                </a:solidFill>
                <a:latin typeface="Tahoma" pitchFamily="34" charset="0"/>
              </a:rPr>
              <a:t>Tipos </a:t>
            </a:r>
            <a:r>
              <a:rPr lang="es-AR" sz="2000" dirty="0">
                <a:solidFill>
                  <a:schemeClr val="tx2"/>
                </a:solidFill>
                <a:latin typeface="Tahoma" pitchFamily="34" charset="0"/>
              </a:rPr>
              <a:t>de INVERSIÓN:</a:t>
            </a:r>
          </a:p>
          <a:p>
            <a:endParaRPr lang="es-AR" sz="2000" dirty="0">
              <a:solidFill>
                <a:schemeClr val="tx2"/>
              </a:solidFill>
              <a:latin typeface="Tahoma" pitchFamily="34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tx2"/>
                </a:solidFill>
                <a:latin typeface="Tahoma" pitchFamily="34" charset="0"/>
              </a:rPr>
              <a:t>a) en </a:t>
            </a:r>
            <a:r>
              <a:rPr lang="es-AR" sz="2000" dirty="0" smtClean="0">
                <a:solidFill>
                  <a:schemeClr val="tx2"/>
                </a:solidFill>
                <a:latin typeface="Tahoma" pitchFamily="34" charset="0"/>
              </a:rPr>
              <a:t>Activo Fijo</a:t>
            </a:r>
            <a:endParaRPr lang="es-AR" sz="2000" dirty="0">
              <a:solidFill>
                <a:schemeClr val="tx2"/>
              </a:solidFill>
              <a:latin typeface="Tahoma" pitchFamily="34" charset="0"/>
            </a:endParaRPr>
          </a:p>
          <a:p>
            <a:pPr marL="0" indent="0">
              <a:buNone/>
            </a:pPr>
            <a:r>
              <a:rPr lang="es-AR" sz="2000" dirty="0" smtClean="0">
                <a:solidFill>
                  <a:schemeClr val="tx2"/>
                </a:solidFill>
                <a:latin typeface="Tahoma" pitchFamily="34" charset="0"/>
              </a:rPr>
              <a:t>b</a:t>
            </a:r>
            <a:r>
              <a:rPr lang="es-AR" sz="2000" dirty="0">
                <a:solidFill>
                  <a:schemeClr val="tx2"/>
                </a:solidFill>
                <a:latin typeface="Tahoma" pitchFamily="34" charset="0"/>
              </a:rPr>
              <a:t>) en </a:t>
            </a:r>
            <a:r>
              <a:rPr lang="es-AR" sz="2000" dirty="0" smtClean="0">
                <a:solidFill>
                  <a:schemeClr val="tx2"/>
                </a:solidFill>
                <a:latin typeface="Tahoma" pitchFamily="34" charset="0"/>
              </a:rPr>
              <a:t>Activo de Trabajo</a:t>
            </a:r>
            <a:endParaRPr lang="es-AR" sz="2000" dirty="0">
              <a:solidFill>
                <a:schemeClr val="tx2"/>
              </a:solidFill>
              <a:latin typeface="Tahoma" pitchFamily="34" charset="0"/>
            </a:endParaRPr>
          </a:p>
          <a:p>
            <a:pPr marL="0" indent="0">
              <a:buNone/>
            </a:pPr>
            <a:r>
              <a:rPr lang="es-AR" sz="2000" dirty="0" smtClean="0">
                <a:solidFill>
                  <a:schemeClr val="tx2"/>
                </a:solidFill>
                <a:latin typeface="Tahoma" pitchFamily="34" charset="0"/>
              </a:rPr>
              <a:t>c</a:t>
            </a:r>
            <a:r>
              <a:rPr lang="es-AR" sz="2000" dirty="0">
                <a:solidFill>
                  <a:schemeClr val="tx2"/>
                </a:solidFill>
                <a:latin typeface="Tahoma" pitchFamily="34" charset="0"/>
              </a:rPr>
              <a:t>) en </a:t>
            </a:r>
            <a:r>
              <a:rPr lang="es-AR" sz="2000" dirty="0" smtClean="0">
                <a:solidFill>
                  <a:schemeClr val="tx2"/>
                </a:solidFill>
                <a:latin typeface="Tahoma" pitchFamily="34" charset="0"/>
              </a:rPr>
              <a:t>Activo intangible</a:t>
            </a:r>
            <a:endParaRPr lang="es-AR" sz="2000" dirty="0" smtClean="0">
              <a:solidFill>
                <a:srgbClr val="7030A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711695" y="2617843"/>
            <a:ext cx="14184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EGRESO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444208" y="2348880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INGRESO</a:t>
            </a:r>
            <a:endParaRPr lang="es-AR" dirty="0">
              <a:solidFill>
                <a:schemeClr val="tx1"/>
              </a:solidFill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2123728" y="2780928"/>
            <a:ext cx="42484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Flecha derecha"/>
          <p:cNvSpPr/>
          <p:nvPr/>
        </p:nvSpPr>
        <p:spPr>
          <a:xfrm>
            <a:off x="1417753" y="2276872"/>
            <a:ext cx="482453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57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980728"/>
            <a:ext cx="864096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tx2"/>
                </a:solidFill>
              </a:rPr>
              <a:t>VIDA </a:t>
            </a:r>
            <a:r>
              <a:rPr lang="es-AR" sz="2000" dirty="0" smtClean="0">
                <a:solidFill>
                  <a:schemeClr val="tx2"/>
                </a:solidFill>
              </a:rPr>
              <a:t>UTIL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sz="2000" dirty="0">
                <a:solidFill>
                  <a:schemeClr val="tx2"/>
                </a:solidFill>
              </a:rPr>
              <a:t>- Tiempo en el cual se mantienen en vigencia y eficiencia los factores originales del proyecto.</a:t>
            </a:r>
          </a:p>
          <a:p>
            <a:r>
              <a:rPr lang="es-AR" sz="2000" dirty="0">
                <a:solidFill>
                  <a:schemeClr val="tx2"/>
                </a:solidFill>
              </a:rPr>
              <a:t/>
            </a:r>
            <a:br>
              <a:rPr lang="es-AR" sz="2000" dirty="0">
                <a:solidFill>
                  <a:schemeClr val="tx2"/>
                </a:solidFill>
              </a:rPr>
            </a:br>
            <a:r>
              <a:rPr lang="es-AR" sz="2000" dirty="0">
                <a:solidFill>
                  <a:schemeClr val="tx2"/>
                </a:solidFill>
              </a:rPr>
              <a:t>- Período de análisis = Vida útil del </a:t>
            </a:r>
            <a:r>
              <a:rPr lang="es-AR" sz="2000" dirty="0" smtClean="0">
                <a:solidFill>
                  <a:schemeClr val="tx2"/>
                </a:solidFill>
              </a:rPr>
              <a:t>proyecto</a:t>
            </a:r>
          </a:p>
          <a:p>
            <a:r>
              <a:rPr lang="es-AR" dirty="0"/>
              <a:t/>
            </a:r>
            <a:br>
              <a:rPr lang="es-AR" dirty="0"/>
            </a:br>
            <a:endParaRPr lang="es-AR" dirty="0" smtClean="0"/>
          </a:p>
          <a:p>
            <a:pPr algn="ctr"/>
            <a:r>
              <a:rPr lang="es-AR" sz="2000" dirty="0">
                <a:solidFill>
                  <a:schemeClr val="tx2"/>
                </a:solidFill>
              </a:rPr>
              <a:t>PROCEDIMIENTO PARA ENCONTRAR  OPORTUNIDADES DE </a:t>
            </a:r>
            <a:r>
              <a:rPr lang="es-AR" sz="2000" dirty="0" smtClean="0">
                <a:solidFill>
                  <a:schemeClr val="tx2"/>
                </a:solidFill>
              </a:rPr>
              <a:t>INVERSIÓN</a:t>
            </a:r>
          </a:p>
          <a:p>
            <a:pPr algn="ctr"/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 - Identificación </a:t>
            </a:r>
            <a:r>
              <a:rPr lang="es-AR" sz="2000" dirty="0">
                <a:solidFill>
                  <a:schemeClr val="tx2"/>
                </a:solidFill>
              </a:rPr>
              <a:t>de la idea</a:t>
            </a:r>
          </a:p>
          <a:p>
            <a:r>
              <a:rPr lang="es-AR" sz="2000" dirty="0" smtClean="0">
                <a:solidFill>
                  <a:schemeClr val="tx2"/>
                </a:solidFill>
              </a:rPr>
              <a:t> - Estudio </a:t>
            </a:r>
            <a:r>
              <a:rPr lang="es-AR" sz="2000" dirty="0">
                <a:solidFill>
                  <a:schemeClr val="tx2"/>
                </a:solidFill>
              </a:rPr>
              <a:t>de </a:t>
            </a:r>
            <a:r>
              <a:rPr lang="es-AR" sz="2000" dirty="0" err="1">
                <a:solidFill>
                  <a:schemeClr val="tx2"/>
                </a:solidFill>
              </a:rPr>
              <a:t>prefactibilidad</a:t>
            </a:r>
            <a:r>
              <a:rPr lang="es-AR" sz="2000" dirty="0">
                <a:solidFill>
                  <a:schemeClr val="tx2"/>
                </a:solidFill>
              </a:rPr>
              <a:t> o preliminar</a:t>
            </a:r>
          </a:p>
          <a:p>
            <a:r>
              <a:rPr lang="es-AR" sz="2000" dirty="0" smtClean="0">
                <a:solidFill>
                  <a:schemeClr val="tx2"/>
                </a:solidFill>
              </a:rPr>
              <a:t> - Estudio </a:t>
            </a:r>
            <a:r>
              <a:rPr lang="es-AR" sz="2000" dirty="0">
                <a:solidFill>
                  <a:schemeClr val="tx2"/>
                </a:solidFill>
              </a:rPr>
              <a:t>de factibilidad o anteproyecto</a:t>
            </a:r>
          </a:p>
          <a:p>
            <a:r>
              <a:rPr lang="es-AR" sz="2000" dirty="0" smtClean="0">
                <a:solidFill>
                  <a:schemeClr val="tx2"/>
                </a:solidFill>
              </a:rPr>
              <a:t> - Evaluación </a:t>
            </a:r>
            <a:r>
              <a:rPr lang="es-AR" sz="2000" dirty="0">
                <a:solidFill>
                  <a:schemeClr val="tx2"/>
                </a:solidFill>
              </a:rPr>
              <a:t>del proyecto</a:t>
            </a:r>
          </a:p>
          <a:p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549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679104" y="44624"/>
            <a:ext cx="6357392" cy="562074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s-AR" sz="2800" dirty="0" smtClean="0"/>
              <a:t>Fases de evaluación del proyecto</a:t>
            </a:r>
            <a:endParaRPr lang="es-AR" sz="2800" dirty="0"/>
          </a:p>
        </p:txBody>
      </p:sp>
      <p:graphicFrame>
        <p:nvGraphicFramePr>
          <p:cNvPr id="3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586997"/>
              </p:ext>
            </p:extLst>
          </p:nvPr>
        </p:nvGraphicFramePr>
        <p:xfrm>
          <a:off x="467545" y="881336"/>
          <a:ext cx="7848871" cy="4608511"/>
        </p:xfrm>
        <a:graphic>
          <a:graphicData uri="http://schemas.openxmlformats.org/drawingml/2006/table">
            <a:tbl>
              <a:tblPr/>
              <a:tblGrid>
                <a:gridCol w="1855188"/>
                <a:gridCol w="2729108"/>
                <a:gridCol w="1875394"/>
                <a:gridCol w="1389181"/>
              </a:tblGrid>
              <a:tr h="376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latin typeface="Times New Roman"/>
                          <a:ea typeface="Batang"/>
                        </a:rPr>
                        <a:t>FASES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</a:txBody>
                  <a:tcPr marL="60979" marR="609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latin typeface="Times New Roman"/>
                          <a:ea typeface="Batang"/>
                        </a:rPr>
                        <a:t>ELABORACION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</a:txBody>
                  <a:tcPr marL="60979" marR="609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AR" sz="1100">
                        <a:latin typeface="Times New Roman"/>
                        <a:ea typeface="Batang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900" b="1">
                          <a:latin typeface="Times New Roman"/>
                          <a:ea typeface="Batang"/>
                        </a:rPr>
                        <a:t>FORMULACION</a:t>
                      </a:r>
                      <a:endParaRPr lang="es-AR" sz="1100">
                        <a:latin typeface="Times New Roman"/>
                        <a:ea typeface="Batang"/>
                      </a:endParaRPr>
                    </a:p>
                  </a:txBody>
                  <a:tcPr marL="60979" marR="609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68580" algn="ctr">
                        <a:spcAft>
                          <a:spcPts val="0"/>
                        </a:spcAft>
                      </a:pPr>
                      <a:endParaRPr lang="es-AR" sz="1100">
                        <a:latin typeface="Times New Roman"/>
                        <a:ea typeface="Batang"/>
                      </a:endParaRPr>
                    </a:p>
                    <a:p>
                      <a:pPr indent="-68580" algn="ctr">
                        <a:spcAft>
                          <a:spcPts val="0"/>
                        </a:spcAft>
                      </a:pPr>
                      <a:r>
                        <a:rPr lang="es-ES" sz="700" b="1">
                          <a:latin typeface="Times New Roman"/>
                          <a:ea typeface="Batang"/>
                        </a:rPr>
                        <a:t>EVALUACION</a:t>
                      </a:r>
                      <a:endParaRPr lang="es-AR" sz="1100">
                        <a:latin typeface="Times New Roman"/>
                        <a:ea typeface="Batang"/>
                      </a:endParaRPr>
                    </a:p>
                  </a:txBody>
                  <a:tcPr marL="60979" marR="609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4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latin typeface="Times New Roman"/>
                          <a:ea typeface="Batang"/>
                        </a:rPr>
                        <a:t>DIMENSIONAMIENTO FISICO ó TECNICO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</a:txBody>
                  <a:tcPr marL="60979" marR="609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160020" algn="l"/>
                        </a:tabLs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Definición del Producto/Servicio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160020" algn="l"/>
                        </a:tabLs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Características del Producto/Servicio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160020" algn="l"/>
                        </a:tabLs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Plan de Ventas del Producto/Servicio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160020" algn="l"/>
                        </a:tabLs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Estrategia Comercial (Estudio de Mercado)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160020" algn="l"/>
                        </a:tabLs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Tamaño / Tecnología</a:t>
                      </a:r>
                      <a:endParaRPr lang="es-AR" sz="1100" b="1" dirty="0">
                        <a:latin typeface="Times New Roman"/>
                        <a:ea typeface="Batang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160020" algn="l"/>
                        </a:tabLst>
                      </a:pPr>
                      <a:r>
                        <a:rPr lang="es-ES" sz="900" b="1" dirty="0">
                          <a:latin typeface="Times New Roman"/>
                          <a:ea typeface="Batang"/>
                        </a:rPr>
                        <a:t>Estudio de Localización</a:t>
                      </a:r>
                      <a:endParaRPr lang="es-AR" sz="1100" b="1" dirty="0">
                        <a:latin typeface="Times New Roman"/>
                        <a:ea typeface="Batang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160020" algn="l"/>
                        </a:tabLst>
                      </a:pPr>
                      <a:r>
                        <a:rPr lang="es-ES" sz="900" b="1" dirty="0">
                          <a:latin typeface="Times New Roman"/>
                          <a:ea typeface="Batang"/>
                        </a:rPr>
                        <a:t>Proceso / Máquinas / Servicios</a:t>
                      </a:r>
                      <a:endParaRPr lang="es-AR" sz="1100" b="1" dirty="0">
                        <a:latin typeface="Times New Roman"/>
                        <a:ea typeface="Batang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160020" algn="l"/>
                        </a:tabLst>
                      </a:pPr>
                      <a:r>
                        <a:rPr lang="es-ES" sz="900" b="1" dirty="0">
                          <a:latin typeface="Times New Roman"/>
                          <a:ea typeface="Batang"/>
                        </a:rPr>
                        <a:t>Cantidad de M.O.D. y M.O.I.</a:t>
                      </a:r>
                      <a:endParaRPr lang="es-AR" sz="1100" b="1" dirty="0">
                        <a:latin typeface="Times New Roman"/>
                        <a:ea typeface="Batang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160020" algn="l"/>
                        </a:tabLs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Organigrama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160020" algn="l"/>
                        </a:tabLs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Diagrama de Gantt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</a:txBody>
                  <a:tcPr marL="60979" marR="609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i="1" dirty="0">
                          <a:latin typeface="Times New Roman"/>
                          <a:ea typeface="Batang"/>
                        </a:rPr>
                        <a:t>Anteproyecto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-68580" algn="l"/>
                        </a:tabLst>
                      </a:pPr>
                      <a:r>
                        <a:rPr lang="es-ES" sz="1100" i="1" dirty="0">
                          <a:latin typeface="Times New Roman"/>
                          <a:ea typeface="Batang"/>
                        </a:rPr>
                        <a:t>de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i="1" dirty="0">
                          <a:latin typeface="Times New Roman"/>
                          <a:ea typeface="Batang"/>
                        </a:rPr>
                        <a:t>Ingeniería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</a:txBody>
                  <a:tcPr marL="60979" marR="609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Factibilidad y Viabilidad 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marL="342900" lvl="0" indent="-342900" algn="ctr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45720" algn="l"/>
                        </a:tabLs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Técnica 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marL="342900" lvl="0" indent="-342900" algn="ctr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45720" algn="l"/>
                        </a:tabLs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Comercial  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marL="342900" lvl="0" indent="-342900" algn="ctr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-68580" algn="l"/>
                        </a:tabLs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Ambiental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</a:txBody>
                  <a:tcPr marL="60979" marR="609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8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latin typeface="Times New Roman"/>
                          <a:ea typeface="Batang"/>
                        </a:rPr>
                        <a:t>DIMENSIONAMIENTO ECONOMICO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</a:txBody>
                  <a:tcPr marL="60979" marR="609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160020" algn="l"/>
                        </a:tabLst>
                      </a:pPr>
                      <a:r>
                        <a:rPr lang="es-ES" sz="900">
                          <a:latin typeface="Times New Roman"/>
                          <a:ea typeface="Batang"/>
                        </a:rPr>
                        <a:t>Inversión en Activo Fijo</a:t>
                      </a:r>
                      <a:endParaRPr lang="es-AR" sz="1100">
                        <a:latin typeface="Times New Roman"/>
                        <a:ea typeface="Batang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160020" algn="l"/>
                        </a:tabLst>
                      </a:pPr>
                      <a:r>
                        <a:rPr lang="es-ES" sz="900">
                          <a:latin typeface="Times New Roman"/>
                          <a:ea typeface="Batang"/>
                        </a:rPr>
                        <a:t>Inversión en Activo de Trabajo</a:t>
                      </a:r>
                      <a:endParaRPr lang="es-AR" sz="1100">
                        <a:latin typeface="Times New Roman"/>
                        <a:ea typeface="Batang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160020" algn="l"/>
                        </a:tabLst>
                      </a:pPr>
                      <a:r>
                        <a:rPr lang="es-ES" sz="900">
                          <a:latin typeface="Times New Roman"/>
                          <a:ea typeface="Batang"/>
                        </a:rPr>
                        <a:t>Plan de Explotación:</a:t>
                      </a:r>
                      <a:endParaRPr lang="es-AR" sz="1100">
                        <a:latin typeface="Times New Roman"/>
                        <a:ea typeface="Batang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900">
                          <a:latin typeface="Times New Roman"/>
                          <a:ea typeface="Batang"/>
                        </a:rPr>
                        <a:t>             Resultados</a:t>
                      </a:r>
                      <a:endParaRPr lang="es-AR" sz="1100">
                        <a:latin typeface="Times New Roman"/>
                        <a:ea typeface="Batang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900">
                          <a:latin typeface="Times New Roman"/>
                          <a:ea typeface="Batang"/>
                        </a:rPr>
                        <a:t>             Valores Residuales AF y AT</a:t>
                      </a:r>
                      <a:endParaRPr lang="es-AR" sz="1100">
                        <a:latin typeface="Times New Roman"/>
                        <a:ea typeface="Batang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900">
                          <a:latin typeface="Times New Roman"/>
                          <a:ea typeface="Batang"/>
                        </a:rPr>
                        <a:t>Tasa de corte, tasa de oportunidad de algún inversor (Kop) y tasa de interés que cobra el banco(Kb)</a:t>
                      </a:r>
                      <a:endParaRPr lang="es-AR" sz="1100">
                        <a:latin typeface="Times New Roman"/>
                        <a:ea typeface="Batang"/>
                      </a:endParaRPr>
                    </a:p>
                  </a:txBody>
                  <a:tcPr marL="60979" marR="609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i="1" dirty="0" err="1">
                          <a:latin typeface="Times New Roman"/>
                          <a:ea typeface="Batang"/>
                        </a:rPr>
                        <a:t>Cuadro</a:t>
                      </a:r>
                      <a:r>
                        <a:rPr lang="pt-BR" sz="1100" i="1" dirty="0">
                          <a:latin typeface="Times New Roman"/>
                          <a:ea typeface="Batang"/>
                        </a:rPr>
                        <a:t> de I-E de </a:t>
                      </a:r>
                      <a:r>
                        <a:rPr lang="pt-BR" sz="1100" i="1" dirty="0" err="1">
                          <a:latin typeface="Times New Roman"/>
                          <a:ea typeface="Batang"/>
                        </a:rPr>
                        <a:t>fondos</a:t>
                      </a:r>
                      <a:r>
                        <a:rPr lang="pt-BR" sz="1100" i="1" dirty="0">
                          <a:latin typeface="Times New Roman"/>
                          <a:ea typeface="Batang"/>
                        </a:rPr>
                        <a:t>   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i="1" dirty="0">
                          <a:latin typeface="Times New Roman"/>
                          <a:ea typeface="Batang"/>
                        </a:rPr>
                        <a:t>(cash </a:t>
                      </a:r>
                      <a:r>
                        <a:rPr lang="es-ES" sz="1100" i="1" dirty="0" err="1">
                          <a:latin typeface="Times New Roman"/>
                          <a:ea typeface="Batang"/>
                        </a:rPr>
                        <a:t>flow</a:t>
                      </a:r>
                      <a:r>
                        <a:rPr lang="es-ES" sz="1100" i="1" dirty="0">
                          <a:latin typeface="Times New Roman"/>
                          <a:ea typeface="Batang"/>
                        </a:rPr>
                        <a:t>)del proyecto </a:t>
                      </a:r>
                      <a:r>
                        <a:rPr lang="es-ES" sz="1100" dirty="0">
                          <a:latin typeface="Times New Roman"/>
                          <a:ea typeface="Batang"/>
                        </a:rPr>
                        <a:t>con: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        Saldos Anuales 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                             (FNC)           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        Saldos Acumulados                                      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                (VAN  ó BN y PRI)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</a:txBody>
                  <a:tcPr marL="60979" marR="609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68580" algn="l"/>
                        </a:tabLst>
                      </a:pPr>
                      <a:r>
                        <a:rPr lang="en-GB" sz="900" dirty="0">
                          <a:latin typeface="Times New Roman"/>
                          <a:ea typeface="Batang"/>
                        </a:rPr>
                        <a:t>VAN (</a:t>
                      </a:r>
                      <a:r>
                        <a:rPr lang="en-GB" sz="900" dirty="0" err="1">
                          <a:latin typeface="Times New Roman"/>
                          <a:ea typeface="Batang"/>
                        </a:rPr>
                        <a:t>i</a:t>
                      </a:r>
                      <a:r>
                        <a:rPr lang="en-GB" sz="900" dirty="0">
                          <a:latin typeface="Times New Roman"/>
                          <a:ea typeface="Batang"/>
                        </a:rPr>
                        <a:t>)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-68580" algn="l"/>
                        </a:tabLst>
                      </a:pPr>
                      <a:r>
                        <a:rPr lang="en-GB" sz="900" dirty="0">
                          <a:latin typeface="Times New Roman"/>
                          <a:ea typeface="Batang"/>
                        </a:rPr>
                        <a:t>VFN (</a:t>
                      </a:r>
                      <a:r>
                        <a:rPr lang="en-GB" sz="900" dirty="0" err="1">
                          <a:latin typeface="Times New Roman"/>
                          <a:ea typeface="Batang"/>
                        </a:rPr>
                        <a:t>i</a:t>
                      </a:r>
                      <a:r>
                        <a:rPr lang="en-GB" sz="900" dirty="0">
                          <a:latin typeface="Times New Roman"/>
                          <a:ea typeface="Batang"/>
                        </a:rPr>
                        <a:t>)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-68580" algn="l"/>
                        </a:tabLst>
                      </a:pPr>
                      <a:r>
                        <a:rPr lang="en-GB" sz="900" b="1" dirty="0">
                          <a:latin typeface="Times New Roman"/>
                          <a:ea typeface="Batang"/>
                        </a:rPr>
                        <a:t>TIR 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</a:txBody>
                  <a:tcPr marL="60979" marR="609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8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1" dirty="0">
                          <a:latin typeface="Times New Roman"/>
                          <a:ea typeface="Batang"/>
                        </a:rPr>
                        <a:t>DIMENSIONAMIENTO FINANCIERO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</a:txBody>
                  <a:tcPr marL="60979" marR="609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160020" algn="l"/>
                        </a:tabLs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Estructura Financiera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160020" algn="l"/>
                        </a:tabLs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Planillas de Créditos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160020" algn="l"/>
                        </a:tabLs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Tasa Ponderada Anual de Endeudamiento (</a:t>
                      </a:r>
                      <a:r>
                        <a:rPr lang="es-ES" sz="900" dirty="0" err="1">
                          <a:latin typeface="Times New Roman"/>
                          <a:ea typeface="Batang"/>
                        </a:rPr>
                        <a:t>Kd</a:t>
                      </a:r>
                      <a:r>
                        <a:rPr lang="es-ES" sz="900" dirty="0">
                          <a:latin typeface="Times New Roman"/>
                          <a:ea typeface="Batang"/>
                        </a:rPr>
                        <a:t>)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160020" algn="l"/>
                        </a:tabLs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Cuadro de Resultados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  <a:tabLst>
                          <a:tab pos="160020" algn="l"/>
                        </a:tabLst>
                      </a:pPr>
                      <a:r>
                        <a:rPr lang="es-ES" sz="900" dirty="0">
                          <a:latin typeface="Times New Roman"/>
                          <a:ea typeface="Batang"/>
                        </a:rPr>
                        <a:t>Cuadro de Fuentes y Usos de Fondos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</a:txBody>
                  <a:tcPr marL="60979" marR="609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i="1">
                          <a:latin typeface="Times New Roman"/>
                          <a:ea typeface="Batang"/>
                        </a:rPr>
                        <a:t>Cuadro de I-E de fondos   </a:t>
                      </a:r>
                      <a:endParaRPr lang="es-AR" sz="1100">
                        <a:latin typeface="Times New Roman"/>
                        <a:ea typeface="Batang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i="1">
                          <a:latin typeface="Times New Roman"/>
                          <a:ea typeface="Batang"/>
                        </a:rPr>
                        <a:t>(cash flow)del inversor </a:t>
                      </a:r>
                      <a:r>
                        <a:rPr lang="es-ES" sz="1100">
                          <a:latin typeface="Times New Roman"/>
                          <a:ea typeface="Batang"/>
                        </a:rPr>
                        <a:t>con:</a:t>
                      </a:r>
                      <a:endParaRPr lang="es-AR" sz="1100">
                        <a:latin typeface="Times New Roman"/>
                        <a:ea typeface="Batang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900">
                          <a:latin typeface="Times New Roman"/>
                          <a:ea typeface="Batang"/>
                        </a:rPr>
                        <a:t>  Saldos Anuales del inversor</a:t>
                      </a:r>
                      <a:endParaRPr lang="es-AR" sz="1100">
                        <a:latin typeface="Times New Roman"/>
                        <a:ea typeface="Batang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900">
                          <a:latin typeface="Times New Roman"/>
                          <a:ea typeface="Batang"/>
                        </a:rPr>
                        <a:t>                                                    </a:t>
                      </a:r>
                      <a:endParaRPr lang="es-AR" sz="1100">
                        <a:latin typeface="Times New Roman"/>
                        <a:ea typeface="Batang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900">
                          <a:latin typeface="Times New Roman"/>
                          <a:ea typeface="Batang"/>
                        </a:rPr>
                        <a:t>  Saldos Acum. del Inversor                                      </a:t>
                      </a:r>
                      <a:endParaRPr lang="es-AR" sz="1100">
                        <a:latin typeface="Times New Roman"/>
                        <a:ea typeface="Batang"/>
                      </a:endParaRPr>
                    </a:p>
                    <a:p>
                      <a:pPr marL="45720">
                        <a:spcAft>
                          <a:spcPts val="0"/>
                        </a:spcAft>
                      </a:pPr>
                      <a:r>
                        <a:rPr lang="es-ES" sz="900">
                          <a:latin typeface="Times New Roman"/>
                          <a:ea typeface="Batang"/>
                        </a:rPr>
                        <a:t>                 </a:t>
                      </a:r>
                      <a:endParaRPr lang="es-AR" sz="1100">
                        <a:latin typeface="Times New Roman"/>
                        <a:ea typeface="Batang"/>
                      </a:endParaRPr>
                    </a:p>
                  </a:txBody>
                  <a:tcPr marL="60979" marR="609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dirty="0">
                        <a:latin typeface="Times New Roman"/>
                        <a:ea typeface="Batang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latin typeface="Times New Roman"/>
                          <a:ea typeface="Batang"/>
                        </a:rPr>
                        <a:t>VAN (</a:t>
                      </a:r>
                      <a:r>
                        <a:rPr lang="en-GB" sz="900" dirty="0" err="1">
                          <a:latin typeface="Times New Roman"/>
                          <a:ea typeface="Batang"/>
                        </a:rPr>
                        <a:t>i</a:t>
                      </a:r>
                      <a:r>
                        <a:rPr lang="en-GB" sz="900" dirty="0">
                          <a:latin typeface="Times New Roman"/>
                          <a:ea typeface="Batang"/>
                        </a:rPr>
                        <a:t>)  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latin typeface="Times New Roman"/>
                          <a:ea typeface="Batang"/>
                        </a:rPr>
                        <a:t>VFN (</a:t>
                      </a:r>
                      <a:r>
                        <a:rPr lang="en-GB" sz="900" dirty="0" err="1">
                          <a:latin typeface="Times New Roman"/>
                          <a:ea typeface="Batang"/>
                        </a:rPr>
                        <a:t>i</a:t>
                      </a:r>
                      <a:r>
                        <a:rPr lang="en-GB" sz="900" dirty="0">
                          <a:latin typeface="Times New Roman"/>
                          <a:ea typeface="Batang"/>
                        </a:rPr>
                        <a:t>)  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latin typeface="Times New Roman"/>
                          <a:ea typeface="Batang"/>
                        </a:rPr>
                        <a:t>TOR </a:t>
                      </a:r>
                      <a:endParaRPr lang="es-AR" sz="1100" dirty="0">
                        <a:latin typeface="Times New Roman"/>
                        <a:ea typeface="Batang"/>
                      </a:endParaRPr>
                    </a:p>
                  </a:txBody>
                  <a:tcPr marL="60979" marR="609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3 Rectángulo"/>
          <p:cNvSpPr/>
          <p:nvPr/>
        </p:nvSpPr>
        <p:spPr>
          <a:xfrm>
            <a:off x="323528" y="5810979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0338" algn="l"/>
              </a:tabLst>
            </a:pPr>
            <a:r>
              <a:rPr lang="es-ES" sz="1600" dirty="0">
                <a:solidFill>
                  <a:schemeClr val="tx2"/>
                </a:solidFill>
              </a:rPr>
              <a:t>FNC = Flujo neto de la caja  -  VAN (i) = Valor actual neto a la tasa de oportunidad (i)</a:t>
            </a:r>
            <a:endParaRPr lang="es-AR" sz="1600" dirty="0">
              <a:solidFill>
                <a:schemeClr val="tx2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60338" algn="l"/>
              </a:tabLst>
            </a:pPr>
            <a:r>
              <a:rPr lang="es-ES" sz="1600" dirty="0">
                <a:solidFill>
                  <a:schemeClr val="tx2"/>
                </a:solidFill>
              </a:rPr>
              <a:t>VFN (i) = Valor futuro neto a la tasa de oportunidad (i)</a:t>
            </a:r>
            <a:endParaRPr lang="es-AR" sz="1600" dirty="0">
              <a:solidFill>
                <a:schemeClr val="tx2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60338" algn="l"/>
              </a:tabLst>
            </a:pPr>
            <a:r>
              <a:rPr lang="es-ES" sz="1600" dirty="0">
                <a:solidFill>
                  <a:schemeClr val="tx2"/>
                </a:solidFill>
              </a:rPr>
              <a:t>TIR: Tasa interna de retorno del proyecto - TOR = Tasa de rentabilidad del inversor. </a:t>
            </a:r>
            <a:endParaRPr lang="es-A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 Marcador de contenido" descr="img0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047816"/>
            <a:ext cx="5715417" cy="5621544"/>
          </a:xfrm>
          <a:prstGeom prst="rect">
            <a:avLst/>
          </a:prstGeom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2679104" y="44624"/>
            <a:ext cx="5781328" cy="562074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s-AR" sz="2800" dirty="0" smtClean="0"/>
              <a:t>Cuadro de Fuentes y Usos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457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634392" y="58272"/>
            <a:ext cx="5970056" cy="541006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s-AR" sz="2800" dirty="0" smtClean="0"/>
              <a:t>Flujo de fondos proyectado</a:t>
            </a:r>
            <a:endParaRPr lang="es-AR" sz="2800" dirty="0"/>
          </a:p>
        </p:txBody>
      </p:sp>
      <p:sp>
        <p:nvSpPr>
          <p:cNvPr id="5" name="4 Rectángulo"/>
          <p:cNvSpPr/>
          <p:nvPr/>
        </p:nvSpPr>
        <p:spPr>
          <a:xfrm>
            <a:off x="323528" y="4318064"/>
            <a:ext cx="82809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>
                <a:solidFill>
                  <a:schemeClr val="tx2"/>
                </a:solidFill>
              </a:rPr>
              <a:t>B = Valor Residual Inversión Activo Fijo</a:t>
            </a:r>
          </a:p>
          <a:p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D = Valor </a:t>
            </a:r>
            <a:r>
              <a:rPr lang="es-AR" sz="2000" dirty="0">
                <a:solidFill>
                  <a:schemeClr val="tx2"/>
                </a:solidFill>
              </a:rPr>
              <a:t>Residual Inversión </a:t>
            </a:r>
            <a:r>
              <a:rPr lang="es-AR" sz="2000" dirty="0" smtClean="0">
                <a:solidFill>
                  <a:schemeClr val="tx2"/>
                </a:solidFill>
              </a:rPr>
              <a:t>Activo de Trabajo</a:t>
            </a:r>
          </a:p>
          <a:p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F = Valor Actual Neto a tasa 0 = VAN (0)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21423"/>
              </p:ext>
            </p:extLst>
          </p:nvPr>
        </p:nvGraphicFramePr>
        <p:xfrm>
          <a:off x="323528" y="1052736"/>
          <a:ext cx="8064894" cy="2832733"/>
        </p:xfrm>
        <a:graphic>
          <a:graphicData uri="http://schemas.openxmlformats.org/drawingml/2006/table">
            <a:tbl>
              <a:tblPr/>
              <a:tblGrid>
                <a:gridCol w="438749"/>
                <a:gridCol w="545549"/>
                <a:gridCol w="600394"/>
                <a:gridCol w="441635"/>
                <a:gridCol w="692761"/>
                <a:gridCol w="692761"/>
                <a:gridCol w="692761"/>
                <a:gridCol w="588847"/>
                <a:gridCol w="762037"/>
                <a:gridCol w="692761"/>
                <a:gridCol w="692761"/>
                <a:gridCol w="611939"/>
                <a:gridCol w="611939"/>
              </a:tblGrid>
              <a:tr h="6987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AÑO</a:t>
                      </a:r>
                      <a:r>
                        <a:rPr lang="es-A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endParaRPr lang="es-AR" sz="7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700" b="0" i="0" u="none" strike="noStrike">
                          <a:solidFill>
                            <a:srgbClr val="333333"/>
                          </a:solidFill>
                          <a:effectLst/>
                          <a:latin typeface="Arial Black"/>
                        </a:rPr>
                        <a:t>Inversion AF</a:t>
                      </a: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700" b="0" i="0" u="none" strike="noStrike">
                          <a:solidFill>
                            <a:srgbClr val="333333"/>
                          </a:solidFill>
                          <a:effectLst/>
                          <a:latin typeface="Arial Black"/>
                        </a:rPr>
                        <a:t>Inversion AT</a:t>
                      </a: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700" b="0" i="0" u="none" strike="noStrike">
                          <a:solidFill>
                            <a:srgbClr val="333333"/>
                          </a:solidFill>
                          <a:effectLst/>
                          <a:latin typeface="Arial Black"/>
                        </a:rPr>
                        <a:t>Credito Fiscal</a:t>
                      </a: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700" b="0" i="0" u="none" strike="noStrike">
                          <a:solidFill>
                            <a:srgbClr val="333333"/>
                          </a:solidFill>
                          <a:effectLst/>
                          <a:latin typeface="Arial Black"/>
                        </a:rPr>
                        <a:t>Honorarios al Directorio</a:t>
                      </a: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700" b="0" i="0" u="none" strike="noStrike">
                          <a:solidFill>
                            <a:srgbClr val="333333"/>
                          </a:solidFill>
                          <a:effectLst/>
                          <a:latin typeface="Arial Black"/>
                        </a:rPr>
                        <a:t>Impuesto a las Ganancias</a:t>
                      </a: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700" b="0" i="0" u="none" strike="noStrike">
                          <a:solidFill>
                            <a:srgbClr val="333333"/>
                          </a:solidFill>
                          <a:effectLst/>
                          <a:latin typeface="Arial Black"/>
                        </a:rPr>
                        <a:t>TOTAL  EGRESOS</a:t>
                      </a: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700" b="0" i="0" u="none" strike="noStrike">
                          <a:solidFill>
                            <a:srgbClr val="333333"/>
                          </a:solidFill>
                          <a:effectLst/>
                          <a:latin typeface="Arial Black"/>
                        </a:rPr>
                        <a:t>Utilidades</a:t>
                      </a: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700" b="0" i="0" u="none" strike="noStrike">
                          <a:solidFill>
                            <a:srgbClr val="333333"/>
                          </a:solidFill>
                          <a:effectLst/>
                          <a:latin typeface="Arial Black"/>
                        </a:rPr>
                        <a:t>Amortización AF</a:t>
                      </a: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700" b="0" i="0" u="none" strike="noStrike">
                          <a:solidFill>
                            <a:srgbClr val="333333"/>
                          </a:solidFill>
                          <a:effectLst/>
                          <a:latin typeface="Arial Black"/>
                        </a:rPr>
                        <a:t>Recupero Credito Fiscal</a:t>
                      </a: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 Black"/>
                        </a:rPr>
                        <a:t>TOTAL</a:t>
                      </a:r>
                      <a:r>
                        <a:rPr lang="es-A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endParaRPr lang="es-AR" sz="700" b="0" i="0" u="none" strike="noStrike" dirty="0">
                        <a:solidFill>
                          <a:srgbClr val="333333"/>
                        </a:solidFill>
                        <a:effectLst/>
                        <a:latin typeface="Arial Black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700" b="0" i="0" u="none" strike="noStrike">
                          <a:solidFill>
                            <a:srgbClr val="333333"/>
                          </a:solidFill>
                          <a:effectLst/>
                          <a:latin typeface="Arial Black"/>
                        </a:rPr>
                        <a:t>Ingresos  -Egresos</a:t>
                      </a:r>
                      <a:r>
                        <a:rPr lang="es-AR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(Saldo)</a:t>
                      </a:r>
                      <a:endParaRPr lang="es-AR" sz="700" b="0" i="0" u="none" strike="noStrike">
                        <a:solidFill>
                          <a:srgbClr val="333333"/>
                        </a:solidFill>
                        <a:effectLst/>
                        <a:latin typeface="Arial Black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700" b="0" i="0" u="none" strike="noStrike">
                          <a:solidFill>
                            <a:srgbClr val="333333"/>
                          </a:solidFill>
                          <a:effectLst/>
                          <a:latin typeface="Arial Black"/>
                        </a:rPr>
                        <a:t>Ingresos  -Egresos</a:t>
                      </a:r>
                      <a:r>
                        <a:rPr lang="es-AR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(Acumulado)</a:t>
                      </a:r>
                      <a:endParaRPr lang="es-AR" sz="700" b="0" i="0" u="none" strike="noStrike">
                        <a:solidFill>
                          <a:srgbClr val="333333"/>
                        </a:solidFill>
                        <a:effectLst/>
                        <a:latin typeface="Arial Black"/>
                      </a:endParaRP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7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7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7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7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…</a:t>
                      </a: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7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</a:t>
                      </a: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-B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-D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TOTAL</a:t>
                      </a:r>
                    </a:p>
                  </a:txBody>
                  <a:tcPr marL="8143" marR="8143" marT="81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8143" marR="8143" marT="81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143" marR="8143" marT="81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s-AR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ctr" fontAlgn="t"/>
                      <a:r>
                        <a:rPr lang="es-A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</a:t>
                      </a:r>
                      <a:endParaRPr lang="es-A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s-AR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ctr" fontAlgn="t"/>
                      <a:r>
                        <a:rPr lang="es-A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  <a:endParaRPr lang="es-A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s-AR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ctr" fontAlgn="t"/>
                      <a:r>
                        <a:rPr lang="es-A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</a:t>
                      </a:r>
                      <a:endParaRPr lang="es-A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s-AR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ctr" fontAlgn="t"/>
                      <a:r>
                        <a:rPr lang="es-A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  <a:endParaRPr lang="es-A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43" marR="8143" marT="81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5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81183" y="70172"/>
            <a:ext cx="5820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Métodos para la primera evaluación</a:t>
            </a:r>
            <a:endParaRPr lang="es-A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1560" y="1142742"/>
            <a:ext cx="80648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AR" sz="2000" dirty="0">
                <a:solidFill>
                  <a:schemeClr val="tx2"/>
                </a:solidFill>
              </a:rPr>
              <a:t>Relación Beneficio – Costo</a:t>
            </a:r>
          </a:p>
          <a:p>
            <a:pPr marL="342900" indent="-342900">
              <a:buFont typeface="Arial" pitchFamily="34" charset="0"/>
              <a:buChar char="•"/>
            </a:pPr>
            <a:endParaRPr lang="es-AR" sz="2000" dirty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>
                <a:solidFill>
                  <a:schemeClr val="tx2"/>
                </a:solidFill>
              </a:rPr>
              <a:t>Rendimiento sobre la inversión</a:t>
            </a:r>
          </a:p>
          <a:p>
            <a:pPr marL="342900" indent="-342900">
              <a:buFont typeface="Arial" pitchFamily="34" charset="0"/>
              <a:buChar char="•"/>
            </a:pPr>
            <a:endParaRPr lang="es-AR" sz="2000" dirty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>
                <a:solidFill>
                  <a:schemeClr val="tx2"/>
                </a:solidFill>
              </a:rPr>
              <a:t>Punto de Equilibrio</a:t>
            </a:r>
          </a:p>
          <a:p>
            <a:pPr marL="342900" indent="-342900">
              <a:buFont typeface="Arial" pitchFamily="34" charset="0"/>
              <a:buChar char="•"/>
            </a:pPr>
            <a:endParaRPr lang="es-AR" sz="2000" dirty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>
                <a:solidFill>
                  <a:schemeClr val="tx2"/>
                </a:solidFill>
              </a:rPr>
              <a:t>Período de repago simple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s-AR" sz="2000" dirty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>
                <a:solidFill>
                  <a:schemeClr val="tx2"/>
                </a:solidFill>
              </a:rPr>
              <a:t>Método de la Rentabilidad Marginal </a:t>
            </a:r>
          </a:p>
        </p:txBody>
      </p:sp>
    </p:spTree>
    <p:extLst>
      <p:ext uri="{BB962C8B-B14F-4D97-AF65-F5344CB8AC3E}">
        <p14:creationId xmlns:p14="http://schemas.microsoft.com/office/powerpoint/2010/main" val="29696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512" y="980728"/>
            <a:ext cx="892899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u="sng" dirty="0">
                <a:solidFill>
                  <a:schemeClr val="tx2"/>
                </a:solidFill>
              </a:rPr>
              <a:t>RELACIÓN BENEFICIO / </a:t>
            </a:r>
            <a:r>
              <a:rPr lang="es-AR" sz="2000" u="sng" dirty="0" smtClean="0">
                <a:solidFill>
                  <a:schemeClr val="tx2"/>
                </a:solidFill>
              </a:rPr>
              <a:t>COSTO</a:t>
            </a:r>
          </a:p>
          <a:p>
            <a:endParaRPr lang="es-AR" sz="2000" u="sng" dirty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Es el cociente entre los valores de los ingresos generados por el proyecto y sus costos</a:t>
            </a:r>
          </a:p>
          <a:p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b="1" dirty="0">
                <a:solidFill>
                  <a:schemeClr val="tx2"/>
                </a:solidFill>
              </a:rPr>
              <a:t>RBC = </a:t>
            </a:r>
            <a:r>
              <a:rPr lang="es-AR" sz="2000" b="1" dirty="0" smtClean="0">
                <a:solidFill>
                  <a:schemeClr val="tx2"/>
                </a:solidFill>
              </a:rPr>
              <a:t>Ingresos del Proyecto </a:t>
            </a:r>
            <a:r>
              <a:rPr lang="es-AR" sz="2000" b="1" dirty="0">
                <a:solidFill>
                  <a:schemeClr val="tx2"/>
                </a:solidFill>
              </a:rPr>
              <a:t>/ </a:t>
            </a:r>
            <a:r>
              <a:rPr lang="es-AR" sz="2000" b="1" dirty="0" smtClean="0">
                <a:solidFill>
                  <a:schemeClr val="tx2"/>
                </a:solidFill>
              </a:rPr>
              <a:t>Egresos del proyecto</a:t>
            </a:r>
            <a:endParaRPr lang="es-AR" sz="2000" b="1" dirty="0">
              <a:solidFill>
                <a:schemeClr val="tx2"/>
              </a:solidFill>
            </a:endParaRPr>
          </a:p>
          <a:p>
            <a:endParaRPr lang="es-AR" sz="2000" dirty="0" smtClean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El proyecto es factible si la relación &gt; </a:t>
            </a:r>
            <a:r>
              <a:rPr lang="es-AR" sz="2000" dirty="0">
                <a:solidFill>
                  <a:schemeClr val="tx2"/>
                </a:solidFill>
              </a:rPr>
              <a:t>1</a:t>
            </a:r>
            <a:r>
              <a:rPr lang="es-AR" sz="2000" dirty="0" smtClean="0">
                <a:solidFill>
                  <a:schemeClr val="tx2"/>
                </a:solidFill>
              </a:rPr>
              <a:t>.</a:t>
            </a:r>
          </a:p>
          <a:p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u="sng" dirty="0" smtClean="0">
                <a:solidFill>
                  <a:schemeClr val="tx2"/>
                </a:solidFill>
              </a:rPr>
              <a:t>RENDIMIENTO </a:t>
            </a:r>
            <a:r>
              <a:rPr lang="es-AR" sz="2000" u="sng" dirty="0">
                <a:solidFill>
                  <a:schemeClr val="tx2"/>
                </a:solidFill>
              </a:rPr>
              <a:t>SOBRE LA INVERSIÓN</a:t>
            </a:r>
          </a:p>
          <a:p>
            <a:endParaRPr lang="es-AR" sz="2000" dirty="0" smtClean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ROI </a:t>
            </a:r>
            <a:r>
              <a:rPr lang="es-AR" sz="2000" dirty="0">
                <a:solidFill>
                  <a:schemeClr val="tx2"/>
                </a:solidFill>
              </a:rPr>
              <a:t>= </a:t>
            </a:r>
            <a:r>
              <a:rPr lang="el-GR" sz="2000" dirty="0">
                <a:solidFill>
                  <a:schemeClr val="tx2"/>
                </a:solidFill>
              </a:rPr>
              <a:t>Σ ( </a:t>
            </a:r>
            <a:r>
              <a:rPr lang="es-AR" sz="2000" dirty="0">
                <a:solidFill>
                  <a:schemeClr val="tx2"/>
                </a:solidFill>
              </a:rPr>
              <a:t>UE + </a:t>
            </a:r>
            <a:r>
              <a:rPr lang="es-AR" sz="2000" dirty="0" smtClean="0">
                <a:solidFill>
                  <a:schemeClr val="tx2"/>
                </a:solidFill>
              </a:rPr>
              <a:t>Amortizaciones) </a:t>
            </a:r>
            <a:r>
              <a:rPr lang="es-AR" sz="2000" dirty="0">
                <a:solidFill>
                  <a:schemeClr val="tx2"/>
                </a:solidFill>
              </a:rPr>
              <a:t>/ N0 * E0</a:t>
            </a:r>
          </a:p>
          <a:p>
            <a:endParaRPr lang="es-AR" sz="2000" dirty="0" smtClean="0">
              <a:solidFill>
                <a:schemeClr val="tx2"/>
              </a:solidFill>
            </a:endParaRPr>
          </a:p>
          <a:p>
            <a:r>
              <a:rPr lang="es-AR" sz="2000" dirty="0" smtClean="0">
                <a:solidFill>
                  <a:schemeClr val="tx2"/>
                </a:solidFill>
              </a:rPr>
              <a:t>N0= Vida útil del proyecto</a:t>
            </a:r>
          </a:p>
          <a:p>
            <a:r>
              <a:rPr lang="es-AR" sz="2000" dirty="0" smtClean="0">
                <a:solidFill>
                  <a:schemeClr val="tx2"/>
                </a:solidFill>
              </a:rPr>
              <a:t>E0= Inversión total capitalizada al momento 0</a:t>
            </a:r>
          </a:p>
          <a:p>
            <a:endParaRPr lang="es-AR" sz="2000" dirty="0">
              <a:solidFill>
                <a:schemeClr val="tx2"/>
              </a:solidFill>
            </a:endParaRPr>
          </a:p>
          <a:p>
            <a:r>
              <a:rPr lang="es-AR" sz="2000" b="1" dirty="0" smtClean="0">
                <a:solidFill>
                  <a:schemeClr val="tx2"/>
                </a:solidFill>
              </a:rPr>
              <a:t>Cuanto mas alto es el % mas atractiva la inversión</a:t>
            </a:r>
            <a:endParaRPr lang="es-AR" sz="2000" b="1" dirty="0">
              <a:solidFill>
                <a:schemeClr val="tx2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915816" y="65808"/>
            <a:ext cx="5933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Métodos para la primera evaluación </a:t>
            </a:r>
            <a:endParaRPr lang="es-A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625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zclas">
  <a:themeElements>
    <a:clrScheme name="Mezclas 4">
      <a:dk1>
        <a:srgbClr val="000000"/>
      </a:dk1>
      <a:lt1>
        <a:srgbClr val="FFFFFF"/>
      </a:lt1>
      <a:dk2>
        <a:srgbClr val="515F7B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Mezcla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zcla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zcla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zcla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ezclas 4">
    <a:dk1>
      <a:srgbClr val="000000"/>
    </a:dk1>
    <a:lt1>
      <a:srgbClr val="FFFFFF"/>
    </a:lt1>
    <a:dk2>
      <a:srgbClr val="515F7B"/>
    </a:dk2>
    <a:lt2>
      <a:srgbClr val="808080"/>
    </a:lt2>
    <a:accent1>
      <a:srgbClr val="9FCAD3"/>
    </a:accent1>
    <a:accent2>
      <a:srgbClr val="C0C0C0"/>
    </a:accent2>
    <a:accent3>
      <a:srgbClr val="FFFFFF"/>
    </a:accent3>
    <a:accent4>
      <a:srgbClr val="000000"/>
    </a:accent4>
    <a:accent5>
      <a:srgbClr val="CDE1E6"/>
    </a:accent5>
    <a:accent6>
      <a:srgbClr val="AEAEAE"/>
    </a:accent6>
    <a:hlink>
      <a:srgbClr val="91AFBF"/>
    </a:hlink>
    <a:folHlink>
      <a:srgbClr val="ECEAAC"/>
    </a:folHlink>
  </a:clrScheme>
</a:themeOverride>
</file>

<file path=ppt/theme/themeOverride3.xml><?xml version="1.0" encoding="utf-8"?>
<a:themeOverride xmlns:a="http://schemas.openxmlformats.org/drawingml/2006/main">
  <a:clrScheme name="Mezclas 4">
    <a:dk1>
      <a:srgbClr val="000000"/>
    </a:dk1>
    <a:lt1>
      <a:srgbClr val="FFFFFF"/>
    </a:lt1>
    <a:dk2>
      <a:srgbClr val="515F7B"/>
    </a:dk2>
    <a:lt2>
      <a:srgbClr val="808080"/>
    </a:lt2>
    <a:accent1>
      <a:srgbClr val="9FCAD3"/>
    </a:accent1>
    <a:accent2>
      <a:srgbClr val="C0C0C0"/>
    </a:accent2>
    <a:accent3>
      <a:srgbClr val="FFFFFF"/>
    </a:accent3>
    <a:accent4>
      <a:srgbClr val="000000"/>
    </a:accent4>
    <a:accent5>
      <a:srgbClr val="CDE1E6"/>
    </a:accent5>
    <a:accent6>
      <a:srgbClr val="AEAEAE"/>
    </a:accent6>
    <a:hlink>
      <a:srgbClr val="91AFBF"/>
    </a:hlink>
    <a:folHlink>
      <a:srgbClr val="ECEAA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</TotalTime>
  <Words>1218</Words>
  <Application>Microsoft Office PowerPoint</Application>
  <PresentationFormat>Presentación en pantalla (4:3)</PresentationFormat>
  <Paragraphs>362</Paragraphs>
  <Slides>24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6" baseType="lpstr">
      <vt:lpstr>Mezclas</vt:lpstr>
      <vt:lpstr>Hoja de cálculo</vt:lpstr>
      <vt:lpstr>Unidad N° 10  EVALUACIÓN DE PROYECTOS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SYC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SYC</dc:creator>
  <cp:lastModifiedBy>Administrador</cp:lastModifiedBy>
  <cp:revision>77</cp:revision>
  <cp:lastPrinted>2014-06-04T20:55:45Z</cp:lastPrinted>
  <dcterms:created xsi:type="dcterms:W3CDTF">2011-04-18T02:02:09Z</dcterms:created>
  <dcterms:modified xsi:type="dcterms:W3CDTF">2014-06-13T15:53:08Z</dcterms:modified>
</cp:coreProperties>
</file>