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D5DC9EC-13C1-4D38-AFD5-99F85DE0D37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Section sans titre" id="{B6A38B9C-0588-4E1D-B504-5DBB48EEA0E3}">
          <p14:sldIdLst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1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CF7FAF-8402-45CD-AB3C-D241347FDE00}" type="datetimeFigureOut">
              <a:rPr lang="fr-FR" smtClean="0"/>
              <a:t>26/06/2025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DBA93-A4EE-4522-9D3B-AC34A91698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5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7DBA93-A4EE-4522-9D3B-AC34A91698BE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0314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28868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8644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1147716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923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41192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84468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396118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591330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4093308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6/11/2025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1789359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98900" y="553719"/>
            <a:ext cx="3896359" cy="831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9950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1771652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46282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55932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27475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151366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18451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139696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4247291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6/11/2025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11721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6/11/2025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pc="-25" smtClean="0"/>
              <a:t>‹N°›</a:t>
            </a:fld>
            <a:endParaRPr lang="fr-FR" spc="-25" dirty="0"/>
          </a:p>
        </p:txBody>
      </p:sp>
    </p:spTree>
    <p:extLst>
      <p:ext uri="{BB962C8B-B14F-4D97-AF65-F5344CB8AC3E}">
        <p14:creationId xmlns:p14="http://schemas.microsoft.com/office/powerpoint/2010/main" val="3164999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  <p:sldLayoutId id="2147483789" r:id="rId18"/>
    <p:sldLayoutId id="2147483790" r:id="rId19"/>
    <p:sldLayoutId id="2147483791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03362" y="2695892"/>
            <a:ext cx="9312275" cy="1231900"/>
          </a:xfrm>
          <a:custGeom>
            <a:avLst/>
            <a:gdLst/>
            <a:ahLst/>
            <a:cxnLst/>
            <a:rect l="l" t="t" r="r" b="b"/>
            <a:pathLst>
              <a:path w="9312275" h="1231900">
                <a:moveTo>
                  <a:pt x="9291637" y="1231900"/>
                </a:moveTo>
                <a:lnTo>
                  <a:pt x="20637" y="1231900"/>
                </a:lnTo>
                <a:lnTo>
                  <a:pt x="17056" y="1231582"/>
                </a:lnTo>
                <a:lnTo>
                  <a:pt x="0" y="1211262"/>
                </a:lnTo>
                <a:lnTo>
                  <a:pt x="0" y="20637"/>
                </a:lnTo>
                <a:lnTo>
                  <a:pt x="20637" y="0"/>
                </a:lnTo>
                <a:lnTo>
                  <a:pt x="9291637" y="0"/>
                </a:lnTo>
                <a:lnTo>
                  <a:pt x="9312275" y="20637"/>
                </a:lnTo>
                <a:lnTo>
                  <a:pt x="41275" y="20637"/>
                </a:lnTo>
                <a:lnTo>
                  <a:pt x="20637" y="41275"/>
                </a:lnTo>
                <a:lnTo>
                  <a:pt x="41275" y="41275"/>
                </a:lnTo>
                <a:lnTo>
                  <a:pt x="41275" y="1190625"/>
                </a:lnTo>
                <a:lnTo>
                  <a:pt x="20637" y="1190625"/>
                </a:lnTo>
                <a:lnTo>
                  <a:pt x="41275" y="1211262"/>
                </a:lnTo>
                <a:lnTo>
                  <a:pt x="9312275" y="1211262"/>
                </a:lnTo>
                <a:lnTo>
                  <a:pt x="9311957" y="1214843"/>
                </a:lnTo>
                <a:lnTo>
                  <a:pt x="9295218" y="1231582"/>
                </a:lnTo>
                <a:lnTo>
                  <a:pt x="9291637" y="1231900"/>
                </a:lnTo>
                <a:close/>
              </a:path>
              <a:path w="9312275" h="1231900">
                <a:moveTo>
                  <a:pt x="41275" y="41275"/>
                </a:moveTo>
                <a:lnTo>
                  <a:pt x="20637" y="41275"/>
                </a:lnTo>
                <a:lnTo>
                  <a:pt x="41275" y="20637"/>
                </a:lnTo>
                <a:lnTo>
                  <a:pt x="41275" y="41275"/>
                </a:lnTo>
                <a:close/>
              </a:path>
              <a:path w="9312275" h="1231900">
                <a:moveTo>
                  <a:pt x="9271000" y="41275"/>
                </a:moveTo>
                <a:lnTo>
                  <a:pt x="41275" y="41275"/>
                </a:lnTo>
                <a:lnTo>
                  <a:pt x="41275" y="20637"/>
                </a:lnTo>
                <a:lnTo>
                  <a:pt x="9271000" y="20637"/>
                </a:lnTo>
                <a:lnTo>
                  <a:pt x="9271000" y="41275"/>
                </a:lnTo>
                <a:close/>
              </a:path>
              <a:path w="9312275" h="1231900">
                <a:moveTo>
                  <a:pt x="9271000" y="1211262"/>
                </a:moveTo>
                <a:lnTo>
                  <a:pt x="9271000" y="20637"/>
                </a:lnTo>
                <a:lnTo>
                  <a:pt x="9291637" y="41275"/>
                </a:lnTo>
                <a:lnTo>
                  <a:pt x="9312275" y="41275"/>
                </a:lnTo>
                <a:lnTo>
                  <a:pt x="9312275" y="1190625"/>
                </a:lnTo>
                <a:lnTo>
                  <a:pt x="9291637" y="1190625"/>
                </a:lnTo>
                <a:lnTo>
                  <a:pt x="9271000" y="1211262"/>
                </a:lnTo>
                <a:close/>
              </a:path>
              <a:path w="9312275" h="1231900">
                <a:moveTo>
                  <a:pt x="9312275" y="41275"/>
                </a:moveTo>
                <a:lnTo>
                  <a:pt x="9291637" y="41275"/>
                </a:lnTo>
                <a:lnTo>
                  <a:pt x="9271000" y="20637"/>
                </a:lnTo>
                <a:lnTo>
                  <a:pt x="9312275" y="20637"/>
                </a:lnTo>
                <a:lnTo>
                  <a:pt x="9312275" y="41275"/>
                </a:lnTo>
                <a:close/>
              </a:path>
              <a:path w="9312275" h="1231900">
                <a:moveTo>
                  <a:pt x="41275" y="1211262"/>
                </a:moveTo>
                <a:lnTo>
                  <a:pt x="20637" y="1190625"/>
                </a:lnTo>
                <a:lnTo>
                  <a:pt x="41275" y="1190625"/>
                </a:lnTo>
                <a:lnTo>
                  <a:pt x="41275" y="1211262"/>
                </a:lnTo>
                <a:close/>
              </a:path>
              <a:path w="9312275" h="1231900">
                <a:moveTo>
                  <a:pt x="9271000" y="1211262"/>
                </a:moveTo>
                <a:lnTo>
                  <a:pt x="41275" y="1211262"/>
                </a:lnTo>
                <a:lnTo>
                  <a:pt x="41275" y="1190625"/>
                </a:lnTo>
                <a:lnTo>
                  <a:pt x="9271000" y="1190625"/>
                </a:lnTo>
                <a:lnTo>
                  <a:pt x="9271000" y="1211262"/>
                </a:lnTo>
                <a:close/>
              </a:path>
              <a:path w="9312275" h="1231900">
                <a:moveTo>
                  <a:pt x="9312275" y="1211262"/>
                </a:moveTo>
                <a:lnTo>
                  <a:pt x="9271000" y="1211262"/>
                </a:lnTo>
                <a:lnTo>
                  <a:pt x="9291637" y="1190625"/>
                </a:lnTo>
                <a:lnTo>
                  <a:pt x="9312275" y="1190625"/>
                </a:lnTo>
                <a:lnTo>
                  <a:pt x="9312275" y="1211262"/>
                </a:lnTo>
                <a:close/>
              </a:path>
            </a:pathLst>
          </a:custGeom>
          <a:solidFill>
            <a:srgbClr val="451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03363" y="2727086"/>
            <a:ext cx="931227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79195" algn="ctr">
              <a:lnSpc>
                <a:spcPct val="129900"/>
              </a:lnSpc>
              <a:spcBef>
                <a:spcPts val="100"/>
              </a:spcBef>
            </a:pPr>
            <a:r>
              <a:rPr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</a:t>
            </a:r>
            <a:r>
              <a:rPr sz="28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d’un</a:t>
            </a:r>
            <a:r>
              <a:rPr sz="28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sz="28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2800" b="1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</a:t>
            </a:r>
            <a:endParaRPr lang="fr-FR" sz="2800" b="1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1179195" algn="ctr">
              <a:lnSpc>
                <a:spcPct val="129900"/>
              </a:lnSpc>
              <a:spcBef>
                <a:spcPts val="100"/>
              </a:spcBef>
            </a:pP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L’Agence</a:t>
            </a:r>
            <a:r>
              <a:rPr sz="28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Numérique</a:t>
            </a:r>
            <a:r>
              <a:rPr sz="28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28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l’Etat</a:t>
            </a:r>
            <a:r>
              <a:rPr sz="28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(AN-</a:t>
            </a:r>
            <a:r>
              <a:rPr sz="280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ETAT)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5027126"/>
            <a:ext cx="2606675" cy="830997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Réalis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</a:t>
            </a:r>
            <a:r>
              <a:rPr sz="2000" b="1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Salec</a:t>
            </a:r>
            <a:r>
              <a:rPr lang="fr-FR" sz="20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BAYA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C25362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2264" y="4158010"/>
            <a:ext cx="2878836" cy="92354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124201" y="1159836"/>
            <a:ext cx="6095999" cy="15722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Mémoire de fin d’études En vue de l’obtention de la Licence en</a:t>
            </a: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Développement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Administration Internet Et Intranet (DA2I)</a:t>
            </a:r>
            <a:br>
              <a:rPr kumimoji="0" lang="fr-FR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sous le thème 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0025" y="5281295"/>
            <a:ext cx="284797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Sous la supervision de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</a:t>
            </a:r>
            <a:r>
              <a:rPr sz="20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SEJAD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76800" y="6050660"/>
            <a:ext cx="395592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Année académique : 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r>
              <a:rPr lang="fr-FR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FB6B9CF-B1F1-4022-B0B6-BC00C10A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323" y="0"/>
            <a:ext cx="7090717" cy="1033018"/>
          </a:xfrm>
          <a:prstGeom prst="rect">
            <a:avLst/>
          </a:prstGeom>
        </p:spPr>
      </p:pic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3369830-A552-443E-8F0C-113DA2AD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endParaRPr lang="fr-FR" sz="1800"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752" y="1289303"/>
            <a:ext cx="1271016" cy="12710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41730" y="2738755"/>
            <a:ext cx="9906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Visiteurs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97810" y="2128723"/>
            <a:ext cx="4696460" cy="214629"/>
          </a:xfrm>
          <a:custGeom>
            <a:avLst/>
            <a:gdLst/>
            <a:ahLst/>
            <a:cxnLst/>
            <a:rect l="l" t="t" r="r" b="b"/>
            <a:pathLst>
              <a:path w="4696459" h="214630">
                <a:moveTo>
                  <a:pt x="4601934" y="107111"/>
                </a:moveTo>
                <a:lnTo>
                  <a:pt x="4494326" y="44335"/>
                </a:lnTo>
                <a:lnTo>
                  <a:pt x="4482553" y="22415"/>
                </a:lnTo>
                <a:lnTo>
                  <a:pt x="4483061" y="18707"/>
                </a:lnTo>
                <a:lnTo>
                  <a:pt x="4504364" y="0"/>
                </a:lnTo>
                <a:lnTo>
                  <a:pt x="4507674" y="0"/>
                </a:lnTo>
                <a:lnTo>
                  <a:pt x="4511382" y="495"/>
                </a:lnTo>
                <a:lnTo>
                  <a:pt x="4514964" y="1574"/>
                </a:lnTo>
                <a:lnTo>
                  <a:pt x="4518329" y="3200"/>
                </a:lnTo>
                <a:lnTo>
                  <a:pt x="4655639" y="83299"/>
                </a:lnTo>
                <a:lnTo>
                  <a:pt x="4649203" y="83299"/>
                </a:lnTo>
                <a:lnTo>
                  <a:pt x="4649203" y="86537"/>
                </a:lnTo>
                <a:lnTo>
                  <a:pt x="4637201" y="86537"/>
                </a:lnTo>
                <a:lnTo>
                  <a:pt x="4601934" y="107111"/>
                </a:lnTo>
                <a:close/>
              </a:path>
              <a:path w="4696459" h="214630">
                <a:moveTo>
                  <a:pt x="4561116" y="130924"/>
                </a:moveTo>
                <a:lnTo>
                  <a:pt x="0" y="130924"/>
                </a:lnTo>
                <a:lnTo>
                  <a:pt x="0" y="83299"/>
                </a:lnTo>
                <a:lnTo>
                  <a:pt x="4561116" y="83299"/>
                </a:lnTo>
                <a:lnTo>
                  <a:pt x="4601934" y="107111"/>
                </a:lnTo>
                <a:lnTo>
                  <a:pt x="4561116" y="130924"/>
                </a:lnTo>
                <a:close/>
              </a:path>
              <a:path w="4696459" h="214630">
                <a:moveTo>
                  <a:pt x="4655639" y="130924"/>
                </a:moveTo>
                <a:lnTo>
                  <a:pt x="4649203" y="130924"/>
                </a:lnTo>
                <a:lnTo>
                  <a:pt x="4649203" y="83299"/>
                </a:lnTo>
                <a:lnTo>
                  <a:pt x="4655639" y="83299"/>
                </a:lnTo>
                <a:lnTo>
                  <a:pt x="4696460" y="107111"/>
                </a:lnTo>
                <a:lnTo>
                  <a:pt x="4655639" y="130924"/>
                </a:lnTo>
                <a:close/>
              </a:path>
              <a:path w="4696459" h="214630">
                <a:moveTo>
                  <a:pt x="4637201" y="127685"/>
                </a:moveTo>
                <a:lnTo>
                  <a:pt x="4601934" y="107111"/>
                </a:lnTo>
                <a:lnTo>
                  <a:pt x="4637201" y="86537"/>
                </a:lnTo>
                <a:lnTo>
                  <a:pt x="4637201" y="127685"/>
                </a:lnTo>
                <a:close/>
              </a:path>
              <a:path w="4696459" h="214630">
                <a:moveTo>
                  <a:pt x="4649203" y="127685"/>
                </a:moveTo>
                <a:lnTo>
                  <a:pt x="4637201" y="127685"/>
                </a:lnTo>
                <a:lnTo>
                  <a:pt x="4637201" y="86537"/>
                </a:lnTo>
                <a:lnTo>
                  <a:pt x="4649203" y="86537"/>
                </a:lnTo>
                <a:lnTo>
                  <a:pt x="4649203" y="127685"/>
                </a:lnTo>
                <a:close/>
              </a:path>
              <a:path w="4696459" h="214630">
                <a:moveTo>
                  <a:pt x="4508245" y="214147"/>
                </a:moveTo>
                <a:lnTo>
                  <a:pt x="4503940" y="214147"/>
                </a:lnTo>
                <a:lnTo>
                  <a:pt x="4500270" y="213487"/>
                </a:lnTo>
                <a:lnTo>
                  <a:pt x="4482553" y="191808"/>
                </a:lnTo>
                <a:lnTo>
                  <a:pt x="4482630" y="188074"/>
                </a:lnTo>
                <a:lnTo>
                  <a:pt x="4601934" y="107111"/>
                </a:lnTo>
                <a:lnTo>
                  <a:pt x="4637201" y="127685"/>
                </a:lnTo>
                <a:lnTo>
                  <a:pt x="4649203" y="127685"/>
                </a:lnTo>
                <a:lnTo>
                  <a:pt x="4649203" y="130924"/>
                </a:lnTo>
                <a:lnTo>
                  <a:pt x="4655639" y="130924"/>
                </a:lnTo>
                <a:lnTo>
                  <a:pt x="4518329" y="211023"/>
                </a:lnTo>
                <a:lnTo>
                  <a:pt x="4514964" y="212648"/>
                </a:lnTo>
                <a:lnTo>
                  <a:pt x="4511382" y="213728"/>
                </a:lnTo>
                <a:lnTo>
                  <a:pt x="4508245" y="214147"/>
                </a:lnTo>
                <a:close/>
              </a:path>
            </a:pathLst>
          </a:custGeom>
          <a:solidFill>
            <a:srgbClr val="6023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73644" y="1906270"/>
            <a:ext cx="4406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Consulter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informations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du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site </a:t>
            </a:r>
            <a:r>
              <a:rPr sz="2400" b="1" dirty="0">
                <a:latin typeface="Times New Roman"/>
                <a:cs typeface="Times New Roman"/>
              </a:rPr>
              <a:t>et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intéragir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avec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chatbot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9CF228FA-0957-408A-B28D-D3494E620E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3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Les</a:t>
            </a:r>
            <a:r>
              <a:rPr spc="-65" dirty="0"/>
              <a:t> </a:t>
            </a:r>
            <a:r>
              <a:rPr dirty="0"/>
              <a:t>Besoins</a:t>
            </a:r>
            <a:r>
              <a:rPr spc="-65" dirty="0"/>
              <a:t> </a:t>
            </a:r>
            <a:r>
              <a:rPr dirty="0"/>
              <a:t>non</a:t>
            </a:r>
            <a:r>
              <a:rPr spc="-65" dirty="0"/>
              <a:t> </a:t>
            </a:r>
            <a:r>
              <a:rPr spc="-10" dirty="0"/>
              <a:t>fonctionnels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4732" y="2016251"/>
            <a:ext cx="1267968" cy="12679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1260" y="3300730"/>
            <a:ext cx="31857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Accessibilité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Compatibilité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9080" y="2016251"/>
            <a:ext cx="1271016" cy="11353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957184" y="3323590"/>
            <a:ext cx="14363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34940" y="3988308"/>
            <a:ext cx="1274064" cy="12740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14315" y="5507990"/>
            <a:ext cx="9144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Sécurité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0052C7B2-F04A-41AA-A4D2-2E4AC3117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z="1800" spc="-25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fr-FR"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A71133-9B45-41CB-892B-506D6142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E8286-85DE-4CB4-A406-01DCE39B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b="1" dirty="0">
                <a:latin typeface="Times New Roman"/>
                <a:cs typeface="Times New Roman"/>
              </a:rPr>
              <a:t>Le</a:t>
            </a:r>
            <a:r>
              <a:rPr lang="fr-FR" sz="2400" b="1" spc="-35" dirty="0">
                <a:latin typeface="Times New Roman"/>
                <a:cs typeface="Times New Roman"/>
              </a:rPr>
              <a:t> </a:t>
            </a:r>
            <a:r>
              <a:rPr lang="fr-FR" sz="2400" b="1" dirty="0">
                <a:latin typeface="Times New Roman"/>
                <a:cs typeface="Times New Roman"/>
              </a:rPr>
              <a:t>langage</a:t>
            </a:r>
            <a:r>
              <a:rPr lang="fr-FR" sz="2400" b="1" spc="-20" dirty="0">
                <a:latin typeface="Times New Roman"/>
                <a:cs typeface="Times New Roman"/>
              </a:rPr>
              <a:t> UML</a:t>
            </a:r>
            <a:r>
              <a:rPr lang="fr-FR" sz="2400" b="1" spc="-120" dirty="0">
                <a:latin typeface="Times New Roman"/>
                <a:cs typeface="Times New Roman"/>
              </a:rPr>
              <a:t> </a:t>
            </a:r>
            <a:r>
              <a:rPr lang="fr-FR" sz="2400" b="1" dirty="0">
                <a:latin typeface="Times New Roman"/>
                <a:cs typeface="Times New Roman"/>
              </a:rPr>
              <a:t>(langage</a:t>
            </a:r>
            <a:r>
              <a:rPr lang="fr-FR" sz="2400" b="1" spc="-20" dirty="0">
                <a:latin typeface="Times New Roman"/>
                <a:cs typeface="Times New Roman"/>
              </a:rPr>
              <a:t> </a:t>
            </a:r>
            <a:r>
              <a:rPr lang="fr-FR" sz="2400" b="1" dirty="0">
                <a:latin typeface="Times New Roman"/>
                <a:cs typeface="Times New Roman"/>
              </a:rPr>
              <a:t>de</a:t>
            </a:r>
            <a:r>
              <a:rPr lang="fr-FR" sz="2400" b="1" spc="-20" dirty="0">
                <a:latin typeface="Times New Roman"/>
                <a:cs typeface="Times New Roman"/>
              </a:rPr>
              <a:t> </a:t>
            </a:r>
            <a:r>
              <a:rPr lang="fr-FR" sz="2400" b="1" dirty="0">
                <a:latin typeface="Times New Roman"/>
                <a:cs typeface="Times New Roman"/>
              </a:rPr>
              <a:t>modélisation</a:t>
            </a:r>
            <a:r>
              <a:rPr lang="fr-FR" sz="2400" b="1" spc="-30" dirty="0">
                <a:latin typeface="Times New Roman"/>
                <a:cs typeface="Times New Roman"/>
              </a:rPr>
              <a:t> </a:t>
            </a:r>
            <a:r>
              <a:rPr lang="fr-FR" sz="2400" b="1" spc="-10" dirty="0">
                <a:latin typeface="Times New Roman"/>
                <a:cs typeface="Times New Roman"/>
              </a:rPr>
              <a:t>unifié)</a:t>
            </a:r>
          </a:p>
          <a:p>
            <a:pPr marL="0" indent="0">
              <a:buNone/>
            </a:pPr>
            <a:endParaRPr lang="fr-FR" sz="2400" dirty="0">
              <a:latin typeface="Times New Roman"/>
              <a:cs typeface="Times New Roman"/>
            </a:endParaRPr>
          </a:p>
          <a:p>
            <a:endParaRPr lang="fr-FR" dirty="0"/>
          </a:p>
        </p:txBody>
      </p:sp>
      <p:pic>
        <p:nvPicPr>
          <p:cNvPr id="5" name="object 7">
            <a:extLst>
              <a:ext uri="{FF2B5EF4-FFF2-40B4-BE49-F238E27FC236}">
                <a16:creationId xmlns:a16="http://schemas.microsoft.com/office/drawing/2014/main" id="{48380F1D-3E88-4297-B040-F45590FF0B5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00015" y="2961132"/>
            <a:ext cx="2433828" cy="176783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5C389-1B25-465A-A8CD-A517BF25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z="1800" spc="-25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fr-FR" spc="-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09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7183" y="550486"/>
            <a:ext cx="51816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Diagramme</a:t>
            </a:r>
            <a:r>
              <a:rPr sz="2000" spc="-25" dirty="0"/>
              <a:t> </a:t>
            </a:r>
            <a:r>
              <a:rPr sz="2000" dirty="0"/>
              <a:t>de</a:t>
            </a:r>
            <a:r>
              <a:rPr sz="2000" spc="-25" dirty="0"/>
              <a:t> </a:t>
            </a:r>
            <a:r>
              <a:rPr sz="2000" dirty="0"/>
              <a:t>cas</a:t>
            </a:r>
            <a:r>
              <a:rPr sz="2000" spc="-25" dirty="0"/>
              <a:t> </a:t>
            </a:r>
            <a:r>
              <a:rPr sz="2000" spc="-10" dirty="0"/>
              <a:t>d’utilisation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4100" y="1295400"/>
            <a:ext cx="7287767" cy="469087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97112A-7947-4F9D-8EF0-0D6189685B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458688"/>
            <a:ext cx="44958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Diagramme</a:t>
            </a:r>
            <a:r>
              <a:rPr sz="2000" spc="-35" dirty="0"/>
              <a:t> </a:t>
            </a:r>
            <a:r>
              <a:rPr sz="2000" dirty="0"/>
              <a:t>de</a:t>
            </a:r>
            <a:r>
              <a:rPr sz="2000" spc="-30" dirty="0"/>
              <a:t> </a:t>
            </a:r>
            <a:r>
              <a:rPr sz="2000" spc="-10" dirty="0"/>
              <a:t>séquence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303020"/>
            <a:ext cx="8410956" cy="42519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CCA13F-A3F1-4386-AB50-47F2AC94CA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7600" y="624336"/>
            <a:ext cx="4648200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Diagramme</a:t>
            </a:r>
            <a:r>
              <a:rPr sz="2000" spc="-35" dirty="0"/>
              <a:t> </a:t>
            </a:r>
            <a:r>
              <a:rPr sz="2000" dirty="0"/>
              <a:t>de</a:t>
            </a:r>
            <a:r>
              <a:rPr sz="2000" spc="-30" dirty="0"/>
              <a:t> </a:t>
            </a:r>
            <a:r>
              <a:rPr sz="2000" spc="-10" dirty="0"/>
              <a:t>classe</a:t>
            </a:r>
            <a:endParaRPr sz="20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3278" y="1191967"/>
            <a:ext cx="8505444" cy="466953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94AD2E-30CB-41D7-B963-965238681B0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869" y="1412875"/>
            <a:ext cx="876871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latin typeface="Times New Roman"/>
                <a:cs typeface="Times New Roman"/>
              </a:rPr>
              <a:t>04</a:t>
            </a:r>
            <a:endParaRPr sz="5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400" b="1" dirty="0">
                <a:latin typeface="Times New Roman"/>
                <a:cs typeface="Times New Roman"/>
              </a:rPr>
              <a:t>Outils</a:t>
            </a:r>
            <a:r>
              <a:rPr sz="5400" b="1" spc="-80" dirty="0">
                <a:latin typeface="Times New Roman"/>
                <a:cs typeface="Times New Roman"/>
              </a:rPr>
              <a:t> </a:t>
            </a:r>
            <a:r>
              <a:rPr sz="5400" b="1" dirty="0">
                <a:latin typeface="Times New Roman"/>
                <a:cs typeface="Times New Roman"/>
              </a:rPr>
              <a:t>et</a:t>
            </a:r>
            <a:r>
              <a:rPr sz="5400" b="1" spc="-70" dirty="0">
                <a:latin typeface="Times New Roman"/>
                <a:cs typeface="Times New Roman"/>
              </a:rPr>
              <a:t> </a:t>
            </a:r>
            <a:r>
              <a:rPr sz="5400" b="1" dirty="0">
                <a:latin typeface="Times New Roman"/>
                <a:cs typeface="Times New Roman"/>
              </a:rPr>
              <a:t>technologies</a:t>
            </a:r>
            <a:r>
              <a:rPr sz="5400" b="1" spc="-65" dirty="0">
                <a:latin typeface="Times New Roman"/>
                <a:cs typeface="Times New Roman"/>
              </a:rPr>
              <a:t> </a:t>
            </a:r>
            <a:r>
              <a:rPr sz="5400" b="1" spc="-10" dirty="0">
                <a:latin typeface="Times New Roman"/>
                <a:cs typeface="Times New Roman"/>
              </a:rPr>
              <a:t>utilisées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301602-584D-461B-9D39-86DA0B03B7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600" y="1265554"/>
            <a:ext cx="142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Partie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web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1920239"/>
            <a:ext cx="859536" cy="8747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1668779"/>
            <a:ext cx="3609340" cy="2308860"/>
            <a:chOff x="0" y="1668779"/>
            <a:chExt cx="3609340" cy="23088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0432" y="1668779"/>
              <a:ext cx="1606295" cy="11277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4288" y="1760219"/>
              <a:ext cx="1304543" cy="1124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884931"/>
              <a:ext cx="2013204" cy="9707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5376" y="2994659"/>
              <a:ext cx="1147572" cy="9829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943975" y="1294129"/>
            <a:ext cx="196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Partie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Chatbot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22307" y="1760220"/>
            <a:ext cx="1249679" cy="946403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297679" y="1265554"/>
            <a:ext cx="2024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Base</a:t>
            </a:r>
            <a:r>
              <a:rPr sz="2400" spc="-20" dirty="0"/>
              <a:t> </a:t>
            </a:r>
            <a:r>
              <a:rPr sz="2400" dirty="0"/>
              <a:t>de</a:t>
            </a:r>
            <a:r>
              <a:rPr sz="2400" spc="-20" dirty="0"/>
              <a:t> </a:t>
            </a:r>
            <a:r>
              <a:rPr sz="2400" spc="-10" dirty="0"/>
              <a:t>donnée</a:t>
            </a:r>
            <a:endParaRPr sz="2400"/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58867" y="1836420"/>
            <a:ext cx="1546860" cy="8717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991734" y="4149725"/>
            <a:ext cx="821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Outils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8432" y="4594859"/>
              <a:ext cx="1129284" cy="79857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9700" y="4594859"/>
              <a:ext cx="1431036" cy="8884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AA88E327-2B7D-4656-9001-851BCA3A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z="1800" spc="-25" dirty="0"/>
              <a:t>16</a:t>
            </a:r>
            <a:endParaRPr lang="fr-FR"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025" y="1398270"/>
            <a:ext cx="44069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latin typeface="Times New Roman"/>
                <a:cs typeface="Times New Roman"/>
              </a:rPr>
              <a:t>05</a:t>
            </a:r>
            <a:endParaRPr sz="5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400" b="1" spc="-10" dirty="0">
                <a:latin typeface="Times New Roman"/>
                <a:cs typeface="Times New Roman"/>
              </a:rPr>
              <a:t>Démonstration</a:t>
            </a:r>
            <a:endParaRPr sz="5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DF66896-A5A6-4631-9949-FD53D3B58D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9630" y="1455420"/>
            <a:ext cx="737552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latin typeface="Times New Roman"/>
                <a:cs typeface="Times New Roman"/>
              </a:rPr>
              <a:t>06</a:t>
            </a:r>
            <a:endParaRPr sz="5400" b="1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307079" algn="l"/>
              </a:tabLst>
            </a:pPr>
            <a:r>
              <a:rPr sz="5400" b="1" spc="-10" dirty="0">
                <a:latin typeface="Times New Roman"/>
                <a:cs typeface="Times New Roman"/>
              </a:rPr>
              <a:t>Conclusion</a:t>
            </a:r>
            <a:r>
              <a:rPr sz="5400" b="1" dirty="0">
                <a:latin typeface="Times New Roman"/>
                <a:cs typeface="Times New Roman"/>
              </a:rPr>
              <a:t>	et</a:t>
            </a:r>
            <a:r>
              <a:rPr sz="5400" b="1" spc="-35" dirty="0">
                <a:latin typeface="Times New Roman"/>
                <a:cs typeface="Times New Roman"/>
              </a:rPr>
              <a:t> </a:t>
            </a:r>
            <a:r>
              <a:rPr sz="5400" b="1" spc="-10" dirty="0">
                <a:latin typeface="Times New Roman"/>
                <a:cs typeface="Times New Roman"/>
              </a:rPr>
              <a:t>perspectives</a:t>
            </a:r>
            <a:endParaRPr sz="5400"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421126F-4C8A-40E5-AF4B-CB58440170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718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9485" y="1948815"/>
            <a:ext cx="13341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01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Introduction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940" y="1837054"/>
            <a:ext cx="28130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02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Verdana"/>
                <a:cs typeface="Verdana"/>
              </a:rPr>
              <a:t>Problématique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Solution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2459" y="1837054"/>
            <a:ext cx="2426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03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5" dirty="0">
                <a:latin typeface="Verdana"/>
                <a:cs typeface="Verdana"/>
              </a:rPr>
              <a:t>Analyse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conception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9485" y="3180715"/>
            <a:ext cx="33216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04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65" dirty="0">
                <a:latin typeface="Verdana"/>
                <a:cs typeface="Verdana"/>
              </a:rPr>
              <a:t>Outils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technologies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utilisées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9154" y="3333115"/>
            <a:ext cx="16167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05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70" dirty="0">
                <a:latin typeface="Verdana"/>
                <a:cs typeface="Verdana"/>
              </a:rPr>
              <a:t>Démonstration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8675" y="3517265"/>
            <a:ext cx="2959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Verdana"/>
                <a:cs typeface="Verdana"/>
              </a:rPr>
              <a:t>06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45" dirty="0">
                <a:latin typeface="Verdana"/>
                <a:cs typeface="Verdana"/>
              </a:rPr>
              <a:t>Conclusion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et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perspectives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FAE9631-DA03-42C3-AE6C-9099BBA6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z="1800" spc="-2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533400"/>
            <a:ext cx="32315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Conclusion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5250FE-437B-464D-8CD7-396CBFABEA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19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EBDB7BA-91C1-4F0B-861E-38745238C4F1}"/>
              </a:ext>
            </a:extLst>
          </p:cNvPr>
          <p:cNvSpPr txBox="1"/>
          <p:nvPr/>
        </p:nvSpPr>
        <p:spPr>
          <a:xfrm>
            <a:off x="1295400" y="1524000"/>
            <a:ext cx="8382000" cy="253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Mise en pratique du développement web, conception UML et gestion de bases de données.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Prise en compte de l’expérience utilisateur dans la réalisation.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 site web moderne, accessible et aligné avec les besoins de l’agence.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Réponse à un besoin réel : améliorer la visibilité et la communication de l’AN-ETAT</a:t>
            </a:r>
            <a:r>
              <a:rPr lang="fr-FR" b="1" dirty="0"/>
              <a:t>.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533400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Perspectives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8D2DB-60D9-4B00-8480-A038FB8E2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20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E976C0-DD52-492A-93A9-93B9D387F501}"/>
              </a:ext>
            </a:extLst>
          </p:cNvPr>
          <p:cNvSpPr txBox="1"/>
          <p:nvPr/>
        </p:nvSpPr>
        <p:spPr>
          <a:xfrm>
            <a:off x="1371600" y="2057400"/>
            <a:ext cx="7772400" cy="1288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Rendre le chatbot plus pertinent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Développer une application mobile dédiée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Connecter le site à d’autres plateformes gouvernementales via des 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369" y="1536700"/>
            <a:ext cx="37477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latin typeface="Times New Roman"/>
                <a:cs typeface="Times New Roman"/>
              </a:rPr>
              <a:t>01</a:t>
            </a:r>
            <a:endParaRPr sz="5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400" b="1" spc="-10" dirty="0">
                <a:latin typeface="Times New Roman"/>
                <a:cs typeface="Times New Roman"/>
              </a:rPr>
              <a:t>Introduction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3BC7F9-B22B-4C71-A471-3480B0C7CA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2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8CB7A70-897E-4400-A9C5-BCE0A45CF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254" y="3886200"/>
            <a:ext cx="2385267" cy="579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9369" y="1592579"/>
            <a:ext cx="4356735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latin typeface="Times New Roman"/>
                <a:cs typeface="Times New Roman"/>
              </a:rPr>
              <a:t>02</a:t>
            </a:r>
            <a:endParaRPr sz="5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5400" b="1" spc="-20" dirty="0">
                <a:latin typeface="Times New Roman"/>
                <a:cs typeface="Times New Roman"/>
              </a:rPr>
              <a:t>Problématique </a:t>
            </a:r>
            <a:r>
              <a:rPr sz="5400" b="1" dirty="0">
                <a:latin typeface="Times New Roman"/>
                <a:cs typeface="Times New Roman"/>
              </a:rPr>
              <a:t>et</a:t>
            </a:r>
            <a:r>
              <a:rPr sz="5400" b="1" spc="-50" dirty="0">
                <a:latin typeface="Times New Roman"/>
                <a:cs typeface="Times New Roman"/>
              </a:rPr>
              <a:t> </a:t>
            </a:r>
            <a:r>
              <a:rPr sz="5400" b="1" spc="-10" dirty="0">
                <a:latin typeface="Times New Roman"/>
                <a:cs typeface="Times New Roman"/>
              </a:rPr>
              <a:t>solution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E46995-30C0-45E8-B8E6-6B73C047D0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174" y="599304"/>
            <a:ext cx="9905998" cy="953465"/>
          </a:xfrm>
          <a:prstGeom prst="rect">
            <a:avLst/>
          </a:prstGeom>
        </p:spPr>
        <p:txBody>
          <a:bodyPr vert="horz" wrap="square" lIns="0" tIns="395604" rIns="0" bIns="0" rtlCol="0">
            <a:spAutoFit/>
          </a:bodyPr>
          <a:lstStyle/>
          <a:p>
            <a:pPr marL="191770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Problématique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E7FD3-2A4D-4EFA-A4D3-D179BC52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z="1800" spc="-25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FFBDEB0-80B6-4FC4-94DD-A127EB384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3581400" cy="301942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310A7F8-F50F-45AE-84D7-00DB250829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33472"/>
            <a:ext cx="1752600" cy="17526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A40E808E-799F-4439-A379-F92E8DBD70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683764"/>
            <a:ext cx="1524000" cy="14904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898900" y="556072"/>
            <a:ext cx="6083300" cy="826508"/>
          </a:xfrm>
          <a:prstGeom prst="rect">
            <a:avLst/>
          </a:prstGeom>
        </p:spPr>
        <p:txBody>
          <a:bodyPr vert="horz" wrap="square" lIns="0" tIns="208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Solution</a:t>
            </a:r>
            <a:r>
              <a:rPr lang="fr-FR" spc="-150" dirty="0"/>
              <a:t> </a:t>
            </a:r>
            <a:r>
              <a:rPr spc="-10" dirty="0"/>
              <a:t>proposée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9819" y="2246629"/>
            <a:ext cx="4792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Création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d’un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site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web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avec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chatbot: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5751" y="3067811"/>
            <a:ext cx="1880616" cy="110185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7AF6C1-F05B-4E4B-8CAA-3380151DB7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6935" y="1298575"/>
            <a:ext cx="318770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spc="-25" dirty="0">
                <a:latin typeface="Times New Roman"/>
                <a:cs typeface="Times New Roman"/>
              </a:rPr>
              <a:t>03</a:t>
            </a:r>
            <a:endParaRPr sz="5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5400" b="1" dirty="0">
                <a:latin typeface="Times New Roman"/>
                <a:cs typeface="Times New Roman"/>
              </a:rPr>
              <a:t>Analyse</a:t>
            </a:r>
            <a:r>
              <a:rPr sz="5400" b="1" spc="-80" dirty="0">
                <a:latin typeface="Times New Roman"/>
                <a:cs typeface="Times New Roman"/>
              </a:rPr>
              <a:t> </a:t>
            </a:r>
            <a:r>
              <a:rPr sz="5400" b="1" spc="-25" dirty="0">
                <a:latin typeface="Times New Roman"/>
                <a:cs typeface="Times New Roman"/>
              </a:rPr>
              <a:t>et </a:t>
            </a:r>
            <a:r>
              <a:rPr sz="5400" b="1" spc="-10" dirty="0">
                <a:latin typeface="Times New Roman"/>
                <a:cs typeface="Times New Roman"/>
              </a:rPr>
              <a:t>conception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9578B9-858B-44EF-9259-D9C759D81E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212725">
              <a:lnSpc>
                <a:spcPct val="100000"/>
              </a:lnSpc>
              <a:spcBef>
                <a:spcPts val="95"/>
              </a:spcBef>
            </a:pPr>
            <a:r>
              <a:rPr dirty="0"/>
              <a:t>Les</a:t>
            </a:r>
            <a:r>
              <a:rPr spc="-65" dirty="0"/>
              <a:t> </a:t>
            </a:r>
            <a:r>
              <a:rPr dirty="0"/>
              <a:t>Besoins</a:t>
            </a:r>
            <a:r>
              <a:rPr spc="-65" dirty="0"/>
              <a:t> </a:t>
            </a:r>
            <a:r>
              <a:rPr spc="-10" dirty="0"/>
              <a:t>fonctionnels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5781" y="1923034"/>
            <a:ext cx="1269491" cy="12694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76400" y="3368947"/>
            <a:ext cx="7740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Admin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77187" y="2714845"/>
            <a:ext cx="3483610" cy="214629"/>
          </a:xfrm>
          <a:custGeom>
            <a:avLst/>
            <a:gdLst/>
            <a:ahLst/>
            <a:cxnLst/>
            <a:rect l="l" t="t" r="r" b="b"/>
            <a:pathLst>
              <a:path w="3483609" h="214630">
                <a:moveTo>
                  <a:pt x="3389084" y="107111"/>
                </a:moveTo>
                <a:lnTo>
                  <a:pt x="3281476" y="44335"/>
                </a:lnTo>
                <a:lnTo>
                  <a:pt x="3269703" y="22415"/>
                </a:lnTo>
                <a:lnTo>
                  <a:pt x="3270211" y="18707"/>
                </a:lnTo>
                <a:lnTo>
                  <a:pt x="3291514" y="0"/>
                </a:lnTo>
                <a:lnTo>
                  <a:pt x="3294824" y="0"/>
                </a:lnTo>
                <a:lnTo>
                  <a:pt x="3298532" y="495"/>
                </a:lnTo>
                <a:lnTo>
                  <a:pt x="3302114" y="1574"/>
                </a:lnTo>
                <a:lnTo>
                  <a:pt x="3305479" y="3200"/>
                </a:lnTo>
                <a:lnTo>
                  <a:pt x="3442789" y="83299"/>
                </a:lnTo>
                <a:lnTo>
                  <a:pt x="3436353" y="83299"/>
                </a:lnTo>
                <a:lnTo>
                  <a:pt x="3436353" y="86537"/>
                </a:lnTo>
                <a:lnTo>
                  <a:pt x="3424351" y="86537"/>
                </a:lnTo>
                <a:lnTo>
                  <a:pt x="3389084" y="107111"/>
                </a:lnTo>
                <a:close/>
              </a:path>
              <a:path w="3483609" h="214630">
                <a:moveTo>
                  <a:pt x="3348266" y="130924"/>
                </a:moveTo>
                <a:lnTo>
                  <a:pt x="0" y="130924"/>
                </a:lnTo>
                <a:lnTo>
                  <a:pt x="0" y="83299"/>
                </a:lnTo>
                <a:lnTo>
                  <a:pt x="3348266" y="83299"/>
                </a:lnTo>
                <a:lnTo>
                  <a:pt x="3389084" y="107111"/>
                </a:lnTo>
                <a:lnTo>
                  <a:pt x="3348266" y="130924"/>
                </a:lnTo>
                <a:close/>
              </a:path>
              <a:path w="3483609" h="214630">
                <a:moveTo>
                  <a:pt x="3442789" y="130924"/>
                </a:moveTo>
                <a:lnTo>
                  <a:pt x="3436353" y="130924"/>
                </a:lnTo>
                <a:lnTo>
                  <a:pt x="3436353" y="83299"/>
                </a:lnTo>
                <a:lnTo>
                  <a:pt x="3442789" y="83299"/>
                </a:lnTo>
                <a:lnTo>
                  <a:pt x="3483609" y="107111"/>
                </a:lnTo>
                <a:lnTo>
                  <a:pt x="3442789" y="130924"/>
                </a:lnTo>
                <a:close/>
              </a:path>
              <a:path w="3483609" h="214630">
                <a:moveTo>
                  <a:pt x="3424351" y="127685"/>
                </a:moveTo>
                <a:lnTo>
                  <a:pt x="3389084" y="107111"/>
                </a:lnTo>
                <a:lnTo>
                  <a:pt x="3424351" y="86537"/>
                </a:lnTo>
                <a:lnTo>
                  <a:pt x="3424351" y="127685"/>
                </a:lnTo>
                <a:close/>
              </a:path>
              <a:path w="3483609" h="214630">
                <a:moveTo>
                  <a:pt x="3436353" y="127685"/>
                </a:moveTo>
                <a:lnTo>
                  <a:pt x="3424351" y="127685"/>
                </a:lnTo>
                <a:lnTo>
                  <a:pt x="3424351" y="86537"/>
                </a:lnTo>
                <a:lnTo>
                  <a:pt x="3436353" y="86537"/>
                </a:lnTo>
                <a:lnTo>
                  <a:pt x="3436353" y="127685"/>
                </a:lnTo>
                <a:close/>
              </a:path>
              <a:path w="3483609" h="214630">
                <a:moveTo>
                  <a:pt x="3295395" y="214147"/>
                </a:moveTo>
                <a:lnTo>
                  <a:pt x="3291090" y="214147"/>
                </a:lnTo>
                <a:lnTo>
                  <a:pt x="3287420" y="213487"/>
                </a:lnTo>
                <a:lnTo>
                  <a:pt x="3269703" y="191808"/>
                </a:lnTo>
                <a:lnTo>
                  <a:pt x="3269780" y="188074"/>
                </a:lnTo>
                <a:lnTo>
                  <a:pt x="3389084" y="107111"/>
                </a:lnTo>
                <a:lnTo>
                  <a:pt x="3424351" y="127685"/>
                </a:lnTo>
                <a:lnTo>
                  <a:pt x="3436353" y="127685"/>
                </a:lnTo>
                <a:lnTo>
                  <a:pt x="3436353" y="130924"/>
                </a:lnTo>
                <a:lnTo>
                  <a:pt x="3442789" y="130924"/>
                </a:lnTo>
                <a:lnTo>
                  <a:pt x="3305479" y="211023"/>
                </a:lnTo>
                <a:lnTo>
                  <a:pt x="3302114" y="212648"/>
                </a:lnTo>
                <a:lnTo>
                  <a:pt x="3298532" y="213728"/>
                </a:lnTo>
                <a:lnTo>
                  <a:pt x="3295395" y="214147"/>
                </a:lnTo>
                <a:close/>
              </a:path>
            </a:pathLst>
          </a:custGeom>
          <a:solidFill>
            <a:srgbClr val="451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67600" y="2626579"/>
            <a:ext cx="2405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Le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contenu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du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site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3382E5-A6DE-47B4-BC5A-157C29F9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z="1800" spc="-25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0224" y="1347216"/>
            <a:ext cx="1264920" cy="12649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1055" y="2824480"/>
            <a:ext cx="1408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Times New Roman"/>
                <a:cs typeface="Times New Roman"/>
              </a:rPr>
              <a:t>Développeur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40404" y="2257628"/>
            <a:ext cx="4239895" cy="214629"/>
          </a:xfrm>
          <a:custGeom>
            <a:avLst/>
            <a:gdLst/>
            <a:ahLst/>
            <a:cxnLst/>
            <a:rect l="l" t="t" r="r" b="b"/>
            <a:pathLst>
              <a:path w="4239895" h="214630">
                <a:moveTo>
                  <a:pt x="4145369" y="107111"/>
                </a:moveTo>
                <a:lnTo>
                  <a:pt x="4037761" y="44335"/>
                </a:lnTo>
                <a:lnTo>
                  <a:pt x="4025988" y="22415"/>
                </a:lnTo>
                <a:lnTo>
                  <a:pt x="4026496" y="18707"/>
                </a:lnTo>
                <a:lnTo>
                  <a:pt x="4047799" y="0"/>
                </a:lnTo>
                <a:lnTo>
                  <a:pt x="4051109" y="0"/>
                </a:lnTo>
                <a:lnTo>
                  <a:pt x="4054817" y="495"/>
                </a:lnTo>
                <a:lnTo>
                  <a:pt x="4058399" y="1574"/>
                </a:lnTo>
                <a:lnTo>
                  <a:pt x="4061764" y="3200"/>
                </a:lnTo>
                <a:lnTo>
                  <a:pt x="4199074" y="83299"/>
                </a:lnTo>
                <a:lnTo>
                  <a:pt x="4192638" y="83299"/>
                </a:lnTo>
                <a:lnTo>
                  <a:pt x="4192638" y="86537"/>
                </a:lnTo>
                <a:lnTo>
                  <a:pt x="4180636" y="86537"/>
                </a:lnTo>
                <a:lnTo>
                  <a:pt x="4145369" y="107111"/>
                </a:lnTo>
                <a:close/>
              </a:path>
              <a:path w="4239895" h="214630">
                <a:moveTo>
                  <a:pt x="4104551" y="130924"/>
                </a:moveTo>
                <a:lnTo>
                  <a:pt x="0" y="130924"/>
                </a:lnTo>
                <a:lnTo>
                  <a:pt x="0" y="83299"/>
                </a:lnTo>
                <a:lnTo>
                  <a:pt x="4104551" y="83299"/>
                </a:lnTo>
                <a:lnTo>
                  <a:pt x="4145369" y="107111"/>
                </a:lnTo>
                <a:lnTo>
                  <a:pt x="4104551" y="130924"/>
                </a:lnTo>
                <a:close/>
              </a:path>
              <a:path w="4239895" h="214630">
                <a:moveTo>
                  <a:pt x="4199074" y="130924"/>
                </a:moveTo>
                <a:lnTo>
                  <a:pt x="4192638" y="130924"/>
                </a:lnTo>
                <a:lnTo>
                  <a:pt x="4192638" y="83299"/>
                </a:lnTo>
                <a:lnTo>
                  <a:pt x="4199074" y="83299"/>
                </a:lnTo>
                <a:lnTo>
                  <a:pt x="4239895" y="107111"/>
                </a:lnTo>
                <a:lnTo>
                  <a:pt x="4199074" y="130924"/>
                </a:lnTo>
                <a:close/>
              </a:path>
              <a:path w="4239895" h="214630">
                <a:moveTo>
                  <a:pt x="4180636" y="127685"/>
                </a:moveTo>
                <a:lnTo>
                  <a:pt x="4145369" y="107111"/>
                </a:lnTo>
                <a:lnTo>
                  <a:pt x="4180636" y="86537"/>
                </a:lnTo>
                <a:lnTo>
                  <a:pt x="4180636" y="127685"/>
                </a:lnTo>
                <a:close/>
              </a:path>
              <a:path w="4239895" h="214630">
                <a:moveTo>
                  <a:pt x="4192638" y="127685"/>
                </a:moveTo>
                <a:lnTo>
                  <a:pt x="4180636" y="127685"/>
                </a:lnTo>
                <a:lnTo>
                  <a:pt x="4180636" y="86537"/>
                </a:lnTo>
                <a:lnTo>
                  <a:pt x="4192638" y="86537"/>
                </a:lnTo>
                <a:lnTo>
                  <a:pt x="4192638" y="127685"/>
                </a:lnTo>
                <a:close/>
              </a:path>
              <a:path w="4239895" h="214630">
                <a:moveTo>
                  <a:pt x="4051680" y="214147"/>
                </a:moveTo>
                <a:lnTo>
                  <a:pt x="4047375" y="214147"/>
                </a:lnTo>
                <a:lnTo>
                  <a:pt x="4043705" y="213487"/>
                </a:lnTo>
                <a:lnTo>
                  <a:pt x="4025988" y="191808"/>
                </a:lnTo>
                <a:lnTo>
                  <a:pt x="4026065" y="188074"/>
                </a:lnTo>
                <a:lnTo>
                  <a:pt x="4145369" y="107111"/>
                </a:lnTo>
                <a:lnTo>
                  <a:pt x="4180636" y="127685"/>
                </a:lnTo>
                <a:lnTo>
                  <a:pt x="4192638" y="127685"/>
                </a:lnTo>
                <a:lnTo>
                  <a:pt x="4192638" y="130924"/>
                </a:lnTo>
                <a:lnTo>
                  <a:pt x="4199074" y="130924"/>
                </a:lnTo>
                <a:lnTo>
                  <a:pt x="4061764" y="211023"/>
                </a:lnTo>
                <a:lnTo>
                  <a:pt x="4058399" y="212648"/>
                </a:lnTo>
                <a:lnTo>
                  <a:pt x="4054817" y="213728"/>
                </a:lnTo>
                <a:lnTo>
                  <a:pt x="4051680" y="214147"/>
                </a:lnTo>
                <a:close/>
              </a:path>
            </a:pathLst>
          </a:custGeom>
          <a:solidFill>
            <a:srgbClr val="4516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0" y="2062633"/>
            <a:ext cx="47117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G</a:t>
            </a:r>
            <a:r>
              <a:rPr lang="fr-FR" sz="2400" cap="none" dirty="0"/>
              <a:t>érer</a:t>
            </a:r>
            <a:r>
              <a:rPr sz="2400" spc="-80" dirty="0"/>
              <a:t> </a:t>
            </a:r>
            <a:r>
              <a:rPr lang="fr-FR" sz="2400" cap="none" dirty="0"/>
              <a:t>les</a:t>
            </a:r>
            <a:r>
              <a:rPr lang="fr-FR" sz="2400" cap="none" spc="-35" dirty="0"/>
              <a:t> </a:t>
            </a:r>
            <a:r>
              <a:rPr lang="fr-FR" sz="2400" cap="none" dirty="0"/>
              <a:t>mises</a:t>
            </a:r>
            <a:r>
              <a:rPr lang="fr-FR" sz="2400" cap="none" spc="-30" dirty="0"/>
              <a:t> </a:t>
            </a:r>
            <a:r>
              <a:rPr lang="fr-FR" sz="2400" cap="none" dirty="0"/>
              <a:t>à</a:t>
            </a:r>
            <a:r>
              <a:rPr lang="fr-FR" sz="2400" cap="none" spc="-35" dirty="0"/>
              <a:t> </a:t>
            </a:r>
            <a:r>
              <a:rPr lang="fr-FR" sz="2400" cap="none" dirty="0"/>
              <a:t>jour</a:t>
            </a:r>
            <a:r>
              <a:rPr lang="fr-FR" sz="2400" cap="none" spc="-75" dirty="0"/>
              <a:t> </a:t>
            </a:r>
            <a:r>
              <a:rPr lang="fr-FR" sz="2400" cap="none" spc="-25" dirty="0"/>
              <a:t>et </a:t>
            </a:r>
            <a:r>
              <a:rPr lang="fr-FR" sz="2400" cap="none" dirty="0"/>
              <a:t>correction</a:t>
            </a:r>
            <a:r>
              <a:rPr lang="fr-FR" sz="2400" cap="none" spc="-100" dirty="0"/>
              <a:t> </a:t>
            </a:r>
            <a:r>
              <a:rPr lang="fr-FR" sz="2400" cap="none" spc="-10" dirty="0"/>
              <a:t>techniques</a:t>
            </a:r>
            <a:endParaRPr lang="fr-FR" sz="2400" cap="none" dirty="0"/>
          </a:p>
        </p:txBody>
      </p:sp>
      <p:sp>
        <p:nvSpPr>
          <p:cNvPr id="6" name="object 6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CBCC9790-EB2A-48C3-9C17-C428E085CE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r>
              <a:rPr lang="fr-FR" spc="-25" dirty="0"/>
              <a:t>8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328</TotalTime>
  <Words>285</Words>
  <Application>Microsoft Office PowerPoint</Application>
  <PresentationFormat>Grand écran</PresentationFormat>
  <Paragraphs>86</Paragraphs>
  <Slides>21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Times New Roman</vt:lpstr>
      <vt:lpstr>Tw Cen MT</vt:lpstr>
      <vt:lpstr>Verdana</vt:lpstr>
      <vt:lpstr>Circuit</vt:lpstr>
      <vt:lpstr>Mémoire de fin d’études En vue de l’obtention de la Licence en  Développement Administration Internet Et Intranet (DA2I) sous le thème :</vt:lpstr>
      <vt:lpstr>Plan</vt:lpstr>
      <vt:lpstr>Présentation PowerPoint</vt:lpstr>
      <vt:lpstr>Présentation PowerPoint</vt:lpstr>
      <vt:lpstr>Problématique</vt:lpstr>
      <vt:lpstr>Solution proposée</vt:lpstr>
      <vt:lpstr>Présentation PowerPoint</vt:lpstr>
      <vt:lpstr>Les Besoins fonctionnels</vt:lpstr>
      <vt:lpstr>Gérer les mises à jour et correction techniques</vt:lpstr>
      <vt:lpstr>Présentation PowerPoint</vt:lpstr>
      <vt:lpstr>Les Besoins non fonctionnels</vt:lpstr>
      <vt:lpstr>Conception</vt:lpstr>
      <vt:lpstr>Diagramme de cas d’utilisation</vt:lpstr>
      <vt:lpstr>Diagramme de séquence</vt:lpstr>
      <vt:lpstr>Diagramme de classe</vt:lpstr>
      <vt:lpstr>Présentation PowerPoint</vt:lpstr>
      <vt:lpstr>Base de donnée</vt:lpstr>
      <vt:lpstr>Présentation PowerPoint</vt:lpstr>
      <vt:lpstr>Présentation PowerPoint</vt:lpstr>
      <vt:lpstr>Conclusion</vt:lpstr>
      <vt:lpstr>Perspectives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Mémoire de fin d’études En vue de l’obtention de la Licence en  Développement Administration Internet Et Intranet (DA2I) sous le thème :</dc:title>
  <dc:description/>
  <cp:lastModifiedBy>saleckbaya5@gmail.com</cp:lastModifiedBy>
  <cp:revision>16</cp:revision>
  <dcterms:created xsi:type="dcterms:W3CDTF">2025-06-11T11:55:45Z</dcterms:created>
  <dcterms:modified xsi:type="dcterms:W3CDTF">2025-06-26T16:20:40Z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2025-06-02T00:00:00Z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2025-06-11T00:00:00Z</vt:filetime>
  </property>
  <property fmtid="{D5CDD505-2E9C-101B-9397-08002B2CF9AE}" pid="5" name="SourceModified">
    <vt:lpwstr>D:20250602000423+01'00'</vt:lpwstr>
  </property>
</Properties>
</file>