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7.jpg" ContentType="image/png"/>
  <Override PartName="/ppt/media/image48.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606" r:id="rId48"/>
    <p:sldId id="535" r:id="rId49"/>
    <p:sldId id="536" r:id="rId50"/>
    <p:sldId id="537" r:id="rId51"/>
    <p:sldId id="538" r:id="rId52"/>
    <p:sldId id="883" r:id="rId53"/>
    <p:sldId id="900" r:id="rId54"/>
    <p:sldId id="898" r:id="rId55"/>
    <p:sldId id="842" r:id="rId56"/>
    <p:sldId id="843" r:id="rId57"/>
    <p:sldId id="844" r:id="rId58"/>
    <p:sldId id="845" r:id="rId59"/>
    <p:sldId id="846" r:id="rId60"/>
    <p:sldId id="590" r:id="rId61"/>
    <p:sldId id="490" r:id="rId62"/>
    <p:sldId id="602" r:id="rId63"/>
    <p:sldId id="540" r:id="rId64"/>
    <p:sldId id="491" r:id="rId65"/>
    <p:sldId id="492" r:id="rId66"/>
    <p:sldId id="493" r:id="rId67"/>
    <p:sldId id="495" r:id="rId68"/>
    <p:sldId id="595" r:id="rId69"/>
    <p:sldId id="539" r:id="rId70"/>
    <p:sldId id="580" r:id="rId71"/>
    <p:sldId id="620" r:id="rId72"/>
    <p:sldId id="621" r:id="rId73"/>
    <p:sldId id="796" r:id="rId74"/>
    <p:sldId id="849" r:id="rId75"/>
    <p:sldId id="800" r:id="rId76"/>
    <p:sldId id="615" r:id="rId77"/>
    <p:sldId id="506" r:id="rId78"/>
    <p:sldId id="803" r:id="rId79"/>
    <p:sldId id="804" r:id="rId80"/>
    <p:sldId id="791" r:id="rId81"/>
    <p:sldId id="793" r:id="rId82"/>
    <p:sldId id="794" r:id="rId83"/>
    <p:sldId id="795" r:id="rId84"/>
    <p:sldId id="616" r:id="rId85"/>
    <p:sldId id="505" r:id="rId86"/>
    <p:sldId id="513" r:id="rId87"/>
    <p:sldId id="618" r:id="rId88"/>
    <p:sldId id="619" r:id="rId89"/>
    <p:sldId id="617" r:id="rId90"/>
    <p:sldId id="502" r:id="rId91"/>
    <p:sldId id="503" r:id="rId92"/>
    <p:sldId id="699" r:id="rId93"/>
    <p:sldId id="504" r:id="rId94"/>
    <p:sldId id="700" r:id="rId95"/>
    <p:sldId id="679" r:id="rId96"/>
    <p:sldId id="677" r:id="rId97"/>
    <p:sldId id="678" r:id="rId98"/>
    <p:sldId id="680" r:id="rId99"/>
    <p:sldId id="507" r:id="rId100"/>
    <p:sldId id="591" r:id="rId101"/>
    <p:sldId id="509" r:id="rId102"/>
    <p:sldId id="510" r:id="rId103"/>
    <p:sldId id="511" r:id="rId104"/>
    <p:sldId id="512" r:id="rId105"/>
    <p:sldId id="527" r:id="rId106"/>
    <p:sldId id="529" r:id="rId107"/>
    <p:sldId id="701" r:id="rId108"/>
    <p:sldId id="853" r:id="rId109"/>
    <p:sldId id="530" r:id="rId110"/>
    <p:sldId id="899" r:id="rId111"/>
    <p:sldId id="702" r:id="rId112"/>
    <p:sldId id="531" r:id="rId113"/>
    <p:sldId id="644" r:id="rId114"/>
    <p:sldId id="854" r:id="rId115"/>
    <p:sldId id="645" r:id="rId116"/>
    <p:sldId id="855" r:id="rId117"/>
    <p:sldId id="816" r:id="rId118"/>
    <p:sldId id="817" r:id="rId119"/>
    <p:sldId id="545" r:id="rId120"/>
    <p:sldId id="533" r:id="rId121"/>
    <p:sldId id="534" r:id="rId122"/>
    <p:sldId id="542" r:id="rId123"/>
    <p:sldId id="543" r:id="rId124"/>
    <p:sldId id="544" r:id="rId125"/>
    <p:sldId id="546" r:id="rId126"/>
    <p:sldId id="522" r:id="rId127"/>
    <p:sldId id="523" r:id="rId128"/>
    <p:sldId id="809" r:id="rId129"/>
    <p:sldId id="526" r:id="rId130"/>
    <p:sldId id="524" r:id="rId131"/>
    <p:sldId id="525" r:id="rId132"/>
    <p:sldId id="548" r:id="rId133"/>
    <p:sldId id="646" r:id="rId134"/>
    <p:sldId id="647" r:id="rId135"/>
    <p:sldId id="773" r:id="rId136"/>
    <p:sldId id="772" r:id="rId137"/>
    <p:sldId id="789" r:id="rId138"/>
    <p:sldId id="790" r:id="rId139"/>
    <p:sldId id="549" r:id="rId140"/>
    <p:sldId id="550" r:id="rId141"/>
    <p:sldId id="547" r:id="rId142"/>
    <p:sldId id="515" r:id="rId143"/>
    <p:sldId id="516" r:id="rId144"/>
    <p:sldId id="517" r:id="rId145"/>
    <p:sldId id="551" r:id="rId146"/>
    <p:sldId id="554" r:id="rId147"/>
    <p:sldId id="555" r:id="rId148"/>
    <p:sldId id="556" r:id="rId149"/>
    <p:sldId id="557" r:id="rId150"/>
    <p:sldId id="558" r:id="rId151"/>
    <p:sldId id="562" r:id="rId152"/>
    <p:sldId id="563" r:id="rId153"/>
    <p:sldId id="661" r:id="rId154"/>
    <p:sldId id="625" r:id="rId155"/>
    <p:sldId id="559" r:id="rId156"/>
    <p:sldId id="304" r:id="rId157"/>
    <p:sldId id="560" r:id="rId158"/>
    <p:sldId id="903" r:id="rId159"/>
    <p:sldId id="561" r:id="rId160"/>
    <p:sldId id="564" r:id="rId161"/>
    <p:sldId id="826" r:id="rId162"/>
    <p:sldId id="566" r:id="rId163"/>
    <p:sldId id="567" r:id="rId164"/>
    <p:sldId id="832" r:id="rId165"/>
    <p:sldId id="568" r:id="rId166"/>
    <p:sldId id="820" r:id="rId167"/>
    <p:sldId id="821" r:id="rId168"/>
    <p:sldId id="798" r:id="rId169"/>
    <p:sldId id="799" r:id="rId170"/>
    <p:sldId id="666" r:id="rId171"/>
    <p:sldId id="665" r:id="rId172"/>
    <p:sldId id="569" r:id="rId173"/>
    <p:sldId id="823" r:id="rId174"/>
    <p:sldId id="570" r:id="rId175"/>
    <p:sldId id="864" r:id="rId176"/>
    <p:sldId id="863" r:id="rId177"/>
    <p:sldId id="806" r:id="rId178"/>
    <p:sldId id="828" r:id="rId179"/>
    <p:sldId id="808" r:id="rId180"/>
    <p:sldId id="807" r:id="rId181"/>
    <p:sldId id="572" r:id="rId182"/>
    <p:sldId id="586" r:id="rId183"/>
    <p:sldId id="827" r:id="rId184"/>
    <p:sldId id="836" r:id="rId185"/>
    <p:sldId id="837" r:id="rId186"/>
    <p:sldId id="573" r:id="rId187"/>
    <p:sldId id="574" r:id="rId188"/>
    <p:sldId id="838" r:id="rId189"/>
    <p:sldId id="839" r:id="rId190"/>
    <p:sldId id="582" r:id="rId191"/>
    <p:sldId id="581" r:id="rId192"/>
    <p:sldId id="859" r:id="rId193"/>
    <p:sldId id="576" r:id="rId194"/>
    <p:sldId id="824" r:id="rId195"/>
    <p:sldId id="825" r:id="rId196"/>
    <p:sldId id="577" r:id="rId197"/>
    <p:sldId id="371" r:id="rId198"/>
    <p:sldId id="575" r:id="rId199"/>
    <p:sldId id="733" r:id="rId200"/>
    <p:sldId id="583" r:id="rId201"/>
    <p:sldId id="584" r:id="rId202"/>
    <p:sldId id="585" r:id="rId203"/>
    <p:sldId id="609" r:id="rId204"/>
    <p:sldId id="610" r:id="rId205"/>
    <p:sldId id="703" r:id="rId206"/>
    <p:sldId id="611" r:id="rId207"/>
    <p:sldId id="612" r:id="rId208"/>
    <p:sldId id="704" r:id="rId209"/>
    <p:sldId id="613" r:id="rId210"/>
    <p:sldId id="705" r:id="rId211"/>
    <p:sldId id="614" r:id="rId212"/>
    <p:sldId id="311" r:id="rId213"/>
    <p:sldId id="893" r:id="rId214"/>
    <p:sldId id="894" r:id="rId215"/>
    <p:sldId id="312" r:id="rId216"/>
    <p:sldId id="892" r:id="rId217"/>
    <p:sldId id="911" r:id="rId218"/>
    <p:sldId id="912" r:id="rId219"/>
    <p:sldId id="587" r:id="rId220"/>
    <p:sldId id="675" r:id="rId221"/>
    <p:sldId id="588" r:id="rId222"/>
    <p:sldId id="706" r:id="rId223"/>
    <p:sldId id="589" r:id="rId224"/>
    <p:sldId id="856" r:id="rId225"/>
    <p:sldId id="857" r:id="rId226"/>
    <p:sldId id="707" r:id="rId227"/>
    <p:sldId id="592" r:id="rId228"/>
    <p:sldId id="815" r:id="rId229"/>
    <p:sldId id="813" r:id="rId230"/>
    <p:sldId id="814" r:id="rId231"/>
    <p:sldId id="708" r:id="rId232"/>
    <p:sldId id="593" r:id="rId233"/>
    <p:sldId id="709" r:id="rId234"/>
    <p:sldId id="594" r:id="rId235"/>
    <p:sldId id="710" r:id="rId236"/>
    <p:sldId id="607" r:id="rId237"/>
    <p:sldId id="336" r:id="rId238"/>
    <p:sldId id="337" r:id="rId239"/>
    <p:sldId id="748" r:id="rId240"/>
    <p:sldId id="622" r:id="rId241"/>
    <p:sldId id="623" r:id="rId242"/>
    <p:sldId id="624" r:id="rId243"/>
    <p:sldId id="858" r:id="rId244"/>
    <p:sldId id="627" r:id="rId245"/>
    <p:sldId id="628" r:id="rId246"/>
    <p:sldId id="626" r:id="rId247"/>
    <p:sldId id="629" r:id="rId248"/>
    <p:sldId id="630" r:id="rId249"/>
    <p:sldId id="818" r:id="rId250"/>
    <p:sldId id="631" r:id="rId251"/>
    <p:sldId id="913" r:id="rId252"/>
    <p:sldId id="632" r:id="rId253"/>
    <p:sldId id="751" r:id="rId254"/>
    <p:sldId id="352" r:id="rId255"/>
    <p:sldId id="633" r:id="rId256"/>
    <p:sldId id="634" r:id="rId257"/>
    <p:sldId id="635" r:id="rId258"/>
    <p:sldId id="368" r:id="rId259"/>
    <p:sldId id="636" r:id="rId260"/>
    <p:sldId id="663" r:id="rId261"/>
    <p:sldId id="664" r:id="rId262"/>
    <p:sldId id="637" r:id="rId263"/>
    <p:sldId id="638" r:id="rId264"/>
    <p:sldId id="712" r:id="rId265"/>
    <p:sldId id="713" r:id="rId266"/>
    <p:sldId id="714" r:id="rId267"/>
    <p:sldId id="904" r:id="rId268"/>
    <p:sldId id="906" r:id="rId269"/>
    <p:sldId id="910" r:id="rId270"/>
    <p:sldId id="905" r:id="rId271"/>
    <p:sldId id="379" r:id="rId272"/>
    <p:sldId id="639" r:id="rId273"/>
    <p:sldId id="643" r:id="rId274"/>
    <p:sldId id="642" r:id="rId275"/>
    <p:sldId id="847" r:id="rId276"/>
    <p:sldId id="848" r:id="rId277"/>
    <p:sldId id="640" r:id="rId278"/>
    <p:sldId id="641" r:id="rId279"/>
    <p:sldId id="648" r:id="rId280"/>
    <p:sldId id="649" r:id="rId281"/>
    <p:sldId id="650" r:id="rId282"/>
    <p:sldId id="651" r:id="rId283"/>
    <p:sldId id="652" r:id="rId284"/>
    <p:sldId id="653" r:id="rId285"/>
    <p:sldId id="386" r:id="rId286"/>
    <p:sldId id="654" r:id="rId287"/>
    <p:sldId id="655" r:id="rId288"/>
    <p:sldId id="656" r:id="rId289"/>
    <p:sldId id="397" r:id="rId290"/>
    <p:sldId id="657" r:id="rId291"/>
    <p:sldId id="658" r:id="rId292"/>
    <p:sldId id="659" r:id="rId293"/>
    <p:sldId id="399" r:id="rId294"/>
    <p:sldId id="660" r:id="rId295"/>
    <p:sldId id="829" r:id="rId296"/>
    <p:sldId id="830" r:id="rId297"/>
    <p:sldId id="669" r:id="rId298"/>
    <p:sldId id="670" r:id="rId299"/>
    <p:sldId id="831" r:id="rId300"/>
    <p:sldId id="683" r:id="rId301"/>
    <p:sldId id="684" r:id="rId302"/>
    <p:sldId id="682" r:id="rId303"/>
    <p:sldId id="860" r:id="rId304"/>
    <p:sldId id="671" r:id="rId305"/>
    <p:sldId id="672" r:id="rId306"/>
    <p:sldId id="673" r:id="rId307"/>
    <p:sldId id="674" r:id="rId308"/>
    <p:sldId id="801" r:id="rId309"/>
    <p:sldId id="802" r:id="rId310"/>
    <p:sldId id="914" r:id="rId311"/>
    <p:sldId id="852" r:id="rId312"/>
    <p:sldId id="895" r:id="rId313"/>
    <p:sldId id="896" r:id="rId314"/>
    <p:sldId id="741" r:id="rId315"/>
    <p:sldId id="742" r:id="rId316"/>
    <p:sldId id="743" r:id="rId317"/>
    <p:sldId id="744" r:id="rId318"/>
    <p:sldId id="746" r:id="rId319"/>
    <p:sldId id="745" r:id="rId320"/>
    <p:sldId id="747" r:id="rId321"/>
    <p:sldId id="835" r:id="rId322"/>
    <p:sldId id="686" r:id="rId323"/>
    <p:sldId id="685" r:id="rId324"/>
    <p:sldId id="719" r:id="rId325"/>
    <p:sldId id="720" r:id="rId326"/>
    <p:sldId id="715" r:id="rId327"/>
    <p:sldId id="716" r:id="rId328"/>
    <p:sldId id="717" r:id="rId329"/>
    <p:sldId id="872" r:id="rId330"/>
    <p:sldId id="721" r:id="rId331"/>
    <p:sldId id="722" r:id="rId332"/>
    <p:sldId id="718" r:id="rId333"/>
    <p:sldId id="723" r:id="rId334"/>
    <p:sldId id="724" r:id="rId335"/>
    <p:sldId id="749" r:id="rId336"/>
    <p:sldId id="915" r:id="rId337"/>
    <p:sldId id="750" r:id="rId338"/>
    <p:sldId id="810" r:id="rId339"/>
    <p:sldId id="811" r:id="rId340"/>
    <p:sldId id="812" r:id="rId341"/>
    <p:sldId id="725" r:id="rId342"/>
    <p:sldId id="726" r:id="rId343"/>
    <p:sldId id="727" r:id="rId344"/>
    <p:sldId id="728" r:id="rId345"/>
    <p:sldId id="781" r:id="rId346"/>
    <p:sldId id="730" r:id="rId347"/>
    <p:sldId id="775" r:id="rId348"/>
    <p:sldId id="734" r:id="rId349"/>
    <p:sldId id="735" r:id="rId350"/>
    <p:sldId id="738" r:id="rId351"/>
    <p:sldId id="774" r:id="rId352"/>
    <p:sldId id="737" r:id="rId353"/>
    <p:sldId id="740" r:id="rId354"/>
    <p:sldId id="427" r:id="rId355"/>
    <p:sldId id="688" r:id="rId356"/>
    <p:sldId id="689" r:id="rId357"/>
    <p:sldId id="731" r:id="rId358"/>
    <p:sldId id="732" r:id="rId359"/>
    <p:sldId id="758" r:id="rId360"/>
    <p:sldId id="759" r:id="rId361"/>
    <p:sldId id="916" r:id="rId362"/>
    <p:sldId id="917" r:id="rId363"/>
    <p:sldId id="840" r:id="rId364"/>
    <p:sldId id="841" r:id="rId365"/>
    <p:sldId id="766" r:id="rId366"/>
    <p:sldId id="767" r:id="rId367"/>
    <p:sldId id="776" r:id="rId368"/>
    <p:sldId id="752" r:id="rId369"/>
    <p:sldId id="753" r:id="rId370"/>
    <p:sldId id="764" r:id="rId371"/>
    <p:sldId id="765" r:id="rId372"/>
    <p:sldId id="874" r:id="rId373"/>
    <p:sldId id="777" r:id="rId374"/>
    <p:sldId id="762" r:id="rId375"/>
    <p:sldId id="763" r:id="rId376"/>
    <p:sldId id="769" r:id="rId377"/>
    <p:sldId id="770" r:id="rId378"/>
    <p:sldId id="873" r:id="rId379"/>
    <p:sldId id="875" r:id="rId380"/>
    <p:sldId id="755" r:id="rId381"/>
    <p:sldId id="754" r:id="rId382"/>
    <p:sldId id="760" r:id="rId383"/>
    <p:sldId id="768" r:id="rId384"/>
    <p:sldId id="761" r:id="rId385"/>
    <p:sldId id="861" r:id="rId386"/>
    <p:sldId id="862" r:id="rId387"/>
    <p:sldId id="756" r:id="rId388"/>
    <p:sldId id="771" r:id="rId389"/>
    <p:sldId id="876" r:id="rId390"/>
    <p:sldId id="877" r:id="rId391"/>
    <p:sldId id="778" r:id="rId392"/>
    <p:sldId id="779" r:id="rId393"/>
    <p:sldId id="834" r:id="rId394"/>
    <p:sldId id="780" r:id="rId395"/>
    <p:sldId id="833" r:id="rId396"/>
    <p:sldId id="783" r:id="rId397"/>
    <p:sldId id="880" r:id="rId398"/>
    <p:sldId id="881" r:id="rId399"/>
    <p:sldId id="879" r:id="rId400"/>
    <p:sldId id="866" r:id="rId401"/>
    <p:sldId id="878" r:id="rId402"/>
    <p:sldId id="867" r:id="rId403"/>
    <p:sldId id="868" r:id="rId404"/>
    <p:sldId id="870" r:id="rId405"/>
    <p:sldId id="871" r:id="rId406"/>
    <p:sldId id="869" r:id="rId407"/>
    <p:sldId id="918" r:id="rId408"/>
    <p:sldId id="919" r:id="rId409"/>
    <p:sldId id="920" r:id="rId410"/>
    <p:sldId id="921" r:id="rId411"/>
    <p:sldId id="922" r:id="rId412"/>
    <p:sldId id="923" r:id="rId413"/>
    <p:sldId id="924" r:id="rId414"/>
    <p:sldId id="925" r:id="rId415"/>
    <p:sldId id="926" r:id="rId416"/>
    <p:sldId id="927" r:id="rId417"/>
    <p:sldId id="885" r:id="rId418"/>
    <p:sldId id="788" r:id="rId4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FF21"/>
    <a:srgbClr val="476D59"/>
    <a:srgbClr val="0089A4"/>
    <a:srgbClr val="DFE5B9"/>
    <a:srgbClr val="0F5D3A"/>
    <a:srgbClr val="E5EAC8"/>
    <a:srgbClr val="FFF2A7"/>
    <a:srgbClr val="8C9A44"/>
    <a:srgbClr val="527E67"/>
    <a:srgbClr val="EDE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viewProps" Target="viewProps.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tableStyles" Target="tableStyle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23-03-2018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399</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3/23/2018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47.xml"/><Relationship Id="rId7" Type="http://schemas.openxmlformats.org/officeDocument/2006/relationships/slide" Target="slide76.xml"/><Relationship Id="rId12" Type="http://schemas.openxmlformats.org/officeDocument/2006/relationships/slide" Target="slide94.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1.xml"/><Relationship Id="rId11" Type="http://schemas.openxmlformats.org/officeDocument/2006/relationships/slide" Target="slide92.xml"/><Relationship Id="rId5" Type="http://schemas.openxmlformats.org/officeDocument/2006/relationships/slide" Target="slide68.xml"/><Relationship Id="rId10" Type="http://schemas.openxmlformats.org/officeDocument/2006/relationships/slide" Target="slide89.xml"/><Relationship Id="rId4" Type="http://schemas.openxmlformats.org/officeDocument/2006/relationships/slide" Target="slide60.xml"/><Relationship Id="rId9" Type="http://schemas.openxmlformats.org/officeDocument/2006/relationships/slide" Target="slide8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3" Type="http://schemas.openxmlformats.org/officeDocument/2006/relationships/image" Target="../media/image64.gif"/><Relationship Id="rId2" Type="http://schemas.openxmlformats.org/officeDocument/2006/relationships/image" Target="../media/image63.gif"/><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25.xml"/><Relationship Id="rId13" Type="http://schemas.openxmlformats.org/officeDocument/2006/relationships/slide" Target="slide156.xml"/><Relationship Id="rId3" Type="http://schemas.openxmlformats.org/officeDocument/2006/relationships/slide" Target="slide99.xml"/><Relationship Id="rId7" Type="http://schemas.openxmlformats.org/officeDocument/2006/relationships/slide" Target="slide119.xml"/><Relationship Id="rId12" Type="http://schemas.openxmlformats.org/officeDocument/2006/relationships/slide" Target="slide154.xml"/><Relationship Id="rId2" Type="http://schemas.openxmlformats.org/officeDocument/2006/relationships/slide" Target="slide96.xml"/><Relationship Id="rId1" Type="http://schemas.openxmlformats.org/officeDocument/2006/relationships/slideLayout" Target="../slideLayouts/slideLayout7.xml"/><Relationship Id="rId6" Type="http://schemas.openxmlformats.org/officeDocument/2006/relationships/slide" Target="slide113.xml"/><Relationship Id="rId11" Type="http://schemas.openxmlformats.org/officeDocument/2006/relationships/slide" Target="slide151.xml"/><Relationship Id="rId5" Type="http://schemas.openxmlformats.org/officeDocument/2006/relationships/slide" Target="slide111.xml"/><Relationship Id="rId10" Type="http://schemas.openxmlformats.org/officeDocument/2006/relationships/slide" Target="slide145.xml"/><Relationship Id="rId4" Type="http://schemas.openxmlformats.org/officeDocument/2006/relationships/slide" Target="slide107.xml"/><Relationship Id="rId9" Type="http://schemas.openxmlformats.org/officeDocument/2006/relationships/slide" Target="slide1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97.xml"/><Relationship Id="rId13" Type="http://schemas.openxmlformats.org/officeDocument/2006/relationships/slide" Target="slide210.xml"/><Relationship Id="rId3" Type="http://schemas.openxmlformats.org/officeDocument/2006/relationships/slide" Target="slide170.xml"/><Relationship Id="rId7" Type="http://schemas.openxmlformats.org/officeDocument/2006/relationships/slide" Target="slide193.xml"/><Relationship Id="rId12" Type="http://schemas.openxmlformats.org/officeDocument/2006/relationships/slide" Target="slide208.xml"/><Relationship Id="rId2" Type="http://schemas.openxmlformats.org/officeDocument/2006/relationships/slide" Target="slide159.xml"/><Relationship Id="rId1" Type="http://schemas.openxmlformats.org/officeDocument/2006/relationships/slideLayout" Target="../slideLayouts/slideLayout7.xml"/><Relationship Id="rId6" Type="http://schemas.openxmlformats.org/officeDocument/2006/relationships/slide" Target="slide190.xml"/><Relationship Id="rId11" Type="http://schemas.openxmlformats.org/officeDocument/2006/relationships/slide" Target="slide205.xml"/><Relationship Id="rId5" Type="http://schemas.openxmlformats.org/officeDocument/2006/relationships/slide" Target="slide186.xml"/><Relationship Id="rId10" Type="http://schemas.openxmlformats.org/officeDocument/2006/relationships/slide" Target="slide203.xml"/><Relationship Id="rId4" Type="http://schemas.openxmlformats.org/officeDocument/2006/relationships/slide" Target="slide172.xml"/><Relationship Id="rId9" Type="http://schemas.openxmlformats.org/officeDocument/2006/relationships/slide" Target="slide200.xml"/></Relationships>
</file>

<file path=ppt/slides/_rels/slide5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62.xml"/><Relationship Id="rId13" Type="http://schemas.openxmlformats.org/officeDocument/2006/relationships/slide" Target="slide279.xml"/><Relationship Id="rId3" Type="http://schemas.openxmlformats.org/officeDocument/2006/relationships/slide" Target="slide237.xml"/><Relationship Id="rId7" Type="http://schemas.openxmlformats.org/officeDocument/2006/relationships/slide" Target="slide260.xml"/><Relationship Id="rId12" Type="http://schemas.openxmlformats.org/officeDocument/2006/relationships/slide" Target="slide277.xml"/><Relationship Id="rId2" Type="http://schemas.openxmlformats.org/officeDocument/2006/relationships/slide" Target="slide212.xml"/><Relationship Id="rId1" Type="http://schemas.openxmlformats.org/officeDocument/2006/relationships/slideLayout" Target="../slideLayouts/slideLayout7.xml"/><Relationship Id="rId6" Type="http://schemas.openxmlformats.org/officeDocument/2006/relationships/slide" Target="slide258.xml"/><Relationship Id="rId11" Type="http://schemas.openxmlformats.org/officeDocument/2006/relationships/slide" Target="slide273.xml"/><Relationship Id="rId5" Type="http://schemas.openxmlformats.org/officeDocument/2006/relationships/slide" Target="slide254.xml"/><Relationship Id="rId10" Type="http://schemas.openxmlformats.org/officeDocument/2006/relationships/slide" Target="slide271.xml"/><Relationship Id="rId4" Type="http://schemas.openxmlformats.org/officeDocument/2006/relationships/slide" Target="slide244.xml"/><Relationship Id="rId9" Type="http://schemas.openxmlformats.org/officeDocument/2006/relationships/slide" Target="slide26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3" Type="http://schemas.openxmlformats.org/officeDocument/2006/relationships/slide" Target="slide282.xml"/><Relationship Id="rId7" Type="http://schemas.openxmlformats.org/officeDocument/2006/relationships/slide" Target="slide290.xml"/><Relationship Id="rId12" Type="http://schemas.openxmlformats.org/officeDocument/2006/relationships/slide" Target="slide324.xml"/><Relationship Id="rId2" Type="http://schemas.openxmlformats.org/officeDocument/2006/relationships/slide" Target="slide28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7.xml"/><Relationship Id="rId5" Type="http://schemas.openxmlformats.org/officeDocument/2006/relationships/slide" Target="slide286.xml"/><Relationship Id="rId10" Type="http://schemas.openxmlformats.org/officeDocument/2006/relationships/slide" Target="slide305.xml"/><Relationship Id="rId4" Type="http://schemas.openxmlformats.org/officeDocument/2006/relationships/slide" Target="slide284.xml"/><Relationship Id="rId9" Type="http://schemas.openxmlformats.org/officeDocument/2006/relationships/slide" Target="slide29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latin typeface="Arial" pitchFamily="34" charset="0"/>
                <a:cs typeface="Arial" pitchFamily="34" charset="0"/>
              </a:rPr>
              <a:t>MySQL</a:t>
            </a:r>
            <a:endParaRPr lang="en-US" sz="3600" dirty="0">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2057400"/>
            <a:ext cx="7239000" cy="2539606"/>
          </a:xfrm>
          <a:prstGeom prst="rect">
            <a:avLst/>
          </a:prstGeom>
        </p:spPr>
        <p:txBody>
          <a:bodyPr wrap="square">
            <a:spAutoFit/>
          </a:bodyPr>
          <a:lstStyle/>
          <a:p>
            <a:pPr marL="457200" indent="-457200">
              <a:lnSpc>
                <a:spcPct val="200000"/>
              </a:lnSpc>
              <a:buFont typeface="+mj-lt"/>
              <a:buAutoNum type="arabicPeriod"/>
            </a:pPr>
            <a:r>
              <a:rPr lang="en-US" sz="2800" dirty="0" smtClean="0">
                <a:latin typeface="Arial" pitchFamily="34" charset="0"/>
                <a:cs typeface="Arial" pitchFamily="34" charset="0"/>
              </a:rPr>
              <a:t>SELECTION </a:t>
            </a:r>
            <a:endParaRPr lang="en-US" sz="2800" dirty="0">
              <a:latin typeface="Arial" pitchFamily="34" charset="0"/>
              <a:cs typeface="Arial" pitchFamily="34" charset="0"/>
            </a:endParaRPr>
          </a:p>
          <a:p>
            <a:pPr marL="457200" indent="-457200">
              <a:lnSpc>
                <a:spcPct val="200000"/>
              </a:lnSpc>
              <a:buFont typeface="+mj-lt"/>
              <a:buAutoNum type="arabicPeriod"/>
            </a:pPr>
            <a:r>
              <a:rPr lang="en-US" sz="2800" dirty="0">
                <a:latin typeface="Arial" pitchFamily="34" charset="0"/>
                <a:cs typeface="Arial" pitchFamily="34" charset="0"/>
              </a:rPr>
              <a:t>PROJECTION</a:t>
            </a:r>
          </a:p>
          <a:p>
            <a:pPr marL="457200" indent="-457200">
              <a:lnSpc>
                <a:spcPct val="200000"/>
              </a:lnSpc>
              <a:buFont typeface="+mj-lt"/>
              <a:buAutoNum type="arabicPeriod"/>
            </a:pPr>
            <a:r>
              <a:rPr lang="en-US" sz="2800" dirty="0">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30887"/>
          </a:xfrm>
          <a:prstGeom prst="rect">
            <a:avLst/>
          </a:prstGeom>
          <a:solidFill>
            <a:srgbClr val="E0D612"/>
          </a:solidFill>
        </p:spPr>
        <p:txBody>
          <a:bodyPr wrap="square">
            <a:spAutoFit/>
          </a:bodyPr>
          <a:lstStyle/>
          <a:p>
            <a:r>
              <a:rPr lang="en-IN" sz="22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30887"/>
          </a:xfrm>
          <a:prstGeom prst="rect">
            <a:avLst/>
          </a:prstGeom>
          <a:solidFill>
            <a:srgbClr val="E0D612"/>
          </a:solidFill>
        </p:spPr>
        <p:txBody>
          <a:bodyPr wrap="square">
            <a:spAutoFit/>
          </a:bodyPr>
          <a:lstStyle/>
          <a:p>
            <a:r>
              <a:rPr lang="en-IN" sz="22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18283"/>
            <a:ext cx="495300" cy="1492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006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602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923330"/>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38664"/>
          </a:xfrm>
          <a:prstGeom prst="rect">
            <a:avLst/>
          </a:prstGeom>
          <a:solidFill>
            <a:srgbClr val="E0D612"/>
          </a:solidFill>
        </p:spPr>
        <p:txBody>
          <a:bodyPr wrap="square">
            <a:spAutoFit/>
          </a:bodyPr>
          <a:lstStyle/>
          <a:p>
            <a:r>
              <a:rPr lang="en-IN" sz="2100" dirty="0">
                <a:latin typeface="Segoe UI Light" panose="020B0502040204020203" pitchFamily="34" charset="0"/>
                <a:cs typeface="Segoe UI Light" panose="020B0502040204020203" pitchFamily="34" charset="0"/>
              </a:rPr>
              <a:t>In the select list of a query, a quoted column alias can be specified using </a:t>
            </a:r>
            <a:r>
              <a:rPr lang="en-IN" sz="2100" b="1" i="1" dirty="0" smtClean="0">
                <a:latin typeface="Segoe UI Light" panose="020B0502040204020203" pitchFamily="34" charset="0"/>
                <a:cs typeface="Segoe UI Light" panose="020B0502040204020203" pitchFamily="34" charset="0"/>
              </a:rPr>
              <a:t>identifier </a:t>
            </a:r>
            <a:r>
              <a:rPr lang="en-IN" sz="2100" b="1" dirty="0" smtClean="0">
                <a:latin typeface="Segoe UI Light" panose="020B0502040204020203" pitchFamily="34" charset="0"/>
                <a:cs typeface="Segoe UI Light" panose="020B0502040204020203" pitchFamily="34" charset="0"/>
              </a:rPr>
              <a:t>( ` )</a:t>
            </a:r>
            <a:r>
              <a:rPr lang="en-IN" sz="2100" dirty="0" smtClean="0">
                <a:latin typeface="Segoe UI Light" panose="020B0502040204020203" pitchFamily="34" charset="0"/>
                <a:cs typeface="Segoe UI Light" panose="020B0502040204020203" pitchFamily="34" charset="0"/>
              </a:rPr>
              <a:t> </a:t>
            </a:r>
            <a:r>
              <a:rPr lang="en-IN" sz="2100" dirty="0">
                <a:latin typeface="Segoe UI Light" panose="020B0502040204020203" pitchFamily="34" charset="0"/>
                <a:cs typeface="Segoe UI Light" panose="020B0502040204020203" pitchFamily="34" charset="0"/>
              </a:rPr>
              <a:t>or </a:t>
            </a:r>
            <a:r>
              <a:rPr lang="en-IN" sz="2100" b="1" i="1" dirty="0">
                <a:latin typeface="Segoe UI Light" panose="020B0502040204020203" pitchFamily="34" charset="0"/>
                <a:cs typeface="Segoe UI Light" panose="020B0502040204020203" pitchFamily="34" charset="0"/>
              </a:rPr>
              <a:t>string </a:t>
            </a:r>
            <a:r>
              <a:rPr lang="en-IN" sz="2100" b="1" i="1" dirty="0" smtClean="0">
                <a:latin typeface="Segoe UI Light" panose="020B0502040204020203" pitchFamily="34" charset="0"/>
                <a:cs typeface="Segoe UI Light" panose="020B0502040204020203" pitchFamily="34" charset="0"/>
              </a:rPr>
              <a:t>quoting </a:t>
            </a:r>
            <a:r>
              <a:rPr lang="en-IN" sz="2100" b="1" dirty="0" smtClean="0">
                <a:latin typeface="Segoe UI Light" panose="020B0502040204020203" pitchFamily="34" charset="0"/>
                <a:cs typeface="Segoe UI Light" panose="020B0502040204020203" pitchFamily="34" charset="0"/>
              </a:rPr>
              <a:t>( ' or </a:t>
            </a:r>
            <a:r>
              <a:rPr lang="en-IN" sz="2100" b="1" dirty="0">
                <a:latin typeface="Segoe UI Light" panose="020B0502040204020203" pitchFamily="34" charset="0"/>
                <a:cs typeface="Segoe UI Light" panose="020B0502040204020203" pitchFamily="34" charset="0"/>
              </a:rPr>
              <a:t>" </a:t>
            </a:r>
            <a:r>
              <a:rPr lang="en-IN" sz="2100" b="1" dirty="0" smtClean="0">
                <a:latin typeface="Segoe UI Light" panose="020B0502040204020203" pitchFamily="34" charset="0"/>
                <a:cs typeface="Segoe UI Light" panose="020B0502040204020203" pitchFamily="34" charset="0"/>
              </a:rPr>
              <a:t>)</a:t>
            </a:r>
            <a:r>
              <a:rPr lang="en-IN" sz="2100" dirty="0" smtClean="0">
                <a:latin typeface="Segoe UI Light" panose="020B0502040204020203" pitchFamily="34" charset="0"/>
                <a:cs typeface="Segoe UI Light" panose="020B0502040204020203" pitchFamily="34" charset="0"/>
              </a:rPr>
              <a:t> </a:t>
            </a:r>
            <a:r>
              <a:rPr lang="en-IN" sz="21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20700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AS alias_name. The alias is used as the expression's column name and can be used in </a:t>
            </a:r>
            <a:r>
              <a:rPr lang="en-IN" b="1" dirty="0">
                <a:latin typeface="Arial" panose="020B0604020202020204" pitchFamily="34" charset="0"/>
                <a:cs typeface="Arial" panose="020B0604020202020204" pitchFamily="34" charset="0"/>
              </a:rPr>
              <a:t>GROUP BY, ORDER BY, or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empno as EmployeeNumber, ename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676400"/>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 </a:t>
            </a:r>
            <a:r>
              <a:rPr lang="en-US" sz="1600" dirty="0">
                <a:solidFill>
                  <a:srgbClr val="0077AA"/>
                </a:solidFill>
                <a:latin typeface="Arial" panose="020B0604020202020204" pitchFamily="34" charset="0"/>
                <a:ea typeface="Times New Roman" panose="02020603050405020304" pitchFamily="18" charset="0"/>
              </a:rPr>
              <a:t>FROM</a:t>
            </a:r>
            <a:r>
              <a:rPr lang="en-US" sz="1400" dirty="0">
                <a:latin typeface="Arial" pitchFamily="34" charset="0"/>
                <a:cs typeface="Arial" pitchFamily="34" charset="0"/>
              </a:rPr>
              <a:t> </a:t>
            </a:r>
            <a:r>
              <a:rPr lang="en-US" sz="1600"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'a1'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'1a'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'a1'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'1a' + 1 ;</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sal + 1000 as 'New Salary'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comm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a:t>
            </a:r>
            <a:r>
              <a:rPr lang="en-IN" dirty="0">
                <a:solidFill>
                  <a:srgbClr val="DD4A68"/>
                </a:solidFill>
                <a:latin typeface="Arial" panose="020B0604020202020204" pitchFamily="34" charset="0"/>
                <a:ea typeface="Times New Roman" panose="02020603050405020304" pitchFamily="18" charset="0"/>
              </a:rPr>
              <a:t>IFNULL </a:t>
            </a:r>
            <a:r>
              <a:rPr lang="en-US" dirty="0">
                <a:solidFill>
                  <a:srgbClr val="DD4A68"/>
                </a:solidFill>
                <a:latin typeface="Arial" panose="020B0604020202020204" pitchFamily="34" charset="0"/>
                <a:ea typeface="Times New Roman" panose="02020603050405020304" pitchFamily="18" charset="0"/>
              </a:rPr>
              <a:t>(comm, 0)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76200" y="3468469"/>
            <a:ext cx="8890067" cy="1569660"/>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The MySQL specific &lt; = &gt; comparison operator is true even for NULL-to-NULL comparisons.</a:t>
            </a:r>
          </a:p>
          <a:p>
            <a:endParaRPr lang="en-IN" sz="2000" b="1" i="1" dirty="0">
              <a:solidFill>
                <a:srgbClr val="222222"/>
              </a:solidFill>
              <a:latin typeface="arial" panose="020B0604020202020204" pitchFamily="34" charset="0"/>
            </a:endParaRPr>
          </a:p>
          <a:p>
            <a:r>
              <a:rPr lang="en-IN" sz="2000" b="1" i="1" dirty="0" smtClean="0">
                <a:solidFill>
                  <a:srgbClr val="222222"/>
                </a:solidFill>
                <a:latin typeface="arial" panose="020B0604020202020204" pitchFamily="34" charset="0"/>
              </a:rPr>
              <a:t>Eg.</a:t>
            </a:r>
          </a:p>
          <a:p>
            <a:r>
              <a:rPr lang="en-IN" sz="2000" b="1" i="1" dirty="0" smtClean="0">
                <a:solidFill>
                  <a:srgbClr val="7030A0"/>
                </a:solidFill>
                <a:latin typeface="arial" panose="020B0604020202020204" pitchFamily="34" charset="0"/>
              </a:rPr>
              <a:t>SELECT * from EMP where comm </a:t>
            </a:r>
            <a:r>
              <a:rPr lang="en-IN" sz="2000" b="1" i="1" dirty="0" smtClean="0">
                <a:solidFill>
                  <a:srgbClr val="7030A0"/>
                </a:solidFill>
                <a:latin typeface="arial" panose="020B0604020202020204" pitchFamily="34" charset="0"/>
                <a:sym typeface="Wingdings" panose="05000000000000000000" pitchFamily="2" charset="2"/>
              </a:rPr>
              <a:t>&lt; = &gt; NULL;</a:t>
            </a:r>
            <a:endParaRPr lang="en-IN" sz="2000" b="1" i="1" dirty="0">
              <a:solidFill>
                <a:srgbClr val="7030A0"/>
              </a:solidFill>
              <a:latin typeface="arial" panose="020B0604020202020204" pitchFamily="34" charset="0"/>
            </a:endParaRPr>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CURDATE();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CURTIME();</a:t>
            </a: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DATE("2017-06-15 09:34:21");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date(now());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 </a:t>
            </a:r>
            <a:r>
              <a:rPr lang="en-IN" dirty="0">
                <a:solidFill>
                  <a:srgbClr val="DD4A68"/>
                </a:solidFill>
                <a:latin typeface="Arial" panose="020B0604020202020204" pitchFamily="34" charset="0"/>
                <a:ea typeface="Times New Roman" panose="02020603050405020304" pitchFamily="18" charset="0"/>
              </a:rPr>
              <a:t>now() + interval 1 day;</a:t>
            </a: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adddate(now(), interval 1 day);</a:t>
            </a: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date_add(now(), interval 1 day);</a:t>
            </a: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date_sub(now(), interval 1 day);</a:t>
            </a: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 '1:1:1');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ADDTIME(now(),'2 2:10:5</a:t>
            </a:r>
            <a:r>
              <a:rPr lang="en-IN" dirty="0" smtClean="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'1:1:1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'2 1:1:1');</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DAY_MINUTE from 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(YEAR_MONTH </a:t>
            </a:r>
            <a:r>
              <a:rPr lang="en-IN" dirty="0">
                <a:solidFill>
                  <a:srgbClr val="DD4A68"/>
                </a:solidFill>
                <a:latin typeface="Arial" panose="020B0604020202020204" pitchFamily="34" charset="0"/>
                <a:ea typeface="Times New Roman" panose="02020603050405020304" pitchFamily="18" charset="0"/>
              </a:rPr>
              <a:t>from 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2123658"/>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a:p>
            <a:endParaRPr lang="en-IN" sz="2400" b="1" dirty="0" smtClean="0">
              <a:solidFill>
                <a:srgbClr val="0070C0"/>
              </a:solidFill>
              <a:latin typeface="Arial" panose="020B0604020202020204" pitchFamily="34" charset="0"/>
              <a:cs typeface="Arial" panose="020B0604020202020204" pitchFamily="34" charset="0"/>
            </a:endParaRPr>
          </a:p>
          <a:p>
            <a:r>
              <a:rPr lang="en-IN" sz="2400" b="1" dirty="0" smtClean="0">
                <a:solidFill>
                  <a:srgbClr val="C00000"/>
                </a:solidFill>
                <a:latin typeface="Arial" panose="020B0604020202020204" pitchFamily="34" charset="0"/>
                <a:cs typeface="Arial" panose="020B0604020202020204" pitchFamily="34" charset="0"/>
              </a:rPr>
              <a:t>Primary/Foreign </a:t>
            </a:r>
            <a:r>
              <a:rPr lang="en-IN" sz="2400" b="1" dirty="0">
                <a:solidFill>
                  <a:srgbClr val="C00000"/>
                </a:solidFill>
                <a:latin typeface="Arial" panose="020B0604020202020204" pitchFamily="34" charset="0"/>
                <a:cs typeface="Arial" panose="020B0604020202020204" pitchFamily="34" charset="0"/>
              </a:rPr>
              <a:t>key</a:t>
            </a:r>
            <a:r>
              <a:rPr lang="en-IN" sz="2400" dirty="0">
                <a:latin typeface="Arial" panose="020B0604020202020204" pitchFamily="34" charset="0"/>
                <a:cs typeface="Arial" panose="020B0604020202020204" pitchFamily="34" charset="0"/>
              </a:rPr>
              <a:t> is used to </a:t>
            </a:r>
            <a:r>
              <a:rPr lang="en-IN" sz="2400" dirty="0" smtClean="0">
                <a:latin typeface="Arial" panose="020B0604020202020204" pitchFamily="34" charset="0"/>
                <a:cs typeface="Arial" panose="020B0604020202020204" pitchFamily="34" charset="0"/>
              </a:rPr>
              <a:t>specify this </a:t>
            </a:r>
            <a:r>
              <a:rPr lang="en-IN" sz="2400" dirty="0">
                <a:latin typeface="Arial" panose="020B0604020202020204" pitchFamily="34" charset="0"/>
                <a:cs typeface="Arial" panose="020B0604020202020204" pitchFamily="34" charset="0"/>
              </a:rPr>
              <a:t>relationship.</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now(), </a:t>
            </a:r>
            <a:r>
              <a:rPr lang="en-IN" dirty="0">
                <a:solidFill>
                  <a:srgbClr val="DD4A68"/>
                </a:solidFill>
                <a:latin typeface="Arial" panose="020B0604020202020204" pitchFamily="34" charset="0"/>
                <a:ea typeface="Times New Roman" panose="02020603050405020304" pitchFamily="18" charset="0"/>
              </a:rPr>
              <a:t>now() + interval 1 day, weekday(now() + interval 1 day);</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day(hiredate) = 17;</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DATE_FORMAT (now(),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429000"/>
            <a:ext cx="2590800" cy="25908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ROUND(RAND() * 100);</a:t>
            </a: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766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Tree>
    <p:extLst>
      <p:ext uri="{BB962C8B-B14F-4D97-AF65-F5344CB8AC3E}">
        <p14:creationId xmlns:p14="http://schemas.microsoft.com/office/powerpoint/2010/main" val="190194541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1254746"/>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3810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235946"/>
            <a:ext cx="5181599" cy="421654"/>
          </a:xfrm>
          <a:prstGeom prst="rect">
            <a:avLst/>
          </a:prstGeom>
          <a:solidFill>
            <a:schemeClr val="bg1"/>
          </a:solidFill>
        </p:spPr>
        <p:txBody>
          <a:bodyPr wrap="square">
            <a:spAutoFit/>
          </a:bodyPr>
          <a:lstStyle/>
          <a:p>
            <a:pPr>
              <a:lnSpc>
                <a:spcPct val="107000"/>
              </a:lnSpc>
            </a:pPr>
            <a:r>
              <a:rPr lang="en-IN" sz="2000" dirty="0">
                <a:latin typeface="Arial" panose="020B0604020202020204" pitchFamily="34" charset="0"/>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3800505"/>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181600"/>
            <a:ext cx="883920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is null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length(ename</a:t>
            </a:r>
            <a:r>
              <a:rPr lang="en-IN" sz="1600" dirty="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LENGTH(ename</a:t>
            </a:r>
            <a:r>
              <a:rPr lang="en-IN" sz="1600" dirty="0">
                <a:solidFill>
                  <a:srgbClr val="DD4A68"/>
                </a:solidFill>
                <a:latin typeface="Arial" panose="020B0604020202020204" pitchFamily="34" charset="0"/>
                <a:ea typeface="Times New Roman" panose="02020603050405020304" pitchFamily="18" charset="0"/>
              </a:rPr>
              <a:t>), ename desc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‘manager', 3</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'salesman', 2, null</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FIELD(job</a:t>
            </a:r>
            <a:r>
              <a:rPr lang="en-US" sz="1600" dirty="0">
                <a:solidFill>
                  <a:srgbClr val="DD4A68"/>
                </a:solidFill>
                <a:latin typeface="Arial" panose="020B0604020202020204" pitchFamily="34" charset="0"/>
                <a:ea typeface="Times New Roman" panose="02020603050405020304" pitchFamily="18" charset="0"/>
              </a:rPr>
              <a:t>, 'manager', 'salesman</a:t>
            </a:r>
            <a:r>
              <a:rPr lang="en-US"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ISNULL(comm), comm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3200400"/>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smtClean="0">
                <a:latin typeface="Arial" panose="020B0604020202020204" pitchFamily="34" charset="0"/>
                <a:ea typeface="Calibri" panose="020F0502020204030204" pitchFamily="34" charset="0"/>
                <a:cs typeface="Arial" panose="020B0604020202020204" pitchFamily="34" charset="0"/>
              </a:rPr>
              <a:t>Logical</a:t>
            </a:r>
            <a:r>
              <a:rPr lang="en-IN"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7348" y="5181600"/>
            <a:ext cx="8834252" cy="646331"/>
          </a:xfrm>
          <a:prstGeom prst="rect">
            <a:avLst/>
          </a:prstGeom>
          <a:solidFill>
            <a:srgbClr val="E8F97F"/>
          </a:solidFill>
        </p:spPr>
        <p:txBody>
          <a:bodyPr wrap="square">
            <a:spAutoFit/>
          </a:bodyPr>
          <a:lstStyle/>
          <a:p>
            <a:r>
              <a:rPr lang="en-IN" dirty="0"/>
              <a:t>The </a:t>
            </a:r>
            <a:r>
              <a:rPr lang="en-IN" b="1" dirty="0"/>
              <a:t>WHERE</a:t>
            </a:r>
            <a:r>
              <a:rPr lang="en-IN" dirty="0"/>
              <a:t>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577912520"/>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25741898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AND, &amp;&amp;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OR,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latin typeface="Arial" panose="020B0604020202020204" pitchFamily="34" charset="0"/>
                          <a:cs typeface="Arial" panose="020B0604020202020204" pitchFamily="34" charset="0"/>
                        </a:rPr>
                        <a:t>NOT,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5917504"/>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IS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 NOT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ISNULL(expr)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STRCMP(expr1,expr2)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LEAST(value1,value2,...)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GREATEST(value1,value2,...)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22101"/>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NOT 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a:t>
                      </a:r>
                      <a:r>
                        <a:rPr lang="en-IN" sz="1600" smtClean="0">
                          <a:latin typeface="Arial" panose="020B0604020202020204" pitchFamily="34" charset="0"/>
                          <a:cs typeface="Arial" panose="020B0604020202020204" pitchFamily="34" charset="0"/>
                        </a:rPr>
                        <a:t>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670282625"/>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(expr, [expr]…)</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a:latin typeface="Arial" panose="020B0604020202020204" pitchFamily="34" charset="0"/>
                <a:cs typeface="Arial" panose="020B0604020202020204" pitchFamily="34" charset="0"/>
              </a:rPr>
              <a:t>);</a:t>
            </a: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59775933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COALESCE(value,...)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INTERVAL(N,N1,N2,N3,...)</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job='MANAGER' </a:t>
            </a:r>
            <a:r>
              <a:rPr lang="en-IN" dirty="0" smtClean="0">
                <a:latin typeface="Arial" panose="020B0604020202020204" pitchFamily="34" charset="0"/>
                <a:ea typeface="Times New Roman" panose="02020603050405020304" pitchFamily="18" charset="0"/>
              </a:rPr>
              <a:t>UNION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job</a:t>
            </a:r>
            <a:r>
              <a:rPr lang="en-IN" dirty="0">
                <a:solidFill>
                  <a:srgbClr val="DD4A68"/>
                </a:solidFill>
                <a:latin typeface="Arial" panose="020B0604020202020204" pitchFamily="34" charset="0"/>
                <a:ea typeface="Times New Roman" panose="02020603050405020304" pitchFamily="18" charset="0"/>
              </a:rPr>
              <a:t>='SALESMAN';</a:t>
            </a: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1113472"/>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"IS NULL" is the keyword that performs the Boolean comparison. It returns true if the supplied value is NULL and false if the supplied value is not NULL</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"NOT NULL"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1349514"/>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8952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875472"/>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LIKE you can use the following two wildcard characters in the pattern:</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_ matches exactly one character.</a:t>
            </a:r>
          </a:p>
        </p:txBody>
      </p:sp>
      <p:sp>
        <p:nvSpPr>
          <p:cNvPr id="9" name="Rectangle 8"/>
          <p:cNvSpPr/>
          <p:nvPr/>
        </p:nvSpPr>
        <p:spPr>
          <a:xfrm>
            <a:off x="152400" y="33528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10" name="Rectangle 9"/>
          <p:cNvSpPr/>
          <p:nvPr/>
        </p:nvSpPr>
        <p:spPr>
          <a:xfrm>
            <a:off x="304800" y="5029200"/>
            <a:ext cx="85344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latin typeface="Arial" panose="020B0604020202020204" pitchFamily="34" charset="0"/>
                <a:cs typeface="Arial" panose="020B0604020202020204" pitchFamily="34" charset="0"/>
              </a:rPr>
              <a:t>TEMP1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col2 </a:t>
            </a:r>
            <a:r>
              <a:rPr lang="en-IN" dirty="0">
                <a:solidFill>
                  <a:srgbClr val="DD4A68"/>
                </a:solidFill>
                <a:latin typeface="Arial" panose="020B0604020202020204" pitchFamily="34" charset="0"/>
                <a:ea typeface="Times New Roman" panose="02020603050405020304" pitchFamily="18" charset="0"/>
              </a:rPr>
              <a:t>like '%\_%';</a:t>
            </a:r>
          </a:p>
        </p:txBody>
      </p:sp>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05" y="3590306"/>
            <a:ext cx="8654144" cy="3267694"/>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343399"/>
            <a:ext cx="5029200" cy="2452035"/>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smtClean="0">
                <a:solidFill>
                  <a:srgbClr val="999999"/>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A67F59"/>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990055"/>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 'manager', 'salesman');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497014262"/>
              </p:ext>
            </p:extLst>
          </p:nvPr>
        </p:nvGraphicFramePr>
        <p:xfrm>
          <a:off x="152400" y="3352800"/>
          <a:ext cx="8839200" cy="2839720"/>
        </p:xfrm>
        <a:graphic>
          <a:graphicData uri="http://schemas.openxmlformats.org/drawingml/2006/table">
            <a:tbl>
              <a:tblPr firstRow="1" bandRow="1">
                <a:tableStyleId>{7E9639D4-E3E2-4D34-9284-5A2195B3D0D7}</a:tableStyleId>
              </a:tblPr>
              <a:tblGrid>
                <a:gridCol w="3505200"/>
                <a:gridCol w="5334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AVG([DISTINCT]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COUNT(DISTINCT expr,[expr...])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43543" y="2415057"/>
            <a:ext cx="9024257" cy="83099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 sum(sal)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job </a:t>
            </a:r>
            <a:r>
              <a:rPr lang="en-IN" sz="1600" dirty="0">
                <a:solidFill>
                  <a:srgbClr val="DD4A68"/>
                </a:solidFill>
                <a:latin typeface="Arial" panose="020B0604020202020204" pitchFamily="34" charset="0"/>
                <a:ea typeface="Times New Roman" panose="02020603050405020304" pitchFamily="18" charset="0"/>
              </a:rPr>
              <a:t>WITH ROLLUP;</a:t>
            </a:r>
          </a:p>
          <a:p>
            <a:pPr>
              <a:lnSpc>
                <a:spcPct val="150000"/>
              </a:lnSpc>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coalesce (job</a:t>
            </a:r>
            <a:r>
              <a:rPr lang="en-IN" sz="1600" dirty="0">
                <a:latin typeface="Arial" panose="020B0604020202020204" pitchFamily="34" charset="0"/>
                <a:cs typeface="Arial" panose="020B0604020202020204" pitchFamily="34" charset="0"/>
              </a:rPr>
              <a:t>, 'Total') </a:t>
            </a:r>
            <a:r>
              <a:rPr lang="en-IN" sz="1600" dirty="0" smtClean="0">
                <a:latin typeface="Arial" panose="020B0604020202020204" pitchFamily="34" charset="0"/>
                <a:cs typeface="Arial" panose="020B0604020202020204" pitchFamily="34" charset="0"/>
              </a:rPr>
              <a:t>, sum(sal</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job </a:t>
            </a:r>
            <a:r>
              <a:rPr lang="en-IN" sz="1600" dirty="0">
                <a:solidFill>
                  <a:srgbClr val="DD4A68"/>
                </a:solidFill>
                <a:latin typeface="Arial" panose="020B0604020202020204" pitchFamily="34" charset="0"/>
                <a:ea typeface="Times New Roman" panose="02020603050405020304" pitchFamily="18" charset="0"/>
              </a:rPr>
              <a:t>WITH ROLLUP;</a:t>
            </a:r>
          </a:p>
        </p:txBody>
      </p:sp>
      <p:sp>
        <p:nvSpPr>
          <p:cNvPr id="3" name="Rectangle 2"/>
          <p:cNvSpPr/>
          <p:nvPr/>
        </p:nvSpPr>
        <p:spPr>
          <a:xfrm>
            <a:off x="5029200" y="1219200"/>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938992"/>
          </a:xfrm>
          <a:prstGeom prst="rect">
            <a:avLst/>
          </a:prstGeom>
          <a:solidFill>
            <a:schemeClr val="bg1"/>
          </a:solidFill>
        </p:spPr>
        <p:txBody>
          <a:bodyPr wrap="square">
            <a:spAutoFit/>
          </a:bodyPr>
          <a:lstStyle/>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SELECT-LIST</a:t>
            </a:r>
            <a:r>
              <a:rPr lang="en-US" sz="2000" dirty="0" smtClean="0">
                <a:solidFill>
                  <a:srgbClr val="527E67"/>
                </a:solidFill>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ORDER BY</a:t>
            </a:r>
            <a:r>
              <a:rPr lang="en-US" sz="2000" dirty="0" smtClean="0">
                <a:solidFill>
                  <a:srgbClr val="527E67"/>
                </a:solidFill>
                <a:latin typeface="Arial" pitchFamily="34" charset="0"/>
                <a:ea typeface="+mj-ea"/>
                <a:cs typeface="Arial" pitchFamily="34" charset="0"/>
              </a:rPr>
              <a:t>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and in the </a:t>
            </a:r>
            <a:r>
              <a:rPr lang="en-US" sz="2000" b="1" dirty="0" smtClean="0">
                <a:solidFill>
                  <a:srgbClr val="527E67"/>
                </a:solidFill>
                <a:latin typeface="Arial" pitchFamily="34" charset="0"/>
                <a:ea typeface="+mj-ea"/>
                <a:cs typeface="Arial" pitchFamily="34" charset="0"/>
              </a:rPr>
              <a:t>HAVING</a:t>
            </a:r>
            <a:r>
              <a:rPr lang="en-US" sz="2000" dirty="0" smtClean="0">
                <a:solidFill>
                  <a:srgbClr val="527E67"/>
                </a:solidFill>
                <a:latin typeface="Arial" pitchFamily="34" charset="0"/>
                <a:ea typeface="+mj-ea"/>
                <a:cs typeface="Arial" pitchFamily="34" charset="0"/>
              </a:rPr>
              <a:t> clause.</a:t>
            </a:r>
          </a:p>
        </p:txBody>
      </p:sp>
      <p:sp>
        <p:nvSpPr>
          <p:cNvPr id="5" name="Rectangle 4"/>
          <p:cNvSpPr/>
          <p:nvPr/>
        </p:nvSpPr>
        <p:spPr>
          <a:xfrm>
            <a:off x="152400" y="3581400"/>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a:t>
            </a:r>
            <a:r>
              <a:rPr lang="en-IN" dirty="0" smtClean="0">
                <a:solidFill>
                  <a:srgbClr val="FF0000"/>
                </a:solidFill>
                <a:latin typeface="Arial" pitchFamily="34" charset="0"/>
                <a:cs typeface="Arial" pitchFamily="34" charset="0"/>
              </a:rPr>
              <a:t>FROM 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count(job</a:t>
            </a:r>
            <a:r>
              <a:rPr lang="en-IN" dirty="0">
                <a:latin typeface="Arial" pitchFamily="34" charset="0"/>
                <a:cs typeface="Arial" pitchFamily="34" charset="0"/>
              </a:rPr>
              <a:t>) </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itchFamily="34" charset="0"/>
                <a:cs typeface="Arial" pitchFamily="34" charset="0"/>
              </a:rPr>
              <a:t>)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23220"/>
          </a:xfrm>
          <a:prstGeom prst="rect">
            <a:avLst/>
          </a:prstGeom>
        </p:spPr>
        <p:txBody>
          <a:bodyPr wrap="square">
            <a:spAutoFit/>
          </a:bodyPr>
          <a:lstStyle/>
          <a:p>
            <a:r>
              <a:rPr lang="en-IN" sz="1400" i="1" dirty="0">
                <a:solidFill>
                  <a:srgbClr val="FFFF00"/>
                </a:solidFill>
                <a:latin typeface="Arial" panose="020B0604020202020204" pitchFamily="34" charset="0"/>
                <a:cs typeface="Arial" panose="020B0604020202020204" pitchFamily="34" charset="0"/>
              </a:rPr>
              <a:t>Blank space between </a:t>
            </a:r>
            <a:r>
              <a:rPr lang="en-IN" sz="1400" i="1" dirty="0" smtClean="0">
                <a:solidFill>
                  <a:srgbClr val="FFFF00"/>
                </a:solidFill>
                <a:latin typeface="Arial" panose="020B0604020202020204" pitchFamily="34" charset="0"/>
                <a:cs typeface="Arial" panose="020B0604020202020204" pitchFamily="34" charset="0"/>
              </a:rPr>
              <a:t>aggregate functions </a:t>
            </a:r>
            <a:r>
              <a:rPr lang="en-IN" sz="1400" i="1" dirty="0">
                <a:solidFill>
                  <a:srgbClr val="FFFF00"/>
                </a:solidFill>
                <a:latin typeface="Arial" panose="020B0604020202020204" pitchFamily="34" charset="0"/>
                <a:cs typeface="Arial" panose="020B0604020202020204" pitchFamily="34" charset="0"/>
              </a:rPr>
              <a:t>like (SUM, MIN, MAX, COUNT) are not </a:t>
            </a:r>
            <a:r>
              <a:rPr lang="en-IN" sz="1400" i="1" dirty="0" smtClean="0">
                <a:solidFill>
                  <a:srgbClr val="FFFF00"/>
                </a:solidFill>
                <a:latin typeface="Arial" panose="020B0604020202020204" pitchFamily="34" charset="0"/>
                <a:cs typeface="Arial" panose="020B0604020202020204" pitchFamily="34" charset="0"/>
              </a:rPr>
              <a:t>allowed.</a:t>
            </a:r>
          </a:p>
          <a:p>
            <a:r>
              <a:rPr lang="en-IN" sz="1400" i="1" dirty="0" err="1" smtClean="0">
                <a:solidFill>
                  <a:srgbClr val="FFFF00"/>
                </a:solidFill>
                <a:latin typeface="Arial" panose="020B0604020202020204" pitchFamily="34" charset="0"/>
                <a:cs typeface="Arial" panose="020B0604020202020204" pitchFamily="34" charset="0"/>
              </a:rPr>
              <a:t>Eg</a:t>
            </a:r>
            <a:r>
              <a:rPr lang="en-IN" sz="1400" i="1" dirty="0" smtClean="0">
                <a:solidFill>
                  <a:srgbClr val="FFFF00"/>
                </a:solidFill>
                <a:latin typeface="Arial" panose="020B0604020202020204" pitchFamily="34" charset="0"/>
                <a:cs typeface="Arial" panose="020B0604020202020204" pitchFamily="34" charset="0"/>
              </a:rPr>
              <a:t>. SELECT SUM (sal) from EMP;</a:t>
            </a:r>
            <a:endParaRPr lang="en-IN" sz="14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228600" y="1447800"/>
            <a:ext cx="8610600" cy="1846659"/>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COUNT(JOB</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a:solidFill>
                <a:srgbClr val="000000"/>
              </a:solidFill>
              <a:latin typeface="Arial" panose="020B0604020202020204" pitchFamily="34" charset="0"/>
              <a:ea typeface="Times New Roman" panose="02020603050405020304" pitchFamily="18" charset="0"/>
            </a:endParaRPr>
          </a:p>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a:solidFill>
                <a:srgbClr val="000000"/>
              </a:solidFill>
              <a:latin typeface="Arial" panose="020B0604020202020204" pitchFamily="34" charset="0"/>
              <a:ea typeface="Times New Roman" panose="02020603050405020304" pitchFamily="18" charset="0"/>
            </a:endParaRPr>
          </a:p>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COUNT(EMP.*)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p>
          <a:p>
            <a:endParaRPr lang="en-US" sz="1600" dirty="0" smtClean="0">
              <a:solidFill>
                <a:srgbClr val="000000"/>
              </a:solidFill>
              <a:latin typeface="Arial" panose="020B0604020202020204" pitchFamily="34" charset="0"/>
              <a:ea typeface="Times New Roman" panose="02020603050405020304" pitchFamily="18" charset="0"/>
            </a:endParaRPr>
          </a:p>
          <a:p>
            <a:r>
              <a:rPr lang="en-US" sz="1600" dirty="0" smtClean="0">
                <a:solidFill>
                  <a:srgbClr val="0077AA"/>
                </a:solidFill>
                <a:latin typeface="Arial" panose="020B0604020202020204" pitchFamily="34" charset="0"/>
                <a:ea typeface="Times New Roman" panose="02020603050405020304" pitchFamily="18" charset="0"/>
              </a:rPr>
              <a:t>SELECT</a:t>
            </a:r>
            <a:r>
              <a:rPr lang="en-US" sz="1600" dirty="0" smtClean="0">
                <a:solidFill>
                  <a:srgbClr val="000000"/>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COUNT </a:t>
            </a:r>
            <a:r>
              <a:rPr lang="en-IN" sz="1600" dirty="0">
                <a:solidFill>
                  <a:srgbClr val="DD4A68"/>
                </a:solidFill>
                <a:latin typeface="Arial" panose="020B0604020202020204" pitchFamily="34" charset="0"/>
                <a:ea typeface="Times New Roman" panose="02020603050405020304" pitchFamily="18" charset="0"/>
              </a:rPr>
              <a:t>(IF(comm is null,1,null)), </a:t>
            </a:r>
            <a:r>
              <a:rPr lang="en-US" sz="1600" dirty="0">
                <a:solidFill>
                  <a:srgbClr val="DD4A68"/>
                </a:solidFill>
                <a:latin typeface="Arial" panose="020B0604020202020204" pitchFamily="34" charset="0"/>
                <a:ea typeface="Times New Roman" panose="02020603050405020304" pitchFamily="18" charset="0"/>
              </a:rPr>
              <a:t>COUNT</a:t>
            </a:r>
            <a:r>
              <a:rPr lang="en-IN" sz="1600" dirty="0">
                <a:solidFill>
                  <a:srgbClr val="DD4A68"/>
                </a:solidFill>
                <a:latin typeface="Arial" panose="020B0604020202020204" pitchFamily="34" charset="0"/>
                <a:ea typeface="Times New Roman" panose="02020603050405020304" pitchFamily="18" charset="0"/>
              </a:rPr>
              <a:t>(IF(comm is not null,0, null))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94143580"/>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438400"/>
                <a:gridCol w="6400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MAX([DISTINCT]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MIN([DISTINCT]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SUM([DISTINCT]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5029200" y="1219200"/>
            <a:ext cx="39624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This function's will produce a single value for an entire group or </a:t>
            </a:r>
            <a:r>
              <a:rPr lang="en-IN" dirty="0" smtClean="0">
                <a:latin typeface="Arial" panose="020B0604020202020204" pitchFamily="34" charset="0"/>
                <a:cs typeface="Arial" panose="020B0604020202020204" pitchFamily="34" charset="0"/>
              </a:rPr>
              <a:t>a table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484055"/>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1200329"/>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a:t>
            </a:r>
            <a:r>
              <a:rPr lang="en-IN" sz="3600" dirty="0" smtClean="0">
                <a:solidFill>
                  <a:schemeClr val="bg1">
                    <a:lumMod val="95000"/>
                  </a:schemeClr>
                </a:solidFill>
                <a:latin typeface="Arial" panose="020B0604020202020204" pitchFamily="34" charset="0"/>
                <a:cs typeface="Arial" panose="020B0604020202020204" pitchFamily="34" charset="0"/>
              </a:rPr>
              <a:t>relational </a:t>
            </a:r>
            <a:r>
              <a:rPr lang="en-IN" sz="3600" dirty="0">
                <a:solidFill>
                  <a:schemeClr val="bg1">
                    <a:lumMod val="95000"/>
                  </a:schemeClr>
                </a:solidFill>
                <a:latin typeface="Arial" panose="020B0604020202020204" pitchFamily="34" charset="0"/>
                <a:cs typeface="Arial" panose="020B0604020202020204" pitchFamily="34" charset="0"/>
              </a:rPr>
              <a:t>database 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839283"/>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3309878"/>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846923"/>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929" y="3955801"/>
            <a:ext cx="1570475" cy="15704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889" y="4495800"/>
            <a:ext cx="2667000" cy="1774767"/>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533408528"/>
              </p:ext>
            </p:extLst>
          </p:nvPr>
        </p:nvGraphicFramePr>
        <p:xfrm>
          <a:off x="152400" y="259080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GROUP_CONCAT([DISTINCT] expr [,expr ...]</a:t>
                      </a:r>
                    </a:p>
                    <a:p>
                      <a:r>
                        <a:rPr lang="en-IN" sz="1600" dirty="0" smtClean="0">
                          <a:latin typeface="Arial" panose="020B0604020202020204" pitchFamily="34" charset="0"/>
                          <a:cs typeface="Arial" panose="020B0604020202020204" pitchFamily="34" charset="0"/>
                        </a:rPr>
                        <a:t>[ORDER BY {col_name | expr}</a:t>
                      </a:r>
                    </a:p>
                    <a:p>
                      <a:r>
                        <a:rPr lang="en-IN" sz="1600" dirty="0" smtClean="0">
                          <a:latin typeface="Arial" panose="020B0604020202020204" pitchFamily="34" charset="0"/>
                          <a:cs typeface="Arial" panose="020B0604020202020204" pitchFamily="34" charset="0"/>
                        </a:rPr>
                        <a:t>[ASC | DESC] [,col_name ...]]</a:t>
                      </a:r>
                    </a:p>
                    <a:p>
                      <a:r>
                        <a:rPr lang="en-IN" sz="1600" dirty="0" smtClean="0">
                          <a:latin typeface="Arial" panose="020B0604020202020204" pitchFamily="34" charset="0"/>
                          <a:cs typeface="Arial" panose="020B0604020202020204" pitchFamily="34" charset="0"/>
                        </a:rPr>
                        <a:t>[SEPARATOR str_val])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latin typeface="Arial" panose="020B0604020202020204" pitchFamily="34" charset="0"/>
                          <a:cs typeface="Arial" panose="020B0604020202020204" pitchFamily="34" charset="0"/>
                        </a:rPr>
                        <a:t>SELECT job, group_concat(deptno order by deptno) from EMP group by job;</a:t>
                      </a:r>
                    </a:p>
                    <a:p>
                      <a:endParaRPr lang="en-IN" sz="1600" b="1" dirty="0" smtClean="0">
                        <a:latin typeface="Arial" panose="020B0604020202020204" pitchFamily="34" charset="0"/>
                        <a:cs typeface="Arial" panose="020B0604020202020204" pitchFamily="34" charset="0"/>
                      </a:endParaRPr>
                    </a:p>
                    <a:p>
                      <a:r>
                        <a:rPr lang="en-IN" sz="1600" b="1" dirty="0" smtClean="0">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5029200" y="1219200"/>
            <a:ext cx="39624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This function's will produce a single value for an entire group or </a:t>
            </a:r>
            <a:r>
              <a:rPr lang="en-IN" dirty="0" smtClean="0">
                <a:latin typeface="Arial" panose="020B0604020202020204" pitchFamily="34" charset="0"/>
                <a:cs typeface="Arial" panose="020B0604020202020204" pitchFamily="34" charset="0"/>
              </a:rPr>
              <a:t>a table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843518"/>
          </a:xfrm>
          <a:prstGeom prst="rect">
            <a:avLst/>
          </a:prstGeom>
          <a:solidFill>
            <a:schemeClr val="accent4">
              <a:lumMod val="75000"/>
            </a:schemeClr>
          </a:solidFill>
        </p:spPr>
        <p:txBody>
          <a:bodyPr wrap="square">
            <a:spAutoFit/>
          </a:bodyPr>
          <a:lstStyle/>
          <a:p>
            <a:pPr>
              <a:lnSpc>
                <a:spcPct val="200000"/>
              </a:lnSpc>
              <a:buFont typeface="Arial" pitchFamily="34" charset="0"/>
              <a:buChar char="•"/>
            </a:pPr>
            <a:r>
              <a:rPr lang="en-US" sz="2000" dirty="0" smtClean="0">
                <a:latin typeface="Arial" pitchFamily="34" charset="0"/>
                <a:ea typeface="+mj-ea"/>
                <a:cs typeface="Arial" pitchFamily="34" charset="0"/>
              </a:rPr>
              <a:t>  in the </a:t>
            </a:r>
            <a:r>
              <a:rPr lang="en-US" sz="2000" b="1" dirty="0" smtClean="0">
                <a:latin typeface="Arial" pitchFamily="34" charset="0"/>
                <a:ea typeface="+mj-ea"/>
                <a:cs typeface="Arial" pitchFamily="34" charset="0"/>
              </a:rPr>
              <a:t>SELECT-LIST</a:t>
            </a:r>
            <a:r>
              <a:rPr lang="en-US" sz="2000" dirty="0" smtClean="0">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latin typeface="Arial" pitchFamily="34" charset="0"/>
                <a:ea typeface="+mj-ea"/>
                <a:cs typeface="Arial" pitchFamily="34" charset="0"/>
              </a:rPr>
              <a:t>  in the </a:t>
            </a:r>
            <a:r>
              <a:rPr lang="en-US" sz="2000" b="1" dirty="0" smtClean="0">
                <a:latin typeface="Arial" pitchFamily="34" charset="0"/>
                <a:ea typeface="+mj-ea"/>
                <a:cs typeface="Arial" pitchFamily="34" charset="0"/>
              </a:rPr>
              <a:t>ORDER BY</a:t>
            </a:r>
            <a:r>
              <a:rPr lang="en-US" sz="2000" dirty="0" smtClean="0">
                <a:latin typeface="Arial" pitchFamily="34" charset="0"/>
                <a:ea typeface="+mj-ea"/>
                <a:cs typeface="Arial" pitchFamily="34" charset="0"/>
              </a:rPr>
              <a:t> clause.</a:t>
            </a:r>
          </a:p>
          <a:p>
            <a:pPr>
              <a:lnSpc>
                <a:spcPct val="200000"/>
              </a:lnSpc>
              <a:buFont typeface="Arial" pitchFamily="34" charset="0"/>
              <a:buChar char="•"/>
            </a:pPr>
            <a:r>
              <a:rPr lang="en-US" sz="2000" dirty="0" smtClean="0">
                <a:latin typeface="Arial" pitchFamily="34" charset="0"/>
                <a:ea typeface="+mj-ea"/>
                <a:cs typeface="Arial" pitchFamily="34" charset="0"/>
              </a:rPr>
              <a:t>  and in the </a:t>
            </a:r>
            <a:r>
              <a:rPr lang="en-US" sz="2000" b="1" dirty="0" smtClean="0">
                <a:latin typeface="Arial" pitchFamily="34" charset="0"/>
                <a:ea typeface="+mj-ea"/>
                <a:cs typeface="Arial" pitchFamily="34" charset="0"/>
              </a:rPr>
              <a:t>HAVING</a:t>
            </a:r>
            <a:r>
              <a:rPr lang="en-US" sz="2000" dirty="0" smtClean="0">
                <a:latin typeface="Arial" pitchFamily="34" charset="0"/>
                <a:ea typeface="+mj-ea"/>
                <a:cs typeface="Arial" pitchFamily="34" charset="0"/>
              </a:rPr>
              <a:t> clause.</a:t>
            </a:r>
          </a:p>
        </p:txBody>
      </p:sp>
      <p:sp>
        <p:nvSpPr>
          <p:cNvPr id="5" name="Rectangle 4"/>
          <p:cNvSpPr/>
          <p:nvPr/>
        </p:nvSpPr>
        <p:spPr>
          <a:xfrm>
            <a:off x="152400" y="3581400"/>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from </a:t>
            </a:r>
            <a:r>
              <a:rPr lang="en-IN" dirty="0" smtClean="0">
                <a:solidFill>
                  <a:srgbClr val="FF0000"/>
                </a:solidFill>
                <a:latin typeface="Arial" pitchFamily="34" charset="0"/>
                <a:cs typeface="Arial" pitchFamily="34" charset="0"/>
              </a:rPr>
              <a:t>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count(job</a:t>
            </a:r>
            <a:r>
              <a:rPr lang="en-IN" dirty="0">
                <a:latin typeface="Arial" pitchFamily="34" charset="0"/>
                <a:cs typeface="Arial" pitchFamily="34" charset="0"/>
              </a:rPr>
              <a:t>) </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itchFamily="34" charset="0"/>
                <a:cs typeface="Arial" pitchFamily="34" charset="0"/>
              </a:rPr>
              <a:t>)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308324"/>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solidFill>
                  <a:srgbClr val="DD4A68"/>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COUNT(JOB)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COUNT(JOB</a:t>
            </a:r>
            <a:r>
              <a:rPr lang="en-IN" dirty="0" smtClean="0">
                <a:solidFill>
                  <a:srgbClr val="DD4A68"/>
                </a:solidFill>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SAL + 1001</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solidFill>
                  <a:srgbClr val="DD4A68"/>
                </a:solidFill>
                <a:latin typeface="Arial" panose="020B0604020202020204" pitchFamily="34" charset="0"/>
                <a:ea typeface="Times New Roman" panose="02020603050405020304" pitchFamily="18" charset="0"/>
              </a:rPr>
              <a:t>SAL + 1001</a:t>
            </a:r>
            <a:r>
              <a:rPr lang="en-IN" dirty="0">
                <a:solidFill>
                  <a:srgbClr val="DD4A68"/>
                </a:solidFill>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ENAME</a:t>
            </a:r>
            <a:r>
              <a:rPr lang="en-IN" dirty="0" smtClean="0">
                <a:solidFill>
                  <a:srgbClr val="DD4A68"/>
                </a:solidFill>
                <a:latin typeface="Arial" panose="020B0604020202020204" pitchFamily="34" charset="0"/>
                <a:ea typeface="Times New Roman" panose="02020603050405020304" pitchFamily="18" charset="0"/>
              </a:rPr>
              <a:t>, LENGTH(ENAME)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solidFill>
                  <a:srgbClr val="DD4A68"/>
                </a:solidFill>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 </a:t>
            </a: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a:latin typeface="Arial" panose="020B0604020202020204" pitchFamily="34" charset="0"/>
                <a:cs typeface="Arial" panose="020B0604020202020204" pitchFamily="34" charset="0"/>
              </a:rPr>
              <a:t>and </a:t>
            </a:r>
            <a:r>
              <a:rPr lang="en-IN" smtClean="0">
                <a:latin typeface="Arial" panose="020B0604020202020204" pitchFamily="34" charset="0"/>
                <a:cs typeface="Arial" panose="020B0604020202020204" pitchFamily="34" charset="0"/>
              </a:rPr>
              <a:t>DELETE </a:t>
            </a:r>
            <a:r>
              <a:rPr lang="en-IN" dirty="0" smtClean="0">
                <a:latin typeface="Arial" panose="020B0604020202020204" pitchFamily="34" charset="0"/>
                <a:cs typeface="Arial" panose="020B0604020202020204" pitchFamily="34" charset="0"/>
              </a:rPr>
              <a:t>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612845"/>
            <a:ext cx="8839200" cy="4524315"/>
          </a:xfrm>
          <a:prstGeom prst="rect">
            <a:avLst/>
          </a:prstGeom>
        </p:spPr>
        <p:txBody>
          <a:bodyPr wrap="square">
            <a:spAutoFit/>
          </a:bodyPr>
          <a:lstStyle/>
          <a:p>
            <a:r>
              <a:rPr lang="en-IN" sz="2000" b="1" dirty="0">
                <a:solidFill>
                  <a:srgbClr val="C00000"/>
                </a:solidFill>
                <a:latin typeface="Arial" panose="020B0604020202020204" pitchFamily="34" charset="0"/>
                <a:cs typeface="Arial" panose="020B0604020202020204" pitchFamily="34" charset="0"/>
              </a:rPr>
              <a:t>Properties of Relational Tables:</a:t>
            </a:r>
            <a:endParaRPr lang="en-IN" b="1"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 is presented as a collection of relations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relation is depicted as a table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are attributes that belong to the entity </a:t>
            </a:r>
            <a:r>
              <a:rPr lang="en-IN" dirty="0" smtClean="0">
                <a:latin typeface="Arial" panose="020B0604020202020204" pitchFamily="34" charset="0"/>
                <a:cs typeface="Arial" panose="020B0604020202020204" pitchFamily="34" charset="0"/>
              </a:rPr>
              <a:t>modelled </a:t>
            </a:r>
            <a:r>
              <a:rPr lang="en-IN" dirty="0">
                <a:latin typeface="Arial" panose="020B0604020202020204" pitchFamily="34" charset="0"/>
                <a:cs typeface="Arial" panose="020B0604020202020204" pitchFamily="34" charset="0"/>
              </a:rPr>
              <a:t>by the table (ex. In a student table, you could have name, address, student ID, major, etc</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row ("tuple") represents a single entity (ex. In a student table, John Smith, 14 Oak St, 9002342, Accounting, would represent one student entity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has a set of attributes that taken together as a "key" (technically, a "superkey") uniquely identifies each entity (Ex. In the student table, “student ID” would uniquely identify each student – no two students would have the same student ID).</a:t>
            </a: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1,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 offset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itchFamily="34" charset="0"/>
                <a:cs typeface="Arial" pitchFamily="34" charset="0"/>
              </a:rPr>
              <a:t>rand(),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ORDER BY 1 LIMIT 1;</a:t>
            </a: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13686"/>
            <a:ext cx="8839200" cy="480131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user variable name can contain other characters if you quote it as a string or identifier (for example,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or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variables for a given client session are automatically freed when that client exits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variable names are not case sensitive. Names have a maximum length of 64 characters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refer to a variable that has not been initialized, it has a value of NULL and a type of string</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8489"/>
            <a:ext cx="8839200" cy="2031325"/>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are intended to provide data values. They cannot be used directly in an SQL statement as an </a:t>
            </a:r>
            <a:r>
              <a:rPr lang="en-IN" i="1" dirty="0">
                <a:latin typeface="Arial" panose="020B0604020202020204" pitchFamily="34" charset="0"/>
                <a:cs typeface="Arial" panose="020B0604020202020204" pitchFamily="34" charset="0"/>
              </a:rPr>
              <a:t>identifier</a:t>
            </a:r>
            <a:r>
              <a:rPr lang="en-IN" dirty="0">
                <a:latin typeface="Arial" panose="020B0604020202020204" pitchFamily="34" charset="0"/>
                <a:cs typeface="Arial" panose="020B0604020202020204" pitchFamily="34" charset="0"/>
              </a:rPr>
              <a:t> or as part of an identifier</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Example</a:t>
            </a:r>
          </a:p>
          <a:p>
            <a:r>
              <a:rPr lang="en-IN" dirty="0">
                <a:latin typeface="Arial" panose="020B0604020202020204" pitchFamily="34" charset="0"/>
                <a:cs typeface="Arial" panose="020B0604020202020204" pitchFamily="34" charset="0"/>
              </a:rPr>
              <a:t>set @x := 'ENAME';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where ENAME is column name.</a:t>
            </a:r>
          </a:p>
          <a:p>
            <a:r>
              <a:rPr lang="en-IN" dirty="0" smtClean="0">
                <a:latin typeface="Arial" panose="020B0604020202020204" pitchFamily="34" charset="0"/>
                <a:cs typeface="Arial" panose="020B0604020202020204" pitchFamily="34" charset="0"/>
              </a:rPr>
              <a:t>SELECT @</a:t>
            </a:r>
            <a:r>
              <a:rPr lang="en-IN" dirty="0">
                <a:latin typeface="Arial" panose="020B0604020202020204" pitchFamily="34" charset="0"/>
                <a:cs typeface="Arial" panose="020B0604020202020204" pitchFamily="34" charset="0"/>
              </a:rPr>
              <a:t>x from </a:t>
            </a:r>
            <a:r>
              <a:rPr lang="en-IN" dirty="0" smtClean="0">
                <a:latin typeface="Arial" panose="020B0604020202020204" pitchFamily="34" charset="0"/>
                <a:cs typeface="Arial" panose="020B0604020202020204" pitchFamily="34" charset="0"/>
              </a:rPr>
              <a:t>EMP;</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75354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6" name="Rectangle 5"/>
          <p:cNvSpPr/>
          <p:nvPr/>
        </p:nvSpPr>
        <p:spPr>
          <a:xfrm>
            <a:off x="152400" y="1611868"/>
            <a:ext cx="8839200" cy="400110"/>
          </a:xfrm>
          <a:prstGeom prst="rect">
            <a:avLst/>
          </a:prstGeom>
        </p:spPr>
        <p:txBody>
          <a:bodyPr wrap="square">
            <a:spAutoFit/>
          </a:bodyPr>
          <a:lstStyle/>
          <a:p>
            <a:r>
              <a:rPr lang="en-IN" sz="2000" dirty="0">
                <a:solidFill>
                  <a:srgbClr val="0077AA"/>
                </a:solidFill>
                <a:latin typeface="Liberation Mono"/>
              </a:rPr>
              <a:t>SET @var_name = expr [, @var_name = expr] ...</a:t>
            </a:r>
            <a:endParaRPr lang="en-US" sz="2000" dirty="0">
              <a:solidFill>
                <a:srgbClr val="0077AA"/>
              </a:solidFill>
              <a:latin typeface="Liberation Mono"/>
            </a:endParaRPr>
          </a:p>
        </p:txBody>
      </p:sp>
      <p:sp>
        <p:nvSpPr>
          <p:cNvPr id="4" name="Rectangle 3"/>
          <p:cNvSpPr/>
          <p:nvPr/>
        </p:nvSpPr>
        <p:spPr>
          <a:xfrm>
            <a:off x="152400" y="2064603"/>
            <a:ext cx="8839200"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For SET, either </a:t>
            </a:r>
            <a:r>
              <a:rPr lang="en-IN" sz="2400" b="1" dirty="0">
                <a:solidFill>
                  <a:srgbClr val="FF0000"/>
                </a:solidFill>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or </a:t>
            </a:r>
            <a:r>
              <a:rPr lang="en-IN" sz="2400" b="1" dirty="0">
                <a:solidFill>
                  <a:srgbClr val="FF0000"/>
                </a:solidFill>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895600"/>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76150" y="3733800"/>
            <a:ext cx="8815450" cy="2862322"/>
          </a:xfrm>
          <a:prstGeom prst="rect">
            <a:avLst/>
          </a:prstGeom>
        </p:spPr>
        <p:txBody>
          <a:bodyPr wrap="square">
            <a:spAutoFit/>
          </a:bodyPr>
          <a:lstStyle/>
          <a:p>
            <a:pPr>
              <a:lnSpc>
                <a:spcPct val="200000"/>
              </a:lnSpc>
            </a:pPr>
            <a:r>
              <a:rPr lang="en-IN" dirty="0">
                <a:solidFill>
                  <a:srgbClr val="0077AA"/>
                </a:solidFill>
                <a:latin typeface="Arial" panose="020B0604020202020204" pitchFamily="34" charset="0"/>
                <a:ea typeface="Times New Roman" panose="02020603050405020304" pitchFamily="18" charset="0"/>
              </a:rPr>
              <a:t>SET</a:t>
            </a:r>
            <a:r>
              <a:rPr lang="en-IN" sz="1600" b="1"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1, @y = 2, @z := 4;</a:t>
            </a:r>
          </a:p>
          <a:p>
            <a:pPr>
              <a:lnSpc>
                <a:spcPct val="200000"/>
              </a:lnSpc>
            </a:pP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@y, @z, @z1 := @x + @y + @z</a:t>
            </a:r>
            <a:r>
              <a:rPr lang="en-IN" sz="1600" dirty="0" smtClean="0">
                <a:latin typeface="Arial" panose="020B0604020202020204" pitchFamily="34" charset="0"/>
                <a:cs typeface="Arial" panose="020B0604020202020204" pitchFamily="34" charset="0"/>
              </a:rPr>
              <a:t>;</a:t>
            </a:r>
          </a:p>
          <a:p>
            <a:pPr>
              <a:lnSpc>
                <a:spcPct val="200000"/>
              </a:lnSpc>
            </a:pP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min(sal), @y := max(sal) </a:t>
            </a:r>
            <a:r>
              <a:rPr lang="en-IN" dirty="0">
                <a:solidFill>
                  <a:srgbClr val="0077AA"/>
                </a:solidFill>
                <a:latin typeface="Arial" panose="020B0604020202020204" pitchFamily="34" charset="0"/>
                <a:ea typeface="Times New Roman" panose="02020603050405020304" pitchFamily="18" charset="0"/>
              </a:rPr>
              <a:t>FROM</a:t>
            </a:r>
            <a:r>
              <a:rPr lang="en-IN" dirty="0" smtClean="0">
                <a:solidFill>
                  <a:srgbClr val="0077AA"/>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EMP;</a:t>
            </a:r>
          </a:p>
          <a:p>
            <a:pPr>
              <a:lnSpc>
                <a:spcPct val="200000"/>
              </a:lnSpc>
            </a:pPr>
            <a:r>
              <a:rPr lang="en-US" dirty="0">
                <a:solidFill>
                  <a:srgbClr val="0077AA"/>
                </a:solidFill>
                <a:latin typeface="Arial" panose="020B0604020202020204" pitchFamily="34" charset="0"/>
                <a:ea typeface="Times New Roman" panose="02020603050405020304" pitchFamily="18" charset="0"/>
              </a:rPr>
              <a:t>SELECT</a:t>
            </a:r>
            <a:r>
              <a:rPr lang="en-US" sz="1400" b="1"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VARIABLE_NAME</a:t>
            </a:r>
            <a:r>
              <a:rPr lang="en-US" sz="1400" b="1" dirty="0" smtClean="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VARIABLE_VALUE</a:t>
            </a:r>
            <a:r>
              <a:rPr lang="en-US" sz="1400" b="1"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 </a:t>
            </a:r>
            <a:r>
              <a:rPr lang="en-US" b="1" dirty="0" smtClean="0">
                <a:latin typeface="Arial" panose="020B0604020202020204" pitchFamily="34" charset="0"/>
                <a:cs typeface="Arial" panose="020B0604020202020204" pitchFamily="34" charset="0"/>
              </a:rPr>
              <a:t>PERFORMANCE_SCHEMA.USER_VARIABLES_BY_THREAD;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1143000"/>
            <a:ext cx="8839200" cy="2308324"/>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row = 0;</a:t>
            </a:r>
          </a:p>
          <a:p>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@row := @row + 1 rownum</a:t>
            </a:r>
            <a:r>
              <a:rPr lang="en-IN" dirty="0" smtClean="0">
                <a:latin typeface="Arial" panose="020B0604020202020204" pitchFamily="34" charset="0"/>
                <a:cs typeface="Arial" panose="020B0604020202020204"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AS rownum</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:=0</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t>
            </a:r>
            <a:r>
              <a:rPr lang="en-IN" dirty="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anose="020B0604020202020204" pitchFamily="34" charset="0"/>
                <a:cs typeface="Arial" panose="020B0604020202020204" pitchFamily="34" charset="0"/>
              </a:rPr>
              <a:t>job,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 BY job ORDER BY sal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desc</a:t>
            </a:r>
            <a:r>
              <a:rPr lang="en-IN" dirty="0">
                <a:latin typeface="Arial" panose="020B0604020202020204" pitchFamily="34" charset="0"/>
                <a:cs typeface="Arial" panose="020B0604020202020204" pitchFamily="34" charset="0"/>
              </a:rPr>
              <a:t>) e ,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0</a:t>
            </a:r>
            <a:r>
              <a:rPr lang="en-IN" dirty="0">
                <a:latin typeface="Arial" panose="020B0604020202020204" pitchFamily="34" charset="0"/>
                <a:cs typeface="Arial" panose="020B0604020202020204" pitchFamily="34" charset="0"/>
              </a:rPr>
              <a:t>) ee;</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002844"/>
            <a:ext cx="990600" cy="1369207"/>
          </a:xfrm>
          <a:prstGeom prst="rect">
            <a:avLst/>
          </a:prstGeom>
        </p:spPr>
      </p:pic>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431435"/>
          </a:xfrm>
          <a:prstGeom prst="rect">
            <a:avLst/>
          </a:prstGeom>
          <a:solidFill>
            <a:srgbClr val="E8F97F"/>
          </a:solidFill>
        </p:spPr>
        <p:txBody>
          <a:bodyPr wrap="square">
            <a:spAutoFit/>
          </a:bodyPr>
          <a:lstStyle/>
          <a:p>
            <a:r>
              <a:rPr lang="en-IN" sz="1900" dirty="0" smtClean="0"/>
              <a:t>- A </a:t>
            </a:r>
            <a:r>
              <a:rPr lang="en-IN" sz="1900" dirty="0"/>
              <a:t>subquery must be enclosed in parentheses.  </a:t>
            </a:r>
          </a:p>
          <a:p>
            <a:r>
              <a:rPr lang="en-IN" sz="1900" dirty="0"/>
              <a:t/>
            </a:r>
            <a:br>
              <a:rPr lang="en-IN" sz="1900" dirty="0"/>
            </a:br>
            <a:r>
              <a:rPr lang="en-IN" sz="1900" dirty="0"/>
              <a:t>- Use single-row operators with single-row subqueries, and use multiple-row operators with multiple-row subqueries.</a:t>
            </a:r>
          </a:p>
          <a:p>
            <a:r>
              <a:rPr lang="en-IN" sz="1900" dirty="0"/>
              <a:t/>
            </a:r>
            <a:br>
              <a:rPr lang="en-IN" sz="1900" dirty="0"/>
            </a:br>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7600"/>
            <a:ext cx="6634349" cy="1683635"/>
          </a:xfrm>
          <a:prstGeom prst="rect">
            <a:avLst/>
          </a:prstGeom>
        </p:spPr>
      </p:pic>
      <p:sp>
        <p:nvSpPr>
          <p:cNvPr id="5" name="TextBox 4"/>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7" name="TextBox 6"/>
          <p:cNvSpPr txBox="1"/>
          <p:nvPr/>
        </p:nvSpPr>
        <p:spPr>
          <a:xfrm>
            <a:off x="581636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8" name="Straight Arrow Connector 7"/>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6043068"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22287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sp>
        <p:nvSpPr>
          <p:cNvPr id="2" name="TextBox 1"/>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9" name="TextBox 8"/>
          <p:cNvSpPr txBox="1"/>
          <p:nvPr/>
        </p:nvSpPr>
        <p:spPr>
          <a:xfrm>
            <a:off x="518160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10" name="Straight Arrow Connector 9"/>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4" y="3705029"/>
            <a:ext cx="7821116" cy="1585883"/>
          </a:xfrm>
          <a:prstGeom prst="rect">
            <a:avLst/>
          </a:prstGeom>
        </p:spPr>
      </p:pic>
      <p:cxnSp>
        <p:nvCxnSpPr>
          <p:cNvPr id="18" name="Elbow Connector 17"/>
          <p:cNvCxnSpPr/>
          <p:nvPr/>
        </p:nvCxnSpPr>
        <p:spPr>
          <a:xfrm rot="5400000">
            <a:off x="5089239"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 y="2686917"/>
            <a:ext cx="3804064" cy="9800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98598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Types of Subqueries</a:t>
            </a:r>
          </a:p>
          <a:p>
            <a:endParaRPr lang="en-IN" dirty="0" smtClean="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Subquery as Scalar Operand</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Comparisons using </a:t>
            </a:r>
            <a:r>
              <a:rPr lang="en-IN" sz="2000" dirty="0" smtClean="0">
                <a:latin typeface="Arial" panose="020B0604020202020204" pitchFamily="34" charset="0"/>
                <a:cs typeface="Arial" panose="020B0604020202020204" pitchFamily="34" charset="0"/>
              </a:rPr>
              <a:t>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in the FROM </a:t>
            </a:r>
            <a:r>
              <a:rPr lang="en-IN" sz="2000" dirty="0" smtClean="0">
                <a:latin typeface="Arial" panose="020B0604020202020204" pitchFamily="34" charset="0"/>
                <a:cs typeface="Arial" panose="020B0604020202020204" pitchFamily="34" charset="0"/>
              </a:rPr>
              <a:t>Clause (Inline Views)</a:t>
            </a:r>
            <a:endParaRPr lang="en-IN" sz="20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Subqueries </a:t>
            </a:r>
            <a:r>
              <a:rPr lang="en-IN" sz="2000" dirty="0">
                <a:latin typeface="Arial" panose="020B0604020202020204" pitchFamily="34" charset="0"/>
                <a:cs typeface="Arial" panose="020B0604020202020204" pitchFamily="34" charset="0"/>
              </a:rPr>
              <a:t>with ALL, ANY, IN, or SOME</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Row 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with EXISTS or NOT EXISTS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Correlated </a:t>
            </a:r>
            <a:r>
              <a:rPr lang="en-IN" sz="2000" dirty="0" smtClean="0">
                <a:latin typeface="Arial" panose="020B0604020202020204" pitchFamily="34" charset="0"/>
                <a:cs typeface="Arial" panose="020B0604020202020204" pitchFamily="34" charset="0"/>
              </a:rPr>
              <a:t>Subqueries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733800"/>
            <a:ext cx="3588123" cy="2652092"/>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61610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494782"/>
            <a:ext cx="8991600" cy="2585323"/>
          </a:xfrm>
          <a:prstGeom prst="rect">
            <a:avLst/>
          </a:prstGeom>
        </p:spPr>
        <p:txBody>
          <a:bodyPr wrap="square">
            <a:spAutoFit/>
          </a:bodyPr>
          <a:lstStyle/>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1</a:t>
            </a:r>
            <a:r>
              <a:rPr lang="en-IN" dirty="0">
                <a:solidFill>
                  <a:srgbClr val="FF0000"/>
                </a:solidFill>
                <a:latin typeface="Arial" panose="020B0604020202020204" pitchFamily="34" charset="0"/>
                <a:cs typeface="Arial" panose="020B0604020202020204" pitchFamily="34" charset="0"/>
              </a:rPr>
              <a:t>, 2) ;</a:t>
            </a:r>
          </a:p>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ename</a:t>
            </a:r>
            <a:r>
              <a:rPr lang="en-IN" dirty="0">
                <a:solidFill>
                  <a:srgbClr val="FF0000"/>
                </a:solidFill>
                <a:latin typeface="Arial" panose="020B0604020202020204" pitchFamily="34" charset="0"/>
                <a:cs typeface="Arial" panose="020B0604020202020204" pitchFamily="34" charset="0"/>
              </a:rPr>
              <a:t>, sal </a:t>
            </a:r>
            <a:r>
              <a:rPr lang="en-IN" dirty="0" smtClean="0">
                <a:solidFill>
                  <a:srgbClr val="FF0000"/>
                </a:solidFill>
                <a:latin typeface="Arial" panose="020B0604020202020204" pitchFamily="34" charset="0"/>
                <a:cs typeface="Arial" panose="020B0604020202020204" pitchFamily="34" charset="0"/>
              </a:rPr>
              <a:t>FROM EMP);</a:t>
            </a:r>
            <a:r>
              <a:rPr lang="en-IN" dirty="0" smtClean="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a:solidFill>
                  <a:srgbClr val="FF0000"/>
                </a:solidFill>
                <a:latin typeface="Arial" panose="020B0604020202020204" pitchFamily="34" charset="0"/>
                <a:cs typeface="Arial" panose="020B0604020202020204" pitchFamily="34" charset="0"/>
              </a:rPr>
              <a:t>SELECT (SELECT * FROM EMP);</a:t>
            </a:r>
            <a:r>
              <a:rPr lang="en-IN"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NULL + 1);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dname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where emp.deptno = dept.deptno</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R1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max(sal</a:t>
            </a:r>
            <a:r>
              <a:rPr lang="en-IN" dirty="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308324"/>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min(R1)</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count(job) </a:t>
            </a:r>
            <a:r>
              <a:rPr lang="en-IN" dirty="0" smtClean="0">
                <a:solidFill>
                  <a:srgbClr val="DD4A68"/>
                </a:solidFill>
                <a:latin typeface="Arial" panose="020B0604020202020204" pitchFamily="34" charset="0"/>
                <a:ea typeface="Times New Roman" panose="02020603050405020304" pitchFamily="18"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job</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IN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deptno=10 </a:t>
            </a:r>
            <a:r>
              <a:rPr lang="en-IN" dirty="0">
                <a:solidFill>
                  <a:srgbClr val="DD4A68"/>
                </a:solidFill>
                <a:latin typeface="Arial" panose="020B0604020202020204" pitchFamily="34" charset="0"/>
                <a:ea typeface="Times New Roman" panose="02020603050405020304" pitchFamily="18" charset="0"/>
              </a:rPr>
              <a:t>or deptno=20</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smtClean="0">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ename</a:t>
            </a:r>
            <a:r>
              <a:rPr lang="en-IN" dirty="0">
                <a:solidFill>
                  <a:srgbClr val="DD4A68"/>
                </a:solidFill>
                <a:latin typeface="Arial" panose="020B0604020202020204" pitchFamily="34" charset="0"/>
                <a:ea typeface="Times New Roman" panose="02020603050405020304" pitchFamily="18" charset="0"/>
              </a:rPr>
              <a:t>='ADAMS' or ename='TURNER'</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ROW </a:t>
            </a:r>
            <a:r>
              <a:rPr lang="en-IN" dirty="0">
                <a:solidFill>
                  <a:srgbClr val="DD4A68"/>
                </a:solidFill>
                <a:latin typeface="Arial" panose="020B0604020202020204" pitchFamily="34" charset="0"/>
                <a:ea typeface="Times New Roman" panose="02020603050405020304" pitchFamily="18" charset="0"/>
              </a:rPr>
              <a:t>(deptno, 1)</a:t>
            </a:r>
            <a:r>
              <a:rPr lang="en-IN" dirty="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deptno=10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E.deptno </a:t>
            </a:r>
            <a:r>
              <a:rPr lang="en-IN" sz="1600" dirty="0">
                <a:solidFill>
                  <a:srgbClr val="DD4A68"/>
                </a:solidFill>
                <a:latin typeface="Arial" panose="020B0604020202020204" pitchFamily="34" charset="0"/>
                <a:ea typeface="Times New Roman" panose="02020603050405020304" pitchFamily="18" charset="0"/>
              </a:rPr>
              <a:t>= EMP.deptno</a:t>
            </a:r>
            <a:r>
              <a:rPr lang="en-IN" sz="1600" dirty="0">
                <a:latin typeface="Arial" panose="020B0604020202020204" pitchFamily="34" charset="0"/>
                <a:cs typeface="Arial" panose="020B0604020202020204" pitchFamily="34" charset="0"/>
              </a:rPr>
              <a:t>) order by deptno</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E.job </a:t>
            </a:r>
            <a:r>
              <a:rPr lang="en-IN" sz="1600" dirty="0">
                <a:solidFill>
                  <a:srgbClr val="DD4A68"/>
                </a:solidFill>
                <a:latin typeface="Arial" panose="020B0604020202020204" pitchFamily="34" charset="0"/>
                <a:ea typeface="Times New Roman" panose="02020603050405020304" pitchFamily="18" charset="0"/>
              </a:rPr>
              <a:t>= EMP.job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a:t>
            </a:r>
            <a:r>
              <a:rPr lang="en-IN" sz="1600" dirty="0">
                <a:latin typeface="Arial" panose="020B0604020202020204" pitchFamily="34" charset="0"/>
                <a:cs typeface="Arial" panose="020B0604020202020204" pitchFamily="34" charset="0"/>
              </a:rPr>
              <a:t>, max(Sal)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&lt;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max(sal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EMP.job </a:t>
            </a:r>
            <a:r>
              <a:rPr lang="en-IN" sz="1600" dirty="0">
                <a:solidFill>
                  <a:srgbClr val="DD4A68"/>
                </a:solidFill>
                <a:latin typeface="Arial" panose="020B0604020202020204" pitchFamily="34" charset="0"/>
                <a:ea typeface="Times New Roman" panose="02020603050405020304" pitchFamily="18" charset="0"/>
              </a:rPr>
              <a:t>= E.job </a:t>
            </a:r>
            <a:r>
              <a:rPr lang="en-IN" sz="1600" dirty="0">
                <a:latin typeface="Arial" panose="020B0604020202020204" pitchFamily="34" charset="0"/>
                <a:cs typeface="Arial" panose="020B0604020202020204" pitchFamily="34" charset="0"/>
              </a:rPr>
              <a:t>group by </a:t>
            </a:r>
            <a:r>
              <a:rPr lang="en-IN" sz="1600" dirty="0" smtClean="0">
                <a:latin typeface="Arial" panose="020B0604020202020204" pitchFamily="34" charset="0"/>
                <a:cs typeface="Arial" panose="020B0604020202020204" pitchFamily="34" charset="0"/>
              </a:rPr>
              <a:t>E.job</a:t>
            </a:r>
            <a:r>
              <a:rPr lang="en-IN" sz="1600" dirty="0">
                <a:latin typeface="Arial" panose="020B0604020202020204" pitchFamily="34" charset="0"/>
                <a:cs typeface="Arial" panose="020B0604020202020204" pitchFamily="34" charset="0"/>
              </a:rPr>
              <a:t>) group by job</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 (Intersect)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475084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latin typeface="Arial" pitchFamily="34" charset="0"/>
                <a:cs typeface="Arial" pitchFamily="34" charset="0"/>
              </a:rPr>
              <a:t>Cartesian or </a:t>
            </a:r>
            <a:r>
              <a:rPr lang="en-US" sz="2000" dirty="0" smtClean="0">
                <a:latin typeface="Arial" pitchFamily="34" charset="0"/>
                <a:cs typeface="Arial" pitchFamily="34" charset="0"/>
              </a:rPr>
              <a:t>Product Join </a:t>
            </a:r>
            <a:r>
              <a:rPr lang="en-US" sz="2000" dirty="0"/>
              <a:t>– </a:t>
            </a:r>
            <a:r>
              <a:rPr lang="en-US" sz="2000" dirty="0" smtClean="0">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t>Equijoin – Inner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latin typeface="Arial" pitchFamily="34" charset="0"/>
                <a:cs typeface="Arial" pitchFamily="34" charset="0"/>
              </a:rPr>
              <a:t>Outer Join </a:t>
            </a:r>
            <a:r>
              <a:rPr lang="en-US" sz="2000" dirty="0"/>
              <a:t>– Right Outer Join, Left Outer Join, Full Outer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Self Join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76200" y="26670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a:t>
            </a:r>
            <a:endParaRPr lang="en-IN"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2214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CROSS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USING and ON</a:t>
            </a:r>
            <a:r>
              <a:rPr kumimoji="0" lang="en-US" sz="5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clause</a:t>
            </a:r>
            <a:endPar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505200"/>
            <a:ext cx="8991600" cy="129266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b="1" dirty="0">
                <a:latin typeface="Arial" panose="020B0604020202020204" pitchFamily="34" charset="0"/>
                <a:cs typeface="Arial" panose="020B0604020202020204" pitchFamily="34" charset="0"/>
              </a:rPr>
              <a:t>The columns listed in the USING clause can’t have any qualifiers in the </a:t>
            </a:r>
            <a:r>
              <a:rPr lang="en-IN" b="1" dirty="0" smtClean="0">
                <a:latin typeface="Arial" panose="020B0604020202020204" pitchFamily="34" charset="0"/>
                <a:cs typeface="Arial" panose="020B0604020202020204" pitchFamily="34" charset="0"/>
              </a:rPr>
              <a:t>statement.</a:t>
            </a:r>
            <a:endParaRPr lang="en-IN" b="1" dirty="0">
              <a:latin typeface="Arial" panose="020B0604020202020204" pitchFamily="34" charset="0"/>
              <a:cs typeface="Arial" panose="020B0604020202020204" pitchFamily="34" charset="0"/>
            </a:endParaRPr>
          </a:p>
        </p:txBody>
      </p:sp>
      <p:sp>
        <p:nvSpPr>
          <p:cNvPr id="10" name="Rectangle 9"/>
          <p:cNvSpPr/>
          <p:nvPr/>
        </p:nvSpPr>
        <p:spPr>
          <a:xfrm>
            <a:off x="76200" y="889337"/>
            <a:ext cx="8991600" cy="1015663"/>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4800600" cy="15038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495800"/>
            <a:ext cx="3657600" cy="1571861"/>
          </a:xfrm>
          <a:prstGeom prst="rect">
            <a:avLst/>
          </a:prstGeom>
        </p:spPr>
      </p:pic>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023646"/>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NATURAL</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471172"/>
            <a:ext cx="8991600" cy="1338828"/>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p>
        </p:txBody>
      </p:sp>
      <p:sp>
        <p:nvSpPr>
          <p:cNvPr id="13" name="Rectangle 12"/>
          <p:cNvSpPr/>
          <p:nvPr/>
        </p:nvSpPr>
        <p:spPr>
          <a:xfrm>
            <a:off x="76200" y="3886865"/>
            <a:ext cx="8991600" cy="456535"/>
          </a:xfrm>
          <a:prstGeom prst="rect">
            <a:avLst/>
          </a:prstGeom>
          <a:solidFill>
            <a:schemeClr val="accent4">
              <a:lumMod val="75000"/>
            </a:schemeClr>
          </a:solidFill>
        </p:spPr>
        <p:txBody>
          <a:bodyPr wrap="square">
            <a:spAutoFit/>
          </a:bodyPr>
          <a:lstStyle/>
          <a:p>
            <a:pPr>
              <a:lnSpc>
                <a:spcPct val="150000"/>
              </a:lnSpc>
            </a:pPr>
            <a:r>
              <a:rPr lang="en-IN" dirty="0" smtClean="0">
                <a:latin typeface="Arial" panose="020B0604020202020204" pitchFamily="34" charset="0"/>
                <a:cs typeface="Arial" panose="020B0604020202020204" pitchFamily="34" charset="0"/>
              </a:rPr>
              <a:t>If the column-names are not same, then NATURAL JOIN will work as CROSS JOIN.</a:t>
            </a:r>
            <a:endParaRPr lang="en-IN" dirty="0">
              <a:latin typeface="Arial" panose="020B0604020202020204" pitchFamily="34" charset="0"/>
              <a:cs typeface="Arial" panose="020B0604020202020204" pitchFamily="34" charset="0"/>
            </a:endParaRPr>
          </a:p>
        </p:txBody>
      </p:sp>
      <p:sp>
        <p:nvSpPr>
          <p:cNvPr id="14" name="Rectangle 13"/>
          <p:cNvSpPr/>
          <p:nvPr/>
        </p:nvSpPr>
        <p:spPr>
          <a:xfrm>
            <a:off x="228600" y="4419600"/>
            <a:ext cx="8686800" cy="830997"/>
          </a:xfrm>
          <a:prstGeom prst="rect">
            <a:avLst/>
          </a:prstGeom>
        </p:spPr>
        <p:txBody>
          <a:bodyPr wrap="square">
            <a:spAutoFit/>
          </a:bodyPr>
          <a:lstStyle/>
          <a:p>
            <a:r>
              <a:rPr lang="en-US" sz="2400" dirty="0" smtClean="0">
                <a:latin typeface="Arial" pitchFamily="34" charset="0"/>
                <a:cs typeface="Arial" pitchFamily="34" charset="0"/>
              </a:rPr>
              <a:t>A </a:t>
            </a:r>
            <a:r>
              <a:rPr lang="en-US" sz="2400" b="1" dirty="0" smtClean="0">
                <a:latin typeface="Arial" pitchFamily="34" charset="0"/>
                <a:cs typeface="Arial" pitchFamily="34" charset="0"/>
              </a:rPr>
              <a:t>NATURAL JOIN </a:t>
            </a:r>
            <a:r>
              <a:rPr lang="en-US" sz="2400" dirty="0" smtClean="0">
                <a:latin typeface="Arial" pitchFamily="34" charset="0"/>
                <a:cs typeface="Arial" pitchFamily="34" charset="0"/>
              </a:rPr>
              <a:t>can be used with </a:t>
            </a:r>
            <a:r>
              <a:rPr lang="en-US" sz="2400" b="1" dirty="0" smtClean="0">
                <a:latin typeface="Arial" pitchFamily="34" charset="0"/>
                <a:cs typeface="Arial" pitchFamily="34" charset="0"/>
              </a:rPr>
              <a:t>a LEFT OUTER join, </a:t>
            </a:r>
            <a:r>
              <a:rPr lang="en-US" sz="2400" dirty="0" smtClean="0">
                <a:latin typeface="Arial" pitchFamily="34" charset="0"/>
                <a:cs typeface="Arial" pitchFamily="34" charset="0"/>
              </a:rPr>
              <a:t>or</a:t>
            </a:r>
            <a:r>
              <a:rPr lang="en-US" sz="2400" b="1" dirty="0" smtClean="0">
                <a:latin typeface="Arial" pitchFamily="34" charset="0"/>
                <a:cs typeface="Arial" pitchFamily="34" charset="0"/>
              </a:rPr>
              <a:t> a RIGHT OUTER join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953000"/>
            <a:ext cx="3352800" cy="886691"/>
          </a:xfrm>
          <a:prstGeom prst="rect">
            <a:avLst/>
          </a:prstGeom>
        </p:spPr>
      </p:pic>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SIMPLE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43200"/>
            <a:ext cx="3276600" cy="1474471"/>
          </a:xfrm>
          <a:prstGeom prst="rect">
            <a:avLst/>
          </a:prstGeom>
        </p:spPr>
      </p:pic>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971799"/>
            <a:ext cx="4418137" cy="1371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222" y="4495800"/>
            <a:ext cx="4348578" cy="1616981"/>
          </a:xfrm>
          <a:prstGeom prst="rect">
            <a:avLst/>
          </a:prstGeom>
        </p:spPr>
      </p:pic>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a:solidFill>
                  <a:srgbClr val="DD4A68"/>
                </a:solidFill>
                <a:latin typeface="Arial" panose="020B0604020202020204" pitchFamily="34" charset="0"/>
                <a:ea typeface="Times New Roman" panose="02020603050405020304" pitchFamily="18" charset="0"/>
              </a:rPr>
              <a:t>EMP.deptno =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RIGHT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RIGHT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RIGHT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76200" y="2249269"/>
            <a:ext cx="8991600" cy="1292662"/>
          </a:xfrm>
          <a:prstGeom prst="rect">
            <a:avLst/>
          </a:prstGeom>
        </p:spPr>
        <p:txBody>
          <a:bodyPr wrap="square">
            <a:spAutoFit/>
          </a:bodyPr>
          <a:lstStyle/>
          <a:p>
            <a:r>
              <a:rPr lang="en-US" sz="2000" dirty="0">
                <a:solidFill>
                  <a:srgbClr val="0077AA"/>
                </a:solidFill>
                <a:latin typeface="Liberation Mono"/>
              </a:rPr>
              <a:t>SELECT column-list from &lt;table_references&gt; UNION [ALL | DISTINCT]  SELECT column-list from &lt;table_references&gt; UNION [ALL | DISTINCT]  SELECT column-list from &lt;table_references&gt; </a:t>
            </a:r>
          </a:p>
          <a:p>
            <a:endParaRPr lang="en-US" dirty="0" smtClean="0">
              <a:solidFill>
                <a:srgbClr val="298AE5"/>
              </a:solidFill>
              <a:latin typeface="Arial" panose="020B0604020202020204" pitchFamily="34" charset="0"/>
              <a:cs typeface="Arial" panose="020B0604020202020204" pitchFamily="34" charset="0"/>
            </a:endParaRPr>
          </a:p>
        </p:txBody>
      </p:sp>
      <p:sp>
        <p:nvSpPr>
          <p:cNvPr id="9" name="Rectangle 8"/>
          <p:cNvSpPr/>
          <p:nvPr/>
        </p:nvSpPr>
        <p:spPr>
          <a:xfrm>
            <a:off x="76200" y="3383340"/>
            <a:ext cx="8991600"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ALL</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p>
          <a:p>
            <a:pPr marL="285750" indent="-285750">
              <a:lnSpc>
                <a:spcPct val="20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LIMIT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1</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UNION</a:t>
            </a:r>
            <a:r>
              <a:rPr lang="en-IN" sz="1600" dirty="0" smtClean="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LIMIT 1</a:t>
            </a:r>
            <a:r>
              <a:rPr lang="en-IN" sz="16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'EMP</a:t>
            </a:r>
            <a:r>
              <a:rPr lang="en-IN" sz="1600" dirty="0">
                <a:latin typeface="Arial" panose="020B0604020202020204" pitchFamily="34" charset="0"/>
                <a:cs typeface="Arial" panose="020B0604020202020204" pitchFamily="34" charset="0"/>
              </a:rPr>
              <a:t>' as 'Table Name', count(*)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DD4A68"/>
                </a:solidFill>
                <a:latin typeface="Arial" panose="020B0604020202020204" pitchFamily="34" charset="0"/>
                <a:ea typeface="Times New Roman" panose="02020603050405020304" pitchFamily="18" charset="0"/>
              </a:rPr>
              <a:t>UNION</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 count(*)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UNION</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'BONUS</a:t>
            </a:r>
            <a:r>
              <a:rPr lang="en-IN" sz="1600" dirty="0">
                <a:latin typeface="Arial" panose="020B0604020202020204" pitchFamily="34" charset="0"/>
                <a:cs typeface="Arial" panose="020B0604020202020204" pitchFamily="34" charset="0"/>
              </a:rPr>
              <a:t>', count(*)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BONUS;</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IN</a:t>
            </a:r>
            <a:r>
              <a:rPr lang="en-IN" sz="1600" dirty="0" smtClean="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IN clause or the EXISTS clause.</a:t>
            </a: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deptno NOT IN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NOT</a:t>
            </a:r>
            <a:r>
              <a:rPr lang="en-IN" sz="1600" dirty="0" smtClean="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deptno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1600" dirty="0" smtClean="0">
                <a:latin typeface="Arial" panose="020B0604020202020204" pitchFamily="34" charset="0"/>
                <a:cs typeface="Arial" panose="020B0604020202020204" pitchFamily="34" charset="0"/>
              </a:rPr>
              <a:t>EMP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operator </a:t>
            </a:r>
            <a:r>
              <a:rPr lang="en-IN" dirty="0">
                <a:latin typeface="Arial" panose="020B0604020202020204" pitchFamily="34" charset="0"/>
                <a:cs typeface="Arial" panose="020B0604020202020204" pitchFamily="34" charset="0"/>
              </a:rPr>
              <a:t>in MySQL, you can easily simulate this type of query using either the </a:t>
            </a:r>
            <a:r>
              <a:rPr lang="en-IN" dirty="0" smtClean="0">
                <a:latin typeface="Arial" panose="020B0604020202020204" pitchFamily="34" charset="0"/>
                <a:cs typeface="Arial" panose="020B0604020202020204" pitchFamily="34" charset="0"/>
              </a:rPr>
              <a:t>NOT IN </a:t>
            </a:r>
            <a:r>
              <a:rPr lang="en-IN" dirty="0">
                <a:latin typeface="Arial" panose="020B0604020202020204" pitchFamily="34" charset="0"/>
                <a:cs typeface="Arial" panose="020B0604020202020204" pitchFamily="34" charset="0"/>
              </a:rPr>
              <a:t>clause or the </a:t>
            </a:r>
            <a:r>
              <a:rPr lang="en-IN" dirty="0" smtClean="0">
                <a:latin typeface="Arial" panose="020B0604020202020204" pitchFamily="34" charset="0"/>
                <a:cs typeface="Arial" panose="020B0604020202020204" pitchFamily="34" charset="0"/>
              </a:rPr>
              <a:t>NOT EXISTS </a:t>
            </a:r>
            <a:r>
              <a:rPr lang="en-IN" dirty="0">
                <a:latin typeface="Arial" panose="020B0604020202020204" pitchFamily="34" charset="0"/>
                <a:cs typeface="Arial" panose="020B0604020202020204" pitchFamily="34" charset="0"/>
              </a:rPr>
              <a:t>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a:t>
            </a:r>
            <a:r>
              <a:rPr lang="en-IN" sz="1600" dirty="0" smtClean="0">
                <a:latin typeface="Arial" panose="020B0604020202020204" pitchFamily="34" charset="0"/>
                <a:cs typeface="Arial" panose="020B0604020202020204" pitchFamily="34" charset="0"/>
              </a:rPr>
              <a:t> E </a:t>
            </a:r>
            <a:r>
              <a:rPr lang="en-IN" sz="1600" dirty="0">
                <a:solidFill>
                  <a:srgbClr val="DD4A68"/>
                </a:solidFill>
                <a:latin typeface="Arial" panose="020B0604020202020204" pitchFamily="34" charset="0"/>
                <a:ea typeface="Times New Roman" panose="02020603050405020304" pitchFamily="18" charset="0"/>
              </a:rPr>
              <a:t>like</a:t>
            </a:r>
            <a:r>
              <a:rPr lang="en-IN" sz="1600"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TEMPORARY</a:t>
            </a:r>
            <a:r>
              <a:rPr lang="en-IN" sz="1600" dirty="0">
                <a:solidFill>
                  <a:srgbClr val="298AE5"/>
                </a:solidFill>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E </a:t>
            </a:r>
            <a:r>
              <a:rPr lang="en-IN" sz="1600" dirty="0">
                <a:solidFill>
                  <a:srgbClr val="DD4A68"/>
                </a:solidFill>
                <a:latin typeface="Arial" panose="020B0604020202020204" pitchFamily="34" charset="0"/>
                <a:ea typeface="Times New Roman" panose="02020603050405020304" pitchFamily="18" charset="0"/>
              </a:rPr>
              <a:t>like</a:t>
            </a:r>
            <a:r>
              <a:rPr lang="en-IN" sz="1600"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a:latin typeface="Arial" panose="020B0604020202020204" pitchFamily="34" charset="0"/>
                <a:cs typeface="Arial" panose="020B0604020202020204" pitchFamily="34" charset="0"/>
              </a:rPr>
              <a:t>id int)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1+1</a:t>
            </a:r>
            <a:r>
              <a:rPr lang="en-IN" sz="1600" dirty="0">
                <a:latin typeface="Arial" panose="020B0604020202020204" pitchFamily="34" charset="0"/>
                <a:cs typeface="Arial" panose="020B0604020202020204" pitchFamily="34" charset="0"/>
              </a:rPr>
              <a:t>, ename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1+1 </a:t>
            </a:r>
            <a:r>
              <a:rPr lang="en-IN" sz="1600" dirty="0">
                <a:latin typeface="Arial" panose="020B0604020202020204" pitchFamily="34" charset="0"/>
                <a:cs typeface="Arial" panose="020B0604020202020204" pitchFamily="34" charset="0"/>
              </a:rPr>
              <a:t>r1, ename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 </a:t>
            </a:r>
            <a:r>
              <a:rPr lang="en-IN" sz="1600" dirty="0" smtClean="0">
                <a:solidFill>
                  <a:srgbClr val="0077AA"/>
                </a:solidFill>
                <a:latin typeface="Arial" panose="020B0604020202020204" pitchFamily="34" charset="0"/>
                <a:ea typeface="Times New Roman" panose="02020603050405020304" pitchFamily="18" charset="0"/>
              </a:rPr>
              <a:t>TABLE </a:t>
            </a:r>
            <a:r>
              <a:rPr lang="en-IN" sz="1600" dirty="0" smtClean="0">
                <a:latin typeface="Arial" panose="020B0604020202020204" pitchFamily="34" charset="0"/>
                <a:cs typeface="Arial" panose="020B0604020202020204" pitchFamily="34" charset="0"/>
              </a:rPr>
              <a:t>E </a:t>
            </a:r>
            <a:r>
              <a:rPr lang="en-IN" sz="1600" dirty="0" smtClean="0">
                <a:latin typeface="Arial" panose="020B0604020202020204" pitchFamily="34" charset="0"/>
                <a:ea typeface="Times New Roman" panose="02020603050405020304" pitchFamily="18" charset="0"/>
              </a:rPr>
              <a:t>AS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DD4A68"/>
                </a:solidFill>
                <a:latin typeface="Arial" panose="020B0604020202020204" pitchFamily="34" charset="0"/>
                <a:ea typeface="Times New Roman" panose="02020603050405020304" pitchFamily="18" charset="0"/>
              </a:rPr>
              <a:t>WHERE</a:t>
            </a:r>
            <a:r>
              <a:rPr lang="en-IN" sz="1600" dirty="0" smtClean="0">
                <a:solidFill>
                  <a:srgbClr val="DD4A68"/>
                </a:solidFill>
                <a:latin typeface="Arial" panose="020B0604020202020204" pitchFamily="34" charset="0"/>
                <a:ea typeface="Times New Roman" panose="02020603050405020304" pitchFamily="18" charset="0"/>
              </a:rPr>
              <a:t> 1=2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76200" y="5410200"/>
            <a:ext cx="8991600" cy="646331"/>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By default, this statement does not copy all column attributes such as AUTO_INCREMET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5052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0565997"/>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10</a:t>
                      </a:r>
                      <a:endParaRPr lang="en-IN" dirty="0"/>
                    </a:p>
                  </a:txBody>
                  <a:tcP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r>
                        <a:rPr lang="en-IN" dirty="0" smtClean="0"/>
                        <a:t>10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20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01398678"/>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22032005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8" name="Rectangle 7"/>
          <p:cNvSpPr/>
          <p:nvPr/>
        </p:nvSpPr>
        <p:spPr>
          <a:xfrm>
            <a:off x="76200" y="3195935"/>
            <a:ext cx="89916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INSERT </a:t>
            </a:r>
            <a:r>
              <a:rPr lang="en-IN" sz="1600" dirty="0" smtClean="0">
                <a:solidFill>
                  <a:srgbClr val="0077AA"/>
                </a:solidFill>
                <a:latin typeface="Arial" panose="020B0604020202020204" pitchFamily="34" charset="0"/>
                <a:ea typeface="Times New Roman" panose="02020603050405020304" pitchFamily="18" charset="0"/>
              </a:rPr>
              <a:t>INTO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SET deptno = 41</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loc = 'BARODA</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dname = 'HRD</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622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
        <p:nvSpPr>
          <p:cNvPr id="2" name="Rectangle 1"/>
          <p:cNvSpPr/>
          <p:nvPr/>
        </p:nvSpPr>
        <p:spPr>
          <a:xfrm>
            <a:off x="76200" y="4038600"/>
            <a:ext cx="8915400" cy="646331"/>
          </a:xfrm>
          <a:prstGeom prst="rect">
            <a:avLst/>
          </a:prstGeom>
          <a:solidFill>
            <a:schemeClr val="accent4">
              <a:lumMod val="75000"/>
            </a:schemeClr>
          </a:solidFill>
        </p:spPr>
        <p:txBody>
          <a:bodyPr wrap="square">
            <a:spAutoFit/>
          </a:bodyPr>
          <a:lstStyle/>
          <a:p>
            <a:r>
              <a:rPr lang="en-IN" dirty="0"/>
              <a:t>A SET clause indicates columns explicitly by name, together with the value to assign each one.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a:t>
            </a:r>
            <a:r>
              <a:rPr lang="en-IN" sz="1600" dirty="0">
                <a:latin typeface="Arial" panose="020B0604020202020204" pitchFamily="34" charset="0"/>
                <a:cs typeface="Arial" panose="020B0604020202020204" pitchFamily="34" charset="0"/>
              </a:rPr>
              <a:t>,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a:t>
            </a:r>
            <a:r>
              <a:rPr lang="en-IN" sz="1600" dirty="0">
                <a:latin typeface="Arial" panose="020B0604020202020204" pitchFamily="34" charset="0"/>
                <a:cs typeface="Arial" panose="020B0604020202020204" pitchFamily="34" charset="0"/>
              </a:rPr>
              <a:t>,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LIMIT clauses </a:t>
            </a:r>
            <a:r>
              <a:rPr lang="en-IN" dirty="0">
                <a:latin typeface="Arial" panose="020B0604020202020204" pitchFamily="34" charset="0"/>
                <a:cs typeface="Arial" panose="020B0604020202020204" pitchFamily="34" charset="0"/>
              </a:rPr>
              <a:t>apply to single-table deletes, </a:t>
            </a:r>
            <a:r>
              <a:rPr lang="en-IN" b="1" dirty="0">
                <a:latin typeface="Arial" panose="020B0604020202020204" pitchFamily="34" charset="0"/>
                <a:cs typeface="Arial" panose="020B0604020202020204"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369332"/>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cannot use ORDER BY or LIMIT in a multiple-table DELETE.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486400"/>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86800" cy="2123658"/>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CREATE TABLE TEMP (COL1 INT, COL2 ENUM('A','B','C')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ENUM('A','B','C') NOT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 NOT NULL);</a:t>
            </a:r>
          </a:p>
          <a:p>
            <a:r>
              <a:rPr lang="en-IN" sz="1600" dirty="0" smtClean="0">
                <a:latin typeface="Arial" panose="020B0604020202020204" pitchFamily="34" charset="0"/>
                <a:cs typeface="Arial" panose="020B0604020202020204" pitchFamily="34" charset="0"/>
              </a:rPr>
              <a:t>INSERT INTO TEMP (COL1) VALUES (1,'THIS IS THE TEST');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724400"/>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4616648"/>
          </a:xfrm>
          <a:prstGeom prst="rect">
            <a:avLst/>
          </a:prstGeom>
          <a:solidFill>
            <a:srgbClr val="CFFF21"/>
          </a:solidFill>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You </a:t>
            </a:r>
            <a:r>
              <a:rPr lang="en-IN" sz="1600" dirty="0">
                <a:latin typeface="Arial" panose="020B0604020202020204" pitchFamily="34" charset="0"/>
                <a:cs typeface="Arial" panose="020B0604020202020204" pitchFamily="34" charset="0"/>
              </a:rPr>
              <a:t>can use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keyword when creating a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visible only to the current session, </a:t>
            </a:r>
            <a:r>
              <a:rPr lang="en-IN" sz="1600" dirty="0" smtClean="0">
                <a:latin typeface="Arial" panose="020B0604020202020204" pitchFamily="34" charset="0"/>
                <a:cs typeface="Arial" panose="020B0604020202020204" pitchFamily="34" charset="0"/>
              </a:rPr>
              <a:t>and </a:t>
            </a:r>
            <a:r>
              <a:rPr lang="en-IN" sz="1600" dirty="0">
                <a:latin typeface="Arial" panose="020B0604020202020204" pitchFamily="34" charset="0"/>
                <a:cs typeface="Arial" panose="020B0604020202020204" pitchFamily="34" charset="0"/>
              </a:rPr>
              <a:t>is dropped automatically when the session is closed.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permanent (original) table becomes </a:t>
            </a:r>
            <a:r>
              <a:rPr lang="en-IN" sz="1600" dirty="0" smtClean="0">
                <a:latin typeface="Arial" panose="020B0604020202020204" pitchFamily="34" charset="0"/>
                <a:cs typeface="Arial" panose="020B0604020202020204" pitchFamily="34" charset="0"/>
              </a:rPr>
              <a:t>hidden (</a:t>
            </a:r>
            <a:r>
              <a:rPr lang="en-IN" sz="1600" dirty="0">
                <a:latin typeface="Arial" panose="020B0604020202020204" pitchFamily="34" charset="0"/>
                <a:cs typeface="Arial" panose="020B0604020202020204" pitchFamily="34" charset="0"/>
              </a:rPr>
              <a:t>inaccessible) to the client who creates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same name as the original</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If you issue a DROP TABLE statement,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removed and the original table </a:t>
            </a:r>
            <a:r>
              <a:rPr lang="en-IN" sz="1600" dirty="0" smtClean="0">
                <a:latin typeface="Arial" panose="020B0604020202020204" pitchFamily="34" charset="0"/>
                <a:cs typeface="Arial" panose="020B0604020202020204" pitchFamily="34" charset="0"/>
              </a:rPr>
              <a:t>reappears, it is possible, only when then original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and temporary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original table also reappears if you rename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3286" y="4800600"/>
            <a:ext cx="8839200" cy="135421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@@IDENTITY</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LAST_INSERT_ID</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INSERT_ID = 7</a:t>
            </a:r>
            <a:r>
              <a:rPr lang="en-IN" sz="1600" dirty="0">
                <a:solidFill>
                  <a:srgbClr val="DD4A68"/>
                </a:solidFill>
                <a:latin typeface="Arial" panose="020B0604020202020204" pitchFamily="34" charset="0"/>
                <a:ea typeface="Times New Roman" panose="02020603050405020304" pitchFamily="18" charset="0"/>
              </a:rPr>
              <a:t>;</a:t>
            </a: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352801"/>
            <a:ext cx="8534400" cy="2971800"/>
          </a:xfrm>
          <a:prstGeom prst="rect">
            <a:avLst/>
          </a:prstGeom>
        </p:spPr>
      </p:pic>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61829"/>
          </a:xfrm>
          <a:prstGeom prst="rect">
            <a:avLst/>
          </a:prstGeom>
          <a:noFill/>
        </p:spPr>
        <p:txBody>
          <a:bodyPr wrap="square">
            <a:spAutoFit/>
          </a:bodyPr>
          <a:lstStyle/>
          <a:p>
            <a:r>
              <a:rPr lang="en-IN" sz="2100" dirty="0">
                <a:solidFill>
                  <a:srgbClr val="0089A4"/>
                </a:solidFill>
              </a:rPr>
              <a:t>set @@session.auto_increment_offset = 5</a:t>
            </a:r>
            <a:r>
              <a:rPr lang="en-IN" sz="2100" dirty="0" smtClean="0">
                <a:solidFill>
                  <a:srgbClr val="0089A4"/>
                </a:solidFill>
              </a:rPr>
              <a:t>;</a:t>
            </a:r>
          </a:p>
          <a:p>
            <a:endParaRPr lang="en-IN" sz="2100" dirty="0">
              <a:solidFill>
                <a:srgbClr val="0089A4"/>
              </a:solidFill>
            </a:endParaRPr>
          </a:p>
          <a:p>
            <a:r>
              <a:rPr lang="en-IN" sz="2100" dirty="0">
                <a:solidFill>
                  <a:srgbClr val="0089A4"/>
                </a:solidFill>
              </a:rPr>
              <a:t>set @@session.auto_increment_increment = 10;</a:t>
            </a: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986516"/>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dirty="0" smtClean="0"/>
              <a:t> </a:t>
            </a:r>
            <a:r>
              <a:rPr lang="en-IN" sz="2000" dirty="0">
                <a:solidFill>
                  <a:srgbClr val="669900"/>
                </a:solidFill>
                <a:latin typeface="Liberation Mono"/>
              </a:rPr>
              <a:t>default</a:t>
            </a:r>
            <a:r>
              <a:rPr lang="en-IN" dirty="0"/>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4008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8225521"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 ,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693319"/>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Truncate</a:t>
            </a:r>
            <a:r>
              <a:rPr lang="en-US" dirty="0">
                <a:latin typeface="Arial" panose="020B0604020202020204" pitchFamily="34" charset="0"/>
                <a:cs typeface="Arial" panose="020B0604020202020204" pitchFamily="34" charset="0"/>
              </a:rPr>
              <a:t> operations drop and re-create the table, which is much faster than deleting rows one by one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1" dirty="0" smtClean="0">
                <a:latin typeface="Arial" panose="020B0604020202020204" pitchFamily="34" charset="0"/>
                <a:cs typeface="Arial" panose="020B0604020202020204" pitchFamily="34" charset="0"/>
              </a:rPr>
              <a:t>Truncate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operations cause an implicit commit, and so cannot be rolled back</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1" dirty="0">
                <a:latin typeface="Arial" panose="020B0604020202020204" pitchFamily="34" charset="0"/>
                <a:cs typeface="Arial" panose="020B0604020202020204" pitchFamily="34" charset="0"/>
              </a:rPr>
              <a:t>Truncate</a:t>
            </a:r>
            <a:r>
              <a:rPr lang="en-IN" dirty="0">
                <a:latin typeface="Arial" panose="020B0604020202020204" pitchFamily="34" charset="0"/>
                <a:cs typeface="Arial" panose="020B0604020202020204" pitchFamily="34" charset="0"/>
              </a:rPr>
              <a:t> does not cause </a:t>
            </a:r>
            <a:r>
              <a:rPr lang="en-IN" i="1" dirty="0">
                <a:latin typeface="Arial" panose="020B0604020202020204" pitchFamily="34" charset="0"/>
                <a:cs typeface="Arial" panose="020B0604020202020204" pitchFamily="34" charset="0"/>
              </a:rPr>
              <a:t>ON</a:t>
            </a: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triggers to fire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i="1" dirty="0">
                <a:latin typeface="Arial" panose="020B0604020202020204" pitchFamily="34" charset="0"/>
                <a:cs typeface="Arial" panose="020B0604020202020204" pitchFamily="34" charset="0"/>
              </a:rPr>
              <a:t>Truncate</a:t>
            </a:r>
            <a:r>
              <a:rPr lang="en-IN" dirty="0">
                <a:latin typeface="Arial" panose="020B0604020202020204" pitchFamily="34" charset="0"/>
                <a:cs typeface="Arial" panose="020B0604020202020204" pitchFamily="34" charset="0"/>
              </a:rPr>
              <a:t> cannot be performed for InnoDB tables with parent-child foreign key relationships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i="1" dirty="0" smtClean="0"/>
              <a:t>Truncate</a:t>
            </a:r>
            <a:r>
              <a:rPr lang="en-IN" dirty="0" smtClean="0"/>
              <a:t> </a:t>
            </a:r>
            <a:r>
              <a:rPr lang="en-IN" dirty="0"/>
              <a:t>retain </a:t>
            </a:r>
            <a:r>
              <a:rPr lang="en-IN" dirty="0" smtClean="0"/>
              <a:t>Identity and reset </a:t>
            </a:r>
            <a:r>
              <a:rPr lang="en-IN" dirty="0"/>
              <a:t>to the </a:t>
            </a:r>
            <a:r>
              <a:rPr lang="en-IN" dirty="0" smtClean="0"/>
              <a:t>seed (</a:t>
            </a:r>
            <a:r>
              <a:rPr lang="en-IN" i="1" dirty="0" smtClean="0">
                <a:solidFill>
                  <a:srgbClr val="00B050"/>
                </a:solidFill>
              </a:rPr>
              <a:t>start value</a:t>
            </a:r>
            <a:r>
              <a:rPr lang="en-IN" dirty="0" smtClean="0"/>
              <a:t>) value.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Cannot truncate a table referenced in a foreign key </a:t>
            </a:r>
            <a:r>
              <a:rPr lang="en-IN" dirty="0" smtClean="0">
                <a:latin typeface="Arial" panose="020B0604020202020204" pitchFamily="34" charset="0"/>
                <a:cs typeface="Arial" panose="020B0604020202020204" pitchFamily="34" charset="0"/>
              </a:rPr>
              <a:t>constraint.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TABLE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TO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MySQL</a:t>
            </a:r>
            <a:r>
              <a:rPr lang="en-US" dirty="0">
                <a:latin typeface="Arial" panose="020B0604020202020204" pitchFamily="34" charset="0"/>
                <a:cs typeface="Arial" panose="020B0604020202020204" pitchFamily="34" charset="0"/>
              </a:rPr>
              <a:t>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MySQL</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730276"/>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 username)</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pk_user_id PRIMARY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PRIMARY</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KEY</a:t>
            </a:r>
            <a:r>
              <a:rPr lang="en-IN" sz="1600" b="1" dirty="0" smtClean="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354217"/>
          </a:xfrm>
          <a:prstGeom prst="rect">
            <a:avLst/>
          </a:prstGeom>
        </p:spPr>
        <p:txBody>
          <a:bodyPr wrap="square">
            <a:spAutoFit/>
          </a:bodyPr>
          <a:lstStyle/>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solidFill>
                  <a:schemeClr val="accent2">
                    <a:lumMod val="50000"/>
                  </a:schemeClr>
                </a:solidFill>
                <a:latin typeface="Arial" panose="020B0604020202020204" pitchFamily="34" charset="0"/>
                <a:cs typeface="Arial" panose="020B0604020202020204" pitchFamily="34" charset="0"/>
              </a:rPr>
              <a:t> TEMP (</a:t>
            </a: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col1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smtClean="0">
                <a:solidFill>
                  <a:schemeClr val="accent2">
                    <a:lumMod val="50000"/>
                  </a:schemeClr>
                </a:solidFill>
                <a:latin typeface="Arial" panose="020B0604020202020204" pitchFamily="34" charset="0"/>
                <a:cs typeface="Arial" panose="020B0604020202020204" pitchFamily="34" charset="0"/>
              </a:rPr>
              <a:t>   col2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col3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b="1" dirty="0">
                <a:solidFill>
                  <a:schemeClr val="accent2">
                    <a:lumMod val="50000"/>
                  </a:schemeClr>
                </a:solidFill>
                <a:latin typeface="Arial" panose="020B0604020202020204" pitchFamily="34" charset="0"/>
                <a:cs typeface="Arial" panose="020B0604020202020204" pitchFamily="34" charset="0"/>
              </a:rPr>
              <a:t> </a:t>
            </a:r>
            <a:r>
              <a:rPr lang="en-IN" sz="1600" b="1" dirty="0" smtClean="0">
                <a:solidFill>
                  <a:schemeClr val="accent2">
                    <a:lumMod val="50000"/>
                  </a:schemeClr>
                </a:solidFill>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pk_col1_col2 PRIMARY KEY (col1, col2));</a:t>
            </a: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(user_id INT</a:t>
            </a:r>
            <a:r>
              <a:rPr lang="en-IN" sz="1600" dirty="0">
                <a:latin typeface="Arial" panose="020B0604020202020204" pitchFamily="34" charset="0"/>
                <a:cs typeface="Arial" panose="020B0604020202020204" pitchFamily="34" charset="0"/>
              </a:rPr>
              <a: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u_user_id UNIQUE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U_USER_ID</a:t>
            </a:r>
            <a:r>
              <a:rPr lang="en-IN" sz="1600" b="1" dirty="0" smtClean="0">
                <a:latin typeface="Arial" panose="020B0604020202020204" pitchFamily="34" charset="0"/>
                <a:cs typeface="Arial" panose="020B0604020202020204" pitchFamily="34" charset="0"/>
              </a:rPr>
              <a:t>;      </a:t>
            </a:r>
            <a:r>
              <a:rPr lang="en-IN" b="1" dirty="0" smtClean="0">
                <a:solidFill>
                  <a:srgbClr val="92D050"/>
                </a:solidFill>
                <a:latin typeface="Arial" panose="020B0604020202020204" pitchFamily="34" charset="0"/>
                <a:cs typeface="Arial" panose="020B0604020202020204" pitchFamily="34" charset="0"/>
              </a:rPr>
              <a:t>// </a:t>
            </a:r>
            <a:r>
              <a:rPr lang="en-IN" sz="1600" b="1" dirty="0" smtClean="0">
                <a:solidFill>
                  <a:srgbClr val="92D050"/>
                </a:solidFill>
                <a:latin typeface="Arial" panose="020B0604020202020204" pitchFamily="34" charset="0"/>
                <a:cs typeface="Arial" panose="020B0604020202020204" pitchFamily="34" charset="0"/>
              </a:rPr>
              <a:t>CONSTRAINT NAME</a:t>
            </a:r>
            <a:endParaRPr lang="en-IN" b="1"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smtClean="0">
                <a:solidFill>
                  <a:schemeClr val="bg2"/>
                </a:solidFill>
                <a:latin typeface="Segoe UI Light" panose="020B0502040204020203" pitchFamily="34" charset="0"/>
                <a:cs typeface="Segoe UI Light" panose="020B0502040204020203" pitchFamily="34" charset="0"/>
              </a:rPr>
              <a:t>DataType </a:t>
            </a:r>
            <a:r>
              <a:rPr lang="en-IN" sz="2000" dirty="0" smtClean="0">
                <a:solidFill>
                  <a:schemeClr val="bg2"/>
                </a:solidFill>
                <a:latin typeface="Segoe UI Light" panose="020B0502040204020203" pitchFamily="34" charset="0"/>
                <a:cs typeface="Segoe UI Light" panose="020B0502040204020203" pitchFamily="34" charset="0"/>
              </a:rPr>
              <a:t>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 .</a:t>
            </a:r>
          </a:p>
        </p:txBody>
      </p:sp>
      <p:sp>
        <p:nvSpPr>
          <p:cNvPr id="4" name="Rectangle 3"/>
          <p:cNvSpPr/>
          <p:nvPr/>
        </p:nvSpPr>
        <p:spPr>
          <a:xfrm>
            <a:off x="152400" y="4953000"/>
            <a:ext cx="6050507" cy="1015663"/>
          </a:xfrm>
          <a:prstGeom prst="rect">
            <a:avLst/>
          </a:prstGeom>
          <a:solidFill>
            <a:srgbClr val="CFFF21"/>
          </a:solidFill>
        </p:spPr>
        <p:txBody>
          <a:bodyPr wrap="square">
            <a:spAutoFit/>
          </a:bodyPr>
          <a:lstStyle/>
          <a:p>
            <a:pPr algn="just"/>
            <a:r>
              <a:rPr lang="en-IN" sz="2000" dirty="0">
                <a:solidFill>
                  <a:srgbClr val="00B050"/>
                </a:solidFill>
                <a:latin typeface="Calibri Light" panose="020F0302020204030204" pitchFamily="34" charset="0"/>
                <a:cs typeface="Calibri Light" panose="020F0302020204030204" pitchFamily="34" charset="0"/>
              </a:rPr>
              <a:t>The table containing the foreign key is referred to as the child, and the table containing the referenced key is the parent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0400" y="4648200"/>
            <a:ext cx="5791200" cy="1107996"/>
          </a:xfrm>
          <a:prstGeom prst="rect">
            <a:avLst/>
          </a:prstGeom>
          <a:solidFill>
            <a:srgbClr val="EDE701"/>
          </a:solidFill>
        </p:spPr>
        <p:txBody>
          <a:bodyPr wrap="square">
            <a:spAutoFit/>
          </a:bodyPr>
          <a:lstStyle/>
          <a:p>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,subject varchar(1), description text, </a:t>
            </a:r>
            <a:r>
              <a:rPr lang="en-IN" sz="1600" b="1" dirty="0">
                <a:solidFill>
                  <a:srgbClr val="DD4A68"/>
                </a:solidFill>
                <a:latin typeface="Arial" panose="020B0604020202020204" pitchFamily="34" charset="0"/>
                <a:ea typeface="Times New Roman" panose="02020603050405020304" pitchFamily="18" charset="0"/>
              </a:rPr>
              <a:t>constraint pk_id_subject primary key(id, subject)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 ModuleID int, subjectID varchar(1), address text, </a:t>
            </a:r>
            <a:r>
              <a:rPr lang="en-IN" sz="1600" b="1" dirty="0">
                <a:solidFill>
                  <a:srgbClr val="DD4A68"/>
                </a:solidFill>
                <a:latin typeface="Arial" panose="020B0604020202020204" pitchFamily="34" charset="0"/>
                <a:ea typeface="Times New Roman" panose="02020603050405020304" pitchFamily="18" charset="0"/>
              </a:rPr>
              <a:t>constraint fk_ModuleId_subjectID foreign key (ModuleID) references module(id)</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2061275"/>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5240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750130" y="1676554"/>
            <a:ext cx="401287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53340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3323272"/>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FOREIGN 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228600" y="914400"/>
            <a:ext cx="86106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latin typeface="Arial" panose="020B0604020202020204" pitchFamily="34" charset="0"/>
                <a:cs typeface="Arial" panose="020B0604020202020204" pitchFamily="34" charset="0"/>
              </a:rPr>
              <a:t>VIEW, </a:t>
            </a:r>
            <a:r>
              <a:rPr lang="en-IN" dirty="0">
                <a:latin typeface="Arial" panose="020B0604020202020204" pitchFamily="34" charset="0"/>
                <a:cs typeface="Arial" panose="020B0604020202020204" pitchFamily="34" charset="0"/>
              </a:rPr>
              <a:t>and columns dropped from the table will result in an error when selecting from the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latin typeface="Arial" panose="020B0604020202020204" pitchFamily="34" charset="0"/>
                <a:cs typeface="Arial" panose="020B0604020202020204" pitchFamily="34" charset="0"/>
              </a:rPr>
              <a:t>VIEW column </a:t>
            </a:r>
            <a:r>
              <a:rPr lang="en-IN" dirty="0">
                <a:latin typeface="Arial" panose="020B0604020202020204" pitchFamily="34" charset="0"/>
                <a:cs typeface="Arial" panose="020B0604020202020204" pitchFamily="34" charset="0"/>
              </a:rPr>
              <a:t>names. </a:t>
            </a:r>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definition cannot refer to a TEMPORARY table, and you cannot create a TEMPORARY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a:t>
            </a:r>
            <a:r>
              <a:rPr lang="en-IN" dirty="0" smtClean="0">
                <a:latin typeface="Arial" panose="020B0604020202020204" pitchFamily="34" charset="0"/>
                <a:cs typeface="Arial" panose="020B0604020202020204" pitchFamily="34" charset="0"/>
              </a:rPr>
              <a:t>TRIGGER with </a:t>
            </a:r>
            <a:r>
              <a:rPr lang="en-IN" dirty="0">
                <a:latin typeface="Arial" panose="020B0604020202020204" pitchFamily="34" charset="0"/>
                <a:cs typeface="Arial" panose="020B0604020202020204" pitchFamily="34" charset="0"/>
              </a:rPr>
              <a:t>a </a:t>
            </a:r>
            <a:r>
              <a:rPr lang="en-IN" dirty="0" smtClean="0">
                <a:latin typeface="Arial" panose="020B0604020202020204" pitchFamily="34" charset="0"/>
                <a:cs typeface="Arial" panose="020B0604020202020204" pitchFamily="34" charset="0"/>
              </a:rPr>
              <a:t>VIEW.</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VIEW will not be dropped.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322530" cy="369332"/>
          </a:xfrm>
          <a:prstGeom prst="rect">
            <a:avLst/>
          </a:prstGeom>
        </p:spPr>
        <p:txBody>
          <a:bodyPr wrap="none">
            <a:spAutoFit/>
          </a:bodyPr>
          <a:lstStyle/>
          <a:p>
            <a:r>
              <a:rPr lang="en-IN"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059243"/>
            <a:ext cx="3657600" cy="3417757"/>
          </a:xfrm>
          <a:prstGeom prst="rect">
            <a:avLst/>
          </a:prstGeom>
        </p:spPr>
      </p:pic>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INDEX FROM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SELECT table_name</a:t>
            </a:r>
            <a:r>
              <a:rPr lang="en-IN" sz="1600" dirty="0">
                <a:latin typeface="Arial" panose="020B0604020202020204" pitchFamily="34" charset="0"/>
                <a:ea typeface="Arial Unicode MS"/>
                <a:cs typeface="Arial" panose="020B0604020202020204" pitchFamily="34" charset="0"/>
              </a:rPr>
              <a:t>, index_name from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16011"/>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a:solidFill>
                  <a:srgbClr val="0077AA"/>
                </a:solidFill>
                <a:latin typeface="Arial" panose="020B0604020202020204" pitchFamily="34" charset="0"/>
                <a:ea typeface="Times New Roman" panose="02020603050405020304" pitchFamily="18" charset="0"/>
              </a:rPr>
              <a:t> </a:t>
            </a:r>
            <a:r>
              <a:rPr lang="en-IN" sz="1600" dirty="0" smtClean="0">
                <a:solidFill>
                  <a:srgbClr val="0077AA"/>
                </a:solidFill>
                <a:latin typeface="Arial" panose="020B0604020202020204" pitchFamily="34" charset="0"/>
                <a:ea typeface="Times New Roman" panose="02020603050405020304" pitchFamily="18" charset="0"/>
              </a:rPr>
              <a:t>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MyProcedure;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SELECT 'Infoway Technologies, Pune';</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0662"/>
            <a:ext cx="6553200" cy="2231338"/>
          </a:xfrm>
          <a:prstGeom prst="rect">
            <a:avLst/>
          </a:prstGeom>
        </p:spPr>
      </p:pic>
      <p:cxnSp>
        <p:nvCxnSpPr>
          <p:cNvPr id="12" name="Elbow Connector 11"/>
          <p:cNvCxnSpPr/>
          <p:nvPr/>
        </p:nvCxnSpPr>
        <p:spPr>
          <a:xfrm rot="5400000">
            <a:off x="5043000" y="1281600"/>
            <a:ext cx="936000" cy="1116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36693"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3015693" y="5421868"/>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3066000" y="4452000"/>
            <a:ext cx="864000" cy="900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52400" y="4038600"/>
            <a:ext cx="8839200" cy="1384995"/>
          </a:xfrm>
          <a:prstGeom prst="rect">
            <a:avLst/>
          </a:prstGeom>
        </p:spPr>
        <p:txBody>
          <a:bodyPr wrap="square">
            <a:spAutoFit/>
          </a:bodyPr>
          <a:lstStyle/>
          <a:p>
            <a:pPr algn="just"/>
            <a:r>
              <a:rPr lang="en-IN" sz="28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source </a:t>
            </a:r>
            <a:r>
              <a:rPr lang="en-IN" sz="1900" dirty="0" smtClean="0">
                <a:solidFill>
                  <a:srgbClr val="B7F7E2"/>
                </a:solidFill>
                <a:latin typeface="Segoe UI Light" panose="020B0502040204020203" pitchFamily="34" charset="0"/>
                <a:cs typeface="Segoe UI Light" panose="020B0502040204020203" pitchFamily="34" charset="0"/>
              </a:rPr>
              <a:t>pl1.sql;</a:t>
            </a:r>
            <a:endParaRPr lang="en-IN" sz="1900" dirty="0">
              <a:solidFill>
                <a:srgbClr val="B7F7E2"/>
              </a:solidFill>
              <a:latin typeface="Segoe UI Light" panose="020B0502040204020203" pitchFamily="34" charset="0"/>
              <a:cs typeface="Segoe UI Light" panose="020B0502040204020203" pitchFamily="34" charset="0"/>
            </a:endParaRPr>
          </a:p>
          <a:p>
            <a:r>
              <a:rPr lang="en-IN" sz="1900" dirty="0">
                <a:solidFill>
                  <a:srgbClr val="B7F7E2"/>
                </a:solidFill>
                <a:latin typeface="Segoe UI Light" panose="020B0502040204020203" pitchFamily="34" charset="0"/>
                <a:cs typeface="Segoe UI Light" panose="020B05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call sp_name;</a:t>
            </a:r>
          </a:p>
          <a:p>
            <a:r>
              <a:rPr lang="en-IN" sz="1900" dirty="0">
                <a:solidFill>
                  <a:srgbClr val="B7F7E2"/>
                </a:solidFill>
                <a:latin typeface="Segoe UI Light" panose="020B0502040204020203" pitchFamily="34" charset="0"/>
                <a:cs typeface="Segoe UI Light" panose="020B05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a:solidFill>
                            <a:srgbClr val="666666"/>
                          </a:solidFill>
                          <a:effectLst/>
                          <a:latin typeface="inherit"/>
                        </a:rPr>
                        <a:t>1</a:t>
                      </a:r>
                    </a:p>
                    <a:p>
                      <a:pPr algn="ctr" fontAlgn="t"/>
                      <a:r>
                        <a:rPr lang="en-IN">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a:solidFill>
                            <a:srgbClr val="FECF84"/>
                          </a:solidFill>
                          <a:effectLst/>
                          <a:latin typeface="inherit"/>
                        </a:rPr>
                        <a:t>SET</a:t>
                      </a:r>
                      <a:r>
                        <a:rPr lang="en-IN">
                          <a:solidFill>
                            <a:srgbClr val="82ADC9"/>
                          </a:solidFill>
                          <a:effectLst/>
                          <a:latin typeface="inherit"/>
                        </a:rPr>
                        <a:t> </a:t>
                      </a:r>
                      <a:r>
                        <a:rPr lang="en-IN" smtClean="0">
                          <a:solidFill>
                            <a:srgbClr val="FFFFFF"/>
                          </a:solidFill>
                          <a:effectLst/>
                          <a:latin typeface="inherit"/>
                        </a:rPr>
                        <a:t>z</a:t>
                      </a:r>
                      <a:r>
                        <a:rPr lang="en-IN"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set x = 'Hello </a:t>
            </a:r>
            <a:r>
              <a:rPr lang="en-IN" dirty="0" smtClean="0">
                <a:solidFill>
                  <a:srgbClr val="B7F7E2"/>
                </a:solidFill>
                <a:latin typeface="Segoe UI Light" panose="020B0502040204020203" pitchFamily="34" charset="0"/>
                <a:cs typeface="Segoe UI Light" panose="020B0502040204020203" pitchFamily="34" charset="0"/>
              </a:rPr>
              <a:t>World;</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8" name="Rectangle 7"/>
          <p:cNvSpPr/>
          <p:nvPr/>
        </p:nvSpPr>
        <p:spPr>
          <a:xfrm>
            <a:off x="76200" y="29772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empno=7788;</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int)</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varchar(15))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job into x from EMP where ename=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procedureName(para1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29718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 CREATE PROCEDURE procedureName(para1 varchar(12), out s int, out j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para1, sum(Sal) into </a:t>
            </a:r>
            <a:r>
              <a:rPr lang="en-IN" dirty="0" smtClean="0">
                <a:solidFill>
                  <a:srgbClr val="B7F7E2"/>
                </a:solidFill>
                <a:latin typeface="Segoe UI Light" panose="020B0502040204020203" pitchFamily="34" charset="0"/>
                <a:cs typeface="Segoe UI Light" panose="020B0502040204020203" pitchFamily="34" charset="0"/>
              </a:rPr>
              <a:t>varJob, varSumSal </a:t>
            </a:r>
            <a:r>
              <a:rPr lang="en-IN" dirty="0">
                <a:solidFill>
                  <a:srgbClr val="B7F7E2"/>
                </a:solidFill>
                <a:latin typeface="Segoe UI Light" panose="020B0502040204020203" pitchFamily="34" charset="0"/>
                <a:cs typeface="Segoe UI Light" panose="020B0502040204020203" pitchFamily="34" charset="0"/>
              </a:rPr>
              <a:t>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p1 int(2), in p2 varchar(12), in p3 varchar(10), in p4 varchar(20))</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INSERT into DEPT values (p1, p2, p3, p4);</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  (inout p1 int(2))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set p1 = p1+2;</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  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procedureName(v1 int, v2 varchar(20), v3 varchar(20), v4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DEPT values (v1, v2, v3, v4);</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74918"/>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7" name="Rectangle 6"/>
          <p:cNvSpPr/>
          <p:nvPr/>
        </p:nvSpPr>
        <p:spPr>
          <a:xfrm>
            <a:off x="76200" y="2895600"/>
            <a:ext cx="8991600" cy="3416320"/>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a:t>
            </a:r>
            <a:r>
              <a:rPr lang="en-IN" dirty="0" smtClean="0">
                <a:solidFill>
                  <a:srgbClr val="B7F7E2"/>
                </a:solidFill>
                <a:latin typeface="Segoe UI Light" panose="020B0502040204020203" pitchFamily="34" charset="0"/>
                <a:cs typeface="Segoe UI Light" panose="020B0502040204020203" pitchFamily="34" charset="0"/>
              </a:rPr>
              <a:t>procedureName(in </a:t>
            </a:r>
            <a:r>
              <a:rPr lang="en-IN" dirty="0">
                <a:solidFill>
                  <a:srgbClr val="B7F7E2"/>
                </a:solidFill>
                <a:latin typeface="Segoe UI Light" panose="020B0502040204020203" pitchFamily="34" charset="0"/>
                <a:cs typeface="Segoe UI Light" panose="020B0502040204020203" pitchFamily="34" charset="0"/>
              </a:rPr>
              <a:t>x int, in y int, out z int, out z1 int )</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SET z = x + y;</a:t>
            </a:r>
          </a:p>
          <a:p>
            <a:r>
              <a:rPr lang="en-IN" dirty="0">
                <a:solidFill>
                  <a:srgbClr val="B7F7E2"/>
                </a:solidFill>
                <a:latin typeface="Segoe UI Light" panose="020B0502040204020203" pitchFamily="34" charset="0"/>
                <a:cs typeface="Segoe UI Light" panose="020B0502040204020203" pitchFamily="34" charset="0"/>
              </a:rPr>
              <a:t>   SET z1 = x * y;</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sz="1050" dirty="0" smtClean="0">
                <a:solidFill>
                  <a:srgbClr val="B7F7E2"/>
                </a:solidFill>
                <a:latin typeface="Segoe UI Light" panose="020B0502040204020203" pitchFamily="34" charset="0"/>
                <a:cs typeface="Segoe UI Light" panose="020B0502040204020203" pitchFamily="34" charset="0"/>
              </a:rPr>
              <a:t>-------------------------------------------------------------------------------------------------</a:t>
            </a:r>
          </a:p>
          <a:p>
            <a:r>
              <a:rPr lang="en-IN" dirty="0" smtClean="0">
                <a:solidFill>
                  <a:schemeClr val="accent4">
                    <a:lumMod val="75000"/>
                  </a:schemeClr>
                </a:solidFill>
                <a:latin typeface="Segoe UI Light" panose="020B0502040204020203" pitchFamily="34" charset="0"/>
                <a:cs typeface="Segoe UI Light" panose="020B0502040204020203" pitchFamily="34" charset="0"/>
              </a:rPr>
              <a:t>mysql</a:t>
            </a:r>
            <a:r>
              <a:rPr lang="en-IN" dirty="0">
                <a:solidFill>
                  <a:schemeClr val="accent4">
                    <a:lumMod val="75000"/>
                  </a:schemeClr>
                </a:solidFill>
                <a:latin typeface="Segoe UI Light" panose="020B0502040204020203" pitchFamily="34" charset="0"/>
                <a:cs typeface="Segoe UI Light" panose="020B0502040204020203" pitchFamily="34" charset="0"/>
              </a:rPr>
              <a:t>&gt; set @a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set @b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call pro1(5, 4, @a, @b);</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100;</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IF x&lt;=110 then </a:t>
            </a:r>
          </a:p>
          <a:p>
            <a:r>
              <a:rPr lang="en-IN" dirty="0">
                <a:solidFill>
                  <a:srgbClr val="B7F7E2"/>
                </a:solidFill>
                <a:latin typeface="Segoe UI Light" panose="020B0502040204020203" pitchFamily="34" charset="0"/>
                <a:cs typeface="Segoe UI Light" panose="020B0502040204020203" pitchFamily="34" charset="0"/>
              </a:rPr>
              <a:t>	          set x := x + 1;</a:t>
            </a: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	           ITERATE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5878532"/>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 para1 varchar(25))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done TINYINT DEFAULT FALSE;</a:t>
            </a:r>
          </a:p>
          <a:p>
            <a:r>
              <a:rPr lang="en-IN" dirty="0">
                <a:solidFill>
                  <a:srgbClr val="B7F7E2"/>
                </a:solidFill>
                <a:latin typeface="Segoe UI Light" panose="020B0502040204020203" pitchFamily="34" charset="0"/>
                <a:cs typeface="Segoe UI Light" panose="020B0502040204020203" pitchFamily="34" charset="0"/>
              </a:rPr>
              <a:t>       declare varEMPNO int;</a:t>
            </a:r>
          </a:p>
          <a:p>
            <a:r>
              <a:rPr lang="en-IN" dirty="0">
                <a:solidFill>
                  <a:srgbClr val="B7F7E2"/>
                </a:solidFill>
                <a:latin typeface="Segoe UI Light" panose="020B0502040204020203" pitchFamily="34" charset="0"/>
                <a:cs typeface="Segoe UI Light" panose="020B0502040204020203" pitchFamily="34" charset="0"/>
              </a:rPr>
              <a:t>       declare varENAME varchar(20);</a:t>
            </a:r>
          </a:p>
          <a:p>
            <a:r>
              <a:rPr lang="en-IN" dirty="0">
                <a:solidFill>
                  <a:srgbClr val="B7F7E2"/>
                </a:solidFill>
                <a:latin typeface="Segoe UI Light" panose="020B0502040204020203" pitchFamily="34" charset="0"/>
                <a:cs typeface="Segoe UI Light" panose="020B0502040204020203" pitchFamily="34" charset="0"/>
              </a:rPr>
              <a:t>       declare c1 cursor for SELECT empno, ename from EMP where job = para1;</a:t>
            </a:r>
          </a:p>
          <a:p>
            <a:r>
              <a:rPr lang="en-IN" dirty="0">
                <a:solidFill>
                  <a:srgbClr val="B7F7E2"/>
                </a:solidFill>
                <a:latin typeface="Segoe UI Light" panose="020B0502040204020203" pitchFamily="34" charset="0"/>
                <a:cs typeface="Segoe UI Light" panose="020B0502040204020203" pitchFamily="34" charset="0"/>
              </a:rPr>
              <a:t>       declare exit handler for NOT FOUND set done=true;</a:t>
            </a:r>
          </a:p>
          <a:p>
            <a:r>
              <a:rPr lang="en-IN" dirty="0">
                <a:solidFill>
                  <a:srgbClr val="B7F7E2"/>
                </a:solidFill>
                <a:latin typeface="Segoe UI Light" panose="020B0502040204020203" pitchFamily="34" charset="0"/>
                <a:cs typeface="Segoe UI Light" panose="020B0502040204020203" pitchFamily="34" charset="0"/>
              </a:rPr>
              <a:t>   OPEN c1;</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FETCH c1 into varEMPNO, varENAME;</a:t>
            </a:r>
          </a:p>
          <a:p>
            <a:r>
              <a:rPr lang="en-IN" dirty="0">
                <a:solidFill>
                  <a:srgbClr val="B7F7E2"/>
                </a:solidFill>
                <a:latin typeface="Segoe UI Light" panose="020B0502040204020203" pitchFamily="34" charset="0"/>
                <a:cs typeface="Segoe UI Light" panose="020B0502040204020203" pitchFamily="34" charset="0"/>
              </a:rPr>
              <a:t>            IF done then</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select varEMPNO as "Employee No.", varENAME as "Employee Name";</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   CLOSE c1;</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a INT DEFAULT 101;</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DECLARE myException CONDITION FOR SQLSTATE '45000';</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FFFF00"/>
                </a:solidFill>
                <a:latin typeface="Segoe UI Light" panose="020B0502040204020203" pitchFamily="34" charset="0"/>
                <a:cs typeface="Segoe UI Light" panose="020B0502040204020203" pitchFamily="34" charset="0"/>
              </a:rPr>
              <a:t>      /* DECLARE EXIT HANDLER FOR 1146 SELECT 'table not found'; </a:t>
            </a:r>
          </a:p>
          <a:p>
            <a:r>
              <a:rPr lang="en-IN" dirty="0">
                <a:solidFill>
                  <a:srgbClr val="FFFF00"/>
                </a:solidFill>
                <a:latin typeface="Segoe UI Light" panose="020B0502040204020203" pitchFamily="34" charset="0"/>
                <a:cs typeface="Segoe UI Light" panose="020B0502040204020203" pitchFamily="34" charset="0"/>
              </a:rPr>
              <a:t>         DECLARE EXIT HANDLER FOR 1064 </a:t>
            </a:r>
          </a:p>
          <a:p>
            <a:r>
              <a:rPr lang="en-IN" dirty="0">
                <a:solidFill>
                  <a:srgbClr val="FFFF00"/>
                </a:solidFill>
                <a:latin typeface="Segoe UI Light" panose="020B0502040204020203" pitchFamily="34" charset="0"/>
                <a:cs typeface="Segoe UI Light" panose="020B0502040204020203" pitchFamily="34" charset="0"/>
              </a:rPr>
              <a:t>      */</a:t>
            </a:r>
          </a:p>
          <a:p>
            <a:r>
              <a:rPr lang="en-IN" dirty="0">
                <a:solidFill>
                  <a:srgbClr val="B7F7E2"/>
                </a:solidFill>
                <a:latin typeface="Segoe UI Light" panose="020B0502040204020203" pitchFamily="34" charset="0"/>
                <a:cs typeface="Segoe UI Light" panose="020B0502040204020203" pitchFamily="34" charset="0"/>
              </a:rPr>
              <a:t>	IF a = 10 then</a:t>
            </a:r>
          </a:p>
          <a:p>
            <a:r>
              <a:rPr lang="en-IN" dirty="0">
                <a:solidFill>
                  <a:srgbClr val="B7F7E2"/>
                </a:solidFill>
                <a:latin typeface="Segoe UI Light" panose="020B0502040204020203" pitchFamily="34" charset="0"/>
                <a:cs typeface="Segoe UI Light" panose="020B0502040204020203" pitchFamily="34" charset="0"/>
              </a:rPr>
              <a:t>		SELECT 'ok';</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SIGNAL myException</a:t>
            </a:r>
          </a:p>
          <a:p>
            <a:r>
              <a:rPr lang="en-IN" dirty="0">
                <a:solidFill>
                  <a:srgbClr val="B7F7E2"/>
                </a:solidFill>
                <a:latin typeface="Segoe UI Light" panose="020B0502040204020203" pitchFamily="34" charset="0"/>
                <a:cs typeface="Segoe UI Light" panose="020B0502040204020203" pitchFamily="34" charset="0"/>
              </a:rPr>
              <a:t>		 SET MESSAGE_TEXT = 'bad';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400" dirty="0" smtClean="0">
                <a:solidFill>
                  <a:srgbClr val="FFFF00"/>
                </a:solidFill>
                <a:latin typeface="Arial" panose="020B0604020202020204" pitchFamily="34" charset="0"/>
                <a:cs typeface="Arial" panose="020B0604020202020204" pitchFamily="34" charset="0"/>
              </a:rPr>
              <a:t>By </a:t>
            </a:r>
            <a:r>
              <a:rPr lang="en-IN" sz="24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a:t>
            </a:r>
            <a:r>
              <a:rPr lang="en-IN" dirty="0" smtClean="0">
                <a:solidFill>
                  <a:srgbClr val="B7F7E2"/>
                </a:solidFill>
                <a:latin typeface="Segoe UI Light" panose="020B0502040204020203" pitchFamily="34" charset="0"/>
                <a:cs typeface="Segoe UI Light" panose="020B0502040204020203" pitchFamily="34" charset="0"/>
              </a:rPr>
              <a:t>functionName;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1001;</a:t>
            </a:r>
          </a:p>
          <a:p>
            <a:r>
              <a:rPr lang="en-IN" dirty="0">
                <a:solidFill>
                  <a:srgbClr val="B7F7E2"/>
                </a:solidFill>
                <a:latin typeface="Segoe UI Light" panose="020B0502040204020203" pitchFamily="34" charset="0"/>
                <a:cs typeface="Segoe UI Light" panose="020B0502040204020203" pitchFamily="34" charset="0"/>
              </a:rPr>
              <a:t>     return (x);</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functionName(para1 varchar(12))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total int default 0;</a:t>
            </a:r>
          </a:p>
          <a:p>
            <a:r>
              <a:rPr lang="en-IN" dirty="0">
                <a:solidFill>
                  <a:srgbClr val="B7F7E2"/>
                </a:solidFill>
                <a:latin typeface="Segoe UI Light" panose="020B0502040204020203" pitchFamily="34" charset="0"/>
                <a:cs typeface="Segoe UI Light" panose="020B0502040204020203" pitchFamily="34" charset="0"/>
              </a:rPr>
              <a:t>     SELECT sum(sal) into total from EMP where job=para1;</a:t>
            </a:r>
          </a:p>
          <a:p>
            <a:r>
              <a:rPr lang="en-IN" dirty="0">
                <a:solidFill>
                  <a:srgbClr val="B7F7E2"/>
                </a:solidFill>
                <a:latin typeface="Segoe UI Light" panose="020B0502040204020203" pitchFamily="34" charset="0"/>
                <a:cs typeface="Segoe UI Light" panose="020B0502040204020203" pitchFamily="34" charset="0"/>
              </a:rPr>
              <a:t>     return (total);</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select </a:t>
            </a:r>
            <a:r>
              <a:rPr lang="en-IN" dirty="0" smtClean="0">
                <a:solidFill>
                  <a:srgbClr val="B7F7E2"/>
                </a:solidFill>
                <a:latin typeface="Segoe UI Light" panose="020B0502040204020203" pitchFamily="34" charset="0"/>
                <a:cs typeface="Segoe UI Light" panose="020B0502040204020203" pitchFamily="34" charset="0"/>
              </a:rPr>
              <a:t>max(deptno) </a:t>
            </a:r>
            <a:r>
              <a:rPr lang="en-IN" dirty="0">
                <a:solidFill>
                  <a:srgbClr val="B7F7E2"/>
                </a:solidFill>
                <a:latin typeface="Segoe UI Light" panose="020B0502040204020203" pitchFamily="34" charset="0"/>
                <a:cs typeface="Segoe UI Light" panose="020B0502040204020203" pitchFamily="34" charset="0"/>
              </a:rPr>
              <a:t>+ 1 into x  from dept;</a:t>
            </a:r>
          </a:p>
          <a:p>
            <a:r>
              <a:rPr lang="en-IN" dirty="0">
                <a:solidFill>
                  <a:srgbClr val="B7F7E2"/>
                </a:solidFill>
                <a:latin typeface="Segoe UI Light" panose="020B0502040204020203" pitchFamily="34" charset="0"/>
                <a:cs typeface="Segoe UI Light" panose="020B0502040204020203" pitchFamily="34" charset="0"/>
              </a:rPr>
              <a:t>  return(x);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functionName(no int) returns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select distinct 'Number present' into x from t1 where c1 = no;</a:t>
            </a:r>
          </a:p>
          <a:p>
            <a:r>
              <a:rPr lang="en-IN" dirty="0">
                <a:solidFill>
                  <a:srgbClr val="B7F7E2"/>
                </a:solidFill>
                <a:latin typeface="Segoe UI Light" panose="020B0502040204020203" pitchFamily="34" charset="0"/>
                <a:cs typeface="Segoe UI Light" panose="020B0502040204020203" pitchFamily="34" charset="0"/>
              </a:rPr>
              <a:t>  if x is not null then</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return(x</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return (no);</a:t>
            </a:r>
          </a:p>
          <a:p>
            <a:r>
              <a:rPr lang="en-IN" dirty="0">
                <a:solidFill>
                  <a:srgbClr val="B7F7E2"/>
                </a:solidFill>
                <a:latin typeface="Segoe UI Light" panose="020B0502040204020203" pitchFamily="34" charset="0"/>
                <a:cs typeface="Segoe UI Light" panose="020B0502040204020203" pitchFamily="34" charset="0"/>
              </a:rPr>
              <a:t>  end if;</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a:t>
            </a:r>
            <a:r>
              <a:rPr lang="en-IN" dirty="0" smtClean="0">
                <a:solidFill>
                  <a:srgbClr val="B7F7E2"/>
                </a:solidFill>
                <a:latin typeface="Segoe UI Light" panose="020B0502040204020203" pitchFamily="34" charset="0"/>
                <a:cs typeface="Segoe UI Light" panose="020B0502040204020203" pitchFamily="34" charset="0"/>
              </a:rPr>
              <a:t>trigger if </a:t>
            </a:r>
            <a:r>
              <a:rPr lang="en-IN" dirty="0">
                <a:solidFill>
                  <a:srgbClr val="B7F7E2"/>
                </a:solidFill>
                <a:latin typeface="Segoe UI Light" panose="020B0502040204020203" pitchFamily="34" charset="0"/>
                <a:cs typeface="Segoe UI Light" panose="020B0502040204020203" pitchFamily="34" charset="0"/>
              </a:rPr>
              <a:t>exists </a:t>
            </a:r>
            <a:r>
              <a:rPr lang="en-IN" dirty="0" smtClean="0">
                <a:solidFill>
                  <a:srgbClr val="B7F7E2"/>
                </a:solidFill>
                <a:latin typeface="Segoe UI Light" panose="020B0502040204020203" pitchFamily="34" charset="0"/>
                <a:cs typeface="Segoe UI Light" panose="020B0502040204020203" pitchFamily="34" charset="0"/>
              </a:rPr>
              <a:t>triggerName;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insert on 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select 'Hello World';</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UPDATE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(old.dname, new.dname);</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228600" y="4761361"/>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DELETE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 values (old.deptno, old.dname, old.loc, old.pwd, now(), user());</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6096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(new.deptno, new.dname, new.loc, new.pwd);</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if DATE_FORMAT (now(), '%W') = 'Wednesday'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'Invalid';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3" name="Rectangle 2"/>
          <p:cNvSpPr/>
          <p:nvPr/>
        </p:nvSpPr>
        <p:spPr>
          <a:xfrm>
            <a:off x="228600" y="7620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insert into d values (new.deptno, new.dname, new.loc, new.pwd,  now(), user());</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DEPT for </a:t>
            </a:r>
            <a:r>
              <a:rPr lang="en-IN" dirty="0">
                <a:solidFill>
                  <a:srgbClr val="B7F7E2"/>
                </a:solidFill>
                <a:latin typeface="Segoe UI Light" panose="020B0502040204020203" pitchFamily="34" charset="0"/>
                <a:cs typeface="Segoe UI Light" panose="020B0502040204020203" pitchFamily="34" charset="0"/>
              </a:rPr>
              <a:t>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declare </a:t>
            </a:r>
            <a:r>
              <a:rPr lang="en-IN" dirty="0">
                <a:solidFill>
                  <a:srgbClr val="B7F7E2"/>
                </a:solidFill>
                <a:latin typeface="Segoe UI Light" panose="020B0502040204020203" pitchFamily="34" charset="0"/>
                <a:cs typeface="Segoe UI Light" panose="020B0502040204020203" pitchFamily="34" charset="0"/>
              </a:rPr>
              <a:t>msg </a:t>
            </a:r>
            <a:r>
              <a:rPr lang="en-IN" dirty="0" smtClean="0">
                <a:solidFill>
                  <a:srgbClr val="B7F7E2"/>
                </a:solidFill>
                <a:latin typeface="Segoe UI Light" panose="020B0502040204020203" pitchFamily="34" charset="0"/>
                <a:cs typeface="Segoe UI Light" panose="020B0502040204020203" pitchFamily="34" charset="0"/>
              </a:rPr>
              <a:t>varchar(100);</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new.dname = 'A' then</a:t>
            </a: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new.dname = 'Apple';</a:t>
            </a:r>
          </a:p>
          <a:p>
            <a:r>
              <a:rPr lang="en-IN" dirty="0" smtClean="0">
                <a:solidFill>
                  <a:srgbClr val="B7F7E2"/>
                </a:solidFill>
                <a:latin typeface="Segoe UI Light" panose="020B0502040204020203" pitchFamily="34" charset="0"/>
                <a:cs typeface="Segoe UI Light" panose="020B0502040204020203" pitchFamily="34" charset="0"/>
              </a:rPr>
              <a:t>     else</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msg = 'My error message';</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signal </a:t>
            </a:r>
            <a:r>
              <a:rPr lang="en-IN" dirty="0">
                <a:solidFill>
                  <a:srgbClr val="B7F7E2"/>
                </a:solidFill>
                <a:latin typeface="Segoe UI Light" panose="020B0502040204020203" pitchFamily="34" charset="0"/>
                <a:cs typeface="Segoe UI Light" panose="020B0502040204020203" pitchFamily="34" charset="0"/>
              </a:rPr>
              <a:t>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a:solidFill>
                  <a:srgbClr val="B7F7E2"/>
                </a:solidFill>
                <a:latin typeface="Segoe UI Light" panose="020B0502040204020203" pitchFamily="34" charset="0"/>
                <a:cs typeface="Segoe UI Light" panose="020B0502040204020203" pitchFamily="34" charset="0"/>
              </a:rPr>
              <a:t>end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new.deptno &lt; 50 then</a:t>
            </a:r>
          </a:p>
          <a:p>
            <a:r>
              <a:rPr lang="en-IN" dirty="0" smtClean="0">
                <a:solidFill>
                  <a:srgbClr val="B7F7E2"/>
                </a:solidFill>
                <a:latin typeface="Segoe UI Light" panose="020B0502040204020203" pitchFamily="34" charset="0"/>
                <a:cs typeface="Segoe UI Light" panose="020B0502040204020203" pitchFamily="34" charset="0"/>
              </a:rPr>
              <a:t>          </a:t>
            </a:r>
            <a:r>
              <a:rPr lang="en-IN" dirty="0">
                <a:solidFill>
                  <a:srgbClr val="B7F7E2"/>
                </a:solidFill>
                <a:latin typeface="Segoe UI Light" panose="020B0502040204020203" pitchFamily="34" charset="0"/>
                <a:cs typeface="Segoe UI Light" panose="020B0502040204020203" pitchFamily="34" charset="0"/>
              </a:rPr>
              <a:t>signal sqlstate '42000' set message_text = </a:t>
            </a:r>
            <a:r>
              <a:rPr lang="en-IN" dirty="0" smtClean="0">
                <a:solidFill>
                  <a:srgbClr val="B7F7E2"/>
                </a:solidFill>
                <a:latin typeface="Segoe UI Light" panose="020B0502040204020203" pitchFamily="34" charset="0"/>
                <a:cs typeface="Segoe UI Light" panose="020B0502040204020203" pitchFamily="34" charset="0"/>
              </a:rPr>
              <a:t>‘Invalid department number';</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228600" y="3586877"/>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EMP for 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if new.sal &lt;=0 then</a:t>
            </a:r>
          </a:p>
          <a:p>
            <a:r>
              <a:rPr lang="en-US" dirty="0" smtClean="0">
                <a:solidFill>
                  <a:srgbClr val="B7F7E2"/>
                </a:solidFill>
                <a:latin typeface="Segoe UI Light" panose="020B0502040204020203" pitchFamily="34" charset="0"/>
                <a:cs typeface="Segoe UI Light" panose="020B0502040204020203" pitchFamily="34" charset="0"/>
              </a:rPr>
              <a:t>                set new.sal = 25000;</a:t>
            </a:r>
          </a:p>
          <a:p>
            <a:r>
              <a:rPr lang="en-US" dirty="0" smtClean="0">
                <a:solidFill>
                  <a:srgbClr val="B7F7E2"/>
                </a:solidFill>
                <a:latin typeface="Segoe UI Light" panose="020B0502040204020203" pitchFamily="34" charset="0"/>
                <a:cs typeface="Segoe UI Light" panose="020B0502040204020203" pitchFamily="34" charset="0"/>
              </a:rPr>
              <a:t>           end if;</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FF00"/>
                </a:solidFill>
              </a:rPr>
              <a:t>ERROR 1362 (HY000): Updating of NEW row is not allowed in after trigger</a:t>
            </a:r>
            <a:endParaRPr lang="en-US" dirty="0">
              <a:solidFill>
                <a:srgbClr val="FFFF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chemeClr val="accent4">
                    <a:lumMod val="75000"/>
                  </a:schemeClr>
                </a:solidFill>
              </a:rPr>
              <a:t>mysql&gt; insert into emp (empno,  ename,  sal,  mgr,  deptno) values(1, ‘ abc',   -10000,  7788, 10);</a:t>
            </a:r>
            <a:endParaRPr lang="en-US" dirty="0">
              <a:solidFill>
                <a:schemeClr val="accent4">
                  <a:lumMod val="75000"/>
                </a:schemeClr>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tx2">
              <a:lumMod val="50000"/>
            </a:schemeClr>
          </a:solidFill>
        </p:spPr>
        <p:txBody>
          <a:bodyPr wrap="square">
            <a:spAutoFit/>
          </a:bodyPr>
          <a:lstStyle/>
          <a:p>
            <a:r>
              <a:rPr lang="en-IN"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delimiter $</a:t>
            </a:r>
          </a:p>
          <a:p>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city for each  row</a:t>
            </a:r>
          </a:p>
          <a:p>
            <a:r>
              <a:rPr lang="en-IN" dirty="0" smtClean="0">
                <a:solidFill>
                  <a:srgbClr val="B7F7E2"/>
                </a:solidFill>
                <a:latin typeface="Segoe UI Light" panose="020B0502040204020203" pitchFamily="34" charset="0"/>
                <a:cs typeface="Segoe UI Light" panose="020B0502040204020203" pitchFamily="34" charset="0"/>
              </a:rPr>
              <a:t>  begin</a:t>
            </a:r>
          </a:p>
          <a:p>
            <a:r>
              <a:rPr lang="en-IN" dirty="0" smtClean="0">
                <a:solidFill>
                  <a:srgbClr val="B7F7E2"/>
                </a:solidFill>
                <a:latin typeface="Segoe UI Light" panose="020B0502040204020203" pitchFamily="34" charset="0"/>
                <a:cs typeface="Segoe UI Light" panose="020B0502040204020203" pitchFamily="34" charset="0"/>
              </a:rPr>
              <a:t>     declare msg varchar(100);</a:t>
            </a:r>
          </a:p>
          <a:p>
            <a:r>
              <a:rPr lang="en-IN" dirty="0" smtClean="0">
                <a:solidFill>
                  <a:srgbClr val="B7F7E2"/>
                </a:solidFill>
                <a:latin typeface="Segoe UI Light" panose="020B0502040204020203" pitchFamily="34" charset="0"/>
                <a:cs typeface="Segoe UI Light" panose="020B0502040204020203" pitchFamily="34" charset="0"/>
              </a:rPr>
              <a:t>     if new.c1 &lt;&gt;  '</a:t>
            </a:r>
            <a:r>
              <a:rPr lang="en-IN" dirty="0" err="1" smtClean="0">
                <a:solidFill>
                  <a:srgbClr val="B7F7E2"/>
                </a:solidFill>
                <a:latin typeface="Segoe UI Light" panose="020B0502040204020203" pitchFamily="34" charset="0"/>
                <a:cs typeface="Segoe UI Light" panose="020B0502040204020203" pitchFamily="34" charset="0"/>
              </a:rPr>
              <a:t>Pune</a:t>
            </a:r>
            <a:r>
              <a:rPr lang="en-IN" dirty="0" smtClean="0">
                <a:solidFill>
                  <a:srgbClr val="B7F7E2"/>
                </a:solidFill>
                <a:latin typeface="Segoe UI Light" panose="020B0502040204020203" pitchFamily="34" charset="0"/>
                <a:cs typeface="Segoe UI Light" panose="020B0502040204020203" pitchFamily="34" charset="0"/>
              </a:rPr>
              <a:t>' then</a:t>
            </a:r>
          </a:p>
          <a:p>
            <a:r>
              <a:rPr lang="en-IN" dirty="0" smtClean="0">
                <a:solidFill>
                  <a:srgbClr val="B7F7E2"/>
                </a:solidFill>
                <a:latin typeface="Segoe UI Light" panose="020B0502040204020203" pitchFamily="34" charset="0"/>
                <a:cs typeface="Segoe UI Light" panose="020B0502040204020203" pitchFamily="34" charset="0"/>
              </a:rPr>
              <a:t>           set msg = 'Invalid city name';</a:t>
            </a:r>
          </a:p>
          <a:p>
            <a:r>
              <a:rPr lang="en-IN" dirty="0" smtClean="0">
                <a:solidFill>
                  <a:srgbClr val="B7F7E2"/>
                </a:solidFill>
                <a:latin typeface="Segoe UI Light" panose="020B0502040204020203" pitchFamily="34" charset="0"/>
                <a:cs typeface="Segoe UI Light" panose="020B0502040204020203" pitchFamily="34" charset="0"/>
              </a:rPr>
              <a:t>           signal 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if;</a:t>
            </a:r>
          </a:p>
          <a:p>
            <a:r>
              <a:rPr lang="en-IN" dirty="0" smtClean="0">
                <a:solidFill>
                  <a:srgbClr val="B7F7E2"/>
                </a:solidFill>
                <a:latin typeface="Segoe UI Light" panose="020B0502040204020203" pitchFamily="34" charset="0"/>
                <a:cs typeface="Segoe UI Light" panose="020B0502040204020203" pitchFamily="34" charset="0"/>
              </a:rPr>
              <a:t>end $</a:t>
            </a:r>
          </a:p>
          <a:p>
            <a:r>
              <a:rPr lang="en-IN"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dept for </a:t>
            </a:r>
          </a:p>
          <a:p>
            <a:endParaRPr lang="en-US" dirty="0" smtClean="0">
              <a:solidFill>
                <a:srgbClr val="B7F7E2"/>
              </a:solidFill>
              <a:latin typeface="Segoe UI Light" panose="020B0502040204020203" pitchFamily="34" charset="0"/>
              <a:cs typeface="Segoe UI Light" panose="020B0502040204020203" pitchFamily="34" charset="0"/>
            </a:endParaRPr>
          </a:p>
          <a:p>
            <a:r>
              <a:rPr lang="en-US" dirty="0" smtClean="0">
                <a:solidFill>
                  <a:srgbClr val="B7F7E2"/>
                </a:solidFill>
                <a:latin typeface="Segoe UI Light" panose="020B0502040204020203" pitchFamily="34" charset="0"/>
                <a:cs typeface="Segoe UI Light" panose="020B0502040204020203" pitchFamily="34" charset="0"/>
              </a:rPr>
              <a:t>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set new.dname = upper(new.dname);</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emp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a:t>
            </a:r>
            <a:r>
              <a:rPr lang="en-IN" dirty="0" smtClean="0">
                <a:solidFill>
                  <a:srgbClr val="B7F7E2"/>
                </a:solidFill>
                <a:latin typeface="Segoe UI Light" panose="020B0502040204020203" pitchFamily="34" charset="0"/>
                <a:cs typeface="Segoe UI Light" panose="020B0502040204020203" pitchFamily="34" charset="0"/>
              </a:rPr>
              <a:t>(SELECT deptno </a:t>
            </a:r>
            <a:r>
              <a:rPr lang="en-IN" dirty="0">
                <a:solidFill>
                  <a:srgbClr val="B7F7E2"/>
                </a:solidFill>
                <a:latin typeface="Segoe UI Light" panose="020B0502040204020203" pitchFamily="34" charset="0"/>
                <a:cs typeface="Segoe UI Light" panose="020B0502040204020203" pitchFamily="34" charset="0"/>
              </a:rPr>
              <a:t>from </a:t>
            </a:r>
            <a:r>
              <a:rPr lang="en-IN" dirty="0" smtClean="0">
                <a:solidFill>
                  <a:srgbClr val="B7F7E2"/>
                </a:solidFill>
                <a:latin typeface="Segoe UI Light" panose="020B0502040204020203" pitchFamily="34" charset="0"/>
                <a:cs typeface="Segoe UI Light" panose="020B0502040204020203" pitchFamily="34" charset="0"/>
              </a:rPr>
              <a:t>DEPT where </a:t>
            </a:r>
            <a:r>
              <a:rPr lang="en-IN" dirty="0">
                <a:solidFill>
                  <a:srgbClr val="B7F7E2"/>
                </a:solidFill>
                <a:latin typeface="Segoe UI Light" panose="020B0502040204020203" pitchFamily="34" charset="0"/>
                <a:cs typeface="Segoe UI Light" panose="020B0502040204020203" pitchFamily="34" charset="0"/>
              </a:rPr>
              <a:t>deptno=new.deptno);</a:t>
            </a:r>
          </a:p>
          <a:p>
            <a:r>
              <a:rPr lang="en-IN" dirty="0">
                <a:solidFill>
                  <a:srgbClr val="B7F7E2"/>
                </a:solidFill>
                <a:latin typeface="Segoe UI Light" panose="020B0502040204020203" pitchFamily="34" charset="0"/>
                <a:cs typeface="Segoe UI Light" panose="020B0502040204020203" pitchFamily="34" charset="0"/>
              </a:rPr>
              <a:t>	if x is null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'error';</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228600" y="40386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(select max(deptno) + 1 from dept);</a:t>
            </a:r>
          </a:p>
          <a:p>
            <a:r>
              <a:rPr lang="en-IN" dirty="0">
                <a:solidFill>
                  <a:srgbClr val="B7F7E2"/>
                </a:solidFill>
                <a:latin typeface="Segoe UI Light" panose="020B0502040204020203" pitchFamily="34" charset="0"/>
                <a:cs typeface="Segoe UI Light" panose="020B0502040204020203" pitchFamily="34" charset="0"/>
              </a:rPr>
              <a:t>    set new.deptno = x;</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a:solidFill>
                            <a:schemeClr val="tx1"/>
                          </a:solidFill>
                          <a:effectLst/>
                          <a:latin typeface="Palatino Linotype" panose="02040502050505030304" pitchFamily="18" charset="0"/>
                        </a:rPr>
                        <a:t>MIDDLENAME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l"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nvPr>
        </p:nvGraphicFramePr>
        <p:xfrm>
          <a:off x="152401" y="1169045"/>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NOTES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SPECIALITIES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152400" y="1184887"/>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degree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228600" y="1524000"/>
            <a:ext cx="8686800" cy="144655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3200" b="1" dirty="0">
                <a:latin typeface="Arial" panose="020B0604020202020204" pitchFamily="34" charset="0"/>
                <a:cs typeface="Arial" panose="020B0604020202020204" pitchFamily="34" charset="0"/>
              </a:rPr>
              <a:t>degree of relationship</a:t>
            </a: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also known as </a:t>
            </a:r>
            <a:r>
              <a:rPr lang="en-IN" sz="3200" b="1" dirty="0">
                <a:latin typeface="Arial" panose="020B0604020202020204" pitchFamily="34" charset="0"/>
                <a:cs typeface="Arial" panose="020B0604020202020204" pitchFamily="34" charset="0"/>
              </a:rPr>
              <a:t>cardinality</a:t>
            </a:r>
            <a:r>
              <a:rPr lang="en-IN" sz="2400" dirty="0">
                <a:latin typeface="Arial" panose="020B0604020202020204" pitchFamily="34" charset="0"/>
                <a:cs typeface="Arial" panose="020B0604020202020204" pitchFamily="34" charset="0"/>
              </a:rPr>
              <a:t>) is the number of occurrences in one entity which are associated </a:t>
            </a:r>
            <a:r>
              <a:rPr lang="en-IN" sz="2400" dirty="0" smtClean="0">
                <a:latin typeface="Arial" panose="020B0604020202020204" pitchFamily="34" charset="0"/>
                <a:cs typeface="Arial" panose="020B0604020202020204" pitchFamily="34" charset="0"/>
              </a:rPr>
              <a:t>to </a:t>
            </a:r>
            <a:r>
              <a:rPr lang="en-IN" sz="2400" dirty="0">
                <a:latin typeface="Arial" panose="020B0604020202020204" pitchFamily="34" charset="0"/>
                <a:cs typeface="Arial" panose="020B0604020202020204" pitchFamily="34" charset="0"/>
              </a:rPr>
              <a:t>the number of occurrences in another. </a:t>
            </a:r>
            <a:endParaRPr lang="en-IN"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a:t>
            </a:r>
            <a:r>
              <a:rPr lang="en-IN" sz="2100" b="1" dirty="0" smtClean="0">
                <a:solidFill>
                  <a:srgbClr val="5F9378"/>
                </a:solidFill>
                <a:latin typeface="Consolas" panose="020B0609020204030204" pitchFamily="49" charset="0"/>
                <a:cs typeface="Arial" panose="020B0604020202020204" pitchFamily="34" charset="0"/>
              </a:rPr>
              <a:t>hstp5 </a:t>
            </a:r>
            <a:r>
              <a:rPr lang="en-IN" sz="2100" b="1" dirty="0">
                <a:solidFill>
                  <a:srgbClr val="5F9378"/>
                </a:solidFill>
                <a:latin typeface="Consolas" panose="020B0609020204030204" pitchFamily="49" charset="0"/>
                <a:cs typeface="Arial" panose="020B0604020202020204" pitchFamily="34" charset="0"/>
              </a:rPr>
              <a:t>–P3307 –usaleel –p </a:t>
            </a:r>
            <a:r>
              <a:rPr lang="en-IN" sz="2100" b="1" dirty="0" smtClean="0">
                <a:solidFill>
                  <a:srgbClr val="5F9378"/>
                </a:solidFill>
                <a:latin typeface="Consolas" panose="020B0609020204030204" pitchFamily="49" charset="0"/>
                <a:cs typeface="Arial" panose="020B0604020202020204" pitchFamily="34" charset="0"/>
              </a:rPr>
              <a:t>user01</a:t>
            </a:r>
            <a:endParaRPr lang="en-IN" sz="2100" b="1" dirty="0">
              <a:solidFill>
                <a:srgbClr val="5F9378"/>
              </a:solidFill>
              <a:latin typeface="Consolas" panose="020B0609020204030204" pitchFamily="49" charset="0"/>
              <a:cs typeface="Arial" panose="020B0604020202020204" pitchFamily="34" charset="0"/>
            </a:endParaRPr>
          </a:p>
        </p:txBody>
      </p:sp>
      <p:sp>
        <p:nvSpPr>
          <p:cNvPr id="2" name="Rectangle 1"/>
          <p:cNvSpPr/>
          <p:nvPr/>
        </p:nvSpPr>
        <p:spPr>
          <a:xfrm>
            <a:off x="3810000" y="3505200"/>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9375" y="4191000"/>
            <a:ext cx="9023521" cy="1752600"/>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ENGINES</a:t>
            </a:r>
            <a:endParaRPr lang="en-US"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[STORAGE] ENGINES</a:t>
            </a:r>
            <a:endParaRPr lang="en-IN" sz="2000" dirty="0">
              <a:solidFill>
                <a:srgbClr val="0077AA"/>
              </a:solidFill>
              <a:latin typeface="Liberation Mono"/>
            </a:endParaRPr>
          </a:p>
        </p:txBody>
      </p:sp>
      <p:sp>
        <p:nvSpPr>
          <p:cNvPr id="3" name="Rectangle 2"/>
          <p:cNvSpPr/>
          <p:nvPr/>
        </p:nvSpPr>
        <p:spPr>
          <a:xfrm>
            <a:off x="152400" y="3207603"/>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show </a:t>
            </a:r>
            <a:r>
              <a:rPr lang="en-IN" sz="1600" dirty="0" smtClean="0">
                <a:solidFill>
                  <a:srgbClr val="0070C0"/>
                </a:solidFill>
                <a:latin typeface="Arial" panose="020B0604020202020204" pitchFamily="34" charset="0"/>
                <a:ea typeface="Arial Unicode MS"/>
                <a:cs typeface="Arial" panose="020B0604020202020204" pitchFamily="34" charset="0"/>
              </a:rPr>
              <a:t>engines</a:t>
            </a:r>
            <a:r>
              <a:rPr lang="en-IN" sz="1600"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show STORAGE engines</a:t>
            </a:r>
            <a:r>
              <a:rPr lang="en-IN" sz="1600" dirty="0" smtClean="0">
                <a:solidFill>
                  <a:srgbClr val="0070C0"/>
                </a:solidFill>
                <a:latin typeface="Arial" panose="020B0604020202020204" pitchFamily="34" charset="0"/>
                <a:ea typeface="Arial Unicode MS"/>
                <a:cs typeface="Arial" panose="020B0604020202020204" pitchFamily="34" charset="0"/>
              </a:rPr>
              <a:t>;</a:t>
            </a:r>
            <a:endParaRPr lang="en-IN" sz="1600"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4953000" y="283106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53998"/>
          </a:xfrm>
          <a:prstGeom prst="rect">
            <a:avLst/>
          </a:prstGeom>
        </p:spPr>
        <p:txBody>
          <a:bodyPr wrap="square">
            <a:spAutoFit/>
          </a:bodyPr>
          <a:lstStyle/>
          <a:p>
            <a:pPr>
              <a:lnSpc>
                <a:spcPct val="150000"/>
              </a:lnSpc>
            </a:pPr>
            <a:r>
              <a:rPr lang="en-IN" sz="2000" dirty="0">
                <a:solidFill>
                  <a:srgbClr val="0077AA"/>
                </a:solidFill>
                <a:latin typeface="Liberation Mono"/>
              </a:rPr>
              <a:t>set default_storage_engine=MyISAM;</a:t>
            </a: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{DATABASES | SCHEMAS}</a:t>
            </a: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819400"/>
            <a:ext cx="8839200" cy="1569660"/>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databases;</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schemas;</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databases like 'u%';</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show schemas like 'u%';</a:t>
            </a: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USE db_name</a:t>
            </a:r>
          </a:p>
        </p:txBody>
      </p:sp>
      <p:sp>
        <p:nvSpPr>
          <p:cNvPr id="3" name="Rectangle 2"/>
          <p:cNvSpPr/>
          <p:nvPr/>
        </p:nvSpPr>
        <p:spPr>
          <a:xfrm>
            <a:off x="152400" y="3505200"/>
            <a:ext cx="8839200" cy="1015663"/>
          </a:xfrm>
          <a:prstGeom prst="rect">
            <a:avLst/>
          </a:prstGeom>
        </p:spPr>
        <p:txBody>
          <a:bodyPr wrap="square">
            <a:spAutoFit/>
          </a:bodyPr>
          <a:lstStyle/>
          <a:p>
            <a:pPr>
              <a:lnSpc>
                <a:spcPct val="150000"/>
              </a:lnSpc>
            </a:pPr>
            <a:r>
              <a:rPr lang="en-IN" sz="2000" dirty="0">
                <a:solidFill>
                  <a:srgbClr val="0077AA"/>
                </a:solidFill>
                <a:latin typeface="Liberation Mono"/>
              </a:rPr>
              <a:t>USE USER01</a:t>
            </a:r>
          </a:p>
          <a:p>
            <a:pPr>
              <a:lnSpc>
                <a:spcPct val="150000"/>
              </a:lnSpc>
            </a:pPr>
            <a:r>
              <a:rPr lang="en-IN" sz="2000" dirty="0">
                <a:solidFill>
                  <a:srgbClr val="0077AA"/>
                </a:solidFill>
                <a:latin typeface="Liberation Mono"/>
              </a:rPr>
              <a:t>\u 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830997"/>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CREATE database USER01</a:t>
            </a:r>
            <a:r>
              <a:rPr lang="en-IN" sz="1600"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CREATE </a:t>
            </a:r>
            <a:r>
              <a:rPr lang="en-IN" sz="1600" dirty="0" smtClean="0">
                <a:solidFill>
                  <a:srgbClr val="0070C0"/>
                </a:solidFill>
                <a:latin typeface="Arial" panose="020B0604020202020204" pitchFamily="34" charset="0"/>
                <a:ea typeface="Arial Unicode MS"/>
                <a:cs typeface="Arial" panose="020B0604020202020204" pitchFamily="34" charset="0"/>
              </a:rPr>
              <a:t>database </a:t>
            </a:r>
            <a:r>
              <a:rPr lang="en-IN" sz="1600" dirty="0">
                <a:solidFill>
                  <a:srgbClr val="0070C0"/>
                </a:solidFill>
                <a:latin typeface="Arial" panose="020B0604020202020204" pitchFamily="34" charset="0"/>
                <a:ea typeface="Arial Unicode MS"/>
                <a:cs typeface="Arial" panose="020B0604020202020204" pitchFamily="34" charset="0"/>
              </a:rPr>
              <a:t>IF NOT EXISTS USER01;</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30997"/>
          </a:xfrm>
          <a:prstGeom prst="rect">
            <a:avLst/>
          </a:prstGeom>
        </p:spPr>
        <p:txBody>
          <a:bodyPr wrap="square">
            <a:spAutoFit/>
          </a:bodyPr>
          <a:lstStyle/>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DROP database USER01</a:t>
            </a:r>
            <a:r>
              <a:rPr lang="en-IN" sz="1600"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sz="1600" dirty="0">
                <a:solidFill>
                  <a:srgbClr val="0070C0"/>
                </a:solidFill>
                <a:latin typeface="Arial" panose="020B0604020202020204" pitchFamily="34" charset="0"/>
                <a:ea typeface="Arial Unicode MS"/>
                <a:cs typeface="Arial" panose="020B0604020202020204" pitchFamily="34" charset="0"/>
              </a:rPr>
              <a:t>DROP database IF EXISTS  </a:t>
            </a:r>
            <a:r>
              <a:rPr lang="en-IN" sz="1600" dirty="0" smtClean="0">
                <a:solidFill>
                  <a:srgbClr val="0070C0"/>
                </a:solidFill>
                <a:latin typeface="Arial" panose="020B0604020202020204" pitchFamily="34" charset="0"/>
                <a:ea typeface="Arial Unicode MS"/>
                <a:cs typeface="Arial" panose="020B0604020202020204" pitchFamily="34" charset="0"/>
              </a:rPr>
              <a:t>USER01</a:t>
            </a:r>
            <a:r>
              <a:rPr lang="en-IN" sz="1600"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400110"/>
          </a:xfrm>
          <a:prstGeom prst="rect">
            <a:avLst/>
          </a:prstGeom>
        </p:spPr>
        <p:txBody>
          <a:bodyPr wrap="square">
            <a:spAutoFit/>
          </a:bodyPr>
          <a:lstStyle/>
          <a:p>
            <a:r>
              <a:rPr lang="en-IN" sz="2000" dirty="0" smtClean="0">
                <a:latin typeface="Arial" panose="020B0604020202020204" pitchFamily="34" charset="0"/>
                <a:ea typeface="Arial Unicode MS"/>
                <a:cs typeface="Arial" panose="020B0604020202020204" pitchFamily="34" charset="0"/>
              </a:rPr>
              <a:t>SELECT database</a:t>
            </a:r>
            <a:r>
              <a:rPr lang="en-IN" sz="20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400110"/>
          </a:xfrm>
          <a:prstGeom prst="rect">
            <a:avLst/>
          </a:prstGeom>
        </p:spPr>
        <p:txBody>
          <a:bodyPr wrap="square">
            <a:spAutoFit/>
          </a:bodyPr>
          <a:lstStyle/>
          <a:p>
            <a:r>
              <a:rPr lang="en-IN" sz="2000" dirty="0" smtClean="0">
                <a:latin typeface="Arial" panose="020B0604020202020204" pitchFamily="34" charset="0"/>
                <a:ea typeface="Arial Unicode MS"/>
                <a:cs typeface="Arial" panose="020B0604020202020204" pitchFamily="34" charset="0"/>
              </a:rPr>
              <a:t>SELECT user</a:t>
            </a:r>
            <a:r>
              <a:rPr lang="en-IN" sz="20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1981200"/>
            <a:ext cx="8719457" cy="1569660"/>
          </a:xfrm>
          <a:prstGeom prst="rect">
            <a:avLst/>
          </a:prstGeom>
        </p:spPr>
        <p:txBody>
          <a:bodyPr wrap="square">
            <a:spAutoFit/>
          </a:bodyPr>
          <a:lstStyle/>
          <a:p>
            <a:pPr marL="342900" indent="-342900">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 'D:\MySQLDEMOBLD7.SQL'</a:t>
            </a:r>
            <a:endParaRPr lang="en-IN" sz="1600" dirty="0" smtClean="0">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SOURCE 'D:\</a:t>
            </a:r>
            <a:r>
              <a:rPr lang="en-IN" sz="1600" dirty="0" smtClean="0">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SOURCE //infoserver1/infodomain1/Everyone/DBT/MySQLDEMOBLD7.SQL</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366358"/>
            <a:ext cx="6325084" cy="3086778"/>
          </a:xfrm>
          <a:prstGeom prst="rect">
            <a:avLst/>
          </a:prstGeom>
        </p:spPr>
      </p:pic>
      <p:pic>
        <p:nvPicPr>
          <p:cNvPr id="5" name="Picture 4"/>
          <p:cNvPicPr>
            <a:picLocks noChangeAspect="1"/>
          </p:cNvPicPr>
          <p:nvPr/>
        </p:nvPicPr>
        <p:blipFill>
          <a:blip r:embed="rId3"/>
          <a:stretch>
            <a:fillRect/>
          </a:stretch>
        </p:blipFill>
        <p:spPr>
          <a:xfrm>
            <a:off x="1066800" y="4572000"/>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[FULL] COLUMNS {FROM | IN} tbl_name [{FROM | IN} db_name]</a:t>
            </a:r>
            <a:endParaRPr lang="en-IN" sz="2000" dirty="0">
              <a:solidFill>
                <a:srgbClr val="0077AA"/>
              </a:solidFill>
              <a:latin typeface="Liberation Mono"/>
            </a:endParaRP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209800"/>
            <a:ext cx="8839200" cy="267765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columns in </a:t>
            </a:r>
            <a:r>
              <a:rPr lang="en-IN" sz="1600" dirty="0" smtClean="0">
                <a:latin typeface="Arial" panose="020B0604020202020204" pitchFamily="34" charset="0"/>
                <a:ea typeface="Arial Unicode MS"/>
                <a:cs typeface="Arial" panose="020B0604020202020204" pitchFamily="34" charset="0"/>
              </a:rPr>
              <a:t>EMP;</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full columns from EMP;  </a:t>
            </a:r>
            <a:r>
              <a:rPr lang="en-IN" sz="1600" dirty="0" smtClean="0">
                <a:latin typeface="Arial" panose="020B0604020202020204" pitchFamily="34" charset="0"/>
                <a:ea typeface="Arial Unicode MS"/>
                <a:cs typeface="Arial" panose="020B0604020202020204" pitchFamily="34" charset="0"/>
              </a:rPr>
              <a:t>	</a:t>
            </a:r>
            <a:r>
              <a:rPr lang="en-IN" sz="1400" b="1" dirty="0" smtClean="0">
                <a:solidFill>
                  <a:srgbClr val="FF0000"/>
                </a:solidFill>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with Privileges</a:t>
            </a:r>
            <a:r>
              <a:rPr lang="en-IN" sz="1600" dirty="0">
                <a:latin typeface="Arial" panose="020B0604020202020204" pitchFamily="34" charset="0"/>
                <a:ea typeface="Arial Unicode MS"/>
                <a:cs typeface="Arial" panose="020B0604020202020204" pitchFamily="34" charset="0"/>
              </a:rPr>
              <a:t>	</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from user01;</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user01.EMP;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like 'E%';   </a:t>
            </a:r>
            <a:r>
              <a:rPr lang="en-IN" sz="1400" b="1" dirty="0">
                <a:solidFill>
                  <a:srgbClr val="FF0000"/>
                </a:solidFill>
                <a:latin typeface="Arial" panose="020B0604020202020204" pitchFamily="34" charset="0"/>
                <a:ea typeface="Arial Unicode MS"/>
                <a:cs typeface="Arial" panose="020B0604020202020204" pitchFamily="34" charset="0"/>
              </a:rPr>
              <a:t>// starting with E</a:t>
            </a:r>
          </a:p>
          <a:p>
            <a:pPr marL="342900" indent="-342900">
              <a:lnSpc>
                <a:spcPct val="150000"/>
              </a:lnSpc>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columns from EMP where field in ('ename</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only ename column</a:t>
            </a:r>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[FULL] TABLES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TABLE STATUS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209800"/>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16404</TotalTime>
  <Words>26283</Words>
  <Application>Microsoft Office PowerPoint</Application>
  <PresentationFormat>On-screen Show (4:3)</PresentationFormat>
  <Paragraphs>3587</Paragraphs>
  <Slides>418</Slides>
  <Notes>1</Notes>
  <HiddenSlides>21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418</vt:i4>
      </vt:variant>
    </vt:vector>
  </HeadingPairs>
  <TitlesOfParts>
    <vt:vector size="441" baseType="lpstr">
      <vt:lpstr>arial</vt:lpstr>
      <vt:lpstr>arial</vt:lpstr>
      <vt:lpstr>Arial Unicode MS</vt:lpstr>
      <vt:lpstr>Bookman Old Style</vt:lpstr>
      <vt:lpstr>Calibri</vt:lpstr>
      <vt:lpstr>Calibri Light</vt:lpstr>
      <vt:lpstr>Cambria</vt:lpstr>
      <vt:lpstr>Consolas</vt:lpstr>
      <vt:lpstr>Gill Sans MT</vt:lpstr>
      <vt:lpstr>Gill Sans MT (Body)</vt:lpstr>
      <vt:lpstr>inherit</vt:lpstr>
      <vt:lpstr>Liberation Mono</vt:lpstr>
      <vt:lpstr>MS Mincho</vt:lpstr>
      <vt:lpstr>Open Sans</vt:lpstr>
      <vt:lpstr>Palatino Linotype</vt:lpstr>
      <vt:lpstr>Segoe UI</vt:lpstr>
      <vt:lpstr>Segoe UI Light</vt:lpstr>
      <vt:lpstr>Symbol</vt:lpstr>
      <vt:lpstr>Tahoma</vt:lpstr>
      <vt:lpstr>Times New Roman</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3413</cp:revision>
  <dcterms:created xsi:type="dcterms:W3CDTF">2015-10-09T06:09:34Z</dcterms:created>
  <dcterms:modified xsi:type="dcterms:W3CDTF">2018-03-23T08:52:19Z</dcterms:modified>
</cp:coreProperties>
</file>