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0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671" r:id="rId156"/>
    <p:sldId id="660" r:id="rId157"/>
    <p:sldId id="672" r:id="rId158"/>
    <p:sldId id="698" r:id="rId159"/>
    <p:sldId id="699" r:id="rId160"/>
    <p:sldId id="661" r:id="rId161"/>
    <p:sldId id="700" r:id="rId162"/>
    <p:sldId id="662" r:id="rId163"/>
    <p:sldId id="663" r:id="rId164"/>
    <p:sldId id="859" r:id="rId165"/>
    <p:sldId id="642" r:id="rId166"/>
    <p:sldId id="643" r:id="rId167"/>
    <p:sldId id="777" r:id="rId168"/>
    <p:sldId id="607" r:id="rId169"/>
    <p:sldId id="834" r:id="rId170"/>
    <p:sldId id="585" r:id="rId171"/>
    <p:sldId id="605" r:id="rId172"/>
    <p:sldId id="860" r:id="rId173"/>
    <p:sldId id="606" r:id="rId174"/>
    <p:sldId id="764" r:id="rId175"/>
    <p:sldId id="833" r:id="rId176"/>
    <p:sldId id="762" r:id="rId177"/>
    <p:sldId id="763" r:id="rId178"/>
    <p:sldId id="804" r:id="rId179"/>
    <p:sldId id="587" r:id="rId180"/>
    <p:sldId id="760" r:id="rId181"/>
    <p:sldId id="761" r:id="rId182"/>
    <p:sldId id="815" r:id="rId183"/>
    <p:sldId id="790" r:id="rId184"/>
    <p:sldId id="791" r:id="rId185"/>
    <p:sldId id="792" r:id="rId186"/>
    <p:sldId id="816" r:id="rId187"/>
    <p:sldId id="675" r:id="rId188"/>
    <p:sldId id="676" r:id="rId189"/>
    <p:sldId id="801" r:id="rId190"/>
    <p:sldId id="802" r:id="rId191"/>
    <p:sldId id="689" r:id="rId192"/>
    <p:sldId id="770" r:id="rId193"/>
    <p:sldId id="771" r:id="rId194"/>
    <p:sldId id="793" r:id="rId195"/>
    <p:sldId id="778" r:id="rId196"/>
    <p:sldId id="780" r:id="rId197"/>
    <p:sldId id="781" r:id="rId198"/>
    <p:sldId id="783" r:id="rId199"/>
    <p:sldId id="785" r:id="rId200"/>
    <p:sldId id="786" r:id="rId201"/>
    <p:sldId id="831" r:id="rId202"/>
    <p:sldId id="788" r:id="rId203"/>
    <p:sldId id="787" r:id="rId204"/>
    <p:sldId id="789" r:id="rId205"/>
    <p:sldId id="797" r:id="rId206"/>
    <p:sldId id="796" r:id="rId207"/>
    <p:sldId id="836" r:id="rId20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2A542B"/>
    <a:srgbClr val="192F26"/>
    <a:srgbClr val="09FF15"/>
    <a:srgbClr val="FF6000"/>
    <a:srgbClr val="F3EF53"/>
    <a:srgbClr val="3C475E"/>
    <a:srgbClr val="073E45"/>
    <a:srgbClr val="445042"/>
    <a:srgbClr val="F6F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3/27/2018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jp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9327" y="4394537"/>
            <a:ext cx="8832272"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window.open(</a:t>
            </a:r>
            <a:r>
              <a:rPr lang="en-IN" sz="2000" dirty="0">
                <a:solidFill>
                  <a:srgbClr val="A31515"/>
                </a:solidFill>
                <a:latin typeface="Consolas" panose="020B0609020204030204" pitchFamily="49" charset="0"/>
              </a:rPr>
              <a:t>"Page1.html"</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3" name="Rectangle 12"/>
          <p:cNvSpPr/>
          <p:nvPr/>
        </p:nvSpPr>
        <p:spPr>
          <a:xfrm>
            <a:off x="228600" y="2914471"/>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window = window.</a:t>
            </a:r>
            <a:r>
              <a:rPr lang="en-IN" sz="2000" dirty="0" smtClean="0">
                <a:solidFill>
                  <a:srgbClr val="DD4A68"/>
                </a:solidFill>
                <a:latin typeface="Consolas" panose="020B0609020204030204" pitchFamily="49" charset="0"/>
              </a:rPr>
              <a:t>open</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url, windowName,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windowFeatures</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close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0" name="Rectangle 9"/>
          <p:cNvSpPr/>
          <p:nvPr/>
        </p:nvSpPr>
        <p:spPr>
          <a:xfrm>
            <a:off x="228600" y="3099137"/>
            <a:ext cx="8610600" cy="1015663"/>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window.close();</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String(thing)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4263062210"/>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.charAt());</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60830449"/>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str.charCodeAt(index)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.charCodeAt(0));</a:t>
                      </a:r>
                      <a:endParaRPr lang="en-IN" dirty="0"/>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str.indexOf(searchValue[, fromIndex])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.indexOf(</a:t>
                      </a:r>
                      <a:r>
                        <a:rPr lang="en-IN" dirty="0" smtClean="0">
                          <a:solidFill>
                            <a:srgbClr val="A31515"/>
                          </a:solidFill>
                          <a:latin typeface="Consolas" panose="020B0609020204030204" pitchFamily="49" charset="0"/>
                        </a:rPr>
                        <a:t>"W"</a:t>
                      </a:r>
                      <a:r>
                        <a:rPr lang="en-IN" dirty="0" smtClean="0">
                          <a:solidFill>
                            <a:srgbClr val="000000"/>
                          </a:solidFill>
                          <a:latin typeface="Consolas" panose="020B0609020204030204" pitchFamily="49" charset="0"/>
                        </a:rPr>
                        <a:t>));</a:t>
                      </a:r>
                      <a:endParaRPr lang="en-IN" dirty="0" smtClean="0"/>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7186899"/>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str.padStart(targetLength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.padStart(20,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6518084"/>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str.padEnd(targetLength [, padString])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dirty="0" smtClean="0">
                          <a:solidFill>
                            <a:srgbClr val="000000"/>
                          </a:solidFill>
                          <a:latin typeface="Consolas" panose="020B0609020204030204" pitchFamily="49" charset="0"/>
                        </a:rPr>
                        <a:t>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.padEnd(20,</a:t>
                      </a:r>
                      <a:r>
                        <a:rPr lang="en-IN" dirty="0" smtClean="0">
                          <a:solidFill>
                            <a:srgbClr val="A31515"/>
                          </a:solidFill>
                          <a:latin typeface="Consolas" panose="020B0609020204030204" pitchFamily="49" charset="0"/>
                        </a:rPr>
                        <a:t>'*'</a:t>
                      </a:r>
                      <a:r>
                        <a:rPr lang="en-IN" dirty="0" smtClean="0">
                          <a:solidFill>
                            <a:srgbClr val="000000"/>
                          </a:solidFill>
                          <a:latin typeface="Consolas" panose="020B0609020204030204" pitchFamily="49" charset="0"/>
                        </a:rPr>
                        <a:t>)); </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08119937"/>
              </p:ext>
            </p:extLst>
          </p:nvPr>
        </p:nvGraphicFramePr>
        <p:xfrm>
          <a:off x="152400" y="1031240"/>
          <a:ext cx="8821882" cy="54229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str.split([separator[, limit]])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a:t>
                      </a:r>
                    </a:p>
                    <a:p>
                      <a:r>
                        <a:rPr lang="en-IN" dirty="0" smtClean="0">
                          <a:solidFill>
                            <a:srgbClr val="0000FF"/>
                          </a:solidFill>
                          <a:latin typeface="Consolas" panose="020B0609020204030204" pitchFamily="49" charset="0"/>
                        </a:rPr>
                        <a:t>var</a:t>
                      </a:r>
                      <a:r>
                        <a:rPr lang="en-IN" dirty="0" smtClean="0">
                          <a:solidFill>
                            <a:srgbClr val="000000"/>
                          </a:solidFill>
                          <a:latin typeface="Consolas" panose="020B0609020204030204" pitchFamily="49" charset="0"/>
                        </a:rPr>
                        <a:t> x = (</a:t>
                      </a:r>
                      <a:r>
                        <a:rPr lang="en-IN" dirty="0" smtClean="0">
                          <a:solidFill>
                            <a:srgbClr val="A31515"/>
                          </a:solidFill>
                          <a:latin typeface="Consolas" panose="020B0609020204030204" pitchFamily="49" charset="0"/>
                        </a:rPr>
                        <a:t>"Hello World How R U"</a:t>
                      </a:r>
                      <a:r>
                        <a:rPr lang="en-IN" dirty="0" smtClean="0">
                          <a:solidFill>
                            <a:srgbClr val="000000"/>
                          </a:solidFill>
                          <a:latin typeface="Consolas" panose="020B0609020204030204" pitchFamily="49" charset="0"/>
                        </a:rPr>
                        <a:t>.split(</a:t>
                      </a:r>
                      <a:r>
                        <a:rPr lang="en-IN" dirty="0" smtClean="0">
                          <a:solidFill>
                            <a:srgbClr val="A31515"/>
                          </a:solidFill>
                          <a:latin typeface="Consolas" panose="020B0609020204030204" pitchFamily="49" charset="0"/>
                        </a:rPr>
                        <a:t>" "</a:t>
                      </a:r>
                      <a:r>
                        <a:rPr lang="en-IN" dirty="0" smtClean="0">
                          <a:solidFill>
                            <a:srgbClr val="000000"/>
                          </a:solidFill>
                          <a:latin typeface="Consolas" panose="020B0609020204030204" pitchFamily="49" charset="0"/>
                        </a:rPr>
                        <a:t>, 2));</a:t>
                      </a:r>
                      <a:endParaRPr lang="en-IN" dirty="0" smtClean="0"/>
                    </a:p>
                    <a:p>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79913272"/>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str.slice(beginIndex[, endIndex])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056550371"/>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str.toUpperCase()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str.toLowerCase()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str.substr(start, [length])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str.toString()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0" y="3099137"/>
            <a:ext cx="9144000" cy="1200329"/>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894607337"/>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str.replace(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regexp|substr</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err="1" smtClean="0">
                          <a:solidFill>
                            <a:srgbClr val="0070C0"/>
                          </a:solidFill>
                          <a:latin typeface="Calibri" panose="020F0502020204030204" pitchFamily="34" charset="0"/>
                          <a:ea typeface="+mn-ea"/>
                          <a:cs typeface="Calibri" panose="020F0502020204030204" pitchFamily="34" charset="0"/>
                        </a:rPr>
                        <a:t>newSubstr|function</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7" name="Rectangle 6"/>
          <p:cNvSpPr/>
          <p:nvPr/>
        </p:nvSpPr>
        <p:spPr>
          <a:xfrm>
            <a:off x="152400" y="4341674"/>
            <a:ext cx="88392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set = [[12, 23], [34, 65], [45, 75], [26, 45]];</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set[0].toString().replace(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set[3</a:t>
            </a:r>
            <a:r>
              <a:rPr lang="en-IN" sz="1800" dirty="0">
                <a:solidFill>
                  <a:srgbClr val="000000"/>
                </a:solidFill>
                <a:latin typeface="Consolas" panose="020B0609020204030204" pitchFamily="49" charset="0"/>
              </a:rPr>
              <a:t>].toString().replace(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3121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if (condition)</a:t>
            </a:r>
          </a:p>
          <a:p>
            <a:r>
              <a:rPr lang="en-IN" sz="2000" dirty="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statement1</a:t>
            </a:r>
          </a:p>
          <a:p>
            <a:r>
              <a:rPr lang="en-IN" sz="2000" dirty="0" smtClean="0">
                <a:solidFill>
                  <a:srgbClr val="0070C0"/>
                </a:solidFill>
                <a:latin typeface="Arial" panose="020B0604020202020204" pitchFamily="34" charset="0"/>
                <a:cs typeface="Arial" panose="020B0604020202020204" pitchFamily="34" charset="0"/>
              </a:rPr>
              <a:t>[ else</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statement2</a:t>
            </a:r>
          </a:p>
          <a:p>
            <a:r>
              <a:rPr lang="en-IN" sz="2000" dirty="0" smtClean="0">
                <a:solidFill>
                  <a:srgbClr val="0070C0"/>
                </a:solidFill>
                <a:latin typeface="Arial" panose="020B0604020202020204" pitchFamily="34"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5" name="Rectangle 1"/>
          <p:cNvSpPr>
            <a:spLocks noChangeArrowheads="1"/>
          </p:cNvSpPr>
          <p:nvPr/>
        </p:nvSpPr>
        <p:spPr bwMode="auto">
          <a:xfrm>
            <a:off x="152400" y="4080808"/>
            <a:ext cx="88392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 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i="0" u="none" strike="noStrike" cap="none" normalizeH="0" baseline="0" dirty="0" smtClean="0">
                <a:ln>
                  <a:noFill/>
                </a:ln>
                <a:solidFill>
                  <a:srgbClr val="92D050"/>
                </a:solidFill>
                <a:effectLst/>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if</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 </a:t>
            </a:r>
            <a:r>
              <a:rPr kumimoji="0" lang="en-US" sz="1800" b="0" i="0" u="none" strike="noStrike" cap="none" normalizeH="0" baseline="0" dirty="0" smtClean="0">
                <a:ln>
                  <a:noFill/>
                </a:ln>
                <a:solidFill>
                  <a:srgbClr val="A67F59"/>
                </a:solidFill>
                <a:effectLst/>
                <a:latin typeface="Consolas" panose="020B0609020204030204" pitchFamily="49" charset="0"/>
              </a:rPr>
              <a:t>&gt;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else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lang="en-US" sz="1800" dirty="0">
                <a:solidFill>
                  <a:srgbClr val="92D050"/>
                </a:solidFill>
                <a:latin typeface="Consolas" panose="020B0609020204030204" pitchFamily="49" charset="0"/>
              </a:rPr>
              <a:t>/* do something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([initialization]; [condition]; [final-expression</a:t>
            </a:r>
            <a:r>
              <a:rPr lang="en-IN" sz="2000" dirty="0" smtClean="0">
                <a:solidFill>
                  <a:srgbClr val="0070C0"/>
                </a:solidFill>
                <a:latin typeface="Arial" panose="020B0604020202020204" pitchFamily="34" charset="0"/>
                <a:cs typeface="Arial" panose="020B0604020202020204" pitchFamily="34" charset="0"/>
              </a:rPr>
              <a:t>])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3541931"/>
            <a:ext cx="4572000" cy="1200329"/>
          </a:xfrm>
          <a:prstGeom prst="rect">
            <a:avLst/>
          </a:prstGeom>
        </p:spPr>
        <p:txBody>
          <a:bodyPr>
            <a:spAutoFit/>
          </a:bodyPr>
          <a:lstStyle/>
          <a:p>
            <a:r>
              <a:rPr lang="en-IN" sz="1800" dirty="0">
                <a:solidFill>
                  <a:srgbClr val="0000FF"/>
                </a:solidFill>
                <a:highlight>
                  <a:srgbClr val="FFFFFF"/>
                </a:highlight>
                <a:latin typeface="Consolas" panose="020B0609020204030204" pitchFamily="49" charset="0"/>
              </a:rPr>
              <a:t>for</a:t>
            </a:r>
            <a:r>
              <a:rPr lang="en-IN" sz="1800" dirty="0">
                <a:solidFill>
                  <a:srgbClr val="0070C0"/>
                </a:solidFill>
                <a:latin typeface="Consolas" panose="020B0609020204030204" pitchFamily="49" charset="0"/>
                <a:cs typeface="Arial" panose="020B0604020202020204" pitchFamily="34" charset="0"/>
              </a:rPr>
              <a:t> </a:t>
            </a:r>
            <a:r>
              <a:rPr lang="en-IN" sz="1800" dirty="0">
                <a:latin typeface="Consolas" panose="020B0609020204030204" pitchFamily="49" charset="0"/>
                <a:cs typeface="Arial" panose="020B0604020202020204" pitchFamily="34" charset="0"/>
              </a:rPr>
              <a:t>(</a:t>
            </a:r>
            <a:r>
              <a:rPr lang="en-IN" sz="1800" dirty="0">
                <a:solidFill>
                  <a:srgbClr val="0000FF"/>
                </a:solidFill>
                <a:highlight>
                  <a:srgbClr val="FFFFFF"/>
                </a:highlight>
                <a:latin typeface="Consolas" panose="020B0609020204030204" pitchFamily="49" charset="0"/>
              </a:rPr>
              <a:t>var</a:t>
            </a:r>
            <a:r>
              <a:rPr lang="en-IN" sz="1800" dirty="0">
                <a:latin typeface="Consolas" panose="020B0609020204030204" pitchFamily="49" charset="0"/>
                <a:cs typeface="Arial" panose="020B0604020202020204" pitchFamily="34" charset="0"/>
              </a:rPr>
              <a:t> i = </a:t>
            </a:r>
            <a:r>
              <a:rPr lang="en-IN" sz="1800" dirty="0">
                <a:solidFill>
                  <a:srgbClr val="C00000"/>
                </a:solidFill>
                <a:latin typeface="Consolas" panose="020B0609020204030204" pitchFamily="49" charset="0"/>
                <a:cs typeface="Arial" panose="020B0604020202020204" pitchFamily="34" charset="0"/>
              </a:rPr>
              <a:t>0</a:t>
            </a:r>
            <a:r>
              <a:rPr lang="en-IN" sz="1800" dirty="0">
                <a:latin typeface="Consolas" panose="020B0609020204030204" pitchFamily="49" charset="0"/>
                <a:cs typeface="Arial" panose="020B0604020202020204" pitchFamily="34" charset="0"/>
              </a:rPr>
              <a:t>; i &lt; </a:t>
            </a:r>
            <a:r>
              <a:rPr lang="en-IN" sz="1800" dirty="0">
                <a:solidFill>
                  <a:srgbClr val="C00000"/>
                </a:solidFill>
                <a:latin typeface="Consolas" panose="020B0609020204030204" pitchFamily="49" charset="0"/>
                <a:cs typeface="Arial" panose="020B0604020202020204" pitchFamily="34" charset="0"/>
              </a:rPr>
              <a:t>9</a:t>
            </a:r>
            <a:r>
              <a:rPr lang="en-IN" sz="1800" dirty="0">
                <a:latin typeface="Consolas" panose="020B0609020204030204" pitchFamily="49" charset="0"/>
                <a:cs typeface="Arial" panose="020B0604020202020204" pitchFamily="34" charset="0"/>
              </a:rPr>
              <a:t>; i++) {</a:t>
            </a:r>
          </a:p>
          <a:p>
            <a:r>
              <a:rPr lang="en-IN" sz="1800" dirty="0">
                <a:latin typeface="Consolas" panose="020B0609020204030204" pitchFamily="49" charset="0"/>
                <a:cs typeface="Arial" panose="020B0604020202020204" pitchFamily="34" charset="0"/>
              </a:rPr>
              <a:t>    </a:t>
            </a:r>
            <a:r>
              <a:rPr lang="en-IN" sz="1800" dirty="0" smtClean="0">
                <a:latin typeface="Consolas" panose="020B0609020204030204" pitchFamily="49" charset="0"/>
                <a:cs typeface="Arial" panose="020B0604020202020204" pitchFamily="34" charset="0"/>
              </a:rPr>
              <a:t>console.</a:t>
            </a:r>
            <a:r>
              <a:rPr lang="en-IN" sz="1800" dirty="0" smtClean="0">
                <a:solidFill>
                  <a:srgbClr val="FF0000"/>
                </a:solidFill>
                <a:latin typeface="Consolas" panose="020B0609020204030204" pitchFamily="49" charset="0"/>
                <a:cs typeface="Arial" panose="020B0604020202020204" pitchFamily="34" charset="0"/>
              </a:rPr>
              <a:t>log</a:t>
            </a:r>
            <a:r>
              <a:rPr lang="en-IN" sz="1800" dirty="0" smtClean="0">
                <a:latin typeface="Consolas" panose="020B0609020204030204" pitchFamily="49" charset="0"/>
                <a:cs typeface="Arial" panose="020B0604020202020204" pitchFamily="34" charset="0"/>
              </a:rPr>
              <a:t>(i);</a:t>
            </a:r>
            <a:endParaRPr lang="en-IN" sz="1800" dirty="0">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    </a:t>
            </a:r>
            <a:r>
              <a:rPr lang="en-IN" sz="1800" dirty="0" smtClean="0">
                <a:solidFill>
                  <a:srgbClr val="92D050"/>
                </a:solidFill>
                <a:latin typeface="Consolas" panose="020B0609020204030204" pitchFamily="49" charset="0"/>
                <a:cs typeface="Arial" panose="020B0604020202020204" pitchFamily="34" charset="0"/>
              </a:rPr>
              <a:t>// More statements…</a:t>
            </a:r>
            <a:endParaRPr lang="en-IN" sz="1800" dirty="0">
              <a:solidFill>
                <a:srgbClr val="92D050"/>
              </a:solidFill>
              <a:latin typeface="Consolas" panose="020B0609020204030204" pitchFamily="49" charset="0"/>
              <a:cs typeface="Arial" panose="020B0604020202020204" pitchFamily="34" charset="0"/>
            </a:endParaRPr>
          </a:p>
          <a:p>
            <a:r>
              <a:rPr lang="en-IN" sz="1800" dirty="0">
                <a:latin typeface="Consolas" panose="020B0609020204030204" pitchFamily="49" charset="0"/>
                <a:cs typeface="Arial" panose="020B0604020202020204" pitchFamily="34" charset="0"/>
              </a:rPr>
              <a:t>}</a:t>
            </a:r>
          </a:p>
        </p:txBody>
      </p:sp>
      <p:sp>
        <p:nvSpPr>
          <p:cNvPr id="11" name="Rectangle 10"/>
          <p:cNvSpPr/>
          <p:nvPr/>
        </p:nvSpPr>
        <p:spPr>
          <a:xfrm>
            <a:off x="152400" y="5123260"/>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while (condition)</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do</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dirty="0">
              <a:solidFill>
                <a:schemeClr val="tx1">
                  <a:lumMod val="50000"/>
                  <a:lumOff val="50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while (condition);</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733800"/>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for </a:t>
            </a:r>
            <a:r>
              <a:rPr lang="en-IN" sz="2000" dirty="0">
                <a:solidFill>
                  <a:srgbClr val="0070C0"/>
                </a:solidFill>
                <a:latin typeface="Arial" panose="020B0604020202020204" pitchFamily="34" charset="0"/>
                <a:cs typeface="Arial" panose="020B0604020202020204" pitchFamily="34" charset="0"/>
              </a:rPr>
              <a:t>(variable in object) </a:t>
            </a:r>
            <a:r>
              <a:rPr lang="en-IN" sz="2000" dirty="0" smtClean="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52400" y="3295471"/>
            <a:ext cx="8839200" cy="1200329"/>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a:t>
            </a:r>
            <a:r>
              <a:rPr lang="en-IN" sz="1800" dirty="0">
                <a:solidFill>
                  <a:srgbClr val="0000FF"/>
                </a:solidFill>
                <a:highlight>
                  <a:srgbClr val="FFFFFF"/>
                </a:highlight>
                <a:latin typeface="Consolas" panose="020B0609020204030204" pitchFamily="49" charset="0"/>
              </a:rPr>
              <a:t>string</a:t>
            </a:r>
            <a:r>
              <a:rPr lang="en-IN" sz="1800" dirty="0">
                <a:solidFill>
                  <a:srgbClr val="000000"/>
                </a:solidFill>
                <a:highlight>
                  <a:srgbClr val="FFFFFF"/>
                </a:highlight>
                <a:latin typeface="Consolas" panose="020B0609020204030204" pitchFamily="49" charset="0"/>
              </a:rPr>
              <a:t>[] = [</a:t>
            </a:r>
            <a:r>
              <a:rPr lang="en-IN" sz="1800" dirty="0">
                <a:solidFill>
                  <a:srgbClr val="A31515"/>
                </a:solidFill>
                <a:highlight>
                  <a:srgbClr val="FFFFFF"/>
                </a:highlight>
                <a:latin typeface="Consolas" panose="020B0609020204030204" pitchFamily="49" charset="0"/>
              </a:rPr>
              <a:t>'Apple'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'Orange'</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'Banana'</a:t>
            </a:r>
            <a:r>
              <a:rPr lang="en-IN" sz="1800" dirty="0">
                <a:solidFill>
                  <a:srgbClr val="000000"/>
                </a:solidFill>
                <a:highlight>
                  <a:srgbClr val="FFFFFF"/>
                </a:highlight>
                <a:latin typeface="Consolas" panose="020B0609020204030204" pitchFamily="49" charset="0"/>
              </a:rPr>
              <a:t>];</a:t>
            </a:r>
          </a:p>
          <a:p>
            <a:r>
              <a:rPr lang="sv-SE" sz="1800" dirty="0" smtClean="0">
                <a:solidFill>
                  <a:srgbClr val="0000FF"/>
                </a:solidFill>
                <a:highlight>
                  <a:srgbClr val="FFFFFF"/>
                </a:highlight>
                <a:latin typeface="Consolas" panose="020B0609020204030204" pitchFamily="49" charset="0"/>
              </a:rPr>
              <a:t>for</a:t>
            </a:r>
            <a:r>
              <a:rPr lang="sv-SE" sz="1800" dirty="0" smtClean="0">
                <a:solidFill>
                  <a:srgbClr val="000000"/>
                </a:solidFill>
                <a:highlight>
                  <a:srgbClr val="FFFFFF"/>
                </a:highlight>
                <a:latin typeface="Consolas" panose="020B0609020204030204" pitchFamily="49" charset="0"/>
              </a:rPr>
              <a:t> </a:t>
            </a:r>
            <a:r>
              <a:rPr lang="sv-SE" sz="1800" dirty="0">
                <a:solidFill>
                  <a:srgbClr val="000000"/>
                </a:solidFill>
                <a:highlight>
                  <a:srgbClr val="FFFFFF"/>
                </a:highlight>
                <a:latin typeface="Consolas" panose="020B0609020204030204" pitchFamily="49" charset="0"/>
              </a:rPr>
              <a:t>(</a:t>
            </a:r>
            <a:r>
              <a:rPr lang="sv-SE" sz="1800" dirty="0">
                <a:solidFill>
                  <a:srgbClr val="0000FF"/>
                </a:solidFill>
                <a:highlight>
                  <a:srgbClr val="FFFFFF"/>
                </a:highlight>
                <a:latin typeface="Consolas" panose="020B0609020204030204" pitchFamily="49" charset="0"/>
              </a:rPr>
              <a:t>var</a:t>
            </a:r>
            <a:r>
              <a:rPr lang="sv-SE" sz="1800" dirty="0">
                <a:solidFill>
                  <a:srgbClr val="000000"/>
                </a:solidFill>
                <a:highlight>
                  <a:srgbClr val="FFFFFF"/>
                </a:highlight>
                <a:latin typeface="Consolas" panose="020B0609020204030204" pitchFamily="49" charset="0"/>
              </a:rPr>
              <a:t> x </a:t>
            </a:r>
            <a:r>
              <a:rPr lang="sv-SE" sz="1800" dirty="0">
                <a:solidFill>
                  <a:srgbClr val="0000FF"/>
                </a:solidFill>
                <a:highlight>
                  <a:srgbClr val="FFFFFF"/>
                </a:highlight>
                <a:latin typeface="Consolas" panose="020B0609020204030204" pitchFamily="49" charset="0"/>
              </a:rPr>
              <a:t>in</a:t>
            </a:r>
            <a:r>
              <a:rPr lang="sv-SE"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console.log(obj[x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endParaRPr lang="en-IN" sz="1800" dirty="0"/>
          </a:p>
        </p:txBody>
      </p:sp>
      <p:sp>
        <p:nvSpPr>
          <p:cNvPr id="5" name="Rectangle 4"/>
          <p:cNvSpPr/>
          <p:nvPr/>
        </p:nvSpPr>
        <p:spPr>
          <a:xfrm>
            <a:off x="152400" y="4694872"/>
            <a:ext cx="8839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obj: {} = { </a:t>
            </a:r>
            <a:r>
              <a:rPr lang="en-IN" sz="1800" dirty="0">
                <a:solidFill>
                  <a:srgbClr val="A31515"/>
                </a:solidFill>
                <a:highlight>
                  <a:srgbClr val="FFFFFF"/>
                </a:highlight>
                <a:latin typeface="Consolas" panose="020B0609020204030204" pitchFamily="49" charset="0"/>
              </a:rPr>
              <a:t>"Key1"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"Value1"</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"Value2"</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"Key3"</a:t>
            </a:r>
            <a:r>
              <a:rPr lang="en-IN" sz="1800" dirty="0">
                <a:solidFill>
                  <a:srgbClr val="000000"/>
                </a:solidFill>
                <a:highlight>
                  <a:srgbClr val="FFFFFF"/>
                </a:highlight>
                <a:latin typeface="Consolas" panose="020B0609020204030204" pitchFamily="49" charset="0"/>
              </a:rPr>
              <a:t>: </a:t>
            </a:r>
            <a:r>
              <a:rPr lang="en-IN" sz="1800" dirty="0">
                <a:solidFill>
                  <a:srgbClr val="A31515"/>
                </a:solidFill>
                <a:highlight>
                  <a:srgbClr val="FFFFFF"/>
                </a:highlight>
                <a:latin typeface="Consolas" panose="020B0609020204030204" pitchFamily="49" charset="0"/>
              </a:rPr>
              <a:t>"Value3"</a:t>
            </a:r>
            <a:r>
              <a:rPr lang="en-IN" sz="1800" dirty="0">
                <a:solidFill>
                  <a:srgbClr val="000000"/>
                </a:solidFill>
                <a:highlight>
                  <a:srgbClr val="FFFFFF"/>
                </a:highlight>
                <a:latin typeface="Consolas" panose="020B0609020204030204" pitchFamily="49" charset="0"/>
              </a:rPr>
              <a:t> };</a:t>
            </a:r>
          </a:p>
          <a:p>
            <a:r>
              <a:rPr lang="en-IN" sz="1800" dirty="0">
                <a:solidFill>
                  <a:srgbClr val="0000FF"/>
                </a:solidFill>
                <a:highlight>
                  <a:srgbClr val="FFFFFF"/>
                </a:highlight>
                <a:latin typeface="Consolas" panose="020B0609020204030204" pitchFamily="49" charset="0"/>
              </a:rPr>
              <a:t>for</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var</a:t>
            </a:r>
            <a:r>
              <a:rPr lang="en-IN" sz="1800" dirty="0">
                <a:solidFill>
                  <a:srgbClr val="000000"/>
                </a:solidFill>
                <a:highlight>
                  <a:srgbClr val="FFFFFF"/>
                </a:highlight>
                <a:latin typeface="Consolas" panose="020B0609020204030204" pitchFamily="49" charset="0"/>
              </a:rPr>
              <a:t> i </a:t>
            </a:r>
            <a:r>
              <a:rPr lang="en-IN" sz="1800" dirty="0">
                <a:solidFill>
                  <a:srgbClr val="0000FF"/>
                </a:solidFill>
                <a:highlight>
                  <a:srgbClr val="FFFFFF"/>
                </a:highlight>
                <a:latin typeface="Consolas" panose="020B0609020204030204" pitchFamily="49" charset="0"/>
              </a:rPr>
              <a:t>in</a:t>
            </a:r>
            <a:r>
              <a:rPr lang="en-IN" sz="1800" dirty="0">
                <a:solidFill>
                  <a:srgbClr val="000000"/>
                </a:solidFill>
                <a:highlight>
                  <a:srgbClr val="FFFFFF"/>
                </a:highlight>
                <a:latin typeface="Consolas" panose="020B0609020204030204" pitchFamily="49" charset="0"/>
              </a:rPr>
              <a:t> obj) {</a:t>
            </a:r>
          </a:p>
          <a:p>
            <a:r>
              <a:rPr lang="en-IN" sz="1800" dirty="0">
                <a:solidFill>
                  <a:srgbClr val="000000"/>
                </a:solidFill>
                <a:highlight>
                  <a:srgbClr val="FFFFFF"/>
                </a:highlight>
                <a:latin typeface="Consolas" panose="020B0609020204030204" pitchFamily="49" charset="0"/>
              </a:rPr>
              <a:t>    console.log( </a:t>
            </a:r>
            <a:r>
              <a:rPr lang="en-IN" sz="1800" dirty="0">
                <a:solidFill>
                  <a:srgbClr val="A31515"/>
                </a:solidFill>
                <a:highlight>
                  <a:srgbClr val="FFFFFF"/>
                </a:highlight>
                <a:latin typeface="Consolas" panose="020B0609020204030204" pitchFamily="49" charset="0"/>
              </a:rPr>
              <a:t>`Key = ${</a:t>
            </a:r>
            <a:r>
              <a:rPr lang="en-IN" sz="1800" dirty="0">
                <a:solidFill>
                  <a:srgbClr val="000000"/>
                </a:solidFill>
                <a:highlight>
                  <a:srgbClr val="FFFFFF"/>
                </a:highlight>
                <a:latin typeface="Consolas" panose="020B0609020204030204" pitchFamily="49" charset="0"/>
              </a:rPr>
              <a:t>i</a:t>
            </a:r>
            <a:r>
              <a:rPr lang="en-IN" sz="1800" dirty="0">
                <a:solidFill>
                  <a:srgbClr val="A31515"/>
                </a:solidFill>
                <a:highlight>
                  <a:srgbClr val="FFFFFF"/>
                </a:highlight>
                <a:latin typeface="Consolas" panose="020B0609020204030204" pitchFamily="49" charset="0"/>
              </a:rPr>
              <a:t>} and Value = ${</a:t>
            </a:r>
            <a:r>
              <a:rPr lang="en-IN" sz="1800" dirty="0">
                <a:solidFill>
                  <a:srgbClr val="000000"/>
                </a:solidFill>
                <a:highlight>
                  <a:srgbClr val="FFFFFF"/>
                </a:highlight>
                <a:latin typeface="Consolas" panose="020B0609020204030204" pitchFamily="49" charset="0"/>
              </a:rPr>
              <a:t>obj[i]</a:t>
            </a:r>
            <a:r>
              <a:rPr lang="en-IN" sz="1800" dirty="0">
                <a:solidFill>
                  <a:srgbClr val="A31515"/>
                </a:solidFill>
                <a:highlight>
                  <a:srgbClr val="FFFFFF"/>
                </a:highlight>
                <a:latin typeface="Consolas" panose="020B0609020204030204" pitchFamily="49" charset="0"/>
              </a:rPr>
              <a:t>}`</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a:t>
            </a:r>
            <a:endParaRPr lang="en-IN" sz="1800" dirty="0"/>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arr.forEach(function callback(currentValue, index, array)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 thisArg]);</a:t>
            </a:r>
            <a:endParaRPr lang="en-IN" sz="2000" dirty="0" smtClean="0">
              <a:solidFill>
                <a:srgbClr val="0070C0"/>
              </a:solidFill>
              <a:latin typeface="Arial" panose="020B0604020202020204" pitchFamily="34" charset="0"/>
              <a:cs typeface="Arial" panose="020B0604020202020204" pitchFamily="34" charset="0"/>
            </a:endParaRPr>
          </a:p>
        </p:txBody>
      </p:sp>
      <p:sp>
        <p:nvSpPr>
          <p:cNvPr id="3" name="Rectangle 2"/>
          <p:cNvSpPr/>
          <p:nvPr/>
        </p:nvSpPr>
        <p:spPr>
          <a:xfrm>
            <a:off x="114300" y="3551872"/>
            <a:ext cx="88773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 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for (variable of iterable) {</a:t>
            </a:r>
          </a:p>
          <a:p>
            <a:r>
              <a:rPr lang="en-IN" sz="2000" i="1" dirty="0" smtClean="0">
                <a:solidFill>
                  <a:schemeClr val="bg1">
                    <a:lumMod val="65000"/>
                  </a:schemeClr>
                </a:solidFill>
                <a:latin typeface="Arial" panose="020B0604020202020204" pitchFamily="34" charset="0"/>
                <a:cs typeface="Arial" panose="020B0604020202020204" pitchFamily="34" charset="0"/>
              </a:rPr>
              <a:t>   statement</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163286" y="3352800"/>
            <a:ext cx="8675914" cy="1200329"/>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i = [</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'Grapes</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value </a:t>
            </a:r>
            <a:r>
              <a:rPr lang="en-IN" sz="1800" dirty="0">
                <a:solidFill>
                  <a:srgbClr val="0000FF"/>
                </a:solidFill>
                <a:latin typeface="Consolas" panose="020B0609020204030204" pitchFamily="49" charset="0"/>
              </a:rPr>
              <a:t>of</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console.log(value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3657600"/>
            <a:ext cx="8839200" cy="1631216"/>
          </a:xfrm>
          <a:prstGeom prst="rect">
            <a:avLst/>
          </a:prstGeom>
        </p:spPr>
        <p:txBody>
          <a:bodyPr wrap="square">
            <a:spAutoFit/>
          </a:bodyPr>
          <a:lstStyle/>
          <a:p>
            <a:r>
              <a:rPr lang="en-IN" sz="2000" dirty="0" smtClean="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r>
              <a:rPr lang="en-IN" sz="2000" dirty="0">
                <a:solidFill>
                  <a:srgbClr val="000000"/>
                </a:solidFill>
                <a:highlight>
                  <a:srgbClr val="FFFFFF"/>
                </a:highlight>
                <a:latin typeface="Consolas" panose="020B0609020204030204" pitchFamily="49" charset="0"/>
              </a:rPr>
              <a:t> Code </a:t>
            </a:r>
            <a:r>
              <a:rPr lang="en-IN" sz="2000" dirty="0">
                <a:solidFill>
                  <a:srgbClr val="0000FF"/>
                </a:solidFill>
                <a:highlight>
                  <a:srgbClr val="FFFFFF"/>
                </a:highlight>
                <a:latin typeface="Consolas" panose="020B0609020204030204" pitchFamily="49" charset="0"/>
              </a:rPr>
              <a:t>&lt;/</a:t>
            </a:r>
            <a:r>
              <a:rPr lang="en-IN" sz="2000" dirty="0">
                <a:solidFill>
                  <a:srgbClr val="800000"/>
                </a:solidFill>
                <a:highlight>
                  <a:srgbClr val="FFFFFF"/>
                </a:highlight>
                <a:latin typeface="Consolas" panose="020B0609020204030204" pitchFamily="49" charset="0"/>
              </a:rPr>
              <a:t>script</a:t>
            </a:r>
            <a:r>
              <a:rPr lang="en-IN" sz="2000" dirty="0">
                <a:solidFill>
                  <a:srgbClr val="0000FF"/>
                </a:solidFill>
                <a:highlight>
                  <a:srgbClr val="FFFFFF"/>
                </a:highlight>
                <a:latin typeface="Consolas" panose="020B0609020204030204" pitchFamily="49" charset="0"/>
              </a:rPr>
              <a:t>&gt;</a:t>
            </a:r>
            <a:endParaRPr lang="en-IN"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smtClean="0">
                <a:solidFill>
                  <a:srgbClr val="800000"/>
                </a:solidFill>
                <a:highlight>
                  <a:srgbClr val="FFFFFF"/>
                </a:highlight>
                <a:latin typeface="Consolas" panose="020B0609020204030204" pitchFamily="49" charset="0"/>
              </a:rPr>
              <a:t>script</a:t>
            </a:r>
            <a:r>
              <a:rPr lang="fr-FR" sz="2000" dirty="0" smtClean="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text/javascript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fr-FR" sz="2000" dirty="0">
              <a:solidFill>
                <a:srgbClr val="000000"/>
              </a:solidFill>
              <a:highlight>
                <a:srgbClr val="FFFFFF"/>
              </a:highlight>
              <a:latin typeface="Consolas" panose="020B0609020204030204" pitchFamily="49" charset="0"/>
            </a:endParaRPr>
          </a:p>
          <a:p>
            <a:endParaRPr lang="en-IN" sz="2000" dirty="0">
              <a:solidFill>
                <a:srgbClr val="000000"/>
              </a:solidFill>
              <a:highlight>
                <a:srgbClr val="FFFFFF"/>
              </a:highlight>
              <a:latin typeface="Consolas" panose="020B0609020204030204" pitchFamily="49" charset="0"/>
            </a:endParaRPr>
          </a:p>
          <a:p>
            <a:r>
              <a:rPr lang="fr-FR" sz="2000" dirty="0" smtClean="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00"/>
                </a:solidFill>
                <a:highlight>
                  <a:srgbClr val="FFFFFF"/>
                </a:highlight>
                <a:latin typeface="Consolas" panose="020B0609020204030204" pitchFamily="49" charset="0"/>
              </a:rPr>
              <a:t> </a:t>
            </a:r>
            <a:r>
              <a:rPr lang="fr-FR" sz="2000" dirty="0">
                <a:solidFill>
                  <a:srgbClr val="FF0000"/>
                </a:solidFill>
                <a:highlight>
                  <a:srgbClr val="FFFFFF"/>
                </a:highlight>
                <a:latin typeface="Consolas" panose="020B0609020204030204" pitchFamily="49" charset="0"/>
              </a:rPr>
              <a:t>type</a:t>
            </a:r>
            <a:r>
              <a:rPr lang="fr-FR" sz="2000" dirty="0">
                <a:solidFill>
                  <a:srgbClr val="0000FF"/>
                </a:solidFill>
                <a:highlight>
                  <a:srgbClr val="FFFFFF"/>
                </a:highlight>
                <a:latin typeface="Consolas" panose="020B0609020204030204" pitchFamily="49" charset="0"/>
              </a:rPr>
              <a:t>=</a:t>
            </a:r>
            <a:r>
              <a:rPr lang="fr-FR" sz="2000" dirty="0" smtClean="0">
                <a:solidFill>
                  <a:srgbClr val="0000FF"/>
                </a:solidFill>
                <a:highlight>
                  <a:srgbClr val="FFFFFF"/>
                </a:highlight>
                <a:latin typeface="Consolas" panose="020B0609020204030204" pitchFamily="49" charset="0"/>
              </a:rPr>
              <a:t>'application/javascript</a:t>
            </a:r>
            <a:r>
              <a:rPr lang="fr-FR" sz="2000" dirty="0">
                <a:solidFill>
                  <a:srgbClr val="0000FF"/>
                </a:solidFill>
                <a:highlight>
                  <a:srgbClr val="FFFFFF"/>
                </a:highlight>
                <a:latin typeface="Consolas" panose="020B0609020204030204" pitchFamily="49" charset="0"/>
              </a:rPr>
              <a:t>'&gt;</a:t>
            </a:r>
            <a:r>
              <a:rPr lang="fr-FR" sz="2000" dirty="0">
                <a:solidFill>
                  <a:srgbClr val="000000"/>
                </a:solidFill>
                <a:highlight>
                  <a:srgbClr val="FFFFFF"/>
                </a:highlight>
                <a:latin typeface="Consolas" panose="020B0609020204030204" pitchFamily="49" charset="0"/>
              </a:rPr>
              <a:t> Code </a:t>
            </a:r>
            <a:r>
              <a:rPr lang="fr-FR" sz="2000" dirty="0">
                <a:solidFill>
                  <a:srgbClr val="0000FF"/>
                </a:solidFill>
                <a:highlight>
                  <a:srgbClr val="FFFFFF"/>
                </a:highlight>
                <a:latin typeface="Consolas" panose="020B0609020204030204" pitchFamily="49" charset="0"/>
              </a:rPr>
              <a:t>&lt;/</a:t>
            </a:r>
            <a:r>
              <a:rPr lang="fr-FR" sz="2000" dirty="0">
                <a:solidFill>
                  <a:srgbClr val="800000"/>
                </a:solidFill>
                <a:highlight>
                  <a:srgbClr val="FFFFFF"/>
                </a:highlight>
                <a:latin typeface="Consolas" panose="020B0609020204030204" pitchFamily="49" charset="0"/>
              </a:rPr>
              <a:t>script</a:t>
            </a:r>
            <a:r>
              <a:rPr lang="fr-FR" sz="2000" dirty="0">
                <a:solidFill>
                  <a:srgbClr val="0000FF"/>
                </a:solidFill>
                <a:highlight>
                  <a:srgbClr val="FFFFFF"/>
                </a:highlight>
                <a:latin typeface="Consolas" panose="020B0609020204030204" pitchFamily="49" charset="0"/>
              </a:rPr>
              <a:t>&gt;</a:t>
            </a:r>
            <a:endParaRPr lang="en-IN" sz="2000" dirty="0"/>
          </a:p>
        </p:txBody>
      </p:sp>
      <p:sp>
        <p:nvSpPr>
          <p:cNvPr id="3" name="Rectangle 2"/>
          <p:cNvSpPr/>
          <p:nvPr/>
        </p:nvSpPr>
        <p:spPr>
          <a:xfrm>
            <a:off x="254000" y="5638743"/>
            <a:ext cx="7803444" cy="369332"/>
          </a:xfrm>
          <a:prstGeom prst="rect">
            <a:avLst/>
          </a:prstGeom>
        </p:spPr>
        <p:txBody>
          <a:bodyPr wrap="square">
            <a:spAutoFit/>
          </a:bodyPr>
          <a:lstStyle/>
          <a:p>
            <a:r>
              <a:rPr lang="en-IN" sz="1800" b="1" dirty="0">
                <a:solidFill>
                  <a:srgbClr val="000000"/>
                </a:solidFill>
                <a:latin typeface="Verdana" panose="020B0604030504040204" pitchFamily="34" charset="0"/>
              </a:rPr>
              <a:t>Note:</a:t>
            </a:r>
            <a:r>
              <a:rPr lang="en-IN" sz="1800" dirty="0">
                <a:solidFill>
                  <a:srgbClr val="000000"/>
                </a:solidFill>
                <a:latin typeface="Verdana" panose="020B0604030504040204" pitchFamily="34" charset="0"/>
              </a:rPr>
              <a:t> The external script file cannot contain the &lt;script&gt; tag.</a:t>
            </a:r>
            <a:endParaRPr lang="en-IN" sz="1800" dirty="0"/>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607148283"/>
              </p:ext>
            </p:extLst>
          </p:nvPr>
        </p:nvGraphicFramePr>
        <p:xfrm>
          <a:off x="152400" y="175260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3" name="Rectangle 2"/>
          <p:cNvSpPr/>
          <p:nvPr/>
        </p:nvSpPr>
        <p:spPr>
          <a:xfrm>
            <a:off x="152400" y="44958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localStorage.setItem(</a:t>
            </a:r>
            <a:r>
              <a:rPr lang="en-IN" sz="1800" dirty="0">
                <a:solidFill>
                  <a:srgbClr val="A31515"/>
                </a:solidFill>
                <a:latin typeface="Consolas" panose="020B0609020204030204" pitchFamily="49" charset="0"/>
              </a:rPr>
              <a:t>"key2"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localStorage.length;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console.log(localStorage.getItem(localStorage.key(i</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10" name="Rectangle 9"/>
          <p:cNvSpPr/>
          <p:nvPr/>
        </p:nvSpPr>
        <p:spPr>
          <a:xfrm>
            <a:off x="228600" y="121920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localStorage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636763"/>
            <a:ext cx="34290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8" name="Rectangle 7"/>
          <p:cNvSpPr/>
          <p:nvPr/>
        </p:nvSpPr>
        <p:spPr>
          <a:xfrm>
            <a:off x="228600" y="1524000"/>
            <a:ext cx="5491557" cy="400110"/>
          </a:xfrm>
          <a:prstGeom prst="rect">
            <a:avLst/>
          </a:prstGeom>
          <a:noFill/>
        </p:spPr>
        <p:txBody>
          <a:bodyPr wrap="square">
            <a:spAutoFit/>
          </a:bodyPr>
          <a:lstStyle/>
          <a:p>
            <a:r>
              <a:rPr lang="en-IN" sz="2000" dirty="0">
                <a:solidFill>
                  <a:srgbClr val="0077AA"/>
                </a:solidFill>
                <a:latin typeface="Consolas" panose="020B0609020204030204" pitchFamily="49" charset="0"/>
              </a:rPr>
              <a:t>myStorage</a:t>
            </a:r>
            <a:r>
              <a:rPr lang="en-IN" sz="2000" dirty="0">
                <a:solidFill>
                  <a:srgbClr val="0070C0"/>
                </a:solidFill>
                <a:latin typeface="Arial" panose="020B0604020202020204" pitchFamily="34" charset="0"/>
                <a:cs typeface="Arial" panose="020B0604020202020204" pitchFamily="34" charset="0"/>
              </a:rPr>
              <a:t> = </a:t>
            </a:r>
            <a:r>
              <a:rPr lang="en-IN" sz="2000" dirty="0" smtClean="0">
                <a:solidFill>
                  <a:srgbClr val="0077AA"/>
                </a:solidFill>
                <a:latin typeface="Consolas" panose="020B0609020204030204" pitchFamily="49" charset="0"/>
              </a:rPr>
              <a:t>window.</a:t>
            </a:r>
            <a:r>
              <a:rPr lang="en-IN" sz="2000" dirty="0" smtClean="0">
                <a:solidFill>
                  <a:srgbClr val="DD4A68"/>
                </a:solidFill>
                <a:latin typeface="Consolas" panose="020B0609020204030204" pitchFamily="49" charset="0"/>
              </a:rPr>
              <a:t>sessionStorage</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lumMod val="95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window.location.href</a:t>
            </a:r>
            <a:r>
              <a:rPr lang="en-IN" sz="1800" dirty="0">
                <a:latin typeface="Arial" panose="020B0604020202020204" pitchFamily="34" charset="0"/>
                <a:cs typeface="Arial" panose="020B0604020202020204" pitchFamily="34" charset="0"/>
              </a:rPr>
              <a:t> returns the href (URL)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returns the domain name of the web host</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returns the path and filename of the current page</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window.location.protocol </a:t>
            </a:r>
            <a:r>
              <a:rPr lang="en-IN" sz="1800" dirty="0">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0000FF"/>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oldLocation = location;</a:t>
            </a:r>
          </a:p>
          <a:p>
            <a:r>
              <a:rPr lang="en-IN" sz="2000" dirty="0">
                <a:solidFill>
                  <a:srgbClr val="0070C0"/>
                </a:solidFill>
                <a:latin typeface="Arial" panose="020B0604020202020204" pitchFamily="34"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screenObj = window.screen;</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0000FF"/>
                </a:solidFill>
                <a:latin typeface="Consolas" panose="020B0609020204030204" pitchFamily="49" charset="0"/>
              </a:rPr>
              <a:t>screen</a:t>
            </a:r>
            <a:r>
              <a:rPr lang="en-IN" sz="1800" dirty="0">
                <a:latin typeface="Arial" panose="020B0604020202020204" pitchFamily="34" charset="0"/>
                <a:cs typeface="Arial" panose="020B0604020202020204" pitchFamily="34" charset="0"/>
              </a:rPr>
              <a:t> object associated with the window. The screen object, implementing the Screen interface, is a special object for inspecting properties of the screen on which the current window is being rendered.</a:t>
            </a:r>
          </a:p>
        </p:txBody>
      </p:sp>
      <p:sp>
        <p:nvSpPr>
          <p:cNvPr id="4" name="Rectangle 3"/>
          <p:cNvSpPr/>
          <p:nvPr/>
        </p:nvSpPr>
        <p:spPr>
          <a:xfrm>
            <a:off x="228600" y="3200400"/>
            <a:ext cx="8686800" cy="954107"/>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console.log(window.screen, screen.width, </a:t>
            </a:r>
            <a:r>
              <a:rPr lang="en-IN" sz="1800" dirty="0">
                <a:solidFill>
                  <a:srgbClr val="000000"/>
                </a:solidFill>
                <a:latin typeface="Consolas" panose="020B0609020204030204" pitchFamily="49" charset="0"/>
              </a:rPr>
              <a:t>screen.height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a:t>
            </a:r>
            <a:r>
              <a:rPr lang="en-IN" sz="2000" dirty="0">
                <a:solidFill>
                  <a:srgbClr val="0070C0"/>
                </a:solidFill>
                <a:latin typeface="Arial" panose="020B0604020202020204" pitchFamily="34" charset="0"/>
                <a:cs typeface="Arial" panose="020B0604020202020204" pitchFamily="34" charset="0"/>
              </a:rPr>
              <a:t>= window.screenX </a:t>
            </a:r>
          </a:p>
          <a:p>
            <a:r>
              <a:rPr lang="en-IN" sz="2000" dirty="0" smtClean="0">
                <a:solidFill>
                  <a:srgbClr val="0070C0"/>
                </a:solidFill>
                <a:latin typeface="Arial" panose="020B0604020202020204" pitchFamily="34" charset="0"/>
                <a:cs typeface="Arial" panose="020B0604020202020204" pitchFamily="34" charset="0"/>
              </a:rPr>
              <a:t>y </a:t>
            </a:r>
            <a:r>
              <a:rPr lang="en-IN" sz="2000" dirty="0">
                <a:solidFill>
                  <a:srgbClr val="0070C0"/>
                </a:solidFill>
                <a:latin typeface="Arial" panose="020B0604020202020204" pitchFamily="34" charset="0"/>
                <a:cs typeface="Arial" panose="020B0604020202020204" pitchFamily="34" charset="0"/>
              </a:rPr>
              <a:t>= window.screenY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3" name="Rectangle 2"/>
          <p:cNvSpPr/>
          <p:nvPr/>
        </p:nvSpPr>
        <p:spPr>
          <a:xfrm>
            <a:off x="152400" y="4286071"/>
            <a:ext cx="8839200"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console.log(window.screenX, screenY);</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x = window.scrollX;</a:t>
            </a:r>
          </a:p>
          <a:p>
            <a:r>
              <a:rPr lang="en-IN" sz="2000" dirty="0">
                <a:solidFill>
                  <a:srgbClr val="0070C0"/>
                </a:solidFill>
                <a:latin typeface="Arial" panose="020B0604020202020204" pitchFamily="34" charset="0"/>
                <a:cs typeface="Arial" panose="020B0604020202020204" pitchFamily="34" charset="0"/>
              </a:rPr>
              <a:t>var y = window.scrollY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scrollX</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scrollY</a:t>
            </a:r>
            <a:r>
              <a:rPr lang="en-IN" sz="1800" dirty="0">
                <a:latin typeface="Arial" panose="020B0604020202020204" pitchFamily="34" charset="0"/>
                <a:cs typeface="Arial" panose="020B0604020202020204" pitchFamily="34" charset="0"/>
              </a:rPr>
              <a:t> 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552700" y="3001412"/>
            <a:ext cx="40386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ambria" panose="02040503050406030204" pitchFamily="18" charset="0"/>
                <a:cs typeface="Segoe UI Light" panose="020B0502040204020203" pitchFamily="34" charset="0"/>
              </a:rPr>
              <a:t>// - Single </a:t>
            </a:r>
            <a:r>
              <a:rPr lang="en-IN" dirty="0">
                <a:solidFill>
                  <a:schemeClr val="bg2">
                    <a:lumMod val="50000"/>
                  </a:schemeClr>
                </a:solidFill>
                <a:latin typeface="Cambria" panose="02040503050406030204" pitchFamily="18" charset="0"/>
                <a:cs typeface="Segoe UI Light" panose="020B0502040204020203" pitchFamily="34" charset="0"/>
              </a:rPr>
              <a:t>line </a:t>
            </a:r>
            <a:r>
              <a:rPr lang="en-IN" dirty="0" smtClean="0">
                <a:solidFill>
                  <a:schemeClr val="bg2">
                    <a:lumMod val="50000"/>
                  </a:schemeClr>
                </a:solidFill>
                <a:latin typeface="Cambria" panose="02040503050406030204" pitchFamily="18" charset="0"/>
                <a:cs typeface="Segoe UI Light" panose="020B0502040204020203" pitchFamily="34" charset="0"/>
              </a:rPr>
              <a:t>comments.</a:t>
            </a:r>
            <a:endParaRPr lang="en-IN" dirty="0">
              <a:solidFill>
                <a:schemeClr val="bg2">
                  <a:lumMod val="50000"/>
                </a:schemeClr>
              </a:solidFill>
              <a:latin typeface="Cambria" panose="02040503050406030204" pitchFamily="18" charset="0"/>
              <a:cs typeface="Segoe UI Light" panose="020B0502040204020203" pitchFamily="34" charset="0"/>
            </a:endParaRPr>
          </a:p>
          <a:p>
            <a:pPr>
              <a:lnSpc>
                <a:spcPct val="150000"/>
              </a:lnSpc>
            </a:pPr>
            <a:r>
              <a:rPr lang="en-IN" dirty="0">
                <a:solidFill>
                  <a:schemeClr val="bg2">
                    <a:lumMod val="50000"/>
                  </a:schemeClr>
                </a:solidFill>
                <a:latin typeface="Cambria" panose="02040503050406030204" pitchFamily="18" charset="0"/>
                <a:cs typeface="Segoe UI Light" panose="020B0502040204020203" pitchFamily="34" charset="0"/>
              </a:rPr>
              <a:t>/* </a:t>
            </a:r>
            <a:r>
              <a:rPr lang="en-IN" dirty="0" smtClean="0">
                <a:solidFill>
                  <a:schemeClr val="bg2">
                    <a:lumMod val="50000"/>
                  </a:schemeClr>
                </a:solidFill>
                <a:latin typeface="Cambria" panose="02040503050406030204" pitchFamily="18" charset="0"/>
                <a:cs typeface="Segoe UI Light" panose="020B0502040204020203" pitchFamily="34" charset="0"/>
              </a:rPr>
              <a:t>*/ - Multi-line comments.</a:t>
            </a:r>
            <a:endParaRPr lang="en-IN" dirty="0">
              <a:solidFill>
                <a:schemeClr val="bg2">
                  <a:lumMod val="50000"/>
                </a:schemeClr>
              </a:solidFill>
              <a:latin typeface="Cambria" panose="02040503050406030204" pitchFamily="18"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6" name="Rectangle 2"/>
          <p:cNvSpPr>
            <a:spLocks noChangeArrowheads="1"/>
          </p:cNvSpPr>
          <p:nvPr/>
        </p:nvSpPr>
        <p:spPr bwMode="auto">
          <a:xfrm>
            <a:off x="247650" y="884872"/>
            <a:ext cx="8648700" cy="147732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708090"/>
                </a:solidFill>
                <a:latin typeface="Consolas" panose="020B0609020204030204" pitchFamily="49" charset="0"/>
              </a:rPr>
              <a:t> </a:t>
            </a: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708090"/>
                </a:solidFill>
                <a:effectLst/>
                <a:latin typeface="Consolas" panose="020B0609020204030204" pitchFamily="49" charset="0"/>
              </a:rPr>
              <a:t>/* nested comment ?!?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708090"/>
                </a:solidFill>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rPr>
              <a:t> alert</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669900"/>
                </a:solidFill>
                <a:effectLst/>
                <a:latin typeface="Consolas" panose="020B0609020204030204" pitchFamily="49" charset="0"/>
              </a:rPr>
              <a:t>'World'</a:t>
            </a:r>
            <a:r>
              <a:rPr kumimoji="0" lang="en-US" b="0" i="0" u="none" strike="noStrike" cap="none" normalizeH="0" baseline="0" dirty="0" smtClean="0">
                <a:ln>
                  <a:noFill/>
                </a:ln>
                <a:solidFill>
                  <a:srgbClr val="000000"/>
                </a:solidFill>
                <a:effectLst/>
                <a:latin typeface="Consolas" panose="020B0609020204030204" pitchFamily="49" charset="0"/>
              </a:rPr>
              <a:t> </a:t>
            </a:r>
            <a:r>
              <a:rPr kumimoji="0" lang="en-US" b="0" i="0" u="none" strike="noStrike" cap="none" normalizeH="0" baseline="0" dirty="0" smtClean="0">
                <a:ln>
                  <a:noFill/>
                </a:ln>
                <a:solidFill>
                  <a:srgbClr val="999999"/>
                </a:solidFill>
                <a:effectLst/>
                <a:latin typeface="Consolas" panose="020B0609020204030204" pitchFamily="49" charset="0"/>
              </a:rPr>
              <a:t>);</a:t>
            </a:r>
            <a:r>
              <a:rPr kumimoji="0" lang="en-US" b="0" i="0" u="none" strike="noStrike" cap="none" normalizeH="0" baseline="0" dirty="0" smtClean="0">
                <a:ln>
                  <a:noFill/>
                </a:ln>
                <a:solidFill>
                  <a:schemeClr val="tx1"/>
                </a:solidFill>
                <a:effectLst/>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5814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10" name="Rectangle 9"/>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dt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"hh1"</a:t>
            </a:r>
            <a:r>
              <a:rPr lang="en-IN" sz="1800" dirty="0">
                <a:solidFill>
                  <a:srgbClr val="000000"/>
                </a:solidFill>
                <a:latin typeface="Consolas" panose="020B0609020204030204" pitchFamily="49" charset="0"/>
              </a:rPr>
              <a:t>).innerHTML = dt.toLocaleTimeString();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1000);</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document.getElementById</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clearInterval(x);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3924151"/>
            <a:chOff x="261257" y="2466201"/>
            <a:chExt cx="8610600" cy="3924151"/>
          </a:xfrm>
        </p:grpSpPr>
        <p:sp>
          <p:nvSpPr>
            <p:cNvPr id="4" name="Rectangle 3"/>
            <p:cNvSpPr/>
            <p:nvPr/>
          </p:nvSpPr>
          <p:spPr>
            <a:xfrm>
              <a:off x="261257" y="2466201"/>
              <a:ext cx="8610600" cy="3924151"/>
            </a:xfrm>
            <a:prstGeom prst="rect">
              <a:avLst/>
            </a:prstGeom>
            <a:solidFill>
              <a:schemeClr val="bg2">
                <a:lumMod val="10000"/>
              </a:schemeClr>
            </a:solidFill>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1</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Sharmin</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 firstName: 'Saleel </a:t>
              </a:r>
              <a:r>
                <a:rPr lang="en-IN" sz="1500" dirty="0" smtClean="0">
                  <a:solidFill>
                    <a:srgbClr val="09FF15"/>
                  </a:solidFill>
                  <a:latin typeface="Consolas" panose="020B0609020204030204" pitchFamily="49" charset="0"/>
                </a:rPr>
                <a:t>Bagde</a:t>
              </a:r>
              <a:r>
                <a:rPr lang="en-IN" sz="1500" dirty="0">
                  <a:solidFill>
                    <a:srgbClr val="09FF15"/>
                  </a:solidFill>
                  <a:latin typeface="Consolas" panose="020B0609020204030204" pitchFamily="49" charset="0"/>
                </a:rPr>
                <a:t>', age: 47 }</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Saleel </a:t>
              </a:r>
              <a:r>
                <a:rPr lang="en-IN" sz="1500" dirty="0" smtClean="0">
                  <a:solidFill>
                    <a:srgbClr val="09FF15"/>
                  </a:solidFill>
                  <a:latin typeface="Consolas" panose="020B0609020204030204" pitchFamily="49" charset="0"/>
                </a:rPr>
                <a:t>Bagde</a:t>
              </a:r>
              <a:endParaRPr lang="en-IN" sz="1500" dirty="0">
                <a:solidFill>
                  <a:srgbClr val="09FF15"/>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47</a:t>
              </a:r>
              <a:endParaRPr lang="en-IN" sz="1500" dirty="0">
                <a:solidFill>
                  <a:srgbClr val="09FF15"/>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number</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09FF15"/>
                  </a:solidFill>
                  <a:latin typeface="Consolas" panose="020B0609020204030204" pitchFamily="49" charset="0"/>
                </a:rPr>
                <a:t>// string</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object</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string</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number</a:t>
              </a:r>
            </a:p>
            <a:p>
              <a:endParaRPr lang="en-IN" sz="1500" b="0" dirty="0">
                <a:solidFill>
                  <a:srgbClr val="09FF15"/>
                </a:solidFill>
                <a:effectLst/>
                <a:latin typeface="Consolas" panose="020B0609020204030204" pitchFamily="49" charset="0"/>
              </a:endParaRPr>
            </a:p>
          </p:txBody>
        </p:sp>
        <p:sp>
          <p:nvSpPr>
            <p:cNvPr id="6" name="Rectangle 5"/>
            <p:cNvSpPr/>
            <p:nvPr/>
          </p:nvSpPr>
          <p:spPr>
            <a:xfrm>
              <a:off x="2057400" y="304800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69772" y="4691744"/>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143000"/>
            <a:ext cx="8850086" cy="5078313"/>
            <a:chOff x="141514" y="1143000"/>
            <a:chExt cx="8850086" cy="5078313"/>
          </a:xfrm>
        </p:grpSpPr>
        <p:sp>
          <p:nvSpPr>
            <p:cNvPr id="3" name="Rectangle 2"/>
            <p:cNvSpPr/>
            <p:nvPr/>
          </p:nvSpPr>
          <p:spPr>
            <a:xfrm>
              <a:off x="141514" y="1143000"/>
              <a:ext cx="8850086" cy="5078313"/>
            </a:xfrm>
            <a:prstGeom prst="rect">
              <a:avLst/>
            </a:prstGeom>
            <a:solidFill>
              <a:schemeClr val="bg2">
                <a:lumMod val="10000"/>
              </a:schemeClr>
            </a:solidFill>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Qualification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Qualification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1001</a:t>
              </a:r>
              <a:endParaRPr lang="en-IN" sz="15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 Saleel Bagde</a:t>
              </a:r>
              <a:endParaRPr lang="en-IN" sz="15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FF00"/>
                  </a:solidFill>
                  <a:latin typeface="Consolas" panose="020B0609020204030204" pitchFamily="49" charset="0"/>
                </a:rPr>
                <a:t>//</a:t>
              </a:r>
              <a:r>
                <a:rPr lang="en-IN" sz="1500" dirty="0" smtClean="0">
                  <a:solidFill>
                    <a:srgbClr val="09FF15"/>
                  </a:solidFill>
                  <a:latin typeface="Consolas" panose="020B0609020204030204" pitchFamily="49" charset="0"/>
                </a:rPr>
                <a:t> </a:t>
              </a:r>
              <a:r>
                <a:rPr lang="en-IN" sz="1500" dirty="0" smtClean="0">
                  <a:solidFill>
                    <a:srgbClr val="FFFF00"/>
                  </a:solidFill>
                  <a:latin typeface="Consolas" panose="020B0609020204030204" pitchFamily="49" charset="0"/>
                </a:rPr>
                <a:t>Output On next slide</a:t>
              </a:r>
              <a:endParaRPr lang="en-IN" sz="1800" dirty="0" smtClean="0">
                <a:solidFill>
                  <a:srgbClr val="FFFF00"/>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Gujarat Board</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number</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string</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 </a:t>
              </a:r>
              <a:r>
                <a:rPr lang="en-IN" sz="1500" dirty="0" smtClean="0">
                  <a:solidFill>
                    <a:srgbClr val="09FF15"/>
                  </a:solidFill>
                  <a:latin typeface="Consolas" panose="020B0609020204030204" pitchFamily="49" charset="0"/>
                </a:rPr>
                <a:t>object</a:t>
              </a:r>
              <a:endParaRPr lang="en-IN" sz="1500" dirty="0">
                <a:solidFill>
                  <a:srgbClr val="09FF15"/>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09FF15"/>
                  </a:solidFill>
                  <a:latin typeface="Consolas" panose="020B0609020204030204" pitchFamily="49" charset="0"/>
                </a:rPr>
                <a:t>// </a:t>
              </a:r>
              <a:r>
                <a:rPr lang="en-IN" sz="1500" dirty="0">
                  <a:solidFill>
                    <a:srgbClr val="09FF15"/>
                  </a:solidFill>
                  <a:latin typeface="Consolas" panose="020B0609020204030204" pitchFamily="49" charset="0"/>
                </a:rPr>
                <a:t>string</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a:t>
              </a:r>
              <a:r>
                <a:rPr lang="en-IN" sz="1500" dirty="0" smtClean="0">
                  <a:solidFill>
                    <a:srgbClr val="D4D4D4"/>
                  </a:solidFill>
                  <a:latin typeface="Consolas" panose="020B0609020204030204" pitchFamily="49" charset="0"/>
                </a:rPr>
                <a:t> </a:t>
              </a:r>
              <a:r>
                <a:rPr lang="en-IN" sz="1500" dirty="0">
                  <a:solidFill>
                    <a:srgbClr val="09FF15"/>
                  </a:solidFill>
                  <a:latin typeface="Consolas" panose="020B0609020204030204" pitchFamily="49" charset="0"/>
                </a:rPr>
                <a:t>number</a:t>
              </a:r>
              <a:endParaRPr lang="en-IN" sz="1500" dirty="0" smtClean="0">
                <a:solidFill>
                  <a:srgbClr val="D4D4D4"/>
                </a:solidFill>
                <a:latin typeface="Consolas" panose="020B0609020204030204" pitchFamily="49" charset="0"/>
              </a:endParaRPr>
            </a:p>
          </p:txBody>
        </p:sp>
        <p:sp>
          <p:nvSpPr>
            <p:cNvPr id="12" name="Rectangle 11"/>
            <p:cNvSpPr/>
            <p:nvPr/>
          </p:nvSpPr>
          <p:spPr>
            <a:xfrm>
              <a:off x="1769238" y="3081341"/>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655125" y="4733926"/>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65575" y="1181629"/>
              <a:ext cx="2996788"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87986" y="2009778"/>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384995"/>
          </a:xfrm>
          <a:prstGeom prst="rect">
            <a:avLst/>
          </a:prstGeom>
        </p:spPr>
        <p:txBody>
          <a:bodyPr wrap="square">
            <a:spAutoFit/>
          </a:bodyPr>
          <a:lstStyle/>
          <a:p>
            <a:r>
              <a:rPr lang="en-IN" sz="2800" dirty="0"/>
              <a:t>{ ID: 1001,</a:t>
            </a:r>
          </a:p>
          <a:p>
            <a:r>
              <a:rPr lang="en-IN" sz="2800" dirty="0"/>
              <a:t>  Name: 'Saleel Bagde',</a:t>
            </a:r>
          </a:p>
          <a:p>
            <a:r>
              <a:rPr lang="en-IN" sz="2800" dirty="0"/>
              <a:t>  Qualification: { SSC: 'Gujarat Board', percentage: 60 } }</a:t>
            </a: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a:t>
            </a:r>
            <a:r>
              <a:rPr lang="en-IN" sz="1800" dirty="0"/>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6" name="Rectangle 5"/>
          <p:cNvSpPr/>
          <p:nvPr/>
        </p:nvSpPr>
        <p:spPr>
          <a:xfrm>
            <a:off x="228600" y="3302675"/>
            <a:ext cx="8686800" cy="3139321"/>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p1 = []; </a:t>
            </a:r>
            <a:r>
              <a:rPr lang="en-IN" sz="1800" dirty="0">
                <a:solidFill>
                  <a:srgbClr val="008000"/>
                </a:solidFill>
                <a:latin typeface="Consolas" panose="020B0609020204030204" pitchFamily="49" charset="0"/>
              </a:rPr>
              <a:t>// Associative Array</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p1[</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ID</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p1</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Name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p2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Array(1, 20);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two elements </a:t>
            </a:r>
            <a:r>
              <a:rPr lang="en-IN" sz="1800" dirty="0" smtClean="0">
                <a:solidFill>
                  <a:srgbClr val="008000"/>
                </a:solidFill>
                <a:latin typeface="Consolas" panose="020B0609020204030204" pitchFamily="49" charset="0"/>
              </a:rPr>
              <a:t>(1 </a:t>
            </a:r>
            <a:r>
              <a:rPr lang="en-IN" sz="1800" dirty="0">
                <a:solidFill>
                  <a:srgbClr val="008000"/>
                </a:solidFill>
                <a:latin typeface="Consolas" panose="020B0609020204030204" pitchFamily="49" charset="0"/>
              </a:rPr>
              <a:t>and </a:t>
            </a:r>
            <a:r>
              <a:rPr lang="en-IN" sz="1800" dirty="0" smtClean="0">
                <a:solidFill>
                  <a:srgbClr val="008000"/>
                </a:solidFill>
                <a:latin typeface="Consolas" panose="020B0609020204030204" pitchFamily="49" charset="0"/>
              </a:rPr>
              <a:t>20)</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p3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Array(20);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a:t>
            </a:r>
            <a:r>
              <a:rPr lang="en-IN" sz="1800" dirty="0">
                <a:solidFill>
                  <a:srgbClr val="008000"/>
                </a:solidFill>
                <a:latin typeface="Consolas" panose="020B0609020204030204" pitchFamily="49" charset="0"/>
              </a:rPr>
              <a:t>Creates an array with </a:t>
            </a:r>
            <a:r>
              <a:rPr lang="en-IN" sz="1800" dirty="0" smtClean="0">
                <a:solidFill>
                  <a:srgbClr val="008000"/>
                </a:solidFill>
                <a:latin typeface="Consolas" panose="020B0609020204030204" pitchFamily="49" charset="0"/>
              </a:rPr>
              <a:t>20 </a:t>
            </a:r>
            <a:r>
              <a:rPr lang="en-IN" sz="1800" dirty="0">
                <a:solidFill>
                  <a:srgbClr val="008000"/>
                </a:solidFill>
                <a:latin typeface="Consolas" panose="020B0609020204030204" pitchFamily="49" charset="0"/>
              </a:rPr>
              <a:t>undefined elements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5" name="Rectangle 4"/>
          <p:cNvSpPr/>
          <p:nvPr/>
        </p:nvSpPr>
        <p:spPr>
          <a:xfrm>
            <a:off x="152400" y="2020669"/>
            <a:ext cx="8839200" cy="646331"/>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colors =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console.log(colors.length);</a:t>
            </a:r>
            <a:endParaRPr lang="en-IN" sz="1800" dirty="0"/>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7" name="Rectangle 6"/>
          <p:cNvSpPr/>
          <p:nvPr/>
        </p:nvSpPr>
        <p:spPr>
          <a:xfrm>
            <a:off x="152400" y="3101876"/>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smtClean="0">
                <a:solidFill>
                  <a:srgbClr val="008000"/>
                </a:solidFill>
                <a:latin typeface="Consolas" panose="020B0609020204030204" pitchFamily="49" charset="0"/>
              </a:rPr>
              <a:t>// length -&gt; 4</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colors.length =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length -&gt; </a:t>
            </a:r>
            <a:r>
              <a:rPr lang="en-IN" sz="1800" dirty="0" smtClean="0">
                <a:solidFill>
                  <a:srgbClr val="00800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008000"/>
                </a:solidFill>
                <a:latin typeface="Consolas" panose="020B0609020204030204" pitchFamily="49" charset="0"/>
              </a:rPr>
              <a:t>// returns </a:t>
            </a:r>
            <a:r>
              <a:rPr lang="en-IN" dirty="0" smtClean="0">
                <a:solidFill>
                  <a:srgbClr val="008000"/>
                </a:solidFill>
                <a:latin typeface="Consolas" panose="020B0609020204030204" pitchFamily="49" charset="0"/>
              </a:rPr>
              <a:t>5</a:t>
            </a:r>
            <a:endParaRPr lang="en-IN"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4" name="Rectangle 3"/>
          <p:cNvSpPr/>
          <p:nvPr/>
        </p:nvSpPr>
        <p:spPr>
          <a:xfrm>
            <a:off x="228600" y="1799272"/>
            <a:ext cx="86106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colors[colors.length]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228600" y="3780472"/>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[].length;					    </a:t>
            </a:r>
            <a:r>
              <a:rPr lang="en-IN" sz="1800" dirty="0">
                <a:solidFill>
                  <a:srgbClr val="008000"/>
                </a:solidFill>
                <a:latin typeface="Consolas" panose="020B0609020204030204" pitchFamily="49" charset="0"/>
              </a:rPr>
              <a:t>// returns 0</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2</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length</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8" name="Rectangle 7"/>
          <p:cNvSpPr/>
          <p:nvPr/>
        </p:nvSpPr>
        <p:spPr>
          <a:xfrm>
            <a:off x="152400" y="2070080"/>
            <a:ext cx="8839200" cy="3416320"/>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Array.prototype.displayAll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(myColor)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myColor.length - 1; i++)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 += myColor[i]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return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colorString;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console.log(colors.length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colors.displayAll(colors));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80755479"/>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join()</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0000FF"/>
                          </a:solidFill>
                          <a:latin typeface="Consolas" panose="020B0609020204030204" pitchFamily="49" charset="0"/>
                          <a:ea typeface="+mn-ea"/>
                          <a:cs typeface="+mn-cs"/>
                        </a:rPr>
                        <a:t>arr.join() arr.join(separator)</a:t>
                      </a:r>
                      <a:endParaRPr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1430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fruits </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'Watermelon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'Pineapple</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console.log(colors.toString());</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495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fruits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'Watermelon'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'Cherry'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'Pineapple'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console.log(fruits.join(</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aphicFrame>
        <p:nvGraphicFramePr>
          <p:cNvPr id="7" name="Table 6"/>
          <p:cNvGraphicFramePr>
            <a:graphicFrameLocks noGrp="1"/>
          </p:cNvGraphicFramePr>
          <p:nvPr>
            <p:extLst>
              <p:ext uri="{D42A27DB-BD31-4B8C-83A1-F6EECF244321}">
                <p14:modId xmlns:p14="http://schemas.microsoft.com/office/powerpoint/2010/main" val="1079973597"/>
              </p:ext>
            </p:extLst>
          </p:nvPr>
        </p:nvGraphicFramePr>
        <p:xfrm>
          <a:off x="808308" y="5724443"/>
          <a:ext cx="3310200" cy="445530"/>
        </p:xfrm>
        <a:graphic>
          <a:graphicData uri="http://schemas.openxmlformats.org/drawingml/2006/table">
            <a:tbl>
              <a:tblPr firstRow="1" bandRow="1">
                <a:tableStyleId>{5940675A-B579-460E-94D1-54222C63F5DA}</a:tableStyleId>
              </a:tblPr>
              <a:tblGrid>
                <a:gridCol w="1638181"/>
                <a:gridCol w="419219"/>
                <a:gridCol w="417600"/>
                <a:gridCol w="417600"/>
                <a:gridCol w="417600"/>
              </a:tblGrid>
              <a:tr h="445530">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1458938" y="5758544"/>
            <a:ext cx="817853" cy="369332"/>
          </a:xfrm>
          <a:prstGeom prst="rect">
            <a:avLst/>
          </a:prstGeom>
        </p:spPr>
        <p:txBody>
          <a:bodyPr wrap="none">
            <a:spAutoFit/>
          </a:bodyPr>
          <a:lstStyle/>
          <a:p>
            <a:r>
              <a:rPr lang="en-IN" sz="1800" dirty="0" smtClean="0">
                <a:solidFill>
                  <a:schemeClr val="tx2">
                    <a:lumMod val="75000"/>
                  </a:schemeClr>
                </a:solidFill>
                <a:latin typeface="Consolas" panose="020B0609020204030204" pitchFamily="49" charset="0"/>
              </a:rPr>
              <a:t>Array</a:t>
            </a:r>
            <a:endParaRPr lang="en-IN" sz="1800" dirty="0">
              <a:solidFill>
                <a:schemeClr val="tx2">
                  <a:lumMod val="75000"/>
                </a:schemeClr>
              </a:solidFill>
              <a:latin typeface="Consolas" panose="020B0609020204030204"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534300484"/>
              </p:ext>
            </p:extLst>
          </p:nvPr>
        </p:nvGraphicFramePr>
        <p:xfrm>
          <a:off x="4568535" y="573565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768314"/>
            <a:ext cx="944489" cy="369332"/>
          </a:xfrm>
          <a:prstGeom prst="rect">
            <a:avLst/>
          </a:prstGeom>
        </p:spPr>
        <p:txBody>
          <a:bodyPr wrap="none">
            <a:spAutoFit/>
          </a:bodyPr>
          <a:lstStyle/>
          <a:p>
            <a:r>
              <a:rPr lang="en-IN" sz="1800" dirty="0">
                <a:solidFill>
                  <a:schemeClr val="tx2">
                    <a:lumMod val="75000"/>
                  </a:schemeClr>
                </a:solidFill>
                <a:latin typeface="Consolas" panose="020B0609020204030204" pitchFamily="49" charset="0"/>
              </a:rPr>
              <a:t>Output</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038600" cy="1601514"/>
          </a:xfrm>
          <a:prstGeom prst="rect">
            <a:avLst/>
          </a:prstGeom>
        </p:spPr>
      </p:pic>
      <p:grpSp>
        <p:nvGrpSpPr>
          <p:cNvPr id="21" name="Group 20"/>
          <p:cNvGrpSpPr/>
          <p:nvPr/>
        </p:nvGrpSpPr>
        <p:grpSpPr>
          <a:xfrm>
            <a:off x="3248089" y="1295400"/>
            <a:ext cx="2087687" cy="936171"/>
            <a:chOff x="3617571" y="1138535"/>
            <a:chExt cx="2087687" cy="1181665"/>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138535"/>
              <a:ext cx="2087687"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Parameter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grpSp>
        <p:nvGrpSpPr>
          <p:cNvPr id="20" name="Group 19"/>
          <p:cNvGrpSpPr/>
          <p:nvPr/>
        </p:nvGrpSpPr>
        <p:grpSpPr>
          <a:xfrm>
            <a:off x="1219200" y="3847181"/>
            <a:ext cx="2028889" cy="877219"/>
            <a:chOff x="1318356" y="4038600"/>
            <a:chExt cx="2028889" cy="1147465"/>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318356" y="4724400"/>
              <a:ext cx="2028889" cy="461665"/>
            </a:xfrm>
            <a:prstGeom prst="rect">
              <a:avLst/>
            </a:prstGeom>
          </p:spPr>
          <p:txBody>
            <a:bodyPr wrap="none">
              <a:spAutoFit/>
            </a:bodyPr>
            <a:lstStyle/>
            <a:p>
              <a:r>
                <a:rPr lang="en-IN" b="1" i="1" dirty="0" smtClean="0">
                  <a:solidFill>
                    <a:srgbClr val="445042"/>
                  </a:solidFill>
                  <a:latin typeface="Segoe UI Light" panose="020B0502040204020203" pitchFamily="34" charset="0"/>
                  <a:cs typeface="Segoe UI Light" panose="020B0502040204020203" pitchFamily="34" charset="0"/>
                </a:rPr>
                <a:t>Argument List</a:t>
              </a:r>
              <a:r>
                <a:rPr lang="en-IN" dirty="0" smtClean="0">
                  <a:solidFill>
                    <a:srgbClr val="445042"/>
                  </a:solidFill>
                  <a:latin typeface="Segoe UI Light" panose="020B0502040204020203" pitchFamily="34" charset="0"/>
                  <a:cs typeface="Segoe UI Light" panose="020B0502040204020203" pitchFamily="34" charset="0"/>
                </a:rPr>
                <a:t> </a:t>
              </a:r>
              <a:endParaRPr lang="en-IN" dirty="0">
                <a:solidFill>
                  <a:srgbClr val="445042"/>
                </a:solidFill>
              </a:endParaRPr>
            </a:p>
          </p:txBody>
        </p:sp>
      </p:gr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29987652"/>
              </p:ext>
            </p:extLst>
          </p:nvPr>
        </p:nvGraphicFramePr>
        <p:xfrm>
          <a:off x="76200" y="1066800"/>
          <a:ext cx="9000000" cy="1948180"/>
        </p:xfrm>
        <a:graphic>
          <a:graphicData uri="http://schemas.openxmlformats.org/drawingml/2006/table">
            <a:tbl>
              <a:tblPr firstRow="1" bandRow="1">
                <a:tableStyleId>{7E9639D4-E3E2-4D34-9284-5A2195B3D0D7}</a:tableStyleId>
              </a:tblPr>
              <a:tblGrid>
                <a:gridCol w="2819400"/>
                <a:gridCol w="6180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 </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a:t>
                      </a:r>
                    </a:p>
                    <a:p>
                      <a:pPr marL="342900" indent="-342900" algn="l">
                        <a:buFont typeface="Arial" panose="020B0604020202020204" pitchFamily="34" charset="0"/>
                        <a:buChar char="•"/>
                      </a:pPr>
                      <a:r>
                        <a:rPr lang="en-IN" sz="2000" kern="1200" dirty="0" smtClean="0">
                          <a:solidFill>
                            <a:srgbClr val="0070C0"/>
                          </a:solidFill>
                          <a:latin typeface="Arial" panose="020B0604020202020204" pitchFamily="34" charset="0"/>
                          <a:ea typeface="+mn-ea"/>
                          <a:cs typeface="Arial" panose="020B0604020202020204" pitchFamily="34" charset="0"/>
                        </a:rPr>
                        <a:t>arr.slice(begin, end)</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52400" y="3157478"/>
            <a:ext cx="88392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a1 = colors.slice();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a2 = colors.slice(1);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a3 = colors.slice(1, 3);</a:t>
            </a:r>
          </a:p>
          <a:p>
            <a:r>
              <a:rPr lang="en-IN" sz="1800" dirty="0" smtClean="0">
                <a:solidFill>
                  <a:srgbClr val="000000"/>
                </a:solidFill>
                <a:latin typeface="Consolas" panose="020B0609020204030204" pitchFamily="49" charset="0"/>
              </a:rPr>
              <a:t>   console.table</a:t>
            </a:r>
            <a:r>
              <a:rPr lang="en-IN" sz="1800" dirty="0">
                <a:solidFill>
                  <a:srgbClr val="000000"/>
                </a:solidFill>
                <a:latin typeface="Consolas" panose="020B0609020204030204" pitchFamily="49" charset="0"/>
              </a:rPr>
              <a:t>([colors]);</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console.table</a:t>
            </a:r>
            <a:r>
              <a:rPr lang="en-IN" sz="1800" dirty="0">
                <a:solidFill>
                  <a:srgbClr val="000000"/>
                </a:solidFill>
                <a:latin typeface="Consolas" panose="020B0609020204030204" pitchFamily="49" charset="0"/>
              </a:rPr>
              <a:t>([a3]);</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39844250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err="1" smtClean="0">
                <a:solidFill>
                  <a:srgbClr val="0070C0"/>
                </a:solidFill>
                <a:latin typeface="Arial" panose="020B0604020202020204" pitchFamily="34" charset="0"/>
                <a:cs typeface="Arial" panose="020B0604020202020204" pitchFamily="34" charset="0"/>
              </a:rPr>
              <a:t>arr.find</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a:solidFill>
                  <a:srgbClr val="0070C0"/>
                </a:solidFill>
                <a:latin typeface="Arial" panose="020B0604020202020204" pitchFamily="34" charset="0"/>
                <a:cs typeface="Arial" panose="020B0604020202020204" pitchFamily="34" charset="0"/>
              </a:rPr>
              <a:t>[, thisArg])</a:t>
            </a:r>
          </a:p>
        </p:txBody>
      </p:sp>
      <p:sp>
        <p:nvSpPr>
          <p:cNvPr id="7" name="Rectangle 6"/>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arr.sort</a:t>
            </a:r>
            <a:r>
              <a:rPr lang="en-IN" sz="2000" dirty="0" smtClean="0">
                <a:solidFill>
                  <a:srgbClr val="0070C0"/>
                </a:solidFill>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 arr.sort(compareFunction</a:t>
            </a:r>
            <a:r>
              <a:rPr lang="en-IN" sz="2000" dirty="0">
                <a:solidFill>
                  <a:srgbClr val="0070C0"/>
                </a:solidFill>
                <a:latin typeface="Arial" panose="020B0604020202020204" pitchFamily="34"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74476907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err="1">
                <a:solidFill>
                  <a:srgbClr val="0070C0"/>
                </a:solidFill>
                <a:latin typeface="Arial" panose="020B0604020202020204" pitchFamily="34" charset="0"/>
                <a:cs typeface="Arial" panose="020B0604020202020204" pitchFamily="34" charset="0"/>
              </a:rPr>
              <a:t>arr.forEach</a:t>
            </a:r>
            <a:r>
              <a:rPr lang="en-IN" sz="2000" dirty="0">
                <a:solidFill>
                  <a:srgbClr val="0070C0"/>
                </a:solidFill>
                <a:latin typeface="Arial" panose="020B0604020202020204" pitchFamily="34" charset="0"/>
                <a:cs typeface="Arial" panose="020B0604020202020204" pitchFamily="34" charset="0"/>
              </a:rPr>
              <a:t>(function </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forEach()</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221468"/>
            <a:ext cx="8839200" cy="1015663"/>
          </a:xfrm>
          <a:prstGeom prst="rect">
            <a:avLst/>
          </a:prstGeom>
          <a:noFill/>
        </p:spPr>
        <p:txBody>
          <a:bodyPr wrap="square">
            <a:spAutoFit/>
          </a:bodyPr>
          <a:lstStyle/>
          <a:p>
            <a:r>
              <a:rPr lang="en-IN" sz="2000" dirty="0" err="1">
                <a:solidFill>
                  <a:srgbClr val="0070C0"/>
                </a:solidFill>
                <a:latin typeface="Arial" panose="020B0604020202020204" pitchFamily="34" charset="0"/>
                <a:cs typeface="Arial" panose="020B0604020202020204" pitchFamily="34" charset="0"/>
              </a:rPr>
              <a:t>arr.forEach</a:t>
            </a:r>
            <a:r>
              <a:rPr lang="en-IN" sz="2000" dirty="0">
                <a:solidFill>
                  <a:srgbClr val="0070C0"/>
                </a:solidFill>
                <a:latin typeface="Arial" panose="020B0604020202020204" pitchFamily="34" charset="0"/>
                <a:cs typeface="Arial" panose="020B0604020202020204" pitchFamily="34" charset="0"/>
              </a:rPr>
              <a:t>(function </a:t>
            </a:r>
            <a:r>
              <a:rPr lang="en-IN" sz="2000" dirty="0" err="1" smtClean="0">
                <a:solidFill>
                  <a:srgbClr val="0070C0"/>
                </a:solidFill>
                <a:latin typeface="Arial" panose="020B0604020202020204" pitchFamily="34" charset="0"/>
                <a:cs typeface="Arial" panose="020B0604020202020204" pitchFamily="34" charset="0"/>
              </a:rPr>
              <a:t>callback</a:t>
            </a:r>
            <a:r>
              <a:rPr lang="en-IN" sz="2000" dirty="0" smtClean="0">
                <a:solidFill>
                  <a:srgbClr val="0070C0"/>
                </a:solidFill>
                <a:latin typeface="Arial" panose="020B0604020202020204" pitchFamily="34" charset="0"/>
                <a:cs typeface="Arial" panose="020B0604020202020204" pitchFamily="34" charset="0"/>
              </a:rPr>
              <a:t>(</a:t>
            </a:r>
            <a:r>
              <a:rPr lang="en-IN" sz="2000" dirty="0" err="1" smtClean="0">
                <a:solidFill>
                  <a:srgbClr val="0070C0"/>
                </a:solidFill>
                <a:latin typeface="Arial" panose="020B0604020202020204" pitchFamily="34" charset="0"/>
                <a:cs typeface="Arial" panose="020B0604020202020204" pitchFamily="34" charset="0"/>
              </a:rPr>
              <a:t>currentValue</a:t>
            </a:r>
            <a:r>
              <a:rPr lang="en-IN" sz="2000" dirty="0">
                <a:solidFill>
                  <a:srgbClr val="0070C0"/>
                </a:solidFill>
                <a:latin typeface="Arial" panose="020B0604020202020204" pitchFamily="34" charset="0"/>
                <a:cs typeface="Arial" panose="020B0604020202020204" pitchFamily="34" charset="0"/>
              </a:rPr>
              <a:t>, index, array) {</a:t>
            </a:r>
          </a:p>
          <a:p>
            <a:r>
              <a:rPr lang="en-IN" sz="2000" dirty="0">
                <a:solidFill>
                  <a:srgbClr val="0070C0"/>
                </a:solidFill>
                <a:latin typeface="Arial" panose="020B0604020202020204" pitchFamily="34" charset="0"/>
                <a:cs typeface="Arial" panose="020B0604020202020204" pitchFamily="34" charset="0"/>
              </a:rPr>
              <a:t>    //your iterator</a:t>
            </a:r>
          </a:p>
          <a:p>
            <a:r>
              <a:rPr lang="en-IN" sz="2000" dirty="0">
                <a:solidFill>
                  <a:srgbClr val="0070C0"/>
                </a:solidFill>
                <a:latin typeface="Arial" panose="020B0604020202020204" pitchFamily="34" charset="0"/>
                <a:cs typeface="Arial" panose="020B0604020202020204" pitchFamily="34" charset="0"/>
              </a:rPr>
              <a:t>}[, thisArg]);</a:t>
            </a:r>
          </a:p>
        </p:txBody>
      </p:sp>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40881"/>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customerName.forEach(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customerName)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console.log(index);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forEach(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console.log(Value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Index);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eval(string)</a:t>
            </a:r>
            <a:endParaRPr lang="en-IN" sz="2000" dirty="0">
              <a:solidFill>
                <a:srgbClr val="0070C0"/>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debugger;</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830997"/>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obj1 [, obj2, ..., objN]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a:p>
            <a:r>
              <a:rPr lang="nn-NO" dirty="0">
                <a:solidFill>
                  <a:srgbClr val="0077AA"/>
                </a:solidFill>
                <a:latin typeface="Consolas" panose="020B0609020204030204" pitchFamily="49" charset="0"/>
              </a:rPr>
              <a:t>console</a:t>
            </a:r>
            <a:r>
              <a:rPr lang="nn-NO" dirty="0">
                <a:solidFill>
                  <a:srgbClr val="0070C0"/>
                </a:solidFill>
                <a:latin typeface="Arial" panose="020B0604020202020204" pitchFamily="34" charset="0"/>
                <a:cs typeface="Arial" panose="020B0604020202020204" pitchFamily="34" charset="0"/>
              </a:rPr>
              <a:t>.</a:t>
            </a:r>
            <a:r>
              <a:rPr lang="nn-NO" dirty="0">
                <a:solidFill>
                  <a:srgbClr val="DD4A68"/>
                </a:solidFill>
                <a:latin typeface="Consolas" panose="020B0609020204030204" pitchFamily="49" charset="0"/>
              </a:rPr>
              <a:t>log</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msg [, subst1, ..., substN]</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endParaRPr lang="en-IN"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88223"/>
            <a:ext cx="8686800" cy="2308324"/>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"Hello", "World"</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1001;</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"Result", x</a:t>
            </a:r>
            <a:r>
              <a:rPr lang="en-IN" sz="1800" dirty="0">
                <a:solidFill>
                  <a:srgbClr val="999999"/>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y = 1002;</a:t>
            </a:r>
          </a:p>
          <a:p>
            <a:r>
              <a:rPr lang="en-IN" sz="1800" dirty="0" smtClean="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log</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x, y</a:t>
            </a:r>
            <a:r>
              <a:rPr lang="en-IN" sz="18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myFunction</a:t>
            </a:r>
            <a:r>
              <a:rPr lang="en-IN" sz="2000" dirty="0">
                <a:solidFill>
                  <a:srgbClr val="0070C0"/>
                </a:solidFill>
                <a:latin typeface="Arial" panose="020B0604020202020204" pitchFamily="34" charset="0"/>
                <a:cs typeface="Arial" panose="020B0604020202020204" pitchFamily="34" charset="0"/>
              </a:rPr>
              <a:t> = </a:t>
            </a:r>
            <a:r>
              <a:rPr lang="en-IN" sz="2000" dirty="0">
                <a:solidFill>
                  <a:srgbClr val="0077AA"/>
                </a:solidFill>
                <a:latin typeface="Consolas" panose="020B0609020204030204" pitchFamily="49" charset="0"/>
              </a:rPr>
              <a:t>function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para1,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para2,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paraN</a:t>
            </a:r>
            <a:r>
              <a:rPr lang="en-IN" sz="2000" dirty="0">
                <a:solidFill>
                  <a:srgbClr val="999999"/>
                </a:solidFill>
                <a:latin typeface="Consolas" panose="020B0609020204030204" pitchFamily="49" charset="0"/>
              </a:rPr>
              <a:t>]]]) {</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a:t>
            </a:r>
            <a:endParaRPr lang="en-IN" sz="2000" dirty="0">
              <a:solidFill>
                <a:srgbClr val="0070C0"/>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11" name="Rectangle 10"/>
          <p:cNvSpPr/>
          <p:nvPr/>
        </p:nvSpPr>
        <p:spPr>
          <a:xfrm>
            <a:off x="4419600" y="4466272"/>
            <a:ext cx="44958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 </a:t>
            </a:r>
            <a:r>
              <a:rPr lang="en-IN" sz="1800" dirty="0" smtClean="0">
                <a:solidFill>
                  <a:srgbClr val="0000FF"/>
                </a:solidFill>
                <a:latin typeface="Consolas" panose="020B0609020204030204" pitchFamily="49" charset="0"/>
              </a:rPr>
              <a:t>function </a:t>
            </a:r>
            <a:r>
              <a:rPr lang="en-IN" sz="1800" dirty="0">
                <a:solidFill>
                  <a:srgbClr val="000000"/>
                </a:solidFill>
                <a:latin typeface="Consolas" panose="020B0609020204030204" pitchFamily="49" charset="0"/>
              </a:rPr>
              <a:t>add</a:t>
            </a:r>
            <a:r>
              <a:rPr lang="en-IN" sz="1800" dirty="0" smtClean="0">
                <a:solidFill>
                  <a:srgbClr val="0000FF"/>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3" name="Rectangle 2"/>
          <p:cNvSpPr/>
          <p:nvPr/>
        </p:nvSpPr>
        <p:spPr>
          <a:xfrm>
            <a:off x="174170" y="2104072"/>
            <a:ext cx="873034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34043" y="4161472"/>
            <a:ext cx="8675913"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'This is the self invoking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param1[ = defaultValue1 ][, ..., paramN[ = defaultValueN ]]]</a:t>
            </a:r>
            <a:r>
              <a:rPr lang="en-IN" sz="2000" dirty="0">
                <a:latin typeface="Arial" panose="020B0604020202020204" pitchFamily="34" charset="0"/>
                <a:cs typeface="Arial" panose="020B0604020202020204" pitchFamily="34" charset="0"/>
              </a:rPr>
              <a:t>) {</a:t>
            </a:r>
          </a:p>
          <a:p>
            <a:r>
              <a:rPr lang="en-IN" sz="2000" dirty="0">
                <a:solidFill>
                  <a:srgbClr val="8E908C"/>
                </a:solidFill>
                <a:latin typeface="inherit"/>
              </a:rPr>
              <a:t> </a:t>
            </a:r>
            <a:r>
              <a:rPr lang="en-IN" sz="2000" dirty="0" smtClean="0">
                <a:solidFill>
                  <a:srgbClr val="8E908C"/>
                </a:solidFill>
                <a:latin typeface="inherit"/>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8E908C"/>
              </a:solidFill>
              <a:latin typeface="inherit"/>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31986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f1(y=1){</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solidFill>
                  <a:srgbClr val="0070C0"/>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a</a:t>
            </a:r>
            <a:r>
              <a:rPr lang="en-IN" sz="2000" dirty="0">
                <a:solidFill>
                  <a:srgbClr val="0070C0"/>
                </a:solidFill>
                <a:latin typeface="Arial" panose="020B0604020202020204" pitchFamily="34" charset="0"/>
                <a:cs typeface="Arial" panose="020B0604020202020204" pitchFamily="34" charset="0"/>
              </a:rPr>
              <a:t>, b, ...theArgs</a:t>
            </a:r>
            <a:r>
              <a:rPr lang="en-IN" sz="2000" dirty="0">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8" name="Rectangle 7"/>
          <p:cNvSpPr/>
          <p:nvPr/>
        </p:nvSpPr>
        <p:spPr>
          <a:xfrm>
            <a:off x="228600" y="3808274"/>
            <a:ext cx="86868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f1(x, y, ...rest){</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f1(1, 2, 3, 4);</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4572000" y="2337137"/>
            <a:ext cx="4191000" cy="707886"/>
          </a:xfrm>
          <a:prstGeom prst="rect">
            <a:avLst/>
          </a:prstGeom>
        </p:spPr>
        <p:txBody>
          <a:bodyPr wrap="square">
            <a:spAutoFit/>
          </a:bodyPr>
          <a:lstStyle/>
          <a:p>
            <a:r>
              <a:rPr lang="en-IN" sz="2000" dirty="0" smtClean="0">
                <a:solidFill>
                  <a:srgbClr val="A318F0"/>
                </a:solidFill>
                <a:latin typeface="BlinkMacSystemFont"/>
              </a:rPr>
              <a:t>Note: The </a:t>
            </a:r>
            <a:r>
              <a:rPr lang="en-IN" sz="2000" dirty="0">
                <a:solidFill>
                  <a:srgbClr val="A318F0"/>
                </a:solidFill>
                <a:latin typeface="BlinkMacSystemFont"/>
              </a:rPr>
              <a:t>rest parameters must be at the </a:t>
            </a:r>
            <a:r>
              <a:rPr lang="en-IN" sz="2000" dirty="0" smtClean="0">
                <a:solidFill>
                  <a:srgbClr val="A318F0"/>
                </a:solidFill>
                <a:latin typeface="BlinkMacSystemFont"/>
              </a:rPr>
              <a:t>end.</a:t>
            </a:r>
            <a:endParaRPr lang="en-IN" sz="2000" dirty="0">
              <a:solidFill>
                <a:srgbClr val="A318F0"/>
              </a:solidFill>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8959A8"/>
                </a:solidFill>
                <a:latin typeface="Arial" panose="020B0604020202020204" pitchFamily="34" charset="0"/>
                <a:cs typeface="Arial" panose="020B0604020202020204" pitchFamily="34" charset="0"/>
              </a:rPr>
              <a:t>function</a:t>
            </a:r>
            <a:r>
              <a:rPr lang="en-IN" sz="2000" dirty="0">
                <a:solidFill>
                  <a:srgbClr val="0070C0"/>
                </a:solidFill>
                <a:latin typeface="Arial" panose="020B0604020202020204" pitchFamily="34" charset="0"/>
                <a:cs typeface="Arial" panose="020B0604020202020204" pitchFamily="34" charset="0"/>
              </a:rPr>
              <a:t> [name]</a:t>
            </a:r>
            <a:r>
              <a:rPr lang="en-IN" sz="2000" dirty="0" smtClean="0">
                <a:latin typeface="Arial" panose="020B0604020202020204" pitchFamily="34" charset="0"/>
                <a:cs typeface="Arial" panose="020B0604020202020204" pitchFamily="34" charset="0"/>
              </a:rPr>
              <a:t>(</a:t>
            </a:r>
            <a:r>
              <a:rPr lang="en-IN" sz="2000" dirty="0" smtClean="0">
                <a:solidFill>
                  <a:srgbClr val="0070C0"/>
                </a:solidFill>
                <a:latin typeface="Arial" panose="020B0604020202020204" pitchFamily="34" charset="0"/>
                <a:cs typeface="Arial" panose="020B0604020202020204" pitchFamily="34" charset="0"/>
              </a:rPr>
              <a:t>fn, a , b) </a:t>
            </a:r>
            <a:r>
              <a:rPr lang="en-IN" sz="2000" dirty="0">
                <a:solidFill>
                  <a:srgbClr val="0070C0"/>
                </a:solidFill>
                <a:latin typeface="Arial" panose="020B0604020202020204" pitchFamily="34" charset="0"/>
                <a:cs typeface="Arial" panose="020B0604020202020204" pitchFamily="34"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statement</a:t>
            </a:r>
            <a:endParaRPr lang="en-IN" sz="2000" dirty="0">
              <a:solidFill>
                <a:srgbClr val="0070C0"/>
              </a:solidFill>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10" name="Rectangle 9"/>
          <p:cNvSpPr/>
          <p:nvPr/>
        </p:nvSpPr>
        <p:spPr>
          <a:xfrm>
            <a:off x="152400" y="3309878"/>
            <a:ext cx="8839200" cy="2862322"/>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add(a, b)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 + b);</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runFunction(fn</a:t>
            </a:r>
            <a:r>
              <a:rPr lang="en-IN" sz="1800" dirty="0">
                <a:solidFill>
                  <a:srgbClr val="000000"/>
                </a:solidFill>
                <a:latin typeface="Consolas" panose="020B0609020204030204" pitchFamily="49" charset="0"/>
              </a:rPr>
              <a:t>, v1, v2)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(fn(v1, v2));</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console.log(runFunction(add, 1, 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[name]</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 = </a:t>
            </a:r>
            <a:r>
              <a:rPr lang="en-US" sz="2000" dirty="0">
                <a:solidFill>
                  <a:srgbClr val="0070C0"/>
                </a:solidFill>
                <a:latin typeface="Arial" panose="020B0604020202020204" pitchFamily="34" charset="0"/>
                <a:cs typeface="Arial" panose="020B0604020202020204" pitchFamily="34"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61665"/>
          </a:xfrm>
          <a:prstGeom prst="rect">
            <a:avLst/>
          </a:prstGeom>
          <a:noFill/>
        </p:spPr>
        <p:txBody>
          <a:bodyPr wrap="square">
            <a:spAutoFit/>
          </a:bodyPr>
          <a:lstStyle/>
          <a:p>
            <a:r>
              <a:rPr lang="nn-NO" dirty="0" smtClean="0">
                <a:solidFill>
                  <a:srgbClr val="0077AA"/>
                </a:solidFill>
                <a:latin typeface="Consolas" panose="020B0609020204030204" pitchFamily="49" charset="0"/>
              </a:rPr>
              <a:t>console.</a:t>
            </a:r>
            <a:r>
              <a:rPr lang="nn-NO" dirty="0" smtClean="0">
                <a:solidFill>
                  <a:srgbClr val="DD4A68"/>
                </a:solidFill>
                <a:latin typeface="Consolas" panose="020B0609020204030204" pitchFamily="49" charset="0"/>
              </a:rPr>
              <a:t>table</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data </a:t>
            </a:r>
            <a:r>
              <a:rPr lang="nn-NO" dirty="0">
                <a:solidFill>
                  <a:srgbClr val="333333"/>
                </a:solidFill>
                <a:latin typeface="Consolas" panose="020B0609020204030204" pitchFamily="49" charset="0"/>
              </a:rPr>
              <a:t>[, columns</a:t>
            </a:r>
            <a:r>
              <a:rPr lang="nn-NO" dirty="0" smtClean="0">
                <a:solidFill>
                  <a:srgbClr val="333333"/>
                </a:solidFill>
                <a:latin typeface="Consolas" panose="020B0609020204030204" pitchFamily="49" charset="0"/>
              </a:rPr>
              <a:t>]</a:t>
            </a:r>
            <a:r>
              <a:rPr lang="nn-NO" dirty="0" smtClean="0">
                <a:solidFill>
                  <a:srgbClr val="999999"/>
                </a:solidFill>
                <a:latin typeface="Consolas" panose="020B0609020204030204" pitchFamily="49" charset="0"/>
              </a:rPr>
              <a:t>)</a:t>
            </a:r>
            <a:r>
              <a:rPr lang="nn-NO" dirty="0" smtClean="0">
                <a:solidFill>
                  <a:srgbClr val="333333"/>
                </a:solidFill>
                <a:latin typeface="Consolas" panose="020B0609020204030204" pitchFamily="49" charset="0"/>
              </a:rPr>
              <a:t>;</a:t>
            </a:r>
            <a:endParaRPr lang="nn-NO"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507516"/>
            <a:ext cx="8686800" cy="369332"/>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console.</a:t>
            </a:r>
            <a:r>
              <a:rPr lang="en-IN" sz="1800" dirty="0">
                <a:solidFill>
                  <a:srgbClr val="DD4A68"/>
                </a:solidFill>
                <a:latin typeface="Consolas" panose="020B0609020204030204" pitchFamily="49" charset="0"/>
              </a:rPr>
              <a:t>table</a:t>
            </a:r>
            <a:r>
              <a:rPr lang="en-IN" sz="1800" dirty="0">
                <a:solidFill>
                  <a:srgbClr val="999999"/>
                </a:solidFill>
                <a:latin typeface="Consolas" panose="020B0609020204030204" pitchFamily="49" charset="0"/>
              </a:rPr>
              <a:t>([</a:t>
            </a:r>
            <a:r>
              <a:rPr lang="en-IN" sz="1800" dirty="0">
                <a:solidFill>
                  <a:srgbClr val="669900"/>
                </a:solidFill>
                <a:latin typeface="Consolas" panose="020B0609020204030204" pitchFamily="49" charset="0"/>
              </a:rPr>
              <a:t>"Red", "Blue", "Green", "Yellow</a:t>
            </a:r>
            <a:r>
              <a:rPr lang="en-US" sz="1800" dirty="0" smtClean="0">
                <a:solidFill>
                  <a:srgbClr val="669900"/>
                </a:solidFill>
                <a:latin typeface="Consolas" panose="020B0609020204030204" pitchFamily="49" charset="0"/>
              </a:rPr>
              <a:t>"</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
        <p:nvSpPr>
          <p:cNvPr id="3" name="Rectangle 1"/>
          <p:cNvSpPr>
            <a:spLocks noChangeArrowheads="1"/>
          </p:cNvSpPr>
          <p:nvPr/>
        </p:nvSpPr>
        <p:spPr bwMode="auto">
          <a:xfrm>
            <a:off x="228600" y="4321674"/>
            <a:ext cx="8686800"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people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Red"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Blue"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Green"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669900"/>
                </a:solidFill>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Yellow"</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table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people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a:t>
            </a:r>
            <a:endParaRPr lang="en-IN" sz="2000" dirty="0" smtClean="0">
              <a:solidFill>
                <a:srgbClr val="0070C0"/>
              </a:solidFill>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arguments.length</a:t>
            </a:r>
            <a:endParaRPr lang="en-IN" sz="2000" dirty="0" smtClean="0">
              <a:solidFill>
                <a:srgbClr val="0070C0"/>
              </a:solidFill>
              <a:latin typeface="Arial" panose="020B0604020202020204" pitchFamily="34"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33965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try {</a:t>
            </a:r>
          </a:p>
          <a:p>
            <a:r>
              <a:rPr lang="en-IN" i="1" dirty="0">
                <a:solidFill>
                  <a:schemeClr val="bg1">
                    <a:lumMod val="65000"/>
                  </a:schemeClr>
                </a:solidFill>
                <a:latin typeface="Arial" panose="020B0604020202020204" pitchFamily="34" charset="0"/>
                <a:cs typeface="Arial" panose="020B0604020202020204" pitchFamily="34" charset="0"/>
              </a:rPr>
              <a:t> </a:t>
            </a:r>
            <a:r>
              <a:rPr lang="en-IN" i="1" dirty="0" smtClean="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try_statements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[catch (exception_var_1 if condition_1) { // non-standard</a:t>
            </a:r>
          </a:p>
          <a:p>
            <a:r>
              <a:rPr lang="en-IN" sz="2000" dirty="0" smtClean="0">
                <a:solidFill>
                  <a:srgbClr val="0070C0"/>
                </a:solidFill>
                <a:latin typeface="Arial" panose="020B0604020202020204" pitchFamily="34" charset="0"/>
                <a:cs typeface="Arial" panose="020B0604020202020204" pitchFamily="34" charset="0"/>
              </a:rPr>
              <a:t>         </a:t>
            </a:r>
            <a:r>
              <a:rPr lang="en-IN" sz="2000" i="1" dirty="0">
                <a:solidFill>
                  <a:schemeClr val="bg1">
                    <a:lumMod val="65000"/>
                  </a:schemeClr>
                </a:solidFill>
                <a:latin typeface="Arial" panose="020B0604020202020204" pitchFamily="34" charset="0"/>
                <a:cs typeface="Arial" panose="020B0604020202020204" pitchFamily="34" charset="0"/>
              </a:rPr>
              <a:t>catch_statements_1</a:t>
            </a: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catch (exception_var_2) {</a:t>
            </a:r>
          </a:p>
          <a:p>
            <a:r>
              <a:rPr lang="en-IN"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catch_statements_2</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endParaRPr lang="en-IN" sz="2000" dirty="0">
              <a:solidFill>
                <a:srgbClr val="0070C0"/>
              </a:solidFill>
              <a:latin typeface="Arial" panose="020B0604020202020204" pitchFamily="34" charset="0"/>
              <a:cs typeface="Arial" panose="020B0604020202020204" pitchFamily="34" charset="0"/>
            </a:endParaRPr>
          </a:p>
          <a:p>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finally {</a:t>
            </a:r>
          </a:p>
          <a:p>
            <a:r>
              <a:rPr lang="en-IN" sz="2000" i="1" dirty="0">
                <a:solidFill>
                  <a:schemeClr val="bg1">
                    <a:lumMod val="65000"/>
                  </a:schemeClr>
                </a:solidFill>
                <a:latin typeface="Arial" panose="020B0604020202020204" pitchFamily="34" charset="0"/>
                <a:cs typeface="Arial" panose="020B0604020202020204" pitchFamily="34" charset="0"/>
              </a:rPr>
              <a:t>         </a:t>
            </a:r>
            <a:r>
              <a:rPr lang="en-IN" sz="2000" i="1" dirty="0" smtClean="0">
                <a:solidFill>
                  <a:schemeClr val="bg1">
                    <a:lumMod val="65000"/>
                  </a:schemeClr>
                </a:solidFill>
                <a:latin typeface="Arial" panose="020B0604020202020204" pitchFamily="34" charset="0"/>
                <a:cs typeface="Arial" panose="020B0604020202020204" pitchFamily="34" charset="0"/>
              </a:rPr>
              <a:t> finally_statements</a:t>
            </a:r>
            <a:endParaRPr lang="en-IN" sz="2000" i="1" dirty="0">
              <a:solidFill>
                <a:schemeClr val="bg1">
                  <a:lumMod val="65000"/>
                </a:schemeClr>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a:t>
            </a:r>
            <a:endParaRPr lang="en-IN" sz="20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 = document.getElementById(id);</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smtClean="0">
                <a:solidFill>
                  <a:srgbClr val="0000FF"/>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smtClean="0">
                <a:solidFill>
                  <a:srgbClr val="0000FF"/>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61665"/>
          </a:xfrm>
          <a:prstGeom prst="rect">
            <a:avLst/>
          </a:prstGeom>
          <a:noFill/>
        </p:spPr>
        <p:txBody>
          <a:bodyPr wrap="square">
            <a:spAutoFit/>
          </a:bodyPr>
          <a:lstStyle/>
          <a:p>
            <a:r>
              <a:rPr lang="nn-NO" dirty="0">
                <a:solidFill>
                  <a:srgbClr val="0077AA"/>
                </a:solidFill>
                <a:latin typeface="Consolas" panose="020B0609020204030204" pitchFamily="49" charset="0"/>
              </a:rPr>
              <a:t>console.</a:t>
            </a:r>
            <a:r>
              <a:rPr lang="nn-NO" dirty="0">
                <a:solidFill>
                  <a:srgbClr val="DD4A68"/>
                </a:solidFill>
                <a:latin typeface="Consolas" panose="020B0609020204030204" pitchFamily="49" charset="0"/>
              </a:rPr>
              <a:t>clear</a:t>
            </a:r>
            <a:r>
              <a:rPr lang="nn-NO" dirty="0">
                <a:solidFill>
                  <a:srgbClr val="999999"/>
                </a:solidFill>
                <a:latin typeface="Consolas" panose="020B0609020204030204" pitchFamily="49" charset="0"/>
              </a:rPr>
              <a:t>()</a:t>
            </a:r>
            <a:r>
              <a:rPr lang="nn-NO"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2971800"/>
            <a:ext cx="8686800" cy="369332"/>
          </a:xfrm>
          <a:prstGeom prst="rect">
            <a:avLst/>
          </a:prstGeom>
          <a:solidFill>
            <a:schemeClr val="bg1">
              <a:lumMod val="95000"/>
            </a:schemeClr>
          </a:solidFill>
        </p:spPr>
        <p:txBody>
          <a:bodyPr wrap="square">
            <a:spAutoFit/>
          </a:bodyPr>
          <a:lstStyle/>
          <a:p>
            <a:r>
              <a:rPr lang="en-IN" sz="1800" dirty="0" smtClean="0">
                <a:solidFill>
                  <a:srgbClr val="000000"/>
                </a:solidFill>
                <a:latin typeface="Consolas" panose="020B0609020204030204" pitchFamily="49" charset="0"/>
              </a:rPr>
              <a:t>console.</a:t>
            </a:r>
            <a:r>
              <a:rPr lang="en-IN" sz="1800" dirty="0" smtClean="0">
                <a:solidFill>
                  <a:srgbClr val="DD4A68"/>
                </a:solidFill>
                <a:latin typeface="Consolas" panose="020B0609020204030204" pitchFamily="49" charset="0"/>
              </a:rPr>
              <a:t>clear</a:t>
            </a:r>
            <a:r>
              <a:rPr lang="en-IN" sz="1800" dirty="0" smtClean="0">
                <a:solidFill>
                  <a:srgbClr val="999999"/>
                </a:solidFill>
                <a:latin typeface="Consolas" panose="020B0609020204030204" pitchFamily="49" charset="0"/>
              </a:rPr>
              <a:t>();</a:t>
            </a:r>
            <a:endParaRPr lang="en-IN" sz="18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elements = </a:t>
            </a:r>
            <a:r>
              <a:rPr lang="en-IN" sz="2000" dirty="0" smtClean="0">
                <a:solidFill>
                  <a:srgbClr val="0070C0"/>
                </a:solidFill>
                <a:latin typeface="Arial" panose="020B0604020202020204" pitchFamily="34" charset="0"/>
                <a:cs typeface="Arial" panose="020B0604020202020204" pitchFamily="34" charset="0"/>
              </a:rPr>
              <a:t>element.getElementsByTagName(tagname)</a:t>
            </a:r>
            <a:endParaRPr lang="en-IN" sz="2000"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element = </a:t>
            </a:r>
            <a:r>
              <a:rPr lang="en-IN" sz="2000" dirty="0" smtClean="0">
                <a:solidFill>
                  <a:srgbClr val="0070C0"/>
                </a:solidFill>
                <a:latin typeface="Arial" panose="020B0604020202020204" pitchFamily="34" charset="0"/>
                <a:cs typeface="Arial" panose="020B0604020202020204" pitchFamily="34" charset="0"/>
              </a:rPr>
              <a:t>document.createElement(tagName</a:t>
            </a:r>
            <a:r>
              <a:rPr lang="en-IN" sz="2000" dirty="0">
                <a:solidFill>
                  <a:srgbClr val="0070C0"/>
                </a:solidFill>
                <a:latin typeface="Arial" panose="020B0604020202020204" pitchFamily="34" charset="0"/>
                <a:cs typeface="Arial" panose="020B0604020202020204" pitchFamily="34" charset="0"/>
              </a:rPr>
              <a:t>[, options]);</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Node.appendChild()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element.style.color </a:t>
            </a:r>
            <a:r>
              <a:rPr lang="en-IN" sz="2000" dirty="0">
                <a:solidFill>
                  <a:srgbClr val="0070C0"/>
                </a:solidFill>
                <a:latin typeface="Arial" panose="020B0604020202020204" pitchFamily="34" charset="0"/>
                <a:cs typeface="Arial" panose="020B0604020202020204" pitchFamily="34" charset="0"/>
              </a:rPr>
              <a:t>= "Red";</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super([arguments]); // calls the parent constructor</a:t>
            </a:r>
            <a:r>
              <a:rPr lang="en-IN" sz="2000" dirty="0" smtClean="0">
                <a:solidFill>
                  <a:srgbClr val="0070C0"/>
                </a:solidFill>
                <a:latin typeface="Arial" panose="020B0604020202020204" pitchFamily="34" charset="0"/>
                <a:cs typeface="Arial" panose="020B0604020202020204" pitchFamily="34" charset="0"/>
              </a:rPr>
              <a:t>.</a:t>
            </a:r>
          </a:p>
          <a:p>
            <a:endParaRPr lang="en-IN" sz="2000" dirty="0">
              <a:solidFill>
                <a:srgbClr val="0070C0"/>
              </a:solidFill>
              <a:latin typeface="Arial" panose="020B0604020202020204" pitchFamily="34" charset="0"/>
              <a:cs typeface="Arial" panose="020B0604020202020204" pitchFamily="34" charset="0"/>
            </a:endParaRPr>
          </a:p>
          <a:p>
            <a:r>
              <a:rPr lang="en-IN" sz="2000" dirty="0">
                <a:solidFill>
                  <a:srgbClr val="0070C0"/>
                </a:solidFill>
                <a:latin typeface="Arial" panose="020B0604020202020204" pitchFamily="34"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dirty="0" smtClean="0">
                <a:solidFill>
                  <a:srgbClr val="0000FF"/>
                </a:solidFill>
                <a:latin typeface="Consolas" panose="020B0609020204030204" pitchFamily="49" charset="0"/>
              </a:rPr>
              <a:t>Undefined/void 0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609671"/>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undefined variable or property returns undefined whereas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dirty="0" smtClean="0">
                <a:solidFill>
                  <a:srgbClr val="0000FF"/>
                </a:solidFill>
                <a:latin typeface="Consolas" panose="020B0609020204030204" pitchFamily="49" charset="0"/>
              </a:rPr>
              <a:t>Undeclared</a:t>
            </a:r>
            <a:r>
              <a:rPr lang="en-IN" sz="1800" dirty="0" smtClean="0">
                <a:solidFill>
                  <a:srgbClr val="4E4E4E"/>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sp>
        <p:nvSpPr>
          <p:cNvPr id="7" name="Rectangle 2"/>
          <p:cNvSpPr>
            <a:spLocks noChangeArrowheads="1"/>
          </p:cNvSpPr>
          <p:nvPr/>
        </p:nvSpPr>
        <p:spPr bwMode="auto">
          <a:xfrm>
            <a:off x="8382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
        <p:nvSpPr>
          <p:cNvPr id="8" name="Rectangle 3"/>
          <p:cNvSpPr>
            <a:spLocks noChangeArrowheads="1"/>
          </p:cNvSpPr>
          <p:nvPr/>
        </p:nvSpPr>
        <p:spPr bwMode="auto">
          <a:xfrm>
            <a:off x="4038600" y="3810000"/>
            <a:ext cx="266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6699"/>
                </a:solidFill>
                <a:effectLst/>
                <a:latin typeface="Consolas" panose="020B0609020204030204" pitchFamily="49" charset="0"/>
              </a:rPr>
              <a:t>var</a:t>
            </a:r>
            <a:r>
              <a:rPr kumimoji="0" lang="en-US" sz="2000" b="0" i="0" u="none" strike="noStrike" cap="none" normalizeH="0" baseline="0" dirty="0" smtClean="0">
                <a:ln>
                  <a:noFill/>
                </a:ln>
                <a:solidFill>
                  <a:srgbClr val="333C4E"/>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item = </a:t>
            </a:r>
            <a:r>
              <a:rPr kumimoji="0" lang="en-US" sz="2000" b="1" i="0" u="none" strike="noStrike" cap="none" normalizeH="0" baseline="0" dirty="0" smtClean="0">
                <a:ln>
                  <a:noFill/>
                </a:ln>
                <a:solidFill>
                  <a:srgbClr val="006699"/>
                </a:solidFill>
                <a:effectLst/>
                <a:latin typeface="Consolas" panose="020B0609020204030204" pitchFamily="49" charset="0"/>
              </a:rPr>
              <a:t>null</a:t>
            </a:r>
            <a:r>
              <a:rPr kumimoji="0" lang="en-US" sz="2000" b="0" i="0" u="none" strike="noStrike" cap="none" normalizeH="0" baseline="0" dirty="0" smtClean="0">
                <a:ln>
                  <a:noFill/>
                </a:ln>
                <a:solidFill>
                  <a:srgbClr val="000000"/>
                </a:solidFill>
                <a:effectLst/>
                <a:latin typeface="Consolas" panose="020B0609020204030204" pitchFamily="49" charset="0"/>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rPr>
              <a:t>console.log(item)</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9144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dirty="0" smtClean="0">
                <a:solidFill>
                  <a:srgbClr val="DD4A68"/>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DD4A68"/>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dirty="0" smtClean="0">
                <a:solidFill>
                  <a:srgbClr val="DD4A68"/>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304800" y="5039380"/>
            <a:ext cx="8686800" cy="384721"/>
          </a:xfrm>
          <a:prstGeom prst="rect">
            <a:avLst/>
          </a:prstGeom>
          <a:noFill/>
        </p:spPr>
        <p:txBody>
          <a:bodyPr wrap="square">
            <a:spAutoFit/>
          </a:bodyPr>
          <a:lstStyle/>
          <a:p>
            <a:r>
              <a:rPr lang="en-IN" sz="1900" dirty="0">
                <a:solidFill>
                  <a:srgbClr val="0077AA"/>
                </a:solidFill>
                <a:latin typeface="Consolas" panose="020B0609020204030204" pitchFamily="49" charset="0"/>
              </a:rPr>
              <a:t>const</a:t>
            </a:r>
            <a:r>
              <a:rPr lang="en-IN" sz="1900" dirty="0">
                <a:solidFill>
                  <a:srgbClr val="0070C0"/>
                </a:solidFill>
                <a:latin typeface="Arial" panose="020B0604020202020204" pitchFamily="34" charset="0"/>
                <a:cs typeface="Arial" panose="020B0604020202020204" pitchFamily="34" charset="0"/>
              </a:rPr>
              <a:t> </a:t>
            </a:r>
            <a:r>
              <a:rPr lang="nn-NO" sz="1900" dirty="0">
                <a:solidFill>
                  <a:srgbClr val="DD4A68"/>
                </a:solidFill>
                <a:latin typeface="Consolas" panose="020B0609020204030204" pitchFamily="49" charset="0"/>
              </a:rPr>
              <a:t>var1</a:t>
            </a:r>
            <a:r>
              <a:rPr lang="nn-NO" sz="1900" dirty="0">
                <a:solidFill>
                  <a:srgbClr val="0070C0"/>
                </a:solidFill>
                <a:latin typeface="Arial" panose="020B0604020202020204" pitchFamily="34" charset="0"/>
                <a:cs typeface="Arial" panose="020B0604020202020204" pitchFamily="34"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value1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var2</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value2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varN</a:t>
            </a:r>
            <a:r>
              <a:rPr lang="nn-NO" sz="1900" dirty="0">
                <a:solidFill>
                  <a:srgbClr val="333333"/>
                </a:solidFill>
                <a:latin typeface="Consolas" panose="020B0609020204030204" pitchFamily="49" charset="0"/>
              </a:rPr>
              <a:t> </a:t>
            </a:r>
            <a:r>
              <a:rPr lang="en-IN" sz="1900" dirty="0" smtClean="0">
                <a:solidFill>
                  <a:srgbClr val="333333"/>
                </a:solidFill>
                <a:latin typeface="Consolas" panose="020B0609020204030204" pitchFamily="49" charset="0"/>
              </a:rPr>
              <a:t>= </a:t>
            </a:r>
            <a:r>
              <a:rPr lang="en-IN" sz="1900" dirty="0">
                <a:solidFill>
                  <a:srgbClr val="333333"/>
                </a:solidFill>
                <a:latin typeface="Consolas" panose="020B0609020204030204" pitchFamily="49" charset="0"/>
              </a:rPr>
              <a:t>valueN</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a:t>
            </a:r>
          </a:p>
        </p:txBody>
      </p:sp>
      <p:sp>
        <p:nvSpPr>
          <p:cNvPr id="18" name="Rectangle 17"/>
          <p:cNvSpPr/>
          <p:nvPr/>
        </p:nvSpPr>
        <p:spPr>
          <a:xfrm>
            <a:off x="228600" y="5420380"/>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2" name="Rectangle 11"/>
          <p:cNvSpPr/>
          <p:nvPr/>
        </p:nvSpPr>
        <p:spPr>
          <a:xfrm>
            <a:off x="174172" y="2362200"/>
            <a:ext cx="42672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724400" y="2362200"/>
            <a:ext cx="4267200" cy="1477328"/>
          </a:xfrm>
          <a:prstGeom prst="rect">
            <a:avLst/>
          </a:prstGeom>
        </p:spPr>
        <p:txBody>
          <a:bodyPr wrap="square">
            <a:spAutoFit/>
          </a:bodyPr>
          <a:lstStyle/>
          <a:p>
            <a:r>
              <a:rPr lang="en-IN" sz="1800" dirty="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00"/>
                </a:solidFill>
                <a:highlight>
                  <a:srgbClr val="FFFFFF"/>
                </a:highlight>
                <a:latin typeface="Consolas" panose="020B0609020204030204" pitchFamily="49" charset="0"/>
              </a:rPr>
              <a:t> </a:t>
            </a:r>
            <a:r>
              <a:rPr lang="en-IN" sz="1800" dirty="0">
                <a:solidFill>
                  <a:srgbClr val="FF0000"/>
                </a:solidFill>
                <a:highlight>
                  <a:srgbClr val="FFFFFF"/>
                </a:highlight>
                <a:latin typeface="Consolas" panose="020B0609020204030204" pitchFamily="49" charset="0"/>
              </a:rPr>
              <a:t>type</a:t>
            </a:r>
            <a:r>
              <a:rPr lang="en-IN" sz="1800" dirty="0" smtClean="0">
                <a:solidFill>
                  <a:srgbClr val="0000FF"/>
                </a:solidFill>
                <a:highlight>
                  <a:srgbClr val="FFFFFF"/>
                </a:highlight>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smtClean="0">
                <a:solidFill>
                  <a:srgbClr val="0000FF"/>
                </a:solidFill>
                <a:highlight>
                  <a:srgbClr val="FFFFFF"/>
                </a:highlight>
                <a:latin typeface="Consolas" panose="020B0609020204030204" pitchFamily="49" charset="0"/>
              </a:rPr>
              <a:t>"&gt;</a:t>
            </a:r>
            <a:endParaRPr lang="en-IN" sz="1800"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console.log(x</a:t>
            </a:r>
            <a:r>
              <a:rPr lang="en-IN" sz="1800" dirty="0">
                <a:solidFill>
                  <a:srgbClr val="000000"/>
                </a:solidFill>
                <a:highlight>
                  <a:srgbClr val="FFFFFF"/>
                </a:highlight>
                <a:latin typeface="Consolas" panose="020B0609020204030204" pitchFamily="49" charset="0"/>
              </a:rPr>
              <a:t>)</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FF"/>
                </a:solidFill>
                <a:highlight>
                  <a:srgbClr val="FFFFFF"/>
                </a:highlight>
                <a:latin typeface="Consolas" panose="020B0609020204030204" pitchFamily="49" charset="0"/>
              </a:rPr>
              <a:t>var</a:t>
            </a:r>
            <a:r>
              <a:rPr lang="en-IN" sz="1800" dirty="0" smtClean="0">
                <a:solidFill>
                  <a:srgbClr val="000000"/>
                </a:solidFill>
                <a:highlight>
                  <a:srgbClr val="FFFFFF"/>
                </a:highlight>
                <a:latin typeface="Consolas" panose="020B0609020204030204" pitchFamily="49" charset="0"/>
              </a:rPr>
              <a:t> </a:t>
            </a:r>
            <a:r>
              <a:rPr lang="en-IN" sz="1800" dirty="0">
                <a:solidFill>
                  <a:srgbClr val="000000"/>
                </a:solidFill>
                <a:highlight>
                  <a:srgbClr val="FFFFFF"/>
                </a:highlight>
                <a:latin typeface="Consolas" panose="020B0609020204030204" pitchFamily="49" charset="0"/>
              </a:rPr>
              <a:t>x;</a:t>
            </a:r>
          </a:p>
          <a:p>
            <a:r>
              <a:rPr lang="en-IN" sz="1800" dirty="0">
                <a:solidFill>
                  <a:srgbClr val="000000"/>
                </a:solidFill>
                <a:highlight>
                  <a:srgbClr val="FFFFFF"/>
                </a:highlight>
                <a:latin typeface="Consolas" panose="020B0609020204030204" pitchFamily="49" charset="0"/>
              </a:rPr>
              <a:t>   </a:t>
            </a:r>
            <a:r>
              <a:rPr lang="en-IN" sz="1800" dirty="0" smtClean="0">
                <a:solidFill>
                  <a:srgbClr val="000000"/>
                </a:solidFill>
                <a:highlight>
                  <a:srgbClr val="FFFFFF"/>
                </a:highlight>
                <a:latin typeface="Consolas" panose="020B0609020204030204" pitchFamily="49" charset="0"/>
              </a:rPr>
              <a:t>x </a:t>
            </a:r>
            <a:r>
              <a:rPr lang="en-IN" sz="1800" dirty="0">
                <a:solidFill>
                  <a:srgbClr val="000000"/>
                </a:solidFill>
                <a:highlight>
                  <a:srgbClr val="FFFFFF"/>
                </a:highlight>
                <a:latin typeface="Consolas" panose="020B0609020204030204" pitchFamily="49" charset="0"/>
              </a:rPr>
              <a:t>= 1001;</a:t>
            </a:r>
          </a:p>
          <a:p>
            <a:r>
              <a:rPr lang="en-IN" sz="1800" dirty="0" smtClean="0">
                <a:solidFill>
                  <a:srgbClr val="0000FF"/>
                </a:solidFill>
                <a:highlight>
                  <a:srgbClr val="FFFFFF"/>
                </a:highlight>
                <a:latin typeface="Consolas" panose="020B0609020204030204" pitchFamily="49" charset="0"/>
              </a:rPr>
              <a:t>&lt;/</a:t>
            </a:r>
            <a:r>
              <a:rPr lang="en-IN" sz="1800" dirty="0">
                <a:solidFill>
                  <a:srgbClr val="800000"/>
                </a:solidFill>
                <a:highlight>
                  <a:srgbClr val="FFFFFF"/>
                </a:highlight>
                <a:latin typeface="Consolas" panose="020B0609020204030204" pitchFamily="49" charset="0"/>
              </a:rPr>
              <a:t>script</a:t>
            </a:r>
            <a:r>
              <a:rPr lang="en-IN" sz="1800" dirty="0">
                <a:solidFill>
                  <a:srgbClr val="0000FF"/>
                </a:solidFill>
                <a:highlight>
                  <a:srgbClr val="FFFFFF"/>
                </a:highlight>
                <a:latin typeface="Consolas" panose="020B0609020204030204" pitchFamily="49" charset="0"/>
              </a:rPr>
              <a:t>&gt;</a:t>
            </a:r>
            <a:endParaRPr lang="en-IN" sz="1800" dirty="0"/>
          </a:p>
        </p:txBody>
      </p:sp>
      <p:grpSp>
        <p:nvGrpSpPr>
          <p:cNvPr id="10" name="Group 9"/>
          <p:cNvGrpSpPr/>
          <p:nvPr/>
        </p:nvGrpSpPr>
        <p:grpSpPr>
          <a:xfrm>
            <a:off x="1679041" y="3390900"/>
            <a:ext cx="528119" cy="8382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430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grpSp>
        <p:nvGrpSpPr>
          <p:cNvPr id="15" name="Group 14"/>
          <p:cNvGrpSpPr/>
          <p:nvPr/>
        </p:nvGrpSpPr>
        <p:grpSpPr>
          <a:xfrm>
            <a:off x="6172200" y="3124200"/>
            <a:ext cx="838200" cy="1066800"/>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43600" y="4156364"/>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Variable declaration</a:t>
            </a:r>
            <a:endParaRPr lang="en-IN" sz="1400" b="1" dirty="0">
              <a:solidFill>
                <a:srgbClr val="0000FF"/>
              </a:solidFill>
              <a:latin typeface="Consolas" panose="020B0609020204030204" pitchFamily="49"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0" name="Rectangle 9"/>
          <p:cNvSpPr/>
          <p:nvPr/>
        </p:nvSpPr>
        <p:spPr>
          <a:xfrm>
            <a:off x="45720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304800" y="2362200"/>
            <a:ext cx="4114800" cy="1754326"/>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22" name="Group 21"/>
          <p:cNvGrpSpPr/>
          <p:nvPr/>
        </p:nvGrpSpPr>
        <p:grpSpPr>
          <a:xfrm>
            <a:off x="2819400" y="3124200"/>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590800" y="4302247"/>
            <a:ext cx="1600200" cy="287070"/>
          </a:xfrm>
          <a:prstGeom prst="rect">
            <a:avLst/>
          </a:prstGeom>
          <a:noFill/>
        </p:spPr>
        <p:txBody>
          <a:bodyPr wrap="square" rtlCol="0">
            <a:spAutoFit/>
          </a:bodyPr>
          <a:lstStyle/>
          <a:p>
            <a:r>
              <a:rPr lang="en-IN" sz="1400" b="1" dirty="0">
                <a:solidFill>
                  <a:srgbClr val="0000FF"/>
                </a:solidFill>
                <a:latin typeface="Consolas" panose="020B0609020204030204" pitchFamily="49" charset="0"/>
              </a:rPr>
              <a:t>Local Variable</a:t>
            </a:r>
          </a:p>
        </p:txBody>
      </p:sp>
      <p:grpSp>
        <p:nvGrpSpPr>
          <p:cNvPr id="24" name="Group 23"/>
          <p:cNvGrpSpPr/>
          <p:nvPr/>
        </p:nvGrpSpPr>
        <p:grpSpPr>
          <a:xfrm>
            <a:off x="6858000" y="2840868"/>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553200" y="4340423"/>
            <a:ext cx="16764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Global Variable</a:t>
            </a:r>
            <a:endParaRPr lang="en-IN" sz="1400" b="1" dirty="0">
              <a:solidFill>
                <a:srgbClr val="0000FF"/>
              </a:solidFill>
              <a:latin typeface="Consolas" panose="020B0609020204030204" pitchFamily="49" charset="0"/>
            </a:endParaRPr>
          </a:p>
        </p:txBody>
      </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4" name="Rectangle 3"/>
          <p:cNvSpPr/>
          <p:nvPr/>
        </p:nvSpPr>
        <p:spPr>
          <a:xfrm>
            <a:off x="304800" y="2352793"/>
            <a:ext cx="4572000" cy="2585323"/>
          </a:xfrm>
          <a:prstGeom prst="rect">
            <a:avLst/>
          </a:prstGeom>
        </p:spPr>
        <p:txBody>
          <a:bodyPr>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a:t>
            </a:r>
            <a:r>
              <a:rPr lang="en-IN" sz="1800" dirty="0" smtClean="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1001;</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smtClean="0">
                <a:solidFill>
                  <a:srgbClr val="000000"/>
                </a:solidFill>
                <a:latin typeface="Consolas" panose="020B0609020204030204" pitchFamily="49" charset="0"/>
              </a:rPr>
              <a:t>;</a:t>
            </a:r>
          </a:p>
          <a:p>
            <a:r>
              <a:rPr lang="en-IN" sz="1800" dirty="0" smtClean="0"/>
              <a:t>      f1</a:t>
            </a:r>
            <a:r>
              <a:rPr lang="en-IN" sz="1800" dirty="0"/>
              <a:t>();</a:t>
            </a:r>
          </a:p>
          <a:p>
            <a:r>
              <a:rPr lang="en-IN" sz="1800" dirty="0"/>
              <a:t>      </a:t>
            </a:r>
            <a:r>
              <a:rPr lang="en-IN" sz="1800" dirty="0" smtClean="0"/>
              <a:t>console.log(x</a:t>
            </a:r>
            <a:r>
              <a:rPr lang="en-IN" sz="1800" dirty="0"/>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209800" cy="307777"/>
          </a:xfrm>
          <a:prstGeom prst="rect">
            <a:avLst/>
          </a:prstGeom>
          <a:noFill/>
        </p:spPr>
        <p:txBody>
          <a:bodyPr wrap="square" rtlCol="0">
            <a:spAutoFit/>
          </a:bodyPr>
          <a:lstStyle/>
          <a:p>
            <a:r>
              <a:rPr lang="en-IN" sz="1400" b="1" dirty="0" smtClean="0">
                <a:solidFill>
                  <a:srgbClr val="0000FF"/>
                </a:solidFill>
                <a:latin typeface="Consolas" panose="020B0609020204030204" pitchFamily="49" charset="0"/>
              </a:rPr>
              <a:t>re-declared Variable</a:t>
            </a:r>
            <a:endParaRPr lang="en-IN" sz="1400" b="1" dirty="0">
              <a:solidFill>
                <a:srgbClr val="0000FF"/>
              </a:solidFill>
              <a:latin typeface="Consolas" panose="020B0609020204030204" pitchFamily="49" charset="0"/>
            </a:endParaRP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14" name="Rectangle 13"/>
          <p:cNvSpPr/>
          <p:nvPr/>
        </p:nvSpPr>
        <p:spPr>
          <a:xfrm>
            <a:off x="152400" y="2590800"/>
            <a:ext cx="8839199" cy="1200329"/>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A31515"/>
                </a:solidFill>
                <a:latin typeface="Consolas" panose="020B0609020204030204" pitchFamily="49" charset="0"/>
              </a:rPr>
              <a:t>'a'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971800" y="3857317"/>
            <a:ext cx="5715000" cy="1754326"/>
          </a:xfrm>
          <a:prstGeom prst="rect">
            <a:avLst/>
          </a:prstGeom>
          <a:solidFill>
            <a:schemeClr val="tx1">
              <a:lumMod val="85000"/>
              <a:lumOff val="15000"/>
            </a:schemeClr>
          </a:solidFill>
        </p:spPr>
        <p:txBody>
          <a:bodyPr wrap="square">
            <a:spAutoFit/>
          </a:bodyPr>
          <a:lstStyle/>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pPr>
              <a:lnSpc>
                <a:spcPct val="150000"/>
              </a:lnSpc>
            </a:pP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a will be equal to 1 </a:t>
            </a:r>
            <a:endParaRPr lang="en-IN" sz="1800" dirty="0">
              <a:solidFill>
                <a:srgbClr val="D4D4D4"/>
              </a:solidFill>
              <a:latin typeface="Consolas" panose="020B0609020204030204" pitchFamily="49" charset="0"/>
            </a:endParaRPr>
          </a:p>
          <a:p>
            <a:pPr>
              <a:lnSpc>
                <a:spcPct val="150000"/>
              </a:lnSpc>
            </a:pP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b is equal to 99</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4419600" y="3886200"/>
            <a:ext cx="45720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[1, 2, 3, 4, </a:t>
            </a:r>
            <a:r>
              <a:rPr lang="en-IN" sz="1800" dirty="0" smtClean="0">
                <a:solidFill>
                  <a:srgbClr val="000000"/>
                </a:solidFill>
                <a:latin typeface="Consolas" panose="020B0609020204030204" pitchFamily="49" charset="0"/>
              </a:rPr>
              <a:t>5];</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B05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console.log(rest</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3</a:t>
            </a:r>
            <a:endParaRPr lang="en-IN" sz="1800" dirty="0">
              <a:solidFill>
                <a:srgbClr val="00B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6" name="Rectangle 5"/>
          <p:cNvSpPr/>
          <p:nvPr/>
        </p:nvSpPr>
        <p:spPr>
          <a:xfrm>
            <a:off x="173182" y="2514600"/>
            <a:ext cx="4094018" cy="1754326"/>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[1, 2];</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smtClean="0">
                <a:solidFill>
                  <a:srgbClr val="00B050"/>
                </a:solidFill>
                <a:latin typeface="Consolas" panose="020B0609020204030204" pitchFamily="49" charset="0"/>
              </a:rPr>
              <a:t>// 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10" name="Rectangle 9"/>
          <p:cNvSpPr/>
          <p:nvPr/>
        </p:nvSpPr>
        <p:spPr>
          <a:xfrm>
            <a:off x="76200" y="2553013"/>
            <a:ext cx="4343400" cy="2031325"/>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 b, rest;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arr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 (1, 2, 3);</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 arr;</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console.log(b</a:t>
            </a:r>
            <a:r>
              <a:rPr lang="en-IN" sz="1800" dirty="0" smtClean="0">
                <a:solidFill>
                  <a:srgbClr val="000000"/>
                </a:solidFill>
                <a:latin typeface="Consolas" panose="020B0609020204030204" pitchFamily="49" charset="0"/>
              </a:rPr>
              <a:t>);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4495800" y="3568675"/>
            <a:ext cx="4572000" cy="2308324"/>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arr = [1, 2, 3, 4, </a:t>
            </a:r>
            <a:r>
              <a:rPr lang="en-IN" sz="1800" dirty="0" smtClean="0">
                <a:solidFill>
                  <a:srgbClr val="000000"/>
                </a:solidFill>
                <a:latin typeface="Consolas" panose="020B0609020204030204" pitchFamily="49" charset="0"/>
              </a:rPr>
              <a:t>5, 6];</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 b, ...rest] = arr;</a:t>
            </a:r>
          </a:p>
          <a:p>
            <a:r>
              <a:rPr lang="en-IN" sz="1800" dirty="0" smtClean="0">
                <a:solidFill>
                  <a:srgbClr val="000000"/>
                </a:solidFill>
                <a:latin typeface="Consolas" panose="020B0609020204030204" pitchFamily="49" charset="0"/>
              </a:rPr>
              <a:t>  console.log(a);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console.log(b);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2</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console.log(rest);</a:t>
            </a:r>
            <a:r>
              <a:rPr lang="en-IN" sz="1800" dirty="0">
                <a:solidFill>
                  <a:srgbClr val="00B050"/>
                </a:solidFill>
                <a:latin typeface="Consolas" panose="020B0609020204030204" pitchFamily="49" charset="0"/>
              </a:rPr>
              <a:t> // </a:t>
            </a:r>
            <a:r>
              <a:rPr lang="en-IN" sz="1800" dirty="0" smtClean="0">
                <a:solidFill>
                  <a:srgbClr val="00B050"/>
                </a:solidFill>
                <a:latin typeface="Consolas" panose="020B0609020204030204" pitchFamily="49" charset="0"/>
              </a:rPr>
              <a:t>3, 4, 5, 6</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0070C0"/>
                </a:solidFill>
                <a:latin typeface="Arial" panose="020B0604020202020204" pitchFamily="34" charset="0"/>
                <a:cs typeface="Arial" panose="020B0604020202020204" pitchFamily="34" charset="0"/>
              </a:rPr>
              <a:t>'use strict';</a:t>
            </a:r>
            <a:endParaRPr lang="en-IN" sz="2000"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3657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A31515"/>
                </a:solidFill>
                <a:latin typeface="Consolas" panose="020B0609020204030204" pitchFamily="49" charset="0"/>
              </a:rPr>
              <a:t>   "use </a:t>
            </a:r>
            <a:r>
              <a:rPr lang="en-IN" sz="1800" dirty="0">
                <a:solidFill>
                  <a:srgbClr val="A31515"/>
                </a:solidFill>
                <a:latin typeface="Consolas" panose="020B0609020204030204" pitchFamily="49" charset="0"/>
              </a:rPr>
              <a:t>strict"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28678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962400"/>
            <a:ext cx="86487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x = 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 + 1);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4" name="Rectangle 13"/>
          <p:cNvSpPr/>
          <p:nvPr/>
        </p:nvSpPr>
        <p:spPr>
          <a:xfrm>
            <a:off x="419100" y="2827163"/>
            <a:ext cx="8267700" cy="400110"/>
          </a:xfrm>
          <a:prstGeom prst="rect">
            <a:avLst/>
          </a:prstGeom>
          <a:noFill/>
        </p:spPr>
        <p:txBody>
          <a:bodyPr wrap="square">
            <a:spAutoFit/>
          </a:bodyPr>
          <a:lstStyle/>
          <a:p>
            <a:r>
              <a:rPr lang="nn-NO" sz="18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333333"/>
                </a:solidFill>
                <a:latin typeface="Consolas" panose="020B0609020204030204" pitchFamily="49" charset="0"/>
              </a:rPr>
              <a:t>value1</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var2</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value2</a:t>
            </a:r>
            <a:r>
              <a:rPr lang="nn-NO" sz="1800" dirty="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 </a:t>
            </a:r>
            <a:r>
              <a:rPr lang="nn-NO" sz="1800" dirty="0">
                <a:solidFill>
                  <a:srgbClr val="DD4A68"/>
                </a:solidFill>
                <a:latin typeface="Consolas" panose="020B0609020204030204" pitchFamily="49" charset="0"/>
              </a:rPr>
              <a:t>varN</a:t>
            </a:r>
            <a:r>
              <a:rPr lang="nn-NO" sz="1800" dirty="0">
                <a:solidFill>
                  <a:srgbClr val="333333"/>
                </a:solidFill>
                <a:latin typeface="Consolas" panose="020B0609020204030204" pitchFamily="49" charset="0"/>
              </a:rPr>
              <a:t> </a:t>
            </a:r>
            <a:r>
              <a:rPr lang="nn-NO" sz="1800" dirty="0">
                <a:solidFill>
                  <a:srgbClr val="999999"/>
                </a:solidFill>
                <a:latin typeface="Consolas" panose="020B0609020204030204" pitchFamily="49" charset="0"/>
              </a:rPr>
              <a:t>[</a:t>
            </a:r>
            <a:r>
              <a:rPr lang="nn-NO" sz="1800" dirty="0">
                <a:solidFill>
                  <a:srgbClr val="333333"/>
                </a:solidFill>
                <a:latin typeface="Consolas" panose="020B0609020204030204" pitchFamily="49" charset="0"/>
              </a:rPr>
              <a:t>= valueN</a:t>
            </a:r>
            <a:r>
              <a:rPr lang="nn-NO" sz="1800" dirty="0" smtClean="0">
                <a:solidFill>
                  <a:srgbClr val="999999"/>
                </a:solidFill>
                <a:latin typeface="Consolas" panose="020B0609020204030204" pitchFamily="49" charset="0"/>
              </a:rPr>
              <a:t>]]]</a:t>
            </a:r>
            <a:r>
              <a:rPr lang="nn-NO"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25" name="Rectangle 24"/>
          <p:cNvSpPr/>
          <p:nvPr/>
        </p:nvSpPr>
        <p:spPr>
          <a:xfrm>
            <a:off x="152400" y="2603480"/>
            <a:ext cx="8839200" cy="369331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let</a:t>
            </a:r>
            <a:r>
              <a:rPr lang="en-IN" sz="1800" dirty="0" smtClean="0">
                <a:solidFill>
                  <a:srgbClr val="000000"/>
                </a:solidFill>
                <a:latin typeface="Consolas" panose="020B0609020204030204" pitchFamily="49" charset="0"/>
              </a:rPr>
              <a:t> a </a:t>
            </a:r>
            <a:r>
              <a:rPr lang="en-IN" sz="1800" dirty="0">
                <a:solidFill>
                  <a:srgbClr val="000000"/>
                </a:solidFill>
                <a:latin typeface="Consolas" panose="020B0609020204030204" pitchFamily="49" charset="0"/>
              </a:rPr>
              <a:t>= 2</a:t>
            </a:r>
            <a:r>
              <a:rPr lang="en-IN" sz="1800" dirty="0" smtClean="0">
                <a:solidFill>
                  <a:srgbClr val="000000"/>
                </a:solidFill>
                <a:latin typeface="Consolas" panose="020B0609020204030204" pitchFamily="49" charset="0"/>
              </a:rPr>
              <a:t>;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    </a:t>
            </a:r>
            <a:endParaRPr lang="en-IN" sz="1800" dirty="0">
              <a:solidFill>
                <a:srgbClr val="6699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2; </a:t>
            </a:r>
            <a:r>
              <a:rPr lang="en-IN" sz="1800" dirty="0">
                <a:solidFill>
                  <a:srgbClr val="669900"/>
                </a:solidFill>
                <a:latin typeface="Consolas" panose="020B0609020204030204" pitchFamily="49" charset="0"/>
              </a:rPr>
              <a:t>//</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SyntaxError</a:t>
            </a:r>
            <a:r>
              <a:rPr lang="en-IN" sz="1800" dirty="0">
                <a:solidFill>
                  <a:schemeClr val="accent3">
                    <a:lumMod val="75000"/>
                  </a:schemeClr>
                </a:solidFill>
                <a:latin typeface="Consolas" panose="020B0609020204030204" pitchFamily="49" charset="0"/>
              </a:rPr>
              <a:t> </a:t>
            </a:r>
            <a:r>
              <a:rPr lang="en-IN" sz="1800" dirty="0">
                <a:solidFill>
                  <a:srgbClr val="669900"/>
                </a:solidFill>
                <a:latin typeface="Consolas" panose="020B0609020204030204" pitchFamily="49" charset="0"/>
              </a:rPr>
              <a:t>thrown</a:t>
            </a:r>
            <a:r>
              <a:rPr lang="en-IN" sz="1800" dirty="0">
                <a:solidFill>
                  <a:schemeClr val="accent3">
                    <a:lumMod val="75000"/>
                  </a:schemeClr>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b </a:t>
            </a:r>
            <a:r>
              <a:rPr lang="en-IN" sz="1800" dirty="0">
                <a:solidFill>
                  <a:srgbClr val="000000"/>
                </a:solidFill>
                <a:latin typeface="Consolas" panose="020B0609020204030204" pitchFamily="49" charset="0"/>
              </a:rPr>
              <a:t>= 3;</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console.log(b);</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 </a:t>
            </a:r>
            <a:r>
              <a:rPr lang="en-IN" sz="1800" dirty="0">
                <a:solidFill>
                  <a:srgbClr val="0000FF"/>
                </a:solidFill>
                <a:latin typeface="Consolas" panose="020B0609020204030204" pitchFamily="49" charset="0"/>
              </a:rPr>
              <a:t>back-tick (` </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`Hello </a:t>
            </a:r>
            <a:r>
              <a:rPr lang="en-IN" sz="1800" dirty="0">
                <a:solidFill>
                  <a:srgbClr val="000000"/>
                </a:solidFill>
                <a:latin typeface="Consolas" panose="020B0609020204030204" pitchFamily="49" charset="0"/>
              </a:rPr>
              <a:t>${x}</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63286" y="3683675"/>
            <a:ext cx="8828314"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Boolean</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object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a:t>
            </a:r>
            <a:r>
              <a:rPr lang="en-IN" sz="1800" dirty="0">
                <a:solidFill>
                  <a:srgbClr val="008000"/>
                </a:solidFill>
                <a:latin typeface="Consolas" panose="020B0609020204030204" pitchFamily="49" charset="0"/>
              </a:rPr>
              <a:t>//person is now undefined</a:t>
            </a: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42;            </a:t>
            </a:r>
            <a:r>
              <a:rPr lang="en-IN" sz="1800" dirty="0">
                <a:solidFill>
                  <a:srgbClr val="008000"/>
                </a:solidFill>
                <a:latin typeface="Consolas" panose="020B0609020204030204" pitchFamily="49" charset="0"/>
              </a:rPr>
              <a:t>//person is now a Number</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   var</a:t>
            </a:r>
            <a:r>
              <a:rPr lang="en-IN" sz="1800" dirty="0">
                <a:solidFill>
                  <a:srgbClr val="000000"/>
                </a:solidFill>
                <a:latin typeface="Consolas" panose="020B0609020204030204" pitchFamily="49" charset="0"/>
              </a:rPr>
              <a:t> person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//person is now a String</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286000"/>
            <a:ext cx="8610600"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 1001;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 </a:t>
            </a:r>
            <a:r>
              <a:rPr lang="en-IN" sz="1800" dirty="0">
                <a:solidFill>
                  <a:srgbClr val="A31515"/>
                </a:solidFill>
                <a:latin typeface="Consolas" panose="020B0609020204030204" pitchFamily="49" charset="0"/>
              </a:rPr>
              <a:t>'Saleel Bagde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Person.mobile;</a:t>
            </a:r>
          </a:p>
          <a:p>
            <a:r>
              <a:rPr lang="en-IN" sz="1800" dirty="0" smtClean="0">
                <a:solidFill>
                  <a:srgbClr val="000000"/>
                </a:solidFill>
                <a:latin typeface="Consolas" panose="020B0609020204030204" pitchFamily="49" charset="0"/>
              </a:rPr>
              <a:t>   console.log(Person.mobile</a:t>
            </a:r>
            <a:r>
              <a:rPr lang="en-IN" sz="1800" dirty="0">
                <a:solidFill>
                  <a:srgbClr val="000000"/>
                </a:solidFill>
                <a:latin typeface="Consolas" panose="020B0609020204030204" pitchFamily="49" charset="0"/>
              </a:rPr>
              <a:t>);</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86000"/>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objectName.</a:t>
            </a:r>
            <a:r>
              <a:rPr lang="en-IN" sz="2000" dirty="0">
                <a:solidFill>
                  <a:srgbClr val="DD4A68"/>
                </a:solidFill>
                <a:latin typeface="Consolas" panose="020B0609020204030204" pitchFamily="49" charset="0"/>
              </a:rPr>
              <a:t>property </a:t>
            </a:r>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a:t>
            </a:r>
            <a:r>
              <a:rPr lang="en-IN" sz="2000" i="1" dirty="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"property"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0077AA"/>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DD4A68"/>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Arial" panose="020B0604020202020204" pitchFamily="34" charset="0"/>
                <a:cs typeface="Arial" panose="020B0604020202020204" pitchFamily="34" charset="0"/>
              </a:rPr>
              <a:t>// </a:t>
            </a:r>
            <a:r>
              <a:rPr lang="en-IN" sz="2000" b="1" i="1" dirty="0">
                <a:solidFill>
                  <a:srgbClr val="92D050"/>
                </a:solidFill>
                <a:latin typeface="Arial" panose="020B0604020202020204" pitchFamily="34"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815477"/>
            <a:ext cx="8763000" cy="2585323"/>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smtClean="0">
                <a:solidFill>
                  <a:srgbClr val="000000"/>
                </a:solidFill>
                <a:latin typeface="Consolas" panose="020B0609020204030204" pitchFamily="49" charset="0"/>
              </a:rPr>
              <a:t>   Person.id </a:t>
            </a:r>
            <a:r>
              <a:rPr lang="en-IN" sz="1800" dirty="0">
                <a:solidFill>
                  <a:srgbClr val="000000"/>
                </a:solidFill>
                <a:latin typeface="Consolas" panose="020B0609020204030204" pitchFamily="49" charset="0"/>
              </a:rPr>
              <a:t>= 1001;</a:t>
            </a:r>
          </a:p>
          <a:p>
            <a:r>
              <a:rPr lang="en-IN" sz="1800" dirty="0" smtClean="0">
                <a:solidFill>
                  <a:srgbClr val="000000"/>
                </a:solidFill>
                <a:latin typeface="Consolas" panose="020B0609020204030204" pitchFamily="49" charset="0"/>
              </a:rPr>
              <a:t>   Person</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Person.getName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(Person.name);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console.log(Person.getName</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399" y="4114800"/>
            <a:ext cx="8839201" cy="2031325"/>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Object();</a:t>
            </a:r>
          </a:p>
          <a:p>
            <a:r>
              <a:rPr lang="en-IN" sz="1800" dirty="0">
                <a:solidFill>
                  <a:srgbClr val="000000"/>
                </a:solidFill>
                <a:latin typeface="Consolas" panose="020B0609020204030204" pitchFamily="49" charset="0"/>
              </a:rPr>
              <a:t>    Person.id = 1001;</a:t>
            </a:r>
          </a:p>
          <a:p>
            <a:r>
              <a:rPr lang="en-IN" sz="1800" dirty="0">
                <a:solidFill>
                  <a:srgbClr val="000000"/>
                </a:solidFill>
                <a:latin typeface="Consolas" panose="020B0609020204030204" pitchFamily="49" charset="0"/>
              </a:rPr>
              <a:t>    Person.name =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delete</a:t>
            </a:r>
            <a:r>
              <a:rPr lang="en-IN" sz="1800" dirty="0">
                <a:solidFill>
                  <a:srgbClr val="000000"/>
                </a:solidFill>
                <a:latin typeface="Consolas" panose="020B0609020204030204" pitchFamily="49" charset="0"/>
              </a:rPr>
              <a:t> Person.name;</a:t>
            </a:r>
          </a:p>
          <a:p>
            <a:r>
              <a:rPr lang="en-IN" sz="1800" dirty="0">
                <a:solidFill>
                  <a:srgbClr val="000000"/>
                </a:solidFill>
                <a:latin typeface="Consolas" panose="020B0609020204030204" pitchFamily="49" charset="0"/>
              </a:rPr>
              <a:t>    console.log(Person.name);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obj = </a:t>
            </a:r>
            <a:r>
              <a:rPr lang="en-IN" sz="2000" dirty="0">
                <a:solidFill>
                  <a:srgbClr val="999999"/>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property_1:</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value_1,</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property_2:</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value_2, </a:t>
            </a:r>
          </a:p>
          <a:p>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smtClean="0">
                <a:solidFill>
                  <a:srgbClr val="DD4A68"/>
                </a:solidFill>
                <a:latin typeface="Consolas" panose="020B0609020204030204" pitchFamily="49" charset="0"/>
              </a:rPr>
              <a:t>...,</a:t>
            </a:r>
            <a:endParaRPr lang="en-IN" sz="2000" dirty="0">
              <a:solidFill>
                <a:srgbClr val="DD4A68"/>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'property</a:t>
            </a:r>
            <a:r>
              <a:rPr lang="en-IN" sz="2000" dirty="0" smtClean="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333333"/>
                </a:solidFill>
                <a:latin typeface="Consolas" panose="020B0609020204030204" pitchFamily="49" charset="0"/>
              </a:rPr>
              <a:t>value_n </a:t>
            </a:r>
          </a:p>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a:t>
            </a:r>
            <a:endParaRPr lang="en-IN" sz="2000" dirty="0">
              <a:solidFill>
                <a:srgbClr val="0077AA"/>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9200"/>
            <a:ext cx="88392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da-DK" sz="1800" dirty="0" smtClean="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var</a:t>
            </a:r>
            <a:r>
              <a:rPr lang="da-DK" sz="1800" dirty="0">
                <a:solidFill>
                  <a:srgbClr val="000000"/>
                </a:solidFill>
                <a:latin typeface="Consolas" panose="020B0609020204030204" pitchFamily="49" charset="0"/>
              </a:rPr>
              <a:t> obj1 = { </a:t>
            </a:r>
            <a:r>
              <a:rPr lang="da-DK" sz="1800" dirty="0">
                <a:solidFill>
                  <a:srgbClr val="A31515"/>
                </a:solidFill>
                <a:latin typeface="Consolas" panose="020B0609020204030204" pitchFamily="49" charset="0"/>
              </a:rPr>
              <a:t>"code"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"1"</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"name"</a:t>
            </a:r>
            <a:r>
              <a:rPr lang="da-DK" sz="1800" dirty="0">
                <a:solidFill>
                  <a:srgbClr val="000000"/>
                </a:solidFill>
                <a:latin typeface="Consolas" panose="020B0609020204030204" pitchFamily="49" charset="0"/>
              </a:rPr>
              <a:t>: </a:t>
            </a:r>
            <a:r>
              <a:rPr lang="da-DK" sz="1800" dirty="0">
                <a:solidFill>
                  <a:srgbClr val="A31515"/>
                </a:solidFill>
                <a:latin typeface="Consolas" panose="020B0609020204030204" pitchFamily="49" charset="0"/>
              </a:rPr>
              <a:t>"Saleel Bagde"</a:t>
            </a:r>
            <a:r>
              <a:rPr lang="da-DK"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obj2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 Bagde"</a:t>
            </a:r>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obj3 =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"3"</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 Bagde"</a:t>
            </a:r>
            <a:r>
              <a:rPr lang="en-IN" sz="1800" dirty="0">
                <a:solidFill>
                  <a:srgbClr val="000000"/>
                </a:solidFill>
                <a:latin typeface="Consolas" panose="020B0609020204030204" pitchFamily="49" charset="0"/>
              </a:rPr>
              <a:t> };</a:t>
            </a:r>
          </a:p>
          <a:p>
            <a:endParaRPr lang="en-IN" sz="1800" dirty="0" smtClean="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obj4 = { obj1, obj2, obj3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console.log(obj4 .obj1.code);</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6" name="Rectangle 1"/>
          <p:cNvSpPr>
            <a:spLocks noChangeArrowheads="1"/>
          </p:cNvSpPr>
          <p:nvPr/>
        </p:nvSpPr>
        <p:spPr bwMode="auto">
          <a:xfrm>
            <a:off x="152400" y="2133599"/>
            <a:ext cx="88392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a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x</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console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log</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a</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{x: 2}</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133601"/>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property2</a:t>
            </a:r>
            <a:r>
              <a:rPr lang="en-US" sz="1800" dirty="0" smtClean="0">
                <a:solidFill>
                  <a:srgbClr val="999999"/>
                </a:solidFill>
                <a:latin typeface="Consolas" panose="020B0609020204030204" pitchFamily="49" charset="0"/>
              </a:rPr>
              <a:t>:</a:t>
            </a:r>
            <a:r>
              <a:rPr lang="en-US" sz="1800" dirty="0" smtClean="0">
                <a:solidFill>
                  <a:srgbClr val="333333"/>
                </a:solidFill>
                <a:latin typeface="Consolas" panose="020B0609020204030204" pitchFamily="49" charset="0"/>
              </a:rPr>
              <a:t> </a:t>
            </a:r>
            <a:r>
              <a:rPr lang="en-US" sz="1800" dirty="0">
                <a:solidFill>
                  <a:srgbClr val="0077AA"/>
                </a:solidFill>
                <a:latin typeface="Consolas" panose="020B0609020204030204" pitchFamily="49" charset="0"/>
              </a:rPr>
              <a:t>function</a:t>
            </a:r>
            <a:r>
              <a:rPr lang="en-US" sz="1800" dirty="0">
                <a:solidFill>
                  <a:srgbClr val="333333"/>
                </a:solidFill>
                <a:latin typeface="Consolas" panose="020B0609020204030204" pitchFamily="49" charset="0"/>
              </a:rPr>
              <a:t> </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parameters</a:t>
            </a:r>
            <a:r>
              <a:rPr lang="en-US" sz="1800" dirty="0">
                <a:solidFill>
                  <a:srgbClr val="999999"/>
                </a:solidFill>
                <a:latin typeface="Consolas" panose="020B0609020204030204" pitchFamily="49" charset="0"/>
              </a:rPr>
              <a:t>])</a:t>
            </a:r>
            <a:r>
              <a:rPr lang="en-US" sz="1800" dirty="0">
                <a:solidFill>
                  <a:srgbClr val="333333"/>
                </a:solidFill>
                <a:latin typeface="Consolas" panose="020B0609020204030204" pitchFamily="49" charset="0"/>
              </a:rPr>
              <a:t> </a:t>
            </a:r>
            <a:r>
              <a:rPr lang="en-US" sz="1800" dirty="0" smtClean="0">
                <a:solidFill>
                  <a:srgbClr val="999999"/>
                </a:solidFill>
                <a:latin typeface="Consolas" panose="020B0609020204030204" pitchFamily="49" charset="0"/>
              </a:rPr>
              <a:t>{}, </a:t>
            </a:r>
          </a:p>
          <a:p>
            <a:pPr lvl="0"/>
            <a:r>
              <a:rPr kumimoji="0" lang="en-US" sz="1800" b="0" i="0" u="none" strike="noStrike" cap="none" normalizeH="0" baseline="0" dirty="0">
                <a:ln>
                  <a:noFill/>
                </a:ln>
                <a:solidFill>
                  <a:srgbClr val="999999"/>
                </a:solidFill>
                <a:effectLst/>
                <a:latin typeface="Consolas" panose="020B0609020204030204" pitchFamily="49" charset="0"/>
              </a:rPr>
              <a:t>	</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
        <p:nvSpPr>
          <p:cNvPr id="6" name="Rectangle 1"/>
          <p:cNvSpPr>
            <a:spLocks noChangeArrowheads="1"/>
          </p:cNvSpPr>
          <p:nvPr/>
        </p:nvSpPr>
        <p:spPr bwMode="auto">
          <a:xfrm>
            <a:off x="141514" y="4114800"/>
            <a:ext cx="8686800" cy="13849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function</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parameters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0500" y="1204079"/>
            <a:ext cx="88011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 = {</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 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"getAddress"</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Customer.address;</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console.log(Customer.id, Customer</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'name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Customer.getAddress());</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686800" cy="397031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personDetails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personID: 1001,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personName: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personAge: 41,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Person(x)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p = Person(personDetails)</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console.log(p.personID, p.personName, p.personAge);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278658"/>
            <a:ext cx="8686800" cy="461665"/>
          </a:xfrm>
          <a:prstGeom prst="rect">
            <a:avLst/>
          </a:prstGeom>
        </p:spPr>
        <p:txBody>
          <a:bodyPr wrap="square">
            <a:spAutoFit/>
          </a:bodyPr>
          <a:lstStyle/>
          <a:p>
            <a:r>
              <a:rPr lang="en-IN" dirty="0">
                <a:solidFill>
                  <a:srgbClr val="0070C0"/>
                </a:solidFill>
                <a:latin typeface="Consolas" panose="020B0609020204030204" pitchFamily="49" charset="0"/>
                <a:cs typeface="Arial" panose="020B0604020202020204" pitchFamily="34" charset="0"/>
              </a:rPr>
              <a:t>Object.</a:t>
            </a:r>
            <a:r>
              <a:rPr lang="en-IN" dirty="0">
                <a:solidFill>
                  <a:srgbClr val="DD4A68"/>
                </a:solidFill>
                <a:latin typeface="Consolas" panose="020B0609020204030204" pitchFamily="49" charset="0"/>
              </a:rPr>
              <a:t>keys</a:t>
            </a:r>
            <a:r>
              <a:rPr lang="en-IN" dirty="0">
                <a:solidFill>
                  <a:srgbClr val="999999"/>
                </a:solidFill>
                <a:latin typeface="Consolas" panose="020B0609020204030204" pitchFamily="49" charset="0"/>
              </a:rPr>
              <a:t>(</a:t>
            </a:r>
            <a:r>
              <a:rPr lang="en-IN" dirty="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3" name="Rectangle 2"/>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key)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console.log(key[index]);</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values</a:t>
            </a:r>
            <a:r>
              <a:rPr lang="en-IN" dirty="0">
                <a:solidFill>
                  <a:srgbClr val="999999"/>
                </a:solidFill>
                <a:latin typeface="Consolas" panose="020B0609020204030204" pitchFamily="49" charset="0"/>
              </a:rPr>
              <a:t>(</a:t>
            </a:r>
            <a:r>
              <a:rPr lang="en-IN" dirty="0" smtClean="0">
                <a:solidFill>
                  <a:srgbClr val="333333"/>
                </a:solidFill>
                <a:latin typeface="Consolas" panose="020B0609020204030204" pitchFamily="49" charset="0"/>
              </a:rPr>
              <a:t>obj</a:t>
            </a:r>
            <a:r>
              <a:rPr lang="en-IN" dirty="0">
                <a:solidFill>
                  <a:srgbClr val="999999"/>
                </a:solidFill>
                <a:latin typeface="Consolas" panose="020B0609020204030204" pitchFamily="49" charset="0"/>
              </a:rPr>
              <a:t>)</a:t>
            </a:r>
          </a:p>
        </p:txBody>
      </p:sp>
      <p:sp>
        <p:nvSpPr>
          <p:cNvPr id="10" name="Rectangle 9"/>
          <p:cNvSpPr/>
          <p:nvPr/>
        </p:nvSpPr>
        <p:spPr>
          <a:xfrm>
            <a:off x="152400" y="2921675"/>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customer = </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ID"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smtClean="0">
                <a:solidFill>
                  <a:srgbClr val="A31515"/>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key = Object.keys(customer);</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const</a:t>
            </a:r>
            <a:r>
              <a:rPr lang="en-IN" sz="1800" dirty="0">
                <a:solidFill>
                  <a:srgbClr val="000000"/>
                </a:solidFill>
                <a:latin typeface="Consolas" panose="020B0609020204030204" pitchFamily="49" charset="0"/>
              </a:rPr>
              <a:t> index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value)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console.log(value[index</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61665"/>
          </a:xfrm>
          <a:prstGeom prst="rect">
            <a:avLst/>
          </a:prstGeom>
        </p:spPr>
        <p:txBody>
          <a:bodyPr wrap="square">
            <a:spAutoFit/>
          </a:bodyPr>
          <a:lstStyle/>
          <a:p>
            <a:r>
              <a:rPr lang="en-IN" dirty="0" smtClean="0">
                <a:solidFill>
                  <a:srgbClr val="0070C0"/>
                </a:solidFill>
                <a:latin typeface="Consolas" panose="020B0609020204030204" pitchFamily="49" charset="0"/>
                <a:cs typeface="Arial" panose="020B0604020202020204" pitchFamily="34" charset="0"/>
              </a:rPr>
              <a:t>Object.</a:t>
            </a:r>
            <a:r>
              <a:rPr lang="en-IN" dirty="0" smtClean="0">
                <a:solidFill>
                  <a:srgbClr val="DD4A68"/>
                </a:solidFill>
                <a:latin typeface="Consolas" panose="020B0609020204030204" pitchFamily="49" charset="0"/>
              </a:rPr>
              <a:t>create</a:t>
            </a:r>
            <a:r>
              <a:rPr lang="en-IN" dirty="0">
                <a:solidFill>
                  <a:srgbClr val="999999"/>
                </a:solidFill>
                <a:latin typeface="Consolas" panose="020B0609020204030204" pitchFamily="49" charset="0"/>
              </a:rPr>
              <a:t>(</a:t>
            </a:r>
            <a:r>
              <a:rPr lang="en-IN" dirty="0">
                <a:latin typeface="Consolas" panose="020B0609020204030204" pitchFamily="49" charset="0"/>
              </a:rPr>
              <a:t>proto</a:t>
            </a:r>
            <a:r>
              <a:rPr lang="en-IN" dirty="0">
                <a:solidFill>
                  <a:srgbClr val="999999"/>
                </a:solidFill>
                <a:latin typeface="Consolas" panose="020B0609020204030204" pitchFamily="49" charset="0"/>
              </a:rPr>
              <a:t>[</a:t>
            </a:r>
            <a:r>
              <a:rPr lang="en-IN" dirty="0">
                <a:latin typeface="Consolas" panose="020B0609020204030204" pitchFamily="49" charset="0"/>
              </a:rPr>
              <a:t>, propertiesObject</a:t>
            </a:r>
            <a:r>
              <a:rPr lang="en-IN" dirty="0">
                <a:solidFill>
                  <a:srgbClr val="999999"/>
                </a:solidFill>
                <a:latin typeface="Consolas" panose="020B0609020204030204" pitchFamily="49" charset="0"/>
              </a:rPr>
              <a:t>])</a:t>
            </a:r>
          </a:p>
        </p:txBody>
      </p:sp>
      <p:sp>
        <p:nvSpPr>
          <p:cNvPr id="6" name="Rectangle 5"/>
          <p:cNvSpPr/>
          <p:nvPr/>
        </p:nvSpPr>
        <p:spPr>
          <a:xfrm>
            <a:off x="228600" y="3124200"/>
            <a:ext cx="86868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Person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p = Object.create(</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p.firstName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p.lastName = </a:t>
            </a:r>
            <a:r>
              <a:rPr lang="en-IN" sz="1800" dirty="0">
                <a:solidFill>
                  <a:srgbClr val="A31515"/>
                </a:solidFill>
                <a:latin typeface="Consolas" panose="020B0609020204030204" pitchFamily="49" charset="0"/>
              </a:rPr>
              <a:t>'Bagde'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console.log(p.firstName, p.lastName);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 y="2819400"/>
            <a:ext cx="88011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 = </a:t>
            </a:r>
            <a:r>
              <a:rPr lang="en-IN" sz="1800" dirty="0" smtClean="0">
                <a:solidFill>
                  <a:schemeClr val="bg1">
                    <a:lumMod val="85000"/>
                  </a:schemeClr>
                </a:solidFill>
                <a:latin typeface="Consolas" panose="020B0609020204030204" pitchFamily="49" charset="0"/>
              </a:rPr>
              <a:t>[</a:t>
            </a:r>
          </a:p>
          <a:p>
            <a:r>
              <a:rPr lang="en-IN" sz="1800" dirty="0" smtClean="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"1002"</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9922</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address"</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"Paud Road, PUNE"</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console.table(c);</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 y="1161871"/>
            <a:ext cx="88011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 =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"code"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"mobile"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"9850...."</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a:t>
            </a:r>
            <a:r>
              <a:rPr lang="en-IN" sz="1800" dirty="0" smtClean="0">
                <a:solidFill>
                  <a:srgbClr val="000000"/>
                </a:solidFill>
                <a:latin typeface="Consolas" panose="020B0609020204030204" pitchFamily="49" charset="0"/>
              </a:rPr>
              <a:t>(</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c</a:t>
            </a:r>
            <a:r>
              <a:rPr lang="en-IN" sz="1800" dirty="0">
                <a:solidFill>
                  <a:schemeClr val="bg1">
                    <a:lumMod val="85000"/>
                  </a:schemeClr>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6" name="Rectangle 5"/>
          <p:cNvSpPr/>
          <p:nvPr/>
        </p:nvSpPr>
        <p:spPr>
          <a:xfrm>
            <a:off x="152399" y="4113074"/>
            <a:ext cx="863830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Person </a:t>
            </a:r>
            <a:r>
              <a:rPr lang="en-IN" sz="1800" dirty="0">
                <a:solidFill>
                  <a:srgbClr val="000000"/>
                </a:solidFill>
                <a:latin typeface="Consolas" panose="020B0609020204030204" pitchFamily="49" charset="0"/>
              </a:rPr>
              <a:t>= { </a:t>
            </a:r>
            <a:r>
              <a:rPr lang="en-IN" sz="1800" dirty="0">
                <a:solidFill>
                  <a:srgbClr val="A31515"/>
                </a:solidFill>
                <a:latin typeface="Consolas" panose="020B0609020204030204" pitchFamily="49" charset="0"/>
              </a:rPr>
              <a:t>"id"</a:t>
            </a:r>
            <a:r>
              <a:rPr lang="en-IN" sz="1800" dirty="0">
                <a:solidFill>
                  <a:srgbClr val="000000"/>
                </a:solidFill>
                <a:latin typeface="Consolas" panose="020B0609020204030204" pitchFamily="49" charset="0"/>
              </a:rPr>
              <a:t>: 1001, </a:t>
            </a:r>
            <a:r>
              <a:rPr lang="en-IN" sz="1800" dirty="0">
                <a:solidFill>
                  <a:srgbClr val="A31515"/>
                </a:solidFill>
                <a:latin typeface="Consolas" panose="020B0609020204030204" pitchFamily="49" charset="0"/>
              </a:rPr>
              <a:t>"name"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"Saleel Bagde"</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delete</a:t>
            </a:r>
            <a:r>
              <a:rPr lang="en-IN" sz="1800" dirty="0" smtClean="0">
                <a:solidFill>
                  <a:srgbClr val="000000"/>
                </a:solidFill>
                <a:latin typeface="Consolas" panose="020B0609020204030204" pitchFamily="49" charset="0"/>
              </a:rPr>
              <a:t> 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console.log(Person.id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console.log(Person.name);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DD4A68"/>
                </a:solidFill>
                <a:latin typeface="Consolas" panose="020B0609020204030204" pitchFamily="49" charset="0"/>
              </a:rPr>
              <a:t>expression</a:t>
            </a:r>
            <a:r>
              <a:rPr lang="en-IN" sz="2000" dirty="0">
                <a:solidFill>
                  <a:srgbClr val="0070C0"/>
                </a:solidFill>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DD4A68"/>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0077AA"/>
                </a:solidFill>
                <a:latin typeface="Consolas" panose="020B0609020204030204" pitchFamily="49" charset="0"/>
              </a:rPr>
              <a:t>delete</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'property'</a:t>
            </a:r>
            <a:r>
              <a:rPr lang="en-IN" sz="2000" dirty="0">
                <a:solidFill>
                  <a:srgbClr val="999999"/>
                </a:solidFill>
                <a:latin typeface="Consolas" panose="020B0609020204030204" pitchFamily="49" charset="0"/>
              </a:rPr>
              <a:t>]</a:t>
            </a: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3" name="Rectangle 1"/>
          <p:cNvSpPr>
            <a:spLocks noChangeArrowheads="1"/>
          </p:cNvSpPr>
          <p:nvPr/>
        </p:nvSpPr>
        <p:spPr bwMode="auto">
          <a:xfrm>
            <a:off x="228600" y="3581400"/>
            <a:ext cx="8686800" cy="11079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o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get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set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DD4A68"/>
                </a:solidFill>
                <a:effectLst/>
                <a:latin typeface="Consolas" panose="020B0609020204030204" pitchFamily="49" charset="0"/>
              </a:rPr>
              <a:t>property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895600"/>
            <a:ext cx="86868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o.customerName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"saleel</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201851"/>
            <a:ext cx="3922869" cy="461665"/>
          </a:xfrm>
          <a:prstGeom prst="rect">
            <a:avLst/>
          </a:prstGeom>
        </p:spPr>
        <p:txBody>
          <a:bodyPr wrap="none">
            <a:spAutoFit/>
          </a:bodyPr>
          <a:lstStyle/>
          <a:p>
            <a:r>
              <a:rPr lang="en-US" dirty="0">
                <a:solidFill>
                  <a:srgbClr val="0077AA"/>
                </a:solidFill>
                <a:latin typeface="Consolas" panose="020B0609020204030204" pitchFamily="49" charset="0"/>
              </a:rPr>
              <a:t>set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value</a:t>
            </a:r>
            <a:r>
              <a:rPr lang="en-US" dirty="0" smtClean="0">
                <a:solidFill>
                  <a:srgbClr val="999999"/>
                </a:solidFill>
                <a:latin typeface="Consolas" panose="020B0609020204030204" pitchFamily="49" charset="0"/>
              </a:rPr>
              <a:t>) {}</a:t>
            </a:r>
            <a:endParaRPr lang="en-IN" dirty="0"/>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8320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set</a:t>
            </a:r>
            <a:r>
              <a:rPr lang="en-IN" sz="1800" dirty="0">
                <a:solidFill>
                  <a:srgbClr val="000000"/>
                </a:solidFill>
                <a:latin typeface="Consolas" panose="020B0609020204030204" pitchFamily="49" charset="0"/>
              </a:rPr>
              <a:t> customerName(name)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 = 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get</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console.log(o.customerName);</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2207248"/>
            <a:ext cx="3073277" cy="461665"/>
          </a:xfrm>
          <a:prstGeom prst="rect">
            <a:avLst/>
          </a:prstGeom>
        </p:spPr>
        <p:txBody>
          <a:bodyPr wrap="none">
            <a:spAutoFit/>
          </a:bodyPr>
          <a:lstStyle/>
          <a:p>
            <a:r>
              <a:rPr lang="en-US" dirty="0">
                <a:solidFill>
                  <a:srgbClr val="0077AA"/>
                </a:solidFill>
                <a:latin typeface="Consolas" panose="020B0609020204030204" pitchFamily="49" charset="0"/>
              </a:rPr>
              <a:t>get</a:t>
            </a:r>
            <a:r>
              <a:rPr lang="en-US" dirty="0">
                <a:solidFill>
                  <a:srgbClr val="333333"/>
                </a:solidFill>
                <a:latin typeface="Consolas" panose="020B0609020204030204" pitchFamily="49" charset="0"/>
              </a:rPr>
              <a:t> </a:t>
            </a:r>
            <a:r>
              <a:rPr lang="en-US" dirty="0">
                <a:solidFill>
                  <a:srgbClr val="DD4A68"/>
                </a:solidFill>
                <a:latin typeface="Consolas" panose="020B0609020204030204" pitchFamily="49" charset="0"/>
              </a:rPr>
              <a:t>property</a:t>
            </a:r>
            <a:r>
              <a:rPr lang="en-US" dirty="0">
                <a:solidFill>
                  <a:srgbClr val="999999"/>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999999"/>
                </a:solidFill>
                <a:latin typeface="Consolas" panose="020B0609020204030204" pitchFamily="49" charset="0"/>
              </a:rPr>
              <a:t>{}</a:t>
            </a:r>
            <a:endParaRPr lang="en-IN" dirty="0"/>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61665"/>
          </a:xfrm>
          <a:prstGeom prst="rect">
            <a:avLst/>
          </a:prstGeom>
          <a:noFill/>
        </p:spPr>
        <p:txBody>
          <a:bodyPr wrap="square">
            <a:spAutoFit/>
          </a:bodyPr>
          <a:lstStyle/>
          <a:p>
            <a:r>
              <a:rPr lang="en-IN" dirty="0">
                <a:solidFill>
                  <a:srgbClr val="0077AA"/>
                </a:solidFill>
                <a:latin typeface="Consolas" panose="020B0609020204030204" pitchFamily="49" charset="0"/>
              </a:rPr>
              <a:t>typeof</a:t>
            </a:r>
            <a:r>
              <a:rPr lang="en-IN" sz="2000"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371600"/>
            <a:ext cx="4572000" cy="2031325"/>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Number();</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Boolean();</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a:t>
            </a:r>
            <a:r>
              <a:rPr lang="en-IN" sz="1800" dirty="0" smtClean="0">
                <a:solidFill>
                  <a:srgbClr val="0000FF"/>
                </a:solidFill>
                <a:latin typeface="Consolas" panose="020B0609020204030204" pitchFamily="49" charset="0"/>
              </a:rPr>
              <a:t>typeof</a:t>
            </a:r>
            <a:r>
              <a:rPr lang="en-IN" sz="1800" dirty="0" smtClean="0">
                <a:solidFill>
                  <a:srgbClr val="000000"/>
                </a:solidFill>
                <a:latin typeface="Consolas" panose="020B0609020204030204" pitchFamily="49" charset="0"/>
              </a:rPr>
              <a:t>(x</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91000" y="3435582"/>
            <a:ext cx="4572000" cy="1477328"/>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10;</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p>
          <a:p>
            <a:r>
              <a:rPr lang="en-IN" sz="1800" dirty="0">
                <a:solidFill>
                  <a:srgbClr val="000000"/>
                </a:solidFill>
                <a:latin typeface="Consolas" panose="020B0609020204030204" pitchFamily="49" charset="0"/>
              </a:rPr>
              <a:t>  console.log(</a:t>
            </a:r>
            <a:r>
              <a:rPr lang="en-IN" sz="1800" dirty="0">
                <a:solidFill>
                  <a:srgbClr val="0000FF"/>
                </a:solidFill>
                <a:latin typeface="Consolas" panose="020B0609020204030204" pitchFamily="49" charset="0"/>
              </a:rPr>
              <a:t>typeof</a:t>
            </a:r>
            <a:r>
              <a:rPr lang="en-IN" sz="1800" dirty="0">
                <a:solidFill>
                  <a:srgbClr val="000000"/>
                </a:solidFill>
                <a:latin typeface="Consolas" panose="020B0609020204030204" pitchFamily="49" charset="0"/>
              </a:rPr>
              <a:t> (x));</a:t>
            </a:r>
            <a:endParaRPr lang="en-IN" sz="1800" dirty="0"/>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228600" y="5486400"/>
            <a:ext cx="6553200" cy="369332"/>
          </a:xfrm>
          <a:prstGeom prst="rect">
            <a:avLst/>
          </a:prstGeom>
          <a:solidFill>
            <a:schemeClr val="tx1">
              <a:lumMod val="95000"/>
              <a:lumOff val="5000"/>
            </a:schemeClr>
          </a:solidFill>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typeof</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void</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i="1" dirty="0">
                <a:solidFill>
                  <a:srgbClr val="92D050"/>
                </a:solidFill>
                <a:latin typeface="Consolas" panose="020B0609020204030204" pitchFamily="49" charset="0"/>
              </a:rPr>
              <a:t>// returns undefined</a:t>
            </a: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 </a:t>
            </a:r>
            <a:r>
              <a:rPr lang="en-IN" sz="2000" dirty="0" smtClean="0">
                <a:solidFill>
                  <a:srgbClr val="0070C0"/>
                </a:solidFill>
                <a:latin typeface="Arial" panose="020B0604020202020204" pitchFamily="34" charset="0"/>
                <a:cs typeface="Arial" panose="020B0604020202020204" pitchFamily="34" charset="0"/>
              </a:rPr>
              <a:t>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6" name="Rectangle 5"/>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operator</a:t>
            </a:r>
            <a:r>
              <a:rPr lang="en-IN" sz="2000" dirty="0">
                <a:solidFill>
                  <a:srgbClr val="0070C0"/>
                </a:solidFill>
                <a:latin typeface="Arial" panose="020B0604020202020204" pitchFamily="34" charset="0"/>
                <a:cs typeface="Arial" panose="020B0604020202020204" pitchFamily="34" charset="0"/>
              </a:rPr>
              <a:t>: x </a:t>
            </a:r>
            <a:r>
              <a:rPr lang="en-IN" sz="2000" dirty="0" smtClean="0">
                <a:solidFill>
                  <a:srgbClr val="0070C0"/>
                </a:solidFill>
                <a:latin typeface="Arial" panose="020B0604020202020204" pitchFamily="34" charset="0"/>
                <a:cs typeface="Arial" panose="020B0604020202020204" pitchFamily="34" charset="0"/>
              </a:rPr>
              <a:t>/ y</a:t>
            </a:r>
            <a:endParaRPr lang="en-IN" sz="2000" dirty="0">
              <a:solidFill>
                <a:srgbClr val="0070C0"/>
              </a:solidFill>
              <a:latin typeface="Arial" panose="020B0604020202020204" pitchFamily="34" charset="0"/>
              <a:cs typeface="Arial" panose="020B0604020202020204" pitchFamily="34" charset="0"/>
            </a:endParaRP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819400"/>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938992"/>
          </a:xfrm>
          <a:prstGeom prst="rect">
            <a:avLst/>
          </a:prstGeom>
        </p:spPr>
        <p:txBody>
          <a:bodyPr wrap="square">
            <a:spAutoFit/>
          </a:bodyPr>
          <a:lstStyle/>
          <a:p>
            <a:r>
              <a:rPr lang="en-IN" dirty="0">
                <a:solidFill>
                  <a:srgbClr val="808080"/>
                </a:solidFill>
                <a:latin typeface="Consolas" panose="020B0609020204030204" pitchFamily="49" charset="0"/>
              </a:rPr>
              <a:t>&lt;</a:t>
            </a:r>
            <a:r>
              <a:rPr lang="en-IN" dirty="0">
                <a:solidFill>
                  <a:srgbClr val="569CD6"/>
                </a:solidFill>
                <a:latin typeface="Consolas" panose="020B0609020204030204" pitchFamily="49" charset="0"/>
              </a:rPr>
              <a:t>script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type</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a:t>
            </a:r>
            <a:r>
              <a:rPr lang="en-IN" dirty="0" smtClean="0">
                <a:solidFill>
                  <a:srgbClr val="CE9178"/>
                </a:solidFill>
                <a:latin typeface="Consolas" panose="020B0609020204030204" pitchFamily="49" charset="0"/>
              </a:rPr>
              <a:t>text/javascript"</a:t>
            </a:r>
            <a:r>
              <a:rPr lang="en-IN" dirty="0" smtClean="0">
                <a:solidFill>
                  <a:srgbClr val="808080"/>
                </a:solidFill>
                <a:latin typeface="Consolas" panose="020B0609020204030204" pitchFamily="49" charset="0"/>
              </a:rPr>
              <a:t>&gt;</a:t>
            </a:r>
            <a:endParaRPr lang="en-IN" dirty="0">
              <a:solidFill>
                <a:srgbClr val="D4D4D4"/>
              </a:solidFill>
              <a:latin typeface="Consolas" panose="020B0609020204030204" pitchFamily="49" charset="0"/>
            </a:endParaRPr>
          </a:p>
          <a:p>
            <a:r>
              <a:rPr lang="en-IN" dirty="0" smtClean="0">
                <a:solidFill>
                  <a:srgbClr val="569CD6"/>
                </a:solidFill>
                <a:latin typeface="Consolas" panose="020B0609020204030204" pitchFamily="49" charset="0"/>
              </a:rPr>
              <a:t>  var</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x</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2</a:t>
            </a:r>
            <a:r>
              <a:rPr lang="en-IN" dirty="0">
                <a:solidFill>
                  <a:srgbClr val="D4D4D4"/>
                </a:solidFill>
                <a:latin typeface="Consolas" panose="020B0609020204030204" pitchFamily="49" charset="0"/>
              </a:rPr>
              <a:t>;</a:t>
            </a:r>
          </a:p>
          <a:p>
            <a:r>
              <a:rPr lang="en-IN" dirty="0" smtClean="0">
                <a:solidFill>
                  <a:srgbClr val="569CD6"/>
                </a:solidFill>
                <a:latin typeface="Consolas" panose="020B0609020204030204" pitchFamily="49" charset="0"/>
              </a:rPr>
              <a:t>  var</a:t>
            </a:r>
            <a:r>
              <a:rPr lang="en-IN" dirty="0" smtClean="0">
                <a:solidFill>
                  <a:srgbClr val="D4D4D4"/>
                </a:solidFill>
                <a:latin typeface="Consolas" panose="020B0609020204030204" pitchFamily="49" charset="0"/>
              </a:rPr>
              <a:t> </a:t>
            </a:r>
            <a:r>
              <a:rPr lang="en-IN" dirty="0">
                <a:solidFill>
                  <a:srgbClr val="9CDCFE"/>
                </a:solidFill>
                <a:latin typeface="Consolas" panose="020B0609020204030204" pitchFamily="49" charset="0"/>
              </a:rPr>
              <a:t>y</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x</a:t>
            </a:r>
            <a:r>
              <a:rPr lang="en-IN" dirty="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  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808080"/>
                </a:solidFill>
                <a:latin typeface="Consolas" panose="020B0609020204030204" pitchFamily="49" charset="0"/>
              </a:rPr>
              <a:t>&lt;/</a:t>
            </a:r>
            <a:r>
              <a:rPr lang="en-IN" dirty="0">
                <a:solidFill>
                  <a:srgbClr val="569CD6"/>
                </a:solidFill>
                <a:latin typeface="Consolas" panose="020B0609020204030204" pitchFamily="49" charset="0"/>
              </a:rPr>
              <a:t>script</a:t>
            </a:r>
            <a:r>
              <a:rPr lang="en-IN" dirty="0">
                <a:solidFill>
                  <a:srgbClr val="808080"/>
                </a:solidFill>
                <a:latin typeface="Consolas" panose="020B0609020204030204" pitchFamily="49" charset="0"/>
              </a:rPr>
              <a:t>&gt;</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FFC000"/>
                </a:solidFill>
                <a:latin typeface="Open Sans"/>
              </a:rPr>
              <a:t>Boolean is the </a:t>
            </a:r>
            <a:r>
              <a:rPr lang="en-IN" dirty="0" smtClean="0">
                <a:solidFill>
                  <a:srgbClr val="FFC000"/>
                </a:solidFill>
                <a:latin typeface="Open Sans"/>
              </a:rPr>
              <a:t>result: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boolean type.</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94525" y="1066800"/>
            <a:ext cx="8991600" cy="2351221"/>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608B4E"/>
                </a:solidFill>
                <a:latin typeface="Consolas" panose="020B0609020204030204" pitchFamily="49" charset="0"/>
              </a:rPr>
              <a:t>// </a:t>
            </a:r>
            <a:r>
              <a:rPr lang="en-IN" sz="2000" dirty="0">
                <a:solidFill>
                  <a:srgbClr val="608B4E"/>
                </a:solidFill>
                <a:latin typeface="Consolas" panose="020B0609020204030204" pitchFamily="49" charset="0"/>
              </a:rPr>
              <a:t>true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608B4E"/>
                </a:solidFill>
                <a:latin typeface="Consolas" panose="020B0609020204030204" pitchFamily="49" charset="0"/>
              </a:rPr>
              <a:t>// </a:t>
            </a:r>
            <a:r>
              <a:rPr lang="en-IN" sz="2000" dirty="0">
                <a:solidFill>
                  <a:srgbClr val="608B4E"/>
                </a:solidFill>
                <a:latin typeface="Consolas" panose="020B0609020204030204" pitchFamily="49" charset="0"/>
              </a:rPr>
              <a:t>false</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608B4E"/>
                </a:solidFill>
                <a:latin typeface="Consolas" panose="020B0609020204030204" pitchFamily="49" charset="0"/>
              </a:rPr>
              <a:t>// </a:t>
            </a:r>
            <a:r>
              <a:rPr lang="en-IN" sz="2000" dirty="0">
                <a:solidFill>
                  <a:srgbClr val="608B4E"/>
                </a:solidFill>
                <a:latin typeface="Consolas" panose="020B0609020204030204" pitchFamily="49" charset="0"/>
              </a:rPr>
              <a:t>true</a:t>
            </a:r>
            <a:endParaRPr lang="en-IN" sz="2000" dirty="0">
              <a:solidFill>
                <a:srgbClr val="D4D4D4"/>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1800" dirty="0">
                <a:solidFill>
                  <a:srgbClr val="608B4E"/>
                </a:solidFill>
                <a:latin typeface="Consolas" panose="020B0609020204030204" pitchFamily="49" charset="0"/>
              </a:rPr>
              <a:t>// true, string '2' becomes a number 2</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1800" dirty="0">
                <a:solidFill>
                  <a:srgbClr val="608B4E"/>
                </a:solidFill>
                <a:latin typeface="Consolas" panose="020B0609020204030204" pitchFamily="49" charset="0"/>
              </a:rPr>
              <a:t>// true, string '01' becomes a number 1 </a:t>
            </a:r>
            <a:endParaRPr lang="en-IN" sz="1800" b="0" dirty="0">
              <a:solidFill>
                <a:srgbClr val="D4D4D4"/>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608B4E"/>
                </a:solidFill>
                <a:latin typeface="Consolas" panose="020B0609020204030204" pitchFamily="49" charset="0"/>
              </a:rPr>
              <a:t>// assign the result of the comparison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true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false </a:t>
            </a:r>
            <a:endParaRPr lang="en-IN" sz="2000" dirty="0">
              <a:solidFill>
                <a:srgbClr val="D4D4D4"/>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false</a:t>
            </a:r>
            <a:endParaRPr lang="en-IN" sz="2000" dirty="0">
              <a:solidFill>
                <a:srgbClr val="D4D4D4"/>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true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27891"/>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false</a:t>
            </a:r>
            <a:endParaRPr lang="en-IN" sz="2000" dirty="0">
              <a:solidFill>
                <a:srgbClr val="D4D4D4"/>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false</a:t>
            </a:r>
            <a:endParaRPr lang="en-IN" sz="2000" dirty="0">
              <a:solidFill>
                <a:srgbClr val="D4D4D4"/>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608B4E"/>
                </a:solidFill>
                <a:latin typeface="Consolas" panose="020B0609020204030204" pitchFamily="49" charset="0"/>
              </a:rPr>
              <a:t>// false</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29000"/>
            <a:ext cx="86868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isStudent = </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z = isStudent ? </a:t>
            </a:r>
            <a:r>
              <a:rPr lang="en-IN" sz="1800" dirty="0">
                <a:solidFill>
                  <a:srgbClr val="A31515"/>
                </a:solidFill>
                <a:latin typeface="Consolas" panose="020B0609020204030204" pitchFamily="49" charset="0"/>
              </a:rPr>
              <a:t>"He is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"He not the </a:t>
            </a:r>
            <a:r>
              <a:rPr lang="en-IN" sz="1800" dirty="0" smtClean="0">
                <a:solidFill>
                  <a:srgbClr val="A31515"/>
                </a:solidFill>
                <a:latin typeface="Consolas" panose="020B0609020204030204" pitchFamily="49" charset="0"/>
              </a:rPr>
              <a:t>student"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console.log(z);</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2907268"/>
            <a:ext cx="86868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condition</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0077AA"/>
                </a:solidFill>
                <a:latin typeface="Consolas" panose="020B0609020204030204" pitchFamily="49" charset="0"/>
              </a:rPr>
              <a:t>?</a:t>
            </a:r>
            <a:r>
              <a:rPr lang="en-IN" sz="2000" dirty="0">
                <a:solidFill>
                  <a:srgbClr val="DD4A68"/>
                </a:solidFill>
                <a:latin typeface="Consolas" panose="020B0609020204030204" pitchFamily="49" charset="0"/>
              </a:rPr>
              <a:t> expr1 : expr2</a:t>
            </a:r>
          </a:p>
        </p:txBody>
      </p:sp>
      <p:sp>
        <p:nvSpPr>
          <p:cNvPr id="3" name="Rectangle 2"/>
          <p:cNvSpPr/>
          <p:nvPr/>
        </p:nvSpPr>
        <p:spPr>
          <a:xfrm>
            <a:off x="152400" y="3510677"/>
            <a:ext cx="8686800" cy="2585323"/>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'First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f2()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'Second function'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 == 1 ? f1() : f2();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399" y="4038600"/>
            <a:ext cx="8839199"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x=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Date();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y=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"Sunday"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"Monday"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"Tuesday"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"Wednesday"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"Thursday"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"Friday"</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"Saturday"</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console.log(y[x.getDay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0077AA"/>
                </a:solidFill>
                <a:latin typeface="Consolas" panose="020B0609020204030204" pitchFamily="49" charset="0"/>
              </a:rPr>
              <a:t>window.</a:t>
            </a:r>
            <a:r>
              <a:rPr lang="en-IN" sz="2000" dirty="0">
                <a:solidFill>
                  <a:srgbClr val="DD4A68"/>
                </a:solidFill>
                <a:latin typeface="Consolas" panose="020B0609020204030204" pitchFamily="49" charset="0"/>
              </a:rPr>
              <a:t>alert</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6" name="Rectangle 5"/>
          <p:cNvSpPr/>
          <p:nvPr/>
        </p:nvSpPr>
        <p:spPr>
          <a:xfrm>
            <a:off x="152399" y="3937337"/>
            <a:ext cx="8839199"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alert(</a:t>
            </a:r>
            <a:r>
              <a:rPr lang="en-IN" sz="2000" dirty="0">
                <a:solidFill>
                  <a:srgbClr val="A31515"/>
                </a:solidFill>
                <a:latin typeface="Consolas" panose="020B0609020204030204" pitchFamily="49" charset="0"/>
              </a:rPr>
              <a:t>"Hello World!"</a:t>
            </a:r>
            <a:r>
              <a:rPr lang="en-IN" sz="2000" dirty="0">
                <a:solidFill>
                  <a:srgbClr val="000000"/>
                </a:solidFill>
                <a:latin typeface="Consolas" panose="020B0609020204030204" pitchFamily="49" charset="0"/>
              </a:rPr>
              <a:t>);</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0" name="Rectangle 9"/>
          <p:cNvSpPr/>
          <p:nvPr/>
        </p:nvSpPr>
        <p:spPr>
          <a:xfrm>
            <a:off x="228599" y="4343400"/>
            <a:ext cx="8762999" cy="1631216"/>
          </a:xfrm>
          <a:prstGeom prst="rect">
            <a:avLst/>
          </a:prstGeom>
        </p:spPr>
        <p:txBody>
          <a:bodyPr wrap="square">
            <a:spAutoFit/>
          </a:bodyPr>
          <a:lstStyle/>
          <a:p>
            <a:r>
              <a:rPr lang="en-IN" sz="2000" dirty="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smtClean="0">
                <a:solidFill>
                  <a:srgbClr val="0000FF"/>
                </a:solidFill>
                <a:latin typeface="Consolas" panose="020B0609020204030204" pitchFamily="49" charset="0"/>
              </a:rPr>
              <a:t>if</a:t>
            </a:r>
            <a:r>
              <a:rPr lang="en-IN" sz="2000" dirty="0" smtClean="0">
                <a:solidFill>
                  <a:srgbClr val="000000"/>
                </a:solidFill>
                <a:latin typeface="Consolas" panose="020B0609020204030204" pitchFamily="49" charset="0"/>
              </a:rPr>
              <a:t> </a:t>
            </a:r>
            <a:r>
              <a:rPr lang="en-IN" sz="2000" dirty="0">
                <a:solidFill>
                  <a:srgbClr val="000000"/>
                </a:solidFill>
                <a:latin typeface="Consolas" panose="020B0609020204030204" pitchFamily="49" charset="0"/>
              </a:rPr>
              <a:t>(window.confirm(</a:t>
            </a:r>
            <a:r>
              <a:rPr lang="en-IN" sz="2000" dirty="0">
                <a:solidFill>
                  <a:srgbClr val="A31515"/>
                </a:solidFill>
                <a:latin typeface="Consolas" panose="020B0609020204030204" pitchFamily="49" charset="0"/>
              </a:rPr>
              <a:t>"Do you really want to leave?"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cs typeface="Arial" panose="020B0604020202020204" pitchFamily="34" charset="0"/>
              </a:rPr>
              <a:t>/// Do something…</a:t>
            </a:r>
          </a:p>
          <a:p>
            <a:r>
              <a:rPr lang="en-IN" sz="2000" dirty="0">
                <a:solidFill>
                  <a:srgbClr val="000000"/>
                </a:solidFill>
                <a:latin typeface="Consolas" panose="020B0609020204030204" pitchFamily="49" charset="0"/>
              </a:rPr>
              <a:t>   </a:t>
            </a:r>
            <a:r>
              <a:rPr lang="en-IN" sz="2000" dirty="0" smtClean="0">
                <a:solidFill>
                  <a:srgbClr val="000000"/>
                </a:solidFill>
                <a:latin typeface="Consolas" panose="020B0609020204030204" pitchFamily="49" charset="0"/>
              </a:rPr>
              <a:t>}</a:t>
            </a:r>
            <a:endParaRPr lang="en-IN" sz="2000" dirty="0">
              <a:solidFill>
                <a:srgbClr val="000000"/>
              </a:solidFill>
              <a:latin typeface="Consolas" panose="020B0609020204030204" pitchFamily="49" charset="0"/>
            </a:endParaRP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4" name="Rectangle 3"/>
          <p:cNvSpPr/>
          <p:nvPr/>
        </p:nvSpPr>
        <p:spPr>
          <a:xfrm>
            <a:off x="155863" y="4927937"/>
            <a:ext cx="8835735" cy="1015663"/>
          </a:xfrm>
          <a:prstGeom prst="rect">
            <a:avLst/>
          </a:prstGeom>
        </p:spPr>
        <p:txBody>
          <a:bodyPr wrap="square">
            <a:spAutoFit/>
          </a:bodyPr>
          <a:lstStyle/>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type</a:t>
            </a:r>
            <a:r>
              <a:rPr lang="en-IN" sz="2000" dirty="0">
                <a:solidFill>
                  <a:srgbClr val="0000FF"/>
                </a:solidFill>
                <a:latin typeface="Consolas" panose="020B0609020204030204" pitchFamily="49" charset="0"/>
              </a:rPr>
              <a:t>="text/javascript"&gt;</a:t>
            </a:r>
            <a:endParaRPr lang="en-IN" sz="2000" dirty="0">
              <a:solidFill>
                <a:srgbClr val="000000"/>
              </a:solidFill>
              <a:latin typeface="Consolas" panose="020B0609020204030204" pitchFamily="49" charset="0"/>
            </a:endParaRPr>
          </a:p>
          <a:p>
            <a:r>
              <a:rPr lang="en-IN" sz="2000" dirty="0" smtClean="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x = prompt(</a:t>
            </a:r>
            <a:r>
              <a:rPr lang="en-IN" sz="2000" dirty="0">
                <a:solidFill>
                  <a:srgbClr val="A31515"/>
                </a:solidFill>
                <a:latin typeface="Consolas" panose="020B0609020204030204" pitchFamily="49" charset="0"/>
              </a:rPr>
              <a:t>"Enter Value!"</a:t>
            </a:r>
            <a:r>
              <a:rPr lang="en-IN" sz="2000" dirty="0">
                <a:solidFill>
                  <a:srgbClr val="000000"/>
                </a:solidFill>
                <a:latin typeface="Consolas" panose="020B0609020204030204" pitchFamily="49" charset="0"/>
              </a:rPr>
              <a:t>, 1001);</a:t>
            </a:r>
          </a:p>
          <a:p>
            <a:r>
              <a:rPr lang="en-IN" sz="2000" dirty="0" smtClean="0">
                <a:solidFill>
                  <a:srgbClr val="0000FF"/>
                </a:solidFill>
                <a:latin typeface="Consolas" panose="020B0609020204030204" pitchFamily="49" charset="0"/>
              </a:rPr>
              <a:t>&lt;/</a:t>
            </a:r>
            <a:r>
              <a:rPr lang="en-IN" sz="2000" dirty="0">
                <a:solidFill>
                  <a:srgbClr val="800000"/>
                </a:solidFill>
                <a:latin typeface="Consolas" panose="020B0609020204030204" pitchFamily="49" charset="0"/>
              </a:rPr>
              <a:t>script</a:t>
            </a:r>
            <a:r>
              <a:rPr lang="en-IN" sz="2000" dirty="0">
                <a:solidFill>
                  <a:srgbClr val="0000FF"/>
                </a:solidFill>
                <a:latin typeface="Consolas" panose="020B0609020204030204" pitchFamily="49" charset="0"/>
              </a:rPr>
              <a:t>&gt;</a:t>
            </a:r>
            <a:endParaRPr lang="en-IN" sz="2000" dirty="0"/>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result = window.</a:t>
            </a:r>
            <a:r>
              <a:rPr lang="en-IN" sz="2000" dirty="0" smtClean="0">
                <a:solidFill>
                  <a:srgbClr val="DD4A68"/>
                </a:solidFill>
                <a:latin typeface="Consolas" panose="020B0609020204030204" pitchFamily="49" charset="0"/>
              </a:rPr>
              <a:t>prompt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message, default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14256</TotalTime>
  <Words>13808</Words>
  <Application>Microsoft Office PowerPoint</Application>
  <PresentationFormat>On-screen Show (4:3)</PresentationFormat>
  <Paragraphs>2098</Paragraphs>
  <Slides>207</Slides>
  <Notes>5</Notes>
  <HiddenSlides>1</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207</vt:i4>
      </vt:variant>
    </vt:vector>
  </HeadingPairs>
  <TitlesOfParts>
    <vt:vector size="226" baseType="lpstr">
      <vt:lpstr>aleoregular</vt:lpstr>
      <vt:lpstr>Arial</vt:lpstr>
      <vt:lpstr>Arial</vt:lpstr>
      <vt:lpstr>BlinkMacSystemFont</vt:lpstr>
      <vt:lpstr>Bookman Old Style</vt:lpstr>
      <vt:lpstr>Calibri</vt:lpstr>
      <vt:lpstr>Cambria</vt:lpstr>
      <vt:lpstr>Cambria Math</vt:lpstr>
      <vt:lpstr>Century</vt:lpstr>
      <vt:lpstr>Consolas</vt:lpstr>
      <vt:lpstr>Gill Sans MT</vt:lpstr>
      <vt:lpstr>inherit</vt:lpstr>
      <vt:lpstr>Open Sans</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2784</cp:revision>
  <cp:lastPrinted>1601-01-01T00:00:00Z</cp:lastPrinted>
  <dcterms:created xsi:type="dcterms:W3CDTF">2001-07-06T15:43:27Z</dcterms:created>
  <dcterms:modified xsi:type="dcterms:W3CDTF">2018-03-27T05:12:18Z</dcterms:modified>
  <cp:category>HTML Programming</cp:category>
</cp:coreProperties>
</file>