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10" r:id="rId6"/>
    <p:sldId id="811" r:id="rId7"/>
    <p:sldId id="816" r:id="rId8"/>
    <p:sldId id="824" r:id="rId9"/>
    <p:sldId id="825" r:id="rId10"/>
    <p:sldId id="826" r:id="rId11"/>
    <p:sldId id="837" r:id="rId12"/>
    <p:sldId id="834" r:id="rId13"/>
    <p:sldId id="835" r:id="rId14"/>
    <p:sldId id="836" r:id="rId15"/>
    <p:sldId id="827" r:id="rId16"/>
    <p:sldId id="828" r:id="rId17"/>
    <p:sldId id="830" r:id="rId18"/>
    <p:sldId id="829" r:id="rId19"/>
    <p:sldId id="822" r:id="rId20"/>
    <p:sldId id="823" r:id="rId21"/>
    <p:sldId id="820" r:id="rId22"/>
    <p:sldId id="821" r:id="rId23"/>
    <p:sldId id="818" r:id="rId24"/>
    <p:sldId id="819" r:id="rId25"/>
    <p:sldId id="793" r:id="rId26"/>
    <p:sldId id="792" r:id="rId27"/>
    <p:sldId id="812" r:id="rId28"/>
    <p:sldId id="813" r:id="rId29"/>
    <p:sldId id="795" r:id="rId30"/>
    <p:sldId id="796" r:id="rId31"/>
    <p:sldId id="814" r:id="rId32"/>
    <p:sldId id="815" r:id="rId33"/>
    <p:sldId id="832" r:id="rId34"/>
    <p:sldId id="833" r:id="rId35"/>
    <p:sldId id="831" r:id="rId36"/>
    <p:sldId id="797" r:id="rId37"/>
    <p:sldId id="798" r:id="rId38"/>
    <p:sldId id="799" r:id="rId39"/>
    <p:sldId id="800" r:id="rId40"/>
    <p:sldId id="801" r:id="rId41"/>
    <p:sldId id="802" r:id="rId42"/>
    <p:sldId id="803" r:id="rId43"/>
    <p:sldId id="804" r:id="rId44"/>
    <p:sldId id="805" r:id="rId45"/>
    <p:sldId id="806" r:id="rId46"/>
    <p:sldId id="807" r:id="rId47"/>
    <p:sldId id="808" r:id="rId48"/>
    <p:sldId id="809" r:id="rId49"/>
    <p:sldId id="78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2B4"/>
    <a:srgbClr val="0099FF"/>
    <a:srgbClr val="482A28"/>
    <a:srgbClr val="AD4F4D"/>
    <a:srgbClr val="503120"/>
    <a:srgbClr val="CDFF4F"/>
    <a:srgbClr val="FFFF21"/>
    <a:srgbClr val="6DFE62"/>
    <a:srgbClr val="65FFF8"/>
    <a:srgbClr val="A4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3/26/2018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solidFill>
                  <a:srgbClr val="4682B4"/>
                </a:solidFill>
                <a:latin typeface="Arial" pitchFamily="34" charset="0"/>
                <a:cs typeface="Arial" pitchFamily="34" charset="0"/>
              </a:rPr>
              <a:t>Python</a:t>
            </a:r>
            <a:endParaRPr lang="en-US" sz="4800" b="1" dirty="0">
              <a:solidFill>
                <a:srgbClr val="4682B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string</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228600" y="1777425"/>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a:t>
            </a:r>
            <a:r>
              <a:rPr lang="en-IN" sz="1600" dirty="0" smtClean="0">
                <a:solidFill>
                  <a:srgbClr val="CDFF4F"/>
                </a:solidFill>
                <a:latin typeface="Consolas" panose="020B0609020204030204" pitchFamily="49" charset="0"/>
                <a:cs typeface="Segoe UI Light" panose="020B0502040204020203" pitchFamily="34" charset="0"/>
              </a:rPr>
              <a:t>Infoway Technologies';</a:t>
            </a:r>
          </a:p>
          <a:p>
            <a:r>
              <a:rPr lang="en-IN" sz="1600" dirty="0">
                <a:solidFill>
                  <a:srgbClr val="CDFF4F"/>
                </a:solidFill>
                <a:latin typeface="Consolas" panose="020B0609020204030204" pitchFamily="49" charset="0"/>
                <a:cs typeface="Segoe UI Light" panose="020B0502040204020203" pitchFamily="34" charset="0"/>
              </a:rPr>
              <a:t>&gt;&gt;&gt; y = </a:t>
            </a:r>
            <a:r>
              <a:rPr lang="en-IN" sz="1600" dirty="0" smtClean="0">
                <a:solidFill>
                  <a:srgbClr val="CDFF4F"/>
                </a:solidFill>
                <a:latin typeface="Consolas" panose="020B0609020204030204" pitchFamily="49" charset="0"/>
                <a:cs typeface="Segoe UI Light" panose="020B0502040204020203" pitchFamily="34" charset="0"/>
              </a:rPr>
              <a:t>'Pune';</a:t>
            </a:r>
            <a:endParaRPr lang="en-IN" sz="1600" dirty="0">
              <a:solidFill>
                <a:srgbClr val="CDFF4F"/>
              </a:solidFill>
              <a:latin typeface="Consolas" panose="020B0609020204030204" pitchFamily="49" charset="0"/>
              <a:cs typeface="Segoe UI Light" panose="020B0502040204020203" pitchFamily="34" charset="0"/>
            </a:endParaRPr>
          </a:p>
        </p:txBody>
      </p:sp>
      <p:sp>
        <p:nvSpPr>
          <p:cNvPr id="10" name="Rectangle 9"/>
          <p:cNvSpPr/>
          <p:nvPr/>
        </p:nvSpPr>
        <p:spPr>
          <a:xfrm>
            <a:off x="228600" y="8382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09526629"/>
              </p:ext>
            </p:extLst>
          </p:nvPr>
        </p:nvGraphicFramePr>
        <p:xfrm>
          <a:off x="228600" y="2514600"/>
          <a:ext cx="8686800" cy="1112520"/>
        </p:xfrm>
        <a:graphic>
          <a:graphicData uri="http://schemas.openxmlformats.org/drawingml/2006/table">
            <a:tbl>
              <a:tblPr firstRow="1" bandRow="1">
                <a:tableStyleId>{5940675A-B579-460E-94D1-54222C63F5DA}</a:tableStyleId>
              </a:tblPr>
              <a:tblGrid>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tblGrid>
              <a:tr h="370840">
                <a:tc>
                  <a:txBody>
                    <a:bodyPr/>
                    <a:lstStyle/>
                    <a:p>
                      <a:pPr algn="ctr"/>
                      <a:r>
                        <a:rPr lang="en-IN" sz="1200" b="1" dirty="0" smtClean="0">
                          <a:solidFill>
                            <a:srgbClr val="0070C0"/>
                          </a:solidFill>
                          <a:latin typeface="Arial" panose="020B0604020202020204" pitchFamily="34" charset="0"/>
                          <a:cs typeface="Arial" panose="020B0604020202020204" pitchFamily="34" charset="0"/>
                        </a:rPr>
                        <a:t>I</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F</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O</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W</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A</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Y</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T</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E</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C</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H</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N</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O</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L</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O</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G</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I</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E</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S</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200" dirty="0" smtClean="0">
                          <a:latin typeface="Arial" panose="020B0604020202020204" pitchFamily="34" charset="0"/>
                          <a:cs typeface="Arial" panose="020B0604020202020204" pitchFamily="34" charset="0"/>
                        </a:rPr>
                        <a:t>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9</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11</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19</a:t>
                      </a:r>
                      <a:endParaRPr lang="en-IN" sz="120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200" dirty="0" smtClean="0">
                          <a:latin typeface="Arial" panose="020B0604020202020204" pitchFamily="34" charset="0"/>
                          <a:cs typeface="Arial" panose="020B0604020202020204" pitchFamily="34" charset="0"/>
                        </a:rPr>
                        <a:t>-20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-19</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-11</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-9</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a:t>
                      </a:r>
                      <a:endParaRPr lang="en-IN" sz="120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152400" y="228600"/>
            <a:ext cx="5431971" cy="523220"/>
          </a:xfrm>
          <a:prstGeom prst="rect">
            <a:avLst/>
          </a:prstGeom>
          <a:solidFill>
            <a:srgbClr val="FFFF00"/>
          </a:solidFill>
        </p:spPr>
        <p:txBody>
          <a:bodyPr wrap="square">
            <a:spAutoFit/>
          </a:bodyPr>
          <a:lstStyle/>
          <a:p>
            <a:r>
              <a:rPr lang="en-IN" sz="14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2830004857"/>
              </p:ext>
            </p:extLst>
          </p:nvPr>
        </p:nvGraphicFramePr>
        <p:xfrm>
          <a:off x="228600" y="3733800"/>
          <a:ext cx="8686800" cy="2494280"/>
        </p:xfrm>
        <a:graphic>
          <a:graphicData uri="http://schemas.openxmlformats.org/drawingml/2006/table">
            <a:tbl>
              <a:tblPr firstRow="1" bandRow="1">
                <a:tableStyleId>{5940675A-B579-460E-94D1-54222C63F5DA}</a:tableStyleId>
              </a:tblPr>
              <a:tblGrid>
                <a:gridCol w="2514600"/>
                <a:gridCol w="617220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t>&gt;&gt;&gt; print(x)</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a:t>
                      </a:r>
                      <a:endParaRPr kumimoji="0" lang="en-IN" kern="1200" dirty="0">
                        <a:solidFill>
                          <a:schemeClr val="tx1"/>
                        </a:solidFill>
                        <a:latin typeface="+mn-lt"/>
                        <a:ea typeface="+mn-ea"/>
                        <a:cs typeface="+mn-cs"/>
                      </a:endParaRPr>
                    </a:p>
                  </a:txBody>
                  <a:tcPr/>
                </a:tc>
              </a:tr>
              <a:tr h="370840">
                <a:tc>
                  <a:txBody>
                    <a:bodyPr/>
                    <a:lstStyle/>
                    <a:p>
                      <a:r>
                        <a:rPr lang="en-IN" dirty="0" smtClean="0"/>
                        <a:t>&gt;&gt;&gt; print(x * 2)</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 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a:t>
                      </a:r>
                      <a:endParaRPr kumimoji="0" lang="en-IN" kern="1200" dirty="0">
                        <a:solidFill>
                          <a:schemeClr val="tx1"/>
                        </a:solidFill>
                        <a:latin typeface="+mn-lt"/>
                        <a:ea typeface="+mn-ea"/>
                        <a:cs typeface="+mn-cs"/>
                      </a:endParaRPr>
                    </a:p>
                  </a:txBody>
                  <a:tcPr/>
                </a:tc>
              </a:tr>
              <a:tr h="370840">
                <a:tc>
                  <a:txBody>
                    <a:bodyPr/>
                    <a:lstStyle/>
                    <a:p>
                      <a:r>
                        <a:rPr lang="en-IN" dirty="0" smtClean="0"/>
                        <a:t>&gt;&gt;&gt; print(x +" " + y);</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 Pune</a:t>
                      </a:r>
                      <a:endParaRPr kumimoji="0" lang="en-IN" kern="1200" dirty="0">
                        <a:solidFill>
                          <a:schemeClr val="tx1"/>
                        </a:solidFill>
                        <a:latin typeface="+mn-lt"/>
                        <a:ea typeface="+mn-ea"/>
                        <a:cs typeface="+mn-cs"/>
                      </a:endParaRPr>
                    </a:p>
                  </a:txBody>
                  <a:tcPr/>
                </a:tc>
              </a:tr>
              <a:tr h="370840">
                <a:tc>
                  <a:txBody>
                    <a:bodyPr/>
                    <a:lstStyle/>
                    <a:p>
                      <a:r>
                        <a:rPr lang="en-IN" dirty="0" smtClean="0"/>
                        <a:t>&gt;&gt;&gt; print(x[0:7])</a:t>
                      </a:r>
                    </a:p>
                    <a:p>
                      <a:r>
                        <a:rPr lang="en-IN" dirty="0" smtClean="0"/>
                        <a:t>&gt;&gt;&gt; print (x[:7])</a:t>
                      </a:r>
                      <a:endParaRPr lang="en-IN" dirty="0"/>
                    </a:p>
                  </a:txBody>
                  <a:tcPr/>
                </a:tc>
                <a:tc>
                  <a:txBody>
                    <a:bodyPr/>
                    <a:lstStyle/>
                    <a:p>
                      <a:r>
                        <a:rPr kumimoji="0" lang="en-IN" kern="1200" dirty="0" smtClean="0">
                          <a:solidFill>
                            <a:schemeClr val="tx1"/>
                          </a:solidFill>
                          <a:latin typeface="+mn-lt"/>
                          <a:ea typeface="+mn-ea"/>
                          <a:cs typeface="+mn-cs"/>
                        </a:rPr>
                        <a:t>Infoway</a:t>
                      </a:r>
                    </a:p>
                    <a:p>
                      <a:r>
                        <a:rPr kumimoji="0" lang="en-IN" kern="1200" dirty="0" smtClean="0">
                          <a:solidFill>
                            <a:schemeClr val="tx1"/>
                          </a:solidFill>
                          <a:latin typeface="+mn-lt"/>
                          <a:ea typeface="+mn-ea"/>
                          <a:cs typeface="+mn-cs"/>
                        </a:rPr>
                        <a:t>Infoway</a:t>
                      </a:r>
                      <a:endParaRPr kumimoji="0" lang="en-IN" kern="1200" dirty="0">
                        <a:solidFill>
                          <a:schemeClr val="tx1"/>
                        </a:solidFill>
                        <a:latin typeface="+mn-lt"/>
                        <a:ea typeface="+mn-ea"/>
                        <a:cs typeface="+mn-cs"/>
                      </a:endParaRPr>
                    </a:p>
                  </a:txBody>
                  <a:tcPr/>
                </a:tc>
              </a:tr>
              <a:tr h="370840">
                <a:tc>
                  <a:txBody>
                    <a:bodyPr/>
                    <a:lstStyle/>
                    <a:p>
                      <a:endParaRPr lang="en-IN" dirty="0"/>
                    </a:p>
                  </a:txBody>
                  <a:tcPr/>
                </a:tc>
                <a:tc>
                  <a:txBody>
                    <a:bodyPr/>
                    <a:lstStyle/>
                    <a:p>
                      <a:endParaRPr kumimoji="0" lang="en-IN"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string</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228600" y="710625"/>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a:t>
            </a:r>
            <a:r>
              <a:rPr lang="en-IN" sz="1600" dirty="0" smtClean="0">
                <a:solidFill>
                  <a:srgbClr val="CDFF4F"/>
                </a:solidFill>
                <a:latin typeface="Consolas" panose="020B0609020204030204" pitchFamily="49" charset="0"/>
                <a:cs typeface="Segoe UI Light" panose="020B0502040204020203" pitchFamily="34" charset="0"/>
              </a:rPr>
              <a:t>Infoway Technologies';</a:t>
            </a:r>
          </a:p>
          <a:p>
            <a:r>
              <a:rPr lang="en-IN" sz="1600" dirty="0">
                <a:solidFill>
                  <a:srgbClr val="CDFF4F"/>
                </a:solidFill>
                <a:latin typeface="Consolas" panose="020B0609020204030204" pitchFamily="49" charset="0"/>
                <a:cs typeface="Segoe UI Light" panose="020B0502040204020203" pitchFamily="34" charset="0"/>
              </a:rPr>
              <a:t>&gt;&gt;&gt; y = </a:t>
            </a:r>
            <a:r>
              <a:rPr lang="en-IN" sz="1600" dirty="0" smtClean="0">
                <a:solidFill>
                  <a:srgbClr val="CDFF4F"/>
                </a:solidFill>
                <a:latin typeface="Consolas" panose="020B0609020204030204" pitchFamily="49" charset="0"/>
                <a:cs typeface="Segoe UI Light" panose="020B0502040204020203" pitchFamily="34" charset="0"/>
              </a:rPr>
              <a:t>'Pune';</a:t>
            </a:r>
            <a:endParaRPr lang="en-IN" sz="1600" dirty="0">
              <a:solidFill>
                <a:srgbClr val="CDFF4F"/>
              </a:solidFill>
              <a:latin typeface="Consolas" panose="020B0609020204030204" pitchFamily="49" charset="0"/>
              <a:cs typeface="Segoe UI Light" panose="020B05020402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27455778"/>
              </p:ext>
            </p:extLst>
          </p:nvPr>
        </p:nvGraphicFramePr>
        <p:xfrm>
          <a:off x="228600" y="1468120"/>
          <a:ext cx="8686800" cy="2494280"/>
        </p:xfrm>
        <a:graphic>
          <a:graphicData uri="http://schemas.openxmlformats.org/drawingml/2006/table">
            <a:tbl>
              <a:tblPr firstRow="1" bandRow="1">
                <a:tableStyleId>{5940675A-B579-460E-94D1-54222C63F5DA}</a:tableStyleId>
              </a:tblPr>
              <a:tblGrid>
                <a:gridCol w="2514600"/>
                <a:gridCol w="617220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t>&gt;&gt;&gt; print(x)</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a:t>
                      </a:r>
                      <a:endParaRPr kumimoji="0" lang="en-IN" kern="1200" dirty="0">
                        <a:solidFill>
                          <a:schemeClr val="tx1"/>
                        </a:solidFill>
                        <a:latin typeface="+mn-lt"/>
                        <a:ea typeface="+mn-ea"/>
                        <a:cs typeface="+mn-cs"/>
                      </a:endParaRPr>
                    </a:p>
                  </a:txBody>
                  <a:tcPr/>
                </a:tc>
              </a:tr>
              <a:tr h="370840">
                <a:tc>
                  <a:txBody>
                    <a:bodyPr/>
                    <a:lstStyle/>
                    <a:p>
                      <a:r>
                        <a:rPr lang="en-IN" dirty="0" smtClean="0"/>
                        <a:t>&gt;&gt;&gt; print(x * 2)</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 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a:t>
                      </a:r>
                      <a:endParaRPr kumimoji="0" lang="en-IN" kern="1200" dirty="0">
                        <a:solidFill>
                          <a:schemeClr val="tx1"/>
                        </a:solidFill>
                        <a:latin typeface="+mn-lt"/>
                        <a:ea typeface="+mn-ea"/>
                        <a:cs typeface="+mn-cs"/>
                      </a:endParaRPr>
                    </a:p>
                  </a:txBody>
                  <a:tcPr/>
                </a:tc>
              </a:tr>
              <a:tr h="370840">
                <a:tc>
                  <a:txBody>
                    <a:bodyPr/>
                    <a:lstStyle/>
                    <a:p>
                      <a:r>
                        <a:rPr lang="en-IN" dirty="0" smtClean="0"/>
                        <a:t>&gt;&gt;&gt; print(x +" " + y);</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 Pune</a:t>
                      </a:r>
                      <a:endParaRPr kumimoji="0" lang="en-IN" kern="1200" dirty="0">
                        <a:solidFill>
                          <a:schemeClr val="tx1"/>
                        </a:solidFill>
                        <a:latin typeface="+mn-lt"/>
                        <a:ea typeface="+mn-ea"/>
                        <a:cs typeface="+mn-cs"/>
                      </a:endParaRPr>
                    </a:p>
                  </a:txBody>
                  <a:tcPr/>
                </a:tc>
              </a:tr>
              <a:tr h="370840">
                <a:tc>
                  <a:txBody>
                    <a:bodyPr/>
                    <a:lstStyle/>
                    <a:p>
                      <a:r>
                        <a:rPr lang="en-IN" dirty="0" smtClean="0"/>
                        <a:t>&gt;&gt;&gt; print(x[0:7])</a:t>
                      </a:r>
                    </a:p>
                    <a:p>
                      <a:r>
                        <a:rPr lang="en-IN" dirty="0" smtClean="0"/>
                        <a:t>&gt;&gt;&gt; print (x[:7])</a:t>
                      </a:r>
                      <a:endParaRPr lang="en-IN" dirty="0"/>
                    </a:p>
                  </a:txBody>
                  <a:tcPr/>
                </a:tc>
                <a:tc>
                  <a:txBody>
                    <a:bodyPr/>
                    <a:lstStyle/>
                    <a:p>
                      <a:r>
                        <a:rPr kumimoji="0" lang="en-IN" kern="1200" dirty="0" smtClean="0">
                          <a:solidFill>
                            <a:schemeClr val="tx1"/>
                          </a:solidFill>
                          <a:latin typeface="+mn-lt"/>
                          <a:ea typeface="+mn-ea"/>
                          <a:cs typeface="+mn-cs"/>
                        </a:rPr>
                        <a:t>Infoway</a:t>
                      </a:r>
                    </a:p>
                    <a:p>
                      <a:r>
                        <a:rPr kumimoji="0" lang="en-IN" kern="1200" dirty="0" smtClean="0">
                          <a:solidFill>
                            <a:schemeClr val="tx1"/>
                          </a:solidFill>
                          <a:latin typeface="+mn-lt"/>
                          <a:ea typeface="+mn-ea"/>
                          <a:cs typeface="+mn-cs"/>
                        </a:rPr>
                        <a:t>Infoway</a:t>
                      </a:r>
                      <a:endParaRPr kumimoji="0" lang="en-IN" kern="1200" dirty="0">
                        <a:solidFill>
                          <a:schemeClr val="tx1"/>
                        </a:solidFill>
                        <a:latin typeface="+mn-lt"/>
                        <a:ea typeface="+mn-ea"/>
                        <a:cs typeface="+mn-cs"/>
                      </a:endParaRPr>
                    </a:p>
                  </a:txBody>
                  <a:tcPr/>
                </a:tc>
              </a:tr>
              <a:tr h="370840">
                <a:tc>
                  <a:txBody>
                    <a:bodyPr/>
                    <a:lstStyle/>
                    <a:p>
                      <a:endParaRPr lang="en-IN" dirty="0"/>
                    </a:p>
                  </a:txBody>
                  <a:tcPr/>
                </a:tc>
                <a:tc>
                  <a:txBody>
                    <a:bodyPr/>
                    <a:lstStyle/>
                    <a:p>
                      <a:endParaRPr kumimoji="0" lang="en-IN"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Sequence Types — </a:t>
            </a:r>
            <a:r>
              <a:rPr lang="en-IN" sz="3600" dirty="0" smtClean="0">
                <a:solidFill>
                  <a:schemeClr val="bg1">
                    <a:lumMod val="95000"/>
                  </a:schemeClr>
                </a:solidFill>
                <a:latin typeface="Arial" panose="020B0604020202020204" pitchFamily="34" charset="0"/>
                <a:cs typeface="Arial" panose="020B0604020202020204" pitchFamily="34" charset="0"/>
              </a:rPr>
              <a:t>list</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8600" y="1840468"/>
            <a:ext cx="2307042" cy="400110"/>
          </a:xfrm>
          <a:prstGeom prst="rect">
            <a:avLst/>
          </a:prstGeom>
        </p:spPr>
        <p:txBody>
          <a:bodyPr wrap="none">
            <a:spAutoFit/>
          </a:bodyPr>
          <a:lstStyle/>
          <a:p>
            <a:r>
              <a:rPr lang="en-IN" sz="2000" dirty="0">
                <a:solidFill>
                  <a:srgbClr val="298AE5"/>
                </a:solidFill>
                <a:latin typeface="Gill Sans MT (Body)"/>
                <a:cs typeface="Arial" panose="020B0604020202020204" pitchFamily="34" charset="0"/>
              </a:rPr>
              <a:t>class</a:t>
            </a:r>
            <a:r>
              <a:rPr lang="en-IN" sz="2000" dirty="0">
                <a:latin typeface="Gill Sans MT (Body)"/>
              </a:rPr>
              <a:t> </a:t>
            </a:r>
            <a:r>
              <a:rPr lang="en-IN" sz="2000" dirty="0">
                <a:solidFill>
                  <a:srgbClr val="298AE5"/>
                </a:solidFill>
                <a:latin typeface="Gill Sans MT (Body)"/>
                <a:cs typeface="Arial" panose="020B0604020202020204" pitchFamily="34" charset="0"/>
              </a:rPr>
              <a:t>list</a:t>
            </a:r>
            <a:r>
              <a:rPr lang="en-IN" sz="2000" dirty="0">
                <a:solidFill>
                  <a:schemeClr val="bg1">
                    <a:lumMod val="85000"/>
                  </a:schemeClr>
                </a:solidFill>
                <a:latin typeface="Gill Sans MT (Body)"/>
                <a:cs typeface="Arial" panose="020B0604020202020204" pitchFamily="34" charset="0"/>
              </a:rPr>
              <a:t>([</a:t>
            </a:r>
            <a:r>
              <a:rPr lang="en-IN" sz="2000" dirty="0">
                <a:latin typeface="Gill Sans MT (Body)"/>
                <a:cs typeface="Arial" panose="020B0604020202020204" pitchFamily="34" charset="0"/>
              </a:rPr>
              <a:t>iterable</a:t>
            </a:r>
            <a:r>
              <a:rPr lang="en-IN" sz="2000" dirty="0">
                <a:solidFill>
                  <a:schemeClr val="bg1">
                    <a:lumMod val="85000"/>
                  </a:schemeClr>
                </a:solidFill>
                <a:latin typeface="Gill Sans MT (Body)"/>
                <a:cs typeface="Arial" panose="020B0604020202020204" pitchFamily="34" charset="0"/>
              </a:rPr>
              <a:t>])</a:t>
            </a:r>
          </a:p>
        </p:txBody>
      </p:sp>
      <p:sp>
        <p:nvSpPr>
          <p:cNvPr id="3" name="Rectangle 2"/>
          <p:cNvSpPr/>
          <p:nvPr/>
        </p:nvSpPr>
        <p:spPr>
          <a:xfrm>
            <a:off x="228600" y="1600200"/>
            <a:ext cx="851515" cy="369332"/>
          </a:xfrm>
          <a:prstGeom prst="rect">
            <a:avLst/>
          </a:prstGeom>
        </p:spPr>
        <p:txBody>
          <a:bodyPr wrap="none">
            <a:spAutoFit/>
          </a:bodyPr>
          <a:lstStyle/>
          <a:p>
            <a:r>
              <a:rPr lang="en-IN" dirty="0" smtClean="0">
                <a:solidFill>
                  <a:schemeClr val="bg1">
                    <a:lumMod val="75000"/>
                  </a:schemeClr>
                </a:solidFill>
              </a:rPr>
              <a:t>syntax</a:t>
            </a:r>
            <a:endParaRPr lang="en-IN" dirty="0">
              <a:solidFill>
                <a:schemeClr val="bg1">
                  <a:lumMod val="75000"/>
                </a:schemeClr>
              </a:solidFill>
            </a:endParaRPr>
          </a:p>
        </p:txBody>
      </p:sp>
      <p:sp>
        <p:nvSpPr>
          <p:cNvPr id="9" name="Rectangle 8"/>
          <p:cNvSpPr/>
          <p:nvPr/>
        </p:nvSpPr>
        <p:spPr>
          <a:xfrm>
            <a:off x="228600" y="2438400"/>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a:t>
            </a:r>
            <a:r>
              <a:rPr lang="en-IN" sz="1600" dirty="0" smtClean="0">
                <a:solidFill>
                  <a:srgbClr val="CDFF4F"/>
                </a:solidFill>
                <a:latin typeface="Consolas" panose="020B0609020204030204" pitchFamily="49" charset="0"/>
                <a:cs typeface="Segoe UI Light" panose="020B0502040204020203" pitchFamily="34" charset="0"/>
              </a:rPr>
              <a:t>fruits = [</a:t>
            </a:r>
            <a:r>
              <a:rPr lang="en-IN" sz="1600" dirty="0">
                <a:solidFill>
                  <a:srgbClr val="CDFF4F"/>
                </a:solidFill>
                <a:latin typeface="Consolas" panose="020B0609020204030204" pitchFamily="49" charset="0"/>
                <a:cs typeface="Segoe UI Light" panose="020B0502040204020203" pitchFamily="34" charset="0"/>
              </a:rPr>
              <a:t>'apple', </a:t>
            </a:r>
            <a:r>
              <a:rPr lang="en-IN" sz="1600" dirty="0" smtClean="0">
                <a:solidFill>
                  <a:srgbClr val="CDFF4F"/>
                </a:solidFill>
                <a:latin typeface="Consolas" panose="020B0609020204030204" pitchFamily="49" charset="0"/>
                <a:cs typeface="Segoe UI Light" panose="020B0502040204020203" pitchFamily="34" charset="0"/>
              </a:rPr>
              <a:t>'orange</a:t>
            </a:r>
            <a:r>
              <a:rPr lang="en-IN" sz="1600" dirty="0">
                <a:solidFill>
                  <a:srgbClr val="CDFF4F"/>
                </a:solidFill>
                <a:latin typeface="Consolas" panose="020B0609020204030204" pitchFamily="49" charset="0"/>
                <a:cs typeface="Segoe UI Light" panose="020B0502040204020203" pitchFamily="34" charset="0"/>
              </a:rPr>
              <a:t>', 'banana', 'grapes', 'mango</a:t>
            </a:r>
            <a:r>
              <a:rPr lang="en-IN" sz="1600" dirty="0" smtClean="0">
                <a:solidFill>
                  <a:srgbClr val="CDFF4F"/>
                </a:solidFill>
                <a:latin typeface="Consolas" panose="020B0609020204030204" pitchFamily="49" charset="0"/>
                <a:cs typeface="Segoe UI Light" panose="020B0502040204020203" pitchFamily="34" charset="0"/>
              </a:rPr>
              <a:t>'];</a:t>
            </a:r>
          </a:p>
          <a:p>
            <a:r>
              <a:rPr lang="en-IN" sz="1600" dirty="0">
                <a:solidFill>
                  <a:srgbClr val="CDFF4F"/>
                </a:solidFill>
                <a:latin typeface="Consolas" panose="020B0609020204030204" pitchFamily="49" charset="0"/>
                <a:cs typeface="Segoe UI Light" panose="020B0502040204020203" pitchFamily="34" charset="0"/>
              </a:rPr>
              <a:t>&gt;&gt;&gt; </a:t>
            </a:r>
            <a:r>
              <a:rPr lang="en-IN" sz="1600" dirty="0" smtClean="0">
                <a:solidFill>
                  <a:srgbClr val="CDFF4F"/>
                </a:solidFill>
                <a:latin typeface="Consolas" panose="020B0609020204030204" pitchFamily="49" charset="0"/>
                <a:cs typeface="Segoe UI Light" panose="020B0502040204020203" pitchFamily="34" charset="0"/>
              </a:rPr>
              <a:t>units </a:t>
            </a:r>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a:t>
            </a:r>
            <a:r>
              <a:rPr lang="en-IN" sz="1600" dirty="0">
                <a:solidFill>
                  <a:srgbClr val="CDFF4F"/>
                </a:solidFill>
                <a:latin typeface="Consolas" panose="020B0609020204030204" pitchFamily="49" charset="0"/>
                <a:cs typeface="Segoe UI Light" panose="020B0502040204020203" pitchFamily="34" charset="0"/>
              </a:rPr>
              <a:t>'</a:t>
            </a:r>
            <a:r>
              <a:rPr lang="en-IN" sz="1600" dirty="0" smtClean="0">
                <a:solidFill>
                  <a:srgbClr val="CDFF4F"/>
                </a:solidFill>
                <a:latin typeface="Consolas" panose="020B0609020204030204" pitchFamily="49" charset="0"/>
                <a:cs typeface="Segoe UI Light" panose="020B0502040204020203" pitchFamily="34" charset="0"/>
              </a:rPr>
              <a:t>kg</a:t>
            </a:r>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'dozen', 'litre', </a:t>
            </a:r>
            <a:r>
              <a:rPr lang="en-IN" sz="1600" dirty="0">
                <a:solidFill>
                  <a:srgbClr val="CDFF4F"/>
                </a:solidFill>
                <a:latin typeface="Consolas" panose="020B0609020204030204" pitchFamily="49" charset="0"/>
                <a:cs typeface="Segoe UI Light" panose="020B0502040204020203" pitchFamily="34" charset="0"/>
              </a:rPr>
              <a:t>'pounds</a:t>
            </a:r>
            <a:r>
              <a:rPr lang="en-IN" sz="1600" dirty="0" smtClean="0">
                <a:solidFill>
                  <a:srgbClr val="CDFF4F"/>
                </a:solidFill>
                <a:latin typeface="Consolas" panose="020B0609020204030204" pitchFamily="49" charset="0"/>
                <a:cs typeface="Segoe UI Light" panose="020B0502040204020203" pitchFamily="34" charset="0"/>
              </a:rPr>
              <a:t>'];</a:t>
            </a:r>
            <a:endParaRPr lang="en-IN" sz="1600" dirty="0">
              <a:solidFill>
                <a:srgbClr val="CDFF4F"/>
              </a:solidFill>
              <a:latin typeface="Consolas" panose="020B0609020204030204" pitchFamily="49"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1660555"/>
              </p:ext>
            </p:extLst>
          </p:nvPr>
        </p:nvGraphicFramePr>
        <p:xfrm>
          <a:off x="228600" y="3124200"/>
          <a:ext cx="8686800" cy="3235960"/>
        </p:xfrm>
        <a:graphic>
          <a:graphicData uri="http://schemas.openxmlformats.org/drawingml/2006/table">
            <a:tbl>
              <a:tblPr firstRow="1" bandRow="1">
                <a:tableStyleId>{5940675A-B579-460E-94D1-54222C63F5DA}</a:tableStyleId>
              </a:tblPr>
              <a:tblGrid>
                <a:gridCol w="2514600"/>
                <a:gridCol w="617220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t>&gt;&gt;&gt; print(fruits)</a:t>
                      </a:r>
                      <a:endParaRPr lang="en-IN" dirty="0"/>
                    </a:p>
                  </a:txBody>
                  <a:tcPr/>
                </a:tc>
                <a:tc>
                  <a:txBody>
                    <a:bodyPr/>
                    <a:lstStyle/>
                    <a:p>
                      <a:r>
                        <a:rPr kumimoji="0" lang="en-IN" kern="1200" dirty="0" smtClean="0">
                          <a:solidFill>
                            <a:schemeClr val="tx1"/>
                          </a:solidFill>
                          <a:latin typeface="+mn-lt"/>
                          <a:ea typeface="+mn-ea"/>
                          <a:cs typeface="+mn-cs"/>
                        </a:rPr>
                        <a:t>['apple', 'orange', 'banana', 'grapes', 'mango']</a:t>
                      </a:r>
                      <a:endParaRPr kumimoji="0" lang="en-IN" kern="1200" dirty="0">
                        <a:solidFill>
                          <a:schemeClr val="tx1"/>
                        </a:solidFill>
                        <a:latin typeface="+mn-lt"/>
                        <a:ea typeface="+mn-ea"/>
                        <a:cs typeface="+mn-cs"/>
                      </a:endParaRPr>
                    </a:p>
                  </a:txBody>
                  <a:tcPr/>
                </a:tc>
              </a:tr>
              <a:tr h="370840">
                <a:tc>
                  <a:txBody>
                    <a:bodyPr/>
                    <a:lstStyle/>
                    <a:p>
                      <a:r>
                        <a:rPr lang="en-IN" dirty="0" smtClean="0"/>
                        <a:t>&gt;&gt;&gt; print(fruits[3])</a:t>
                      </a:r>
                      <a:endParaRPr lang="en-IN" dirty="0"/>
                    </a:p>
                  </a:txBody>
                  <a:tcPr/>
                </a:tc>
                <a:tc>
                  <a:txBody>
                    <a:bodyPr/>
                    <a:lstStyle/>
                    <a:p>
                      <a:r>
                        <a:rPr kumimoji="0" lang="en-IN" kern="1200" dirty="0" smtClean="0">
                          <a:solidFill>
                            <a:schemeClr val="tx1"/>
                          </a:solidFill>
                          <a:latin typeface="+mn-lt"/>
                          <a:ea typeface="+mn-ea"/>
                          <a:cs typeface="+mn-cs"/>
                        </a:rPr>
                        <a:t>grapes</a:t>
                      </a:r>
                      <a:endParaRPr kumimoji="0" lang="en-IN" kern="1200" dirty="0">
                        <a:solidFill>
                          <a:schemeClr val="tx1"/>
                        </a:solidFill>
                        <a:latin typeface="+mn-lt"/>
                        <a:ea typeface="+mn-ea"/>
                        <a:cs typeface="+mn-cs"/>
                      </a:endParaRPr>
                    </a:p>
                  </a:txBody>
                  <a:tcPr/>
                </a:tc>
              </a:tr>
              <a:tr h="370840">
                <a:tc>
                  <a:txBody>
                    <a:bodyPr/>
                    <a:lstStyle/>
                    <a:p>
                      <a:r>
                        <a:rPr lang="en-IN" dirty="0" smtClean="0"/>
                        <a:t>&gt;&gt;&gt; print(fruits[-3])</a:t>
                      </a:r>
                      <a:endParaRPr lang="en-IN" dirty="0"/>
                    </a:p>
                  </a:txBody>
                  <a:tcPr/>
                </a:tc>
                <a:tc>
                  <a:txBody>
                    <a:bodyPr/>
                    <a:lstStyle/>
                    <a:p>
                      <a:r>
                        <a:rPr kumimoji="0" lang="en-IN" kern="1200" dirty="0" smtClean="0">
                          <a:solidFill>
                            <a:schemeClr val="tx1"/>
                          </a:solidFill>
                          <a:latin typeface="+mn-lt"/>
                          <a:ea typeface="+mn-ea"/>
                          <a:cs typeface="+mn-cs"/>
                        </a:rPr>
                        <a:t>banana</a:t>
                      </a:r>
                      <a:endParaRPr kumimoji="0" lang="en-IN" kern="1200" dirty="0">
                        <a:solidFill>
                          <a:schemeClr val="tx1"/>
                        </a:solidFill>
                        <a:latin typeface="+mn-lt"/>
                        <a:ea typeface="+mn-ea"/>
                        <a:cs typeface="+mn-cs"/>
                      </a:endParaRPr>
                    </a:p>
                  </a:txBody>
                  <a:tcPr/>
                </a:tc>
              </a:tr>
              <a:tr h="370840">
                <a:tc>
                  <a:txBody>
                    <a:bodyPr/>
                    <a:lstStyle/>
                    <a:p>
                      <a:r>
                        <a:rPr lang="en-IN" dirty="0" smtClean="0"/>
                        <a:t>&gt;&gt;&gt; print(fruits[:3])</a:t>
                      </a:r>
                      <a:endParaRPr lang="en-IN" dirty="0"/>
                    </a:p>
                  </a:txBody>
                  <a:tcPr/>
                </a:tc>
                <a:tc>
                  <a:txBody>
                    <a:bodyPr/>
                    <a:lstStyle/>
                    <a:p>
                      <a:r>
                        <a:rPr kumimoji="0" lang="en-IN" kern="1200" dirty="0" smtClean="0">
                          <a:solidFill>
                            <a:schemeClr val="tx1"/>
                          </a:solidFill>
                          <a:latin typeface="+mn-lt"/>
                          <a:ea typeface="+mn-ea"/>
                          <a:cs typeface="+mn-cs"/>
                        </a:rPr>
                        <a:t>['apple', 'orange', 'banana']</a:t>
                      </a:r>
                      <a:endParaRPr kumimoji="0" lang="en-IN"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print(fruits[1:3])</a:t>
                      </a:r>
                    </a:p>
                  </a:txBody>
                  <a:tcPr/>
                </a:tc>
                <a:tc>
                  <a:txBody>
                    <a:bodyPr/>
                    <a:lstStyle/>
                    <a:p>
                      <a:r>
                        <a:rPr lang="en-IN" dirty="0" smtClean="0"/>
                        <a:t>['orange', 'banana']</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print(fruits + units)</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fruits + units</a:t>
                      </a:r>
                    </a:p>
                  </a:txBody>
                  <a:tcPr/>
                </a:tc>
                <a:tc>
                  <a:txBody>
                    <a:bodyPr/>
                    <a:lstStyle/>
                    <a:p>
                      <a:r>
                        <a:rPr lang="en-IN" dirty="0" smtClean="0"/>
                        <a:t>['apple', 'orange', 'banana', 'grapes', 'mango', 'kg', 'dozen', 'litre', 'pounds']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print()</a:t>
                      </a:r>
                    </a:p>
                  </a:txBody>
                  <a:tcPr/>
                </a:tc>
                <a:tc>
                  <a:txBody>
                    <a:bodyPr/>
                    <a:lstStyle/>
                    <a:p>
                      <a:endParaRPr lang="en-IN" dirty="0"/>
                    </a:p>
                  </a:txBody>
                  <a:tcPr/>
                </a:tc>
              </a:tr>
            </a:tbl>
          </a:graphicData>
        </a:graphic>
      </p:graphicFrame>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Sequence Types </a:t>
            </a:r>
            <a:r>
              <a:rPr lang="en-IN" sz="3600" dirty="0" smtClean="0">
                <a:solidFill>
                  <a:schemeClr val="bg1">
                    <a:lumMod val="95000"/>
                  </a:schemeClr>
                </a:solidFill>
                <a:latin typeface="Arial" panose="020B0604020202020204" pitchFamily="34" charset="0"/>
                <a:cs typeface="Arial" panose="020B0604020202020204" pitchFamily="34" charset="0"/>
              </a:rPr>
              <a:t>— tuple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Sequence Types </a:t>
            </a:r>
            <a:r>
              <a:rPr lang="en-IN" sz="3600" dirty="0" smtClean="0">
                <a:solidFill>
                  <a:schemeClr val="bg1">
                    <a:lumMod val="95000"/>
                  </a:schemeClr>
                </a:solidFill>
                <a:latin typeface="Arial" panose="020B0604020202020204" pitchFamily="34" charset="0"/>
                <a:cs typeface="Arial" panose="020B0604020202020204" pitchFamily="34" charset="0"/>
              </a:rPr>
              <a:t>— range</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Operators</a:t>
            </a:r>
            <a:endParaRPr lang="en-US" dirty="0"/>
          </a:p>
        </p:txBody>
      </p:sp>
    </p:spTree>
    <p:extLst>
      <p:ext uri="{BB962C8B-B14F-4D97-AF65-F5344CB8AC3E}">
        <p14:creationId xmlns:p14="http://schemas.microsoft.com/office/powerpoint/2010/main" val="1921889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50635181"/>
              </p:ext>
            </p:extLst>
          </p:nvPr>
        </p:nvGraphicFramePr>
        <p:xfrm>
          <a:off x="228600" y="1981200"/>
          <a:ext cx="8686800" cy="3906520"/>
        </p:xfrm>
        <a:graphic>
          <a:graphicData uri="http://schemas.openxmlformats.org/drawingml/2006/table">
            <a:tbl>
              <a:tblPr firstRow="1" bandRow="1">
                <a:tableStyleId>{7E9639D4-E3E2-4D34-9284-5A2195B3D0D7}</a:tableStyleId>
              </a:tblPr>
              <a:tblGrid>
                <a:gridCol w="1066800"/>
                <a:gridCol w="7620000"/>
              </a:tblGrid>
              <a:tr h="0">
                <a:tc>
                  <a:txBody>
                    <a:bodyPr/>
                    <a:lstStyle/>
                    <a:p>
                      <a:pPr algn="l" fontAlgn="t"/>
                      <a:r>
                        <a:rPr lang="en-IN" sz="1600" dirty="0">
                          <a:effectLst/>
                          <a:latin typeface="Arial" panose="020B0604020202020204" pitchFamily="34" charset="0"/>
                          <a:cs typeface="Arial" panose="020B0604020202020204" pitchFamily="34" charset="0"/>
                        </a:rPr>
                        <a:t>Operator</a:t>
                      </a:r>
                    </a:p>
                  </a:txBody>
                  <a:tcPr marL="76200" marR="76200" marT="76200" marB="76200"/>
                </a:tc>
                <a:tc>
                  <a:txBody>
                    <a:bodyPr/>
                    <a:lstStyle/>
                    <a:p>
                      <a:pPr algn="l" fontAlgn="t"/>
                      <a:r>
                        <a:rPr lang="en-IN" sz="1600" dirty="0">
                          <a:effectLst/>
                          <a:latin typeface="Arial" panose="020B0604020202020204" pitchFamily="34" charset="0"/>
                          <a:cs typeface="Arial" panose="020B0604020202020204" pitchFamily="34" charset="0"/>
                        </a:rPr>
                        <a:t>Description</a:t>
                      </a:r>
                    </a:p>
                  </a:txBody>
                  <a:tcPr marL="76200" marR="76200" marT="76200" marB="76200"/>
                </a:tc>
              </a:tr>
              <a:tr h="370840">
                <a:tc>
                  <a:txBody>
                    <a:bodyPr/>
                    <a:lstStyle/>
                    <a:p>
                      <a:pPr algn="ctr"/>
                      <a:r>
                        <a:rPr lang="en-IN" sz="1600" b="0" kern="1200" dirty="0" smtClean="0">
                          <a:solidFill>
                            <a:srgbClr val="00B0F0"/>
                          </a:solidFill>
                          <a:latin typeface="Arial" panose="020B0604020202020204" pitchFamily="34" charset="0"/>
                          <a:ea typeface="+mn-ea"/>
                          <a:cs typeface="Arial" panose="020B0604020202020204" pitchFamily="34" charset="0"/>
                        </a:rPr>
                        <a:t>+</a:t>
                      </a:r>
                      <a:endParaRPr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Concatenation</a:t>
                      </a:r>
                      <a:endParaRPr lang="en-IN" sz="1600" dirty="0">
                        <a:latin typeface="Arial" panose="020B0604020202020204" pitchFamily="34" charset="0"/>
                        <a:cs typeface="Arial" panose="020B0604020202020204" pitchFamily="34" charset="0"/>
                      </a:endParaRPr>
                    </a:p>
                  </a:txBody>
                  <a:tcPr/>
                </a:tc>
              </a:tr>
              <a:tr h="370840">
                <a:tc>
                  <a:txBody>
                    <a:bodyPr/>
                    <a:lstStyle/>
                    <a:p>
                      <a:pPr algn="ctr"/>
                      <a:r>
                        <a:rPr lang="en-IN" sz="1600" b="0" kern="1200" dirty="0" smtClean="0">
                          <a:solidFill>
                            <a:srgbClr val="00B0F0"/>
                          </a:solidFill>
                          <a:latin typeface="Arial" panose="020B0604020202020204" pitchFamily="34" charset="0"/>
                          <a:ea typeface="+mn-ea"/>
                          <a:cs typeface="Arial" panose="020B0604020202020204" pitchFamily="34" charset="0"/>
                        </a:rPr>
                        <a:t>*</a:t>
                      </a:r>
                      <a:endParaRPr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Repetition -</a:t>
                      </a:r>
                      <a:r>
                        <a:rPr lang="en-IN" sz="1600" baseline="0" dirty="0" smtClean="0">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1" kern="1200" baseline="0" dirty="0" smtClean="0">
                          <a:solidFill>
                            <a:schemeClr val="tx1"/>
                          </a:solidFill>
                          <a:latin typeface="Arial" panose="020B0604020202020204" pitchFamily="34" charset="0"/>
                          <a:ea typeface="+mn-ea"/>
                          <a:cs typeface="Arial" panose="020B0604020202020204" pitchFamily="34" charset="0"/>
                        </a:rPr>
                        <a:t>&gt;&gt;&gt; x*2</a:t>
                      </a:r>
                    </a:p>
                  </a:txBody>
                  <a:tcPr/>
                </a:tc>
              </a:tr>
              <a:tr h="264160">
                <a:tc>
                  <a:txBody>
                    <a:bodyPr/>
                    <a:lstStyle/>
                    <a:p>
                      <a:pPr algn="ctr"/>
                      <a:r>
                        <a:rPr lang="en-IN" sz="1600" b="0" kern="1200" dirty="0" smtClean="0">
                          <a:solidFill>
                            <a:srgbClr val="00B0F0"/>
                          </a:solidFill>
                          <a:latin typeface="Arial" panose="020B0604020202020204" pitchFamily="34" charset="0"/>
                          <a:ea typeface="+mn-ea"/>
                          <a:cs typeface="Arial" panose="020B0604020202020204" pitchFamily="34" charset="0"/>
                        </a:rPr>
                        <a:t>[ ]</a:t>
                      </a:r>
                      <a:endParaRPr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Slice - Gives the character from the given index	</a:t>
                      </a:r>
                    </a:p>
                    <a:p>
                      <a:r>
                        <a:rPr lang="en-IN" sz="1600" b="1" dirty="0" smtClean="0">
                          <a:latin typeface="Arial" panose="020B0604020202020204" pitchFamily="34" charset="0"/>
                          <a:cs typeface="Arial" panose="020B0604020202020204" pitchFamily="34" charset="0"/>
                        </a:rPr>
                        <a:t>&gt;&gt;&gt; x[1] </a:t>
                      </a:r>
                      <a:r>
                        <a:rPr lang="en-IN" sz="1600" b="0" dirty="0" smtClean="0">
                          <a:latin typeface="Arial" panose="020B0604020202020204" pitchFamily="34" charset="0"/>
                          <a:cs typeface="Arial" panose="020B0604020202020204" pitchFamily="34" charset="0"/>
                        </a:rPr>
                        <a:t>will print 'I'</a:t>
                      </a:r>
                      <a:endParaRPr lang="en-IN" sz="1600" b="0" dirty="0">
                        <a:latin typeface="Arial" panose="020B0604020202020204" pitchFamily="34" charset="0"/>
                        <a:cs typeface="Arial" panose="020B0604020202020204" pitchFamily="34" charset="0"/>
                      </a:endParaRPr>
                    </a:p>
                  </a:txBody>
                  <a:tcPr/>
                </a:tc>
              </a:tr>
              <a:tr h="370840">
                <a:tc>
                  <a:txBody>
                    <a:bodyPr/>
                    <a:lstStyle/>
                    <a:p>
                      <a:pPr algn="ctr"/>
                      <a:r>
                        <a:rPr kumimoji="0" lang="en-IN" sz="1600" b="0" kern="1200" dirty="0" smtClean="0">
                          <a:solidFill>
                            <a:srgbClr val="00B0F0"/>
                          </a:solidFill>
                          <a:latin typeface="Arial" panose="020B0604020202020204" pitchFamily="34" charset="0"/>
                          <a:ea typeface="+mn-ea"/>
                          <a:cs typeface="Arial" panose="020B0604020202020204" pitchFamily="34" charset="0"/>
                        </a:rPr>
                        <a:t>[ : ]</a:t>
                      </a:r>
                      <a:endParaRPr kumimoji="0"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Range Slice - Gives the characters from the given range	</a:t>
                      </a:r>
                    </a:p>
                    <a:p>
                      <a:r>
                        <a:rPr lang="en-IN" sz="1600" b="1" dirty="0" smtClean="0">
                          <a:latin typeface="Arial" panose="020B0604020202020204" pitchFamily="34" charset="0"/>
                          <a:cs typeface="Arial" panose="020B0604020202020204" pitchFamily="34" charset="0"/>
                        </a:rPr>
                        <a:t>&gt;&gt;&gt; x [1:4] </a:t>
                      </a:r>
                      <a:r>
                        <a:rPr lang="en-IN" sz="1600" dirty="0" smtClean="0">
                          <a:latin typeface="Arial" panose="020B0604020202020204" pitchFamily="34" charset="0"/>
                          <a:cs typeface="Arial" panose="020B0604020202020204" pitchFamily="34" charset="0"/>
                        </a:rPr>
                        <a:t>will print 'Info'</a:t>
                      </a:r>
                      <a:endParaRPr lang="en-IN" sz="1600" dirty="0">
                        <a:latin typeface="Arial" panose="020B0604020202020204" pitchFamily="34" charset="0"/>
                        <a:cs typeface="Arial" panose="020B0604020202020204" pitchFamily="34" charset="0"/>
                      </a:endParaRPr>
                    </a:p>
                  </a:txBody>
                  <a:tcPr/>
                </a:tc>
              </a:tr>
              <a:tr h="370840">
                <a:tc>
                  <a:txBody>
                    <a:bodyPr/>
                    <a:lstStyle/>
                    <a:p>
                      <a:pPr algn="ctr"/>
                      <a:r>
                        <a:rPr kumimoji="0" lang="en-IN" sz="1600" b="0" kern="1200" dirty="0" smtClean="0">
                          <a:solidFill>
                            <a:srgbClr val="00B0F0"/>
                          </a:solidFill>
                          <a:latin typeface="Arial" panose="020B0604020202020204" pitchFamily="34" charset="0"/>
                          <a:ea typeface="+mn-ea"/>
                          <a:cs typeface="Arial" panose="020B0604020202020204" pitchFamily="34" charset="0"/>
                        </a:rPr>
                        <a:t>in</a:t>
                      </a:r>
                      <a:endParaRPr kumimoji="0"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true if a character exists in the given string.</a:t>
                      </a:r>
                    </a:p>
                    <a:p>
                      <a:r>
                        <a:rPr kumimoji="0" lang="en-IN" sz="1600" b="1" kern="1200" dirty="0" smtClean="0">
                          <a:solidFill>
                            <a:schemeClr val="tx1"/>
                          </a:solidFill>
                          <a:latin typeface="Arial" panose="020B0604020202020204" pitchFamily="34" charset="0"/>
                          <a:ea typeface="+mn-ea"/>
                          <a:cs typeface="Arial" panose="020B0604020202020204" pitchFamily="34" charset="0"/>
                        </a:rPr>
                        <a:t>&gt;&gt;&gt; 'T' in x</a:t>
                      </a:r>
                      <a:endParaRPr kumimoji="0" lang="en-IN" sz="1600" b="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algn="ctr"/>
                      <a:r>
                        <a:rPr kumimoji="0" lang="en-IN" sz="1600" b="0" kern="1200" dirty="0" smtClean="0">
                          <a:solidFill>
                            <a:srgbClr val="00B0F0"/>
                          </a:solidFill>
                          <a:latin typeface="Arial" panose="020B0604020202020204" pitchFamily="34" charset="0"/>
                          <a:ea typeface="+mn-ea"/>
                          <a:cs typeface="Arial" panose="020B0604020202020204" pitchFamily="34" charset="0"/>
                        </a:rPr>
                        <a:t>not in</a:t>
                      </a:r>
                      <a:endParaRPr kumimoji="0"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true if a character does not exist in the given string.</a:t>
                      </a:r>
                    </a:p>
                    <a:p>
                      <a:r>
                        <a:rPr kumimoji="0" lang="en-IN" sz="1600" b="1" kern="1200" dirty="0" smtClean="0">
                          <a:solidFill>
                            <a:schemeClr val="tx1"/>
                          </a:solidFill>
                          <a:latin typeface="Arial" panose="020B0604020202020204" pitchFamily="34" charset="0"/>
                          <a:ea typeface="+mn-ea"/>
                          <a:cs typeface="Arial" panose="020B0604020202020204" pitchFamily="34" charset="0"/>
                        </a:rPr>
                        <a:t>&gt;&gt;&gt; 'A' in x</a:t>
                      </a:r>
                      <a:endParaRPr lang="en-IN" sz="1600" dirty="0">
                        <a:latin typeface="Arial" panose="020B0604020202020204" pitchFamily="34" charset="0"/>
                        <a:cs typeface="Arial" panose="020B0604020202020204" pitchFamily="34" charset="0"/>
                      </a:endParaRPr>
                    </a:p>
                  </a:txBody>
                  <a:tcPr/>
                </a:tc>
              </a:tr>
            </a:tbl>
          </a:graphicData>
        </a:graphic>
      </p:graphicFrame>
      <p:sp>
        <p:nvSpPr>
          <p:cNvPr id="5" name="Rectangle 4"/>
          <p:cNvSpPr/>
          <p:nvPr/>
        </p:nvSpPr>
        <p:spPr>
          <a:xfrm>
            <a:off x="228600" y="142869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'Infoway Technologies, PUNE'</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String Operators</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513174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Functions</a:t>
            </a:r>
            <a:endParaRPr lang="en-US" dirty="0"/>
          </a:p>
        </p:txBody>
      </p:sp>
    </p:spTree>
    <p:extLst>
      <p:ext uri="{BB962C8B-B14F-4D97-AF65-F5344CB8AC3E}">
        <p14:creationId xmlns:p14="http://schemas.microsoft.com/office/powerpoint/2010/main" val="1404418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951295"/>
              </p:ext>
            </p:extLst>
          </p:nvPr>
        </p:nvGraphicFramePr>
        <p:xfrm>
          <a:off x="228600" y="1981200"/>
          <a:ext cx="8686800" cy="3881120"/>
        </p:xfrm>
        <a:graphic>
          <a:graphicData uri="http://schemas.openxmlformats.org/drawingml/2006/table">
            <a:tbl>
              <a:tblPr firstRow="1" bandRow="1">
                <a:tableStyleId>{7E9639D4-E3E2-4D34-9284-5A2195B3D0D7}</a:tableStyleId>
              </a:tblPr>
              <a:tblGrid>
                <a:gridCol w="2743200"/>
                <a:gridCol w="594360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str.capitalize()</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It returns a copy of the string with only its first character capitalized.</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str.count(sub, start= 0, end = len (string))</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The method count() returns the number of occurrences of substring sub in the range [start, end].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latin typeface="Arial" panose="020B0604020202020204" pitchFamily="34" charset="0"/>
                          <a:ea typeface="+mn-ea"/>
                          <a:cs typeface="Arial" panose="020B0604020202020204" pitchFamily="34" charset="0"/>
                        </a:rPr>
                        <a:t>&gt;&gt;&gt; x.count ('o',1,10);</a:t>
                      </a:r>
                    </a:p>
                  </a:txBody>
                  <a:tcPr/>
                </a:tc>
              </a:tr>
              <a:tr h="26416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str.find(str, beg=0, end = len (string))</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Returns index number if found and -1 otherwise.</a:t>
                      </a:r>
                    </a:p>
                    <a:p>
                      <a:r>
                        <a:rPr kumimoji="0" lang="en-IN" sz="1600" b="1" kern="1200" dirty="0" smtClean="0">
                          <a:solidFill>
                            <a:schemeClr val="tx1"/>
                          </a:solidFill>
                          <a:latin typeface="Arial" panose="020B0604020202020204" pitchFamily="34" charset="0"/>
                          <a:ea typeface="+mn-ea"/>
                          <a:cs typeface="Arial" panose="020B0604020202020204" pitchFamily="34" charset="0"/>
                        </a:rPr>
                        <a:t>&gt;&gt;&gt; x.find ('o',1,10);</a:t>
                      </a:r>
                      <a:endParaRPr lang="en-IN" sz="1600" dirty="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str.index (str, beg=0 end = len (string))</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This method is same as find(), but raises an exception if sub is not found.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latin typeface="Arial" panose="020B0604020202020204" pitchFamily="34" charset="0"/>
                          <a:ea typeface="+mn-ea"/>
                          <a:cs typeface="Arial" panose="020B0604020202020204" pitchFamily="34" charset="0"/>
                        </a:rPr>
                        <a:t>&gt;&gt;&gt; x.index ('o',1,10);</a:t>
                      </a:r>
                      <a:endParaRPr lang="en-IN" sz="1600" dirty="0" smtClean="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len( str )</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Returns the length of the string.</a:t>
                      </a:r>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5" name="Rectangle 4"/>
          <p:cNvSpPr/>
          <p:nvPr/>
        </p:nvSpPr>
        <p:spPr>
          <a:xfrm>
            <a:off x="228600" y="142869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'Infoway Technologies, PUNE'</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String functions</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66503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Data Type Conversion</a:t>
            </a:r>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US" sz="3600" dirty="0">
                <a:solidFill>
                  <a:schemeClr val="bg1">
                    <a:lumMod val="95000"/>
                  </a:schemeClr>
                </a:solidFill>
                <a:latin typeface="Arial" panose="020B0604020202020204" pitchFamily="34" charset="0"/>
                <a:cs typeface="Arial" panose="020B0604020202020204" pitchFamily="34" charset="0"/>
              </a:rPr>
              <a:t>Type</a:t>
            </a:r>
            <a:r>
              <a:rPr lang="en-US" sz="3600" b="1" i="1" dirty="0"/>
              <a:t> </a:t>
            </a:r>
            <a:r>
              <a:rPr lang="en-US" sz="3600" dirty="0">
                <a:solidFill>
                  <a:schemeClr val="bg1">
                    <a:lumMod val="95000"/>
                  </a:schemeClr>
                </a:solidFill>
                <a:latin typeface="Arial" panose="020B0604020202020204" pitchFamily="34" charset="0"/>
                <a:cs typeface="Arial" panose="020B0604020202020204" pitchFamily="34" charset="0"/>
              </a:rPr>
              <a:t>co</a:t>
            </a:r>
            <a:r>
              <a:rPr lang="en-US" sz="3600" dirty="0" smtClean="0">
                <a:solidFill>
                  <a:schemeClr val="bg1">
                    <a:lumMod val="95000"/>
                  </a:schemeClr>
                </a:solidFill>
                <a:latin typeface="Arial" panose="020B0604020202020204" pitchFamily="34" charset="0"/>
                <a:cs typeface="Arial" panose="020B0604020202020204" pitchFamily="34" charset="0"/>
              </a:rPr>
              <a:t>nversion functions</a:t>
            </a:r>
            <a:endParaRPr lang="en-IN" sz="3600" dirty="0">
              <a:solidFill>
                <a:schemeClr val="bg1">
                  <a:lumMod val="95000"/>
                </a:schemeClr>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9144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 ID</a:t>
            </a: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0"/>
            <a:ext cx="8686800" cy="830997"/>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1001;</a:t>
            </a:r>
          </a:p>
          <a:p>
            <a:r>
              <a:rPr lang="en-IN" sz="1600" dirty="0">
                <a:solidFill>
                  <a:srgbClr val="CDFF4F"/>
                </a:solidFill>
                <a:latin typeface="Consolas" panose="020B0609020204030204" pitchFamily="49" charset="0"/>
                <a:cs typeface="Segoe UI Light" panose="020B0502040204020203" pitchFamily="34" charset="0"/>
              </a:rPr>
              <a:t>&gt;&gt;&gt; print (id(x));</a:t>
            </a:r>
          </a:p>
          <a:p>
            <a:r>
              <a:rPr lang="en-IN" sz="1600" dirty="0">
                <a:solidFill>
                  <a:srgbClr val="CDFF4F"/>
                </a:solidFill>
                <a:latin typeface="Consolas" panose="020B0609020204030204" pitchFamily="49" charset="0"/>
                <a:cs typeface="Segoe UI Light" panose="020B0502040204020203" pitchFamily="34" charset="0"/>
              </a:rPr>
              <a:t>44032624</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Object id</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228600" y="9144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7" name="Rectangle 6"/>
          <p:cNvSpPr/>
          <p:nvPr/>
        </p:nvSpPr>
        <p:spPr>
          <a:xfrm>
            <a:off x="217714" y="1676400"/>
            <a:ext cx="8773885" cy="369332"/>
          </a:xfrm>
          <a:prstGeom prst="rect">
            <a:avLst/>
          </a:prstGeom>
        </p:spPr>
        <p:txBody>
          <a:bodyPr wrap="square">
            <a:spAutoFit/>
          </a:bodyPr>
          <a:lstStyle/>
          <a:p>
            <a:pPr eaLnBrk="0" fontAlgn="base" hangingPunct="0">
              <a:spcBef>
                <a:spcPct val="0"/>
              </a:spcBef>
              <a:spcAft>
                <a:spcPct val="0"/>
              </a:spcAft>
            </a:pPr>
            <a:r>
              <a:rPr lang="en-IN" dirty="0">
                <a:solidFill>
                  <a:srgbClr val="298AE5"/>
                </a:solidFill>
                <a:latin typeface="Arial" panose="020B0604020202020204" pitchFamily="34" charset="0"/>
                <a:cs typeface="Arial" panose="020B0604020202020204" pitchFamily="34" charset="0"/>
              </a:rPr>
              <a:t>id(object)</a:t>
            </a:r>
          </a:p>
        </p:txBody>
      </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Input</a:t>
            </a:r>
          </a:p>
        </p:txBody>
      </p:sp>
    </p:spTree>
    <p:extLst>
      <p:ext uri="{BB962C8B-B14F-4D97-AF65-F5344CB8AC3E}">
        <p14:creationId xmlns:p14="http://schemas.microsoft.com/office/powerpoint/2010/main" val="2900809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982212"/>
            <a:ext cx="8686800" cy="3046988"/>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input("Enter your name: ");</a:t>
            </a:r>
          </a:p>
          <a:p>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Enter </a:t>
            </a:r>
            <a:r>
              <a:rPr lang="en-IN" sz="1600" dirty="0">
                <a:solidFill>
                  <a:srgbClr val="CDFF4F"/>
                </a:solidFill>
                <a:latin typeface="Consolas" panose="020B0609020204030204" pitchFamily="49" charset="0"/>
                <a:cs typeface="Segoe UI Light" panose="020B0502040204020203" pitchFamily="34" charset="0"/>
              </a:rPr>
              <a:t>your name: Saleel Bagde</a:t>
            </a: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a:solidFill>
                  <a:srgbClr val="CDFF4F"/>
                </a:solidFill>
                <a:latin typeface="Consolas" panose="020B0609020204030204" pitchFamily="49" charset="0"/>
                <a:cs typeface="Segoe UI Light" panose="020B0502040204020203" pitchFamily="34" charset="0"/>
              </a:rPr>
              <a:t>&gt;&gt;&gt; x, y = input("First Name and Last Name: ").split();</a:t>
            </a:r>
          </a:p>
          <a:p>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First </a:t>
            </a:r>
            <a:r>
              <a:rPr lang="en-IN" sz="1600" dirty="0">
                <a:solidFill>
                  <a:srgbClr val="CDFF4F"/>
                </a:solidFill>
                <a:latin typeface="Consolas" panose="020B0609020204030204" pitchFamily="49" charset="0"/>
                <a:cs typeface="Segoe UI Light" panose="020B0502040204020203" pitchFamily="34" charset="0"/>
              </a:rPr>
              <a:t>Name and Last Name: Saleel Bagde</a:t>
            </a: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a:solidFill>
                  <a:srgbClr val="CDFF4F"/>
                </a:solidFill>
                <a:latin typeface="Consolas" panose="020B0609020204030204" pitchFamily="49" charset="0"/>
                <a:cs typeface="Segoe UI Light" panose="020B0502040204020203" pitchFamily="34" charset="0"/>
              </a:rPr>
              <a:t>&gt;&gt;&gt; x = input("First Number: ");</a:t>
            </a:r>
          </a:p>
          <a:p>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First </a:t>
            </a:r>
            <a:r>
              <a:rPr lang="en-IN" sz="1600" dirty="0">
                <a:solidFill>
                  <a:srgbClr val="CDFF4F"/>
                </a:solidFill>
                <a:latin typeface="Consolas" panose="020B0609020204030204" pitchFamily="49" charset="0"/>
                <a:cs typeface="Segoe UI Light" panose="020B0502040204020203" pitchFamily="34" charset="0"/>
              </a:rPr>
              <a:t>Number: 1</a:t>
            </a:r>
          </a:p>
          <a:p>
            <a:r>
              <a:rPr lang="en-IN" sz="1600" dirty="0" smtClean="0">
                <a:solidFill>
                  <a:srgbClr val="CDFF4F"/>
                </a:solidFill>
                <a:latin typeface="Consolas" panose="020B0609020204030204" pitchFamily="49" charset="0"/>
                <a:cs typeface="Segoe UI Light" panose="020B0502040204020203" pitchFamily="34" charset="0"/>
              </a:rPr>
              <a:t>&gt;&gt;&gt; </a:t>
            </a:r>
            <a:r>
              <a:rPr lang="en-IN" sz="1600" dirty="0">
                <a:solidFill>
                  <a:srgbClr val="CDFF4F"/>
                </a:solidFill>
                <a:latin typeface="Consolas" panose="020B0609020204030204" pitchFamily="49" charset="0"/>
                <a:cs typeface="Segoe UI Light" panose="020B0502040204020203" pitchFamily="34" charset="0"/>
              </a:rPr>
              <a:t>y = input("Second Number: ");</a:t>
            </a:r>
          </a:p>
          <a:p>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Second </a:t>
            </a:r>
            <a:r>
              <a:rPr lang="en-IN" sz="1600" dirty="0">
                <a:solidFill>
                  <a:srgbClr val="CDFF4F"/>
                </a:solidFill>
                <a:latin typeface="Consolas" panose="020B0609020204030204" pitchFamily="49" charset="0"/>
                <a:cs typeface="Segoe UI Light" panose="020B0502040204020203" pitchFamily="34" charset="0"/>
              </a:rPr>
              <a:t>Number: 2</a:t>
            </a:r>
          </a:p>
          <a:p>
            <a:r>
              <a:rPr lang="en-IN" sz="1600" dirty="0" smtClean="0">
                <a:solidFill>
                  <a:srgbClr val="CDFF4F"/>
                </a:solidFill>
                <a:latin typeface="Consolas" panose="020B0609020204030204" pitchFamily="49" charset="0"/>
                <a:cs typeface="Segoe UI Light" panose="020B0502040204020203" pitchFamily="34" charset="0"/>
              </a:rPr>
              <a:t>&gt;&gt;&gt; </a:t>
            </a:r>
            <a:r>
              <a:rPr lang="en-IN" sz="1600" dirty="0">
                <a:solidFill>
                  <a:srgbClr val="CDFF4F"/>
                </a:solidFill>
                <a:latin typeface="Consolas" panose="020B0609020204030204" pitchFamily="49" charset="0"/>
                <a:cs typeface="Segoe UI Light" panose="020B0502040204020203" pitchFamily="34" charset="0"/>
              </a:rPr>
              <a:t>print(int(x) + int(y));</a:t>
            </a:r>
          </a:p>
          <a:p>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3</a:t>
            </a:r>
            <a:endParaRPr lang="en-IN" sz="1600" dirty="0">
              <a:solidFill>
                <a:srgbClr val="CDFF4F"/>
              </a:solidFill>
              <a:latin typeface="Consolas" panose="020B0609020204030204" pitchFamily="49" charset="0"/>
              <a:cs typeface="Segoe UI Light" panose="020B0502040204020203" pitchFamily="34" charset="0"/>
            </a:endParaRP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Input function</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8" name="Rectangle 7"/>
          <p:cNvSpPr/>
          <p:nvPr/>
        </p:nvSpPr>
        <p:spPr>
          <a:xfrm>
            <a:off x="6248400" y="725269"/>
            <a:ext cx="2895600" cy="677108"/>
          </a:xfrm>
          <a:prstGeom prst="rect">
            <a:avLst/>
          </a:prstGeom>
          <a:solidFill>
            <a:schemeClr val="bg1">
              <a:lumMod val="95000"/>
            </a:schemeClr>
          </a:solidFill>
        </p:spPr>
        <p:txBody>
          <a:bodyPr wrap="square">
            <a:spAutoFit/>
          </a:bodyPr>
          <a:lstStyle/>
          <a:p>
            <a:r>
              <a:rPr lang="en-US" sz="1900" dirty="0">
                <a:solidFill>
                  <a:srgbClr val="4682B4"/>
                </a:solidFill>
              </a:rPr>
              <a:t> Any </a:t>
            </a:r>
            <a:r>
              <a:rPr lang="en-IN" sz="1900" dirty="0">
                <a:solidFill>
                  <a:srgbClr val="4682B4"/>
                </a:solidFill>
              </a:rPr>
              <a:t>inputted data will be store as string.</a:t>
            </a:r>
            <a:endParaRPr lang="en-US" sz="1900" dirty="0">
              <a:solidFill>
                <a:srgbClr val="4682B4"/>
              </a:solidFill>
            </a:endParaRPr>
          </a:p>
        </p:txBody>
      </p:sp>
      <p:sp>
        <p:nvSpPr>
          <p:cNvPr id="9" name="Rectangle 8"/>
          <p:cNvSpPr/>
          <p:nvPr/>
        </p:nvSpPr>
        <p:spPr>
          <a:xfrm>
            <a:off x="228600" y="9144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217714" y="1371600"/>
            <a:ext cx="8773885" cy="369332"/>
          </a:xfrm>
          <a:prstGeom prst="rect">
            <a:avLst/>
          </a:prstGeom>
        </p:spPr>
        <p:txBody>
          <a:bodyPr wrap="square">
            <a:spAutoFit/>
          </a:bodyPr>
          <a:lstStyle/>
          <a:p>
            <a:pPr eaLnBrk="0" fontAlgn="base" hangingPunct="0">
              <a:spcBef>
                <a:spcPct val="0"/>
              </a:spcBef>
              <a:spcAft>
                <a:spcPct val="0"/>
              </a:spcAft>
            </a:pPr>
            <a:r>
              <a:rPr lang="en-IN" dirty="0">
                <a:solidFill>
                  <a:srgbClr val="298AE5"/>
                </a:solidFill>
                <a:latin typeface="Arial" panose="020B0604020202020204" pitchFamily="34" charset="0"/>
                <a:cs typeface="Arial" panose="020B0604020202020204" pitchFamily="34" charset="0"/>
              </a:rPr>
              <a:t>&lt;variableName&gt; = input([prompt</a:t>
            </a:r>
            <a:r>
              <a:rPr lang="en-IN" dirty="0" smtClean="0">
                <a:solidFill>
                  <a:srgbClr val="298AE5"/>
                </a:solidFill>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9838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55454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id = 1001;</a:t>
            </a:r>
          </a:p>
          <a:p>
            <a:r>
              <a:rPr lang="en-IN" sz="1600" dirty="0">
                <a:solidFill>
                  <a:srgbClr val="CDFF4F"/>
                </a:solidFill>
                <a:latin typeface="Consolas" panose="020B0609020204030204" pitchFamily="49" charset="0"/>
                <a:cs typeface="Segoe UI Light" panose="020B0502040204020203" pitchFamily="34" charset="0"/>
              </a:rPr>
              <a:t>&gt;&gt;&gt; ename = 'SCOTT'</a:t>
            </a:r>
          </a:p>
          <a:p>
            <a:r>
              <a:rPr lang="en-IN" sz="1600" dirty="0">
                <a:solidFill>
                  <a:srgbClr val="CDFF4F"/>
                </a:solidFill>
                <a:latin typeface="Consolas" panose="020B0609020204030204" pitchFamily="49" charset="0"/>
                <a:cs typeface="Segoe UI Light" panose="020B0502040204020203" pitchFamily="34" charset="0"/>
              </a:rPr>
              <a:t>&gt;&gt;&gt; sal = 1234.456</a:t>
            </a:r>
          </a:p>
          <a:p>
            <a:r>
              <a:rPr lang="en-IN" sz="1600" dirty="0">
                <a:solidFill>
                  <a:srgbClr val="CDFF4F"/>
                </a:solidFill>
                <a:latin typeface="Consolas" panose="020B0609020204030204" pitchFamily="49" charset="0"/>
                <a:cs typeface="Segoe UI Light" panose="020B0502040204020203" pitchFamily="34" charset="0"/>
              </a:rPr>
              <a:t>&gt;&gt;&gt; dt =  datetime.datetime.now();</a:t>
            </a: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a:solidFill>
                  <a:srgbClr val="CDFF4F"/>
                </a:solidFill>
                <a:latin typeface="Consolas" panose="020B0609020204030204" pitchFamily="49" charset="0"/>
                <a:cs typeface="Segoe UI Light" panose="020B0502040204020203" pitchFamily="34" charset="0"/>
              </a:rPr>
              <a:t>&gt;&gt;&gt; type(id)</a:t>
            </a:r>
          </a:p>
          <a:p>
            <a:r>
              <a:rPr lang="en-IN" sz="1600" dirty="0">
                <a:solidFill>
                  <a:srgbClr val="CDFF4F"/>
                </a:solidFill>
                <a:latin typeface="Consolas" panose="020B0609020204030204" pitchFamily="49" charset="0"/>
                <a:cs typeface="Segoe UI Light" panose="020B0502040204020203" pitchFamily="34" charset="0"/>
              </a:rPr>
              <a:t>            &lt;type 'int'&gt;</a:t>
            </a: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a:solidFill>
                  <a:srgbClr val="CDFF4F"/>
                </a:solidFill>
                <a:latin typeface="Consolas" panose="020B0609020204030204" pitchFamily="49" charset="0"/>
                <a:cs typeface="Segoe UI Light" panose="020B0502040204020203" pitchFamily="34" charset="0"/>
              </a:rPr>
              <a:t>&gt;&gt;&gt; type(id).__name__</a:t>
            </a:r>
          </a:p>
          <a:p>
            <a:r>
              <a:rPr lang="en-IN" sz="1600" dirty="0">
                <a:solidFill>
                  <a:srgbClr val="CDFF4F"/>
                </a:solidFill>
                <a:latin typeface="Consolas" panose="020B0609020204030204" pitchFamily="49" charset="0"/>
                <a:cs typeface="Segoe UI Light" panose="020B0502040204020203" pitchFamily="34" charset="0"/>
              </a:rPr>
              <a:t>            'int'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Type command</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Import</a:t>
            </a:r>
            <a:endParaRPr lang="en-US" dirty="0"/>
          </a:p>
        </p:txBody>
      </p:sp>
    </p:spTree>
    <p:extLst>
      <p:ext uri="{BB962C8B-B14F-4D97-AF65-F5344CB8AC3E}">
        <p14:creationId xmlns:p14="http://schemas.microsoft.com/office/powerpoint/2010/main" val="4221797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Import</a:t>
            </a:r>
            <a:r>
              <a:rPr lang="en-US" sz="3600" dirty="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5" name="Rectangle 4"/>
          <p:cNvSpPr/>
          <p:nvPr/>
        </p:nvSpPr>
        <p:spPr>
          <a:xfrm>
            <a:off x="228600" y="1428690"/>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import os</a:t>
            </a:r>
          </a:p>
          <a:p>
            <a:r>
              <a:rPr lang="en-IN" sz="1600" dirty="0">
                <a:solidFill>
                  <a:srgbClr val="CDFF4F"/>
                </a:solidFill>
                <a:latin typeface="Consolas" panose="020B0609020204030204" pitchFamily="49" charset="0"/>
                <a:cs typeface="Segoe UI Light" panose="020B0502040204020203" pitchFamily="34" charset="0"/>
              </a:rPr>
              <a:t>&gt;&gt;&gt; os.system('cls');</a:t>
            </a:r>
          </a:p>
        </p:txBody>
      </p:sp>
      <p:sp>
        <p:nvSpPr>
          <p:cNvPr id="7" name="Rectangle 6"/>
          <p:cNvSpPr/>
          <p:nvPr/>
        </p:nvSpPr>
        <p:spPr>
          <a:xfrm>
            <a:off x="228600" y="2173069"/>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import datetime</a:t>
            </a:r>
          </a:p>
          <a:p>
            <a:r>
              <a:rPr lang="en-IN" sz="1600" dirty="0">
                <a:solidFill>
                  <a:srgbClr val="CDFF4F"/>
                </a:solidFill>
                <a:latin typeface="Consolas" panose="020B0609020204030204" pitchFamily="49" charset="0"/>
                <a:cs typeface="Segoe UI Light" panose="020B0502040204020203" pitchFamily="34" charset="0"/>
              </a:rPr>
              <a:t>&gt;&gt;&gt; now = datetime.datetime.now();</a:t>
            </a:r>
          </a:p>
        </p:txBody>
      </p:sp>
      <p:sp>
        <p:nvSpPr>
          <p:cNvPr id="8" name="Rectangle 7"/>
          <p:cNvSpPr/>
          <p:nvPr/>
        </p:nvSpPr>
        <p:spPr>
          <a:xfrm>
            <a:off x="228600" y="2895600"/>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import math</a:t>
            </a:r>
          </a:p>
          <a:p>
            <a:r>
              <a:rPr lang="en-IN" sz="1600" dirty="0">
                <a:solidFill>
                  <a:srgbClr val="CDFF4F"/>
                </a:solidFill>
                <a:latin typeface="Consolas" panose="020B0609020204030204" pitchFamily="49" charset="0"/>
                <a:cs typeface="Segoe UI Light" panose="020B0502040204020203" pitchFamily="34" charset="0"/>
              </a:rPr>
              <a:t>&gt;&gt;&gt; print(math.trunc (1234.456));</a:t>
            </a:r>
          </a:p>
        </p:txBody>
      </p:sp>
    </p:spTree>
    <p:extLst>
      <p:ext uri="{BB962C8B-B14F-4D97-AF65-F5344CB8AC3E}">
        <p14:creationId xmlns:p14="http://schemas.microsoft.com/office/powerpoint/2010/main" val="686824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Start Python</a:t>
            </a:r>
            <a:endParaRPr lang="en-US" dirty="0"/>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71932610"/>
              </p:ext>
            </p:extLst>
          </p:nvPr>
        </p:nvGraphicFramePr>
        <p:xfrm>
          <a:off x="228600" y="146304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now.year</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year: %d" % now.year);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now.month</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print ("Current month: %d" % now.month)</a:t>
                      </a:r>
                    </a:p>
                  </a:txBody>
                  <a:tcPr/>
                </a:tc>
              </a:tr>
              <a:tr h="26416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now.day</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print ("Current day: %d" % now.day)</a:t>
                      </a: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now.hour</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hour: %d" % now.hour)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now.minute</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minute: %d" % now.minute)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now.second</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second: %d" % now.second)</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now.microsecond</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microsecond: %d" % now.microsecond)</a:t>
                      </a:r>
                      <a:endParaRPr lang="en-IN" sz="1600" dirty="0">
                        <a:latin typeface="Arial" panose="020B0604020202020204" pitchFamily="34" charset="0"/>
                        <a:cs typeface="Arial" panose="020B0604020202020204" pitchFamily="34" charset="0"/>
                      </a:endParaRPr>
                    </a:p>
                  </a:txBody>
                  <a:tcPr/>
                </a:tc>
              </a:tr>
            </a:tbl>
          </a:graphicData>
        </a:graphic>
      </p:graphicFrame>
      <p:sp>
        <p:nvSpPr>
          <p:cNvPr id="7" name="Rectangle 6"/>
          <p:cNvSpPr/>
          <p:nvPr/>
        </p:nvSpPr>
        <p:spPr>
          <a:xfrm>
            <a:off x="228600" y="91440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now =  datetime.datetime.now();</a:t>
            </a:r>
          </a:p>
        </p:txBody>
      </p:sp>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DateTime </a:t>
            </a:r>
            <a:r>
              <a:rPr lang="en-IN" sz="3600" dirty="0" smtClean="0">
                <a:solidFill>
                  <a:schemeClr val="bg1">
                    <a:lumMod val="95000"/>
                  </a:schemeClr>
                </a:solidFill>
                <a:latin typeface="Arial" panose="020B0604020202020204" pitchFamily="34" charset="0"/>
                <a:cs typeface="Arial" panose="020B0604020202020204" pitchFamily="34" charset="0"/>
              </a:rPr>
              <a:t>functions </a:t>
            </a:r>
            <a:r>
              <a:rPr lang="en-IN" sz="3600" dirty="0">
                <a:solidFill>
                  <a:schemeClr val="bg1">
                    <a:lumMod val="95000"/>
                  </a:schemeClr>
                </a:solidFill>
                <a:latin typeface="Arial" panose="020B0604020202020204" pitchFamily="34" charset="0"/>
                <a:cs typeface="Arial" panose="020B0604020202020204" pitchFamily="34" charset="0"/>
              </a:rPr>
              <a:t>and </a:t>
            </a:r>
            <a:r>
              <a:rPr lang="en-IN" sz="3600" dirty="0" smtClean="0">
                <a:solidFill>
                  <a:schemeClr val="bg1">
                    <a:lumMod val="95000"/>
                  </a:schemeClr>
                </a:solidFill>
                <a:latin typeface="Arial" panose="020B0604020202020204" pitchFamily="34" charset="0"/>
                <a:cs typeface="Arial" panose="020B0604020202020204" pitchFamily="34" charset="0"/>
              </a:rPr>
              <a:t>formats</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27562827"/>
              </p:ext>
            </p:extLst>
          </p:nvPr>
        </p:nvGraphicFramePr>
        <p:xfrm>
          <a:off x="228600" y="1463040"/>
          <a:ext cx="8686800" cy="437896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%a</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Abbreviated weekday name.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%A</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Full weekday name.</a:t>
                      </a:r>
                    </a:p>
                  </a:txBody>
                  <a:tcPr/>
                </a:tc>
              </a:tr>
              <a:tr h="26416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%b</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kern="1200" dirty="0" smtClean="0">
                          <a:solidFill>
                            <a:srgbClr val="00B0F0"/>
                          </a:solidFill>
                          <a:latin typeface="Arial" panose="020B0604020202020204" pitchFamily="34" charset="0"/>
                          <a:ea typeface="+mn-ea"/>
                          <a:cs typeface="Arial" panose="020B0604020202020204" pitchFamily="34" charset="0"/>
                        </a:rPr>
                        <a:t>%B</a:t>
                      </a:r>
                    </a:p>
                  </a:txBody>
                  <a:tcPr/>
                </a:tc>
                <a:tc>
                  <a:txBody>
                    <a:bodyPr/>
                    <a:lstStyle/>
                    <a:p>
                      <a:r>
                        <a:rPr lang="en-IN" sz="1600" dirty="0" smtClean="0">
                          <a:latin typeface="Arial" panose="020B0604020202020204" pitchFamily="34" charset="0"/>
                          <a:cs typeface="Arial" panose="020B0604020202020204" pitchFamily="34" charset="0"/>
                        </a:rPr>
                        <a:t>Full month name.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%c</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date and time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%d</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 of the month as a decimal number [01,31].</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%m</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 number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%y</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 without century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%Y</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 with century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%x</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%X</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tc>
              </a:tr>
            </a:tbl>
          </a:graphicData>
        </a:graphic>
      </p:graphicFrame>
      <p:sp>
        <p:nvSpPr>
          <p:cNvPr id="7" name="Rectangle 6"/>
          <p:cNvSpPr/>
          <p:nvPr/>
        </p:nvSpPr>
        <p:spPr>
          <a:xfrm>
            <a:off x="228600" y="91440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now =  datetime.datetime.now();</a:t>
            </a:r>
          </a:p>
        </p:txBody>
      </p:sp>
      <p:sp>
        <p:nvSpPr>
          <p:cNvPr id="8" name="Rectangle 7"/>
          <p:cNvSpPr/>
          <p:nvPr/>
        </p:nvSpPr>
        <p:spPr>
          <a:xfrm>
            <a:off x="0" y="0"/>
            <a:ext cx="9144000" cy="646331"/>
          </a:xfrm>
          <a:prstGeom prst="rect">
            <a:avLst/>
          </a:prstGeom>
          <a:solidFill>
            <a:srgbClr val="4682B4"/>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DateTime </a:t>
            </a:r>
            <a:r>
              <a:rPr lang="en-IN" sz="3600" dirty="0" smtClean="0">
                <a:solidFill>
                  <a:schemeClr val="bg1">
                    <a:lumMod val="95000"/>
                  </a:schemeClr>
                </a:solidFill>
                <a:latin typeface="Arial" panose="020B0604020202020204" pitchFamily="34" charset="0"/>
                <a:cs typeface="Arial" panose="020B0604020202020204" pitchFamily="34" charset="0"/>
              </a:rPr>
              <a:t>functions </a:t>
            </a:r>
            <a:r>
              <a:rPr lang="en-IN" sz="3600" dirty="0">
                <a:solidFill>
                  <a:schemeClr val="bg1">
                    <a:lumMod val="95000"/>
                  </a:schemeClr>
                </a:solidFill>
                <a:latin typeface="Arial" panose="020B0604020202020204" pitchFamily="34" charset="0"/>
                <a:cs typeface="Arial" panose="020B0604020202020204" pitchFamily="34" charset="0"/>
              </a:rPr>
              <a:t>and </a:t>
            </a:r>
            <a:r>
              <a:rPr lang="en-IN" sz="3600" dirty="0" smtClean="0">
                <a:solidFill>
                  <a:schemeClr val="bg1">
                    <a:lumMod val="95000"/>
                  </a:schemeClr>
                </a:solidFill>
                <a:latin typeface="Arial" panose="020B0604020202020204" pitchFamily="34" charset="0"/>
                <a:cs typeface="Arial" panose="020B0604020202020204" pitchFamily="34" charset="0"/>
              </a:rPr>
              <a:t>formats</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23584767"/>
              </p:ext>
            </p:extLst>
          </p:nvPr>
        </p:nvGraphicFramePr>
        <p:xfrm>
          <a:off x="228600" y="1463040"/>
          <a:ext cx="8686800" cy="400812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%w</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Weekday number</a:t>
                      </a:r>
                      <a:endParaRPr lang="en-IN" sz="1600" dirty="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%W</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 number of the year (Monday as the first day of the week)</a:t>
                      </a:r>
                      <a:endParaRPr lang="en-IN" sz="1600" dirty="0">
                        <a:latin typeface="Arial" panose="020B0604020202020204" pitchFamily="34" charset="0"/>
                        <a:cs typeface="Arial" panose="020B0604020202020204" pitchFamily="34" charset="0"/>
                      </a:endParaRPr>
                    </a:p>
                  </a:txBody>
                  <a:tcPr/>
                </a:tc>
              </a:tr>
              <a:tr h="26416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%U</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 number of the year (Sunday as the first day of the week)</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%j</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 of the year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%H</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24-hour clock</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12-hour clock</a:t>
                      </a:r>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kern="1200" dirty="0" smtClean="0">
                          <a:solidFill>
                            <a:srgbClr val="00B0F0"/>
                          </a:solidFill>
                          <a:latin typeface="Arial" panose="020B0604020202020204" pitchFamily="34" charset="0"/>
                          <a:ea typeface="+mn-ea"/>
                          <a:cs typeface="Arial" panose="020B0604020202020204" pitchFamily="34" charset="0"/>
                        </a:rPr>
                        <a:t>%M</a:t>
                      </a:r>
                    </a:p>
                  </a:txBody>
                  <a:tcPr/>
                </a:tc>
                <a:tc>
                  <a:txBody>
                    <a:bodyPr/>
                    <a:lstStyle/>
                    <a:p>
                      <a:r>
                        <a:rPr lang="pt-BR" sz="1600" dirty="0" smtClean="0">
                          <a:latin typeface="Arial" panose="020B0604020202020204" pitchFamily="34" charset="0"/>
                          <a:cs typeface="Arial" panose="020B0604020202020204" pitchFamily="34" charset="0"/>
                        </a:rPr>
                        <a:t>Minute number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%p</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either AM or PM.</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 number</a:t>
                      </a:r>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7" name="Rectangle 6"/>
          <p:cNvSpPr/>
          <p:nvPr/>
        </p:nvSpPr>
        <p:spPr>
          <a:xfrm>
            <a:off x="228600" y="91440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now =  datetime.datetime.now();</a:t>
            </a:r>
          </a:p>
        </p:txBody>
      </p:sp>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DateTime </a:t>
            </a:r>
            <a:r>
              <a:rPr lang="en-IN" sz="3600" dirty="0" smtClean="0">
                <a:solidFill>
                  <a:schemeClr val="bg1">
                    <a:lumMod val="95000"/>
                  </a:schemeClr>
                </a:solidFill>
                <a:latin typeface="Arial" panose="020B0604020202020204" pitchFamily="34" charset="0"/>
                <a:cs typeface="Arial" panose="020B0604020202020204" pitchFamily="34" charset="0"/>
              </a:rPr>
              <a:t>functions </a:t>
            </a:r>
            <a:r>
              <a:rPr lang="en-IN" sz="3600" dirty="0">
                <a:solidFill>
                  <a:schemeClr val="bg1">
                    <a:lumMod val="95000"/>
                  </a:schemeClr>
                </a:solidFill>
                <a:latin typeface="Arial" panose="020B0604020202020204" pitchFamily="34" charset="0"/>
                <a:cs typeface="Arial" panose="020B0604020202020204" pitchFamily="34" charset="0"/>
              </a:rPr>
              <a:t>and </a:t>
            </a:r>
            <a:r>
              <a:rPr lang="en-IN" sz="3600" dirty="0" smtClean="0">
                <a:solidFill>
                  <a:schemeClr val="bg1">
                    <a:lumMod val="95000"/>
                  </a:schemeClr>
                </a:solidFill>
                <a:latin typeface="Arial" panose="020B0604020202020204" pitchFamily="34" charset="0"/>
                <a:cs typeface="Arial" panose="020B0604020202020204" pitchFamily="34" charset="0"/>
              </a:rPr>
              <a:t>formats</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762000" y="3048000"/>
            <a:ext cx="76200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4" name="Rectangle 3"/>
          <p:cNvSpPr/>
          <p:nvPr/>
        </p:nvSpPr>
        <p:spPr>
          <a:xfrm>
            <a:off x="228600" y="3886200"/>
            <a:ext cx="8686800" cy="2185214"/>
          </a:xfrm>
          <a:prstGeom prst="rect">
            <a:avLst/>
          </a:prstGeom>
          <a:solidFill>
            <a:schemeClr val="bg2">
              <a:lumMod val="25000"/>
            </a:schemeClr>
          </a:solidFill>
        </p:spPr>
        <p:txBody>
          <a:bodyPr wrap="square">
            <a:spAutoFit/>
          </a:bodyPr>
          <a:lstStyle/>
          <a:p>
            <a:endParaRPr lang="en-IN" sz="1600" dirty="0" smtClean="0">
              <a:solidFill>
                <a:srgbClr val="CDFF4F"/>
              </a:solidFill>
              <a:latin typeface="Consolas" panose="020B0609020204030204" pitchFamily="49" charset="0"/>
              <a:cs typeface="Segoe UI Light" panose="020B0502040204020203" pitchFamily="34" charset="0"/>
            </a:endParaRPr>
          </a:p>
          <a:p>
            <a:r>
              <a:rPr lang="en-IN" sz="2000" b="1" i="1" dirty="0" smtClean="0">
                <a:solidFill>
                  <a:srgbClr val="DFD72D"/>
                </a:solidFill>
                <a:latin typeface="SimSun" panose="02010600030101010101" pitchFamily="2" charset="-122"/>
                <a:ea typeface="SimSun" panose="02010600030101010101" pitchFamily="2" charset="-122"/>
                <a:cs typeface="Arial" pitchFamily="34" charset="0"/>
              </a:rPr>
              <a:t>For division</a:t>
            </a:r>
            <a:endParaRPr lang="en-IN" sz="5000" b="1" i="1" dirty="0">
              <a:solidFill>
                <a:srgbClr val="DFD72D"/>
              </a:solidFill>
              <a:latin typeface="SimSun" panose="02010600030101010101" pitchFamily="2" charset="-122"/>
              <a:ea typeface="SimSun" panose="02010600030101010101" pitchFamily="2" charset="-122"/>
              <a:cs typeface="Arial" pitchFamily="34" charset="0"/>
            </a:endParaRP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smtClean="0">
                <a:solidFill>
                  <a:srgbClr val="CDFF4F"/>
                </a:solidFill>
                <a:latin typeface="Consolas" panose="020B0609020204030204" pitchFamily="49" charset="0"/>
                <a:cs typeface="Segoe UI Light" panose="020B0502040204020203" pitchFamily="34" charset="0"/>
              </a:rPr>
              <a:t>&gt;&gt;&gt; 13/4      </a:t>
            </a:r>
            <a:r>
              <a:rPr lang="en-IN" sz="1600" dirty="0" smtClean="0">
                <a:solidFill>
                  <a:srgbClr val="92D050"/>
                </a:solidFill>
                <a:latin typeface="Consolas" panose="020B0609020204030204" pitchFamily="49" charset="0"/>
                <a:cs typeface="Segoe UI Light" panose="020B0502040204020203" pitchFamily="34" charset="0"/>
              </a:rPr>
              <a:t>// without rounding-up.</a:t>
            </a:r>
            <a:endParaRPr lang="en-IN" sz="1600" dirty="0">
              <a:solidFill>
                <a:srgbClr val="92D050"/>
              </a:solidFill>
              <a:latin typeface="Consolas" panose="020B0609020204030204" pitchFamily="49" charset="0"/>
              <a:cs typeface="Segoe UI Light" panose="020B0502040204020203" pitchFamily="34" charset="0"/>
            </a:endParaRPr>
          </a:p>
          <a:p>
            <a:r>
              <a:rPr lang="en-IN" sz="1600" dirty="0" smtClean="0">
                <a:solidFill>
                  <a:srgbClr val="CDFF4F"/>
                </a:solidFill>
                <a:latin typeface="Consolas" panose="020B0609020204030204" pitchFamily="49" charset="0"/>
                <a:cs typeface="Segoe UI Light" panose="020B0502040204020203" pitchFamily="34" charset="0"/>
              </a:rPr>
              <a:t>    3.25</a:t>
            </a: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a:solidFill>
                  <a:srgbClr val="CDFF4F"/>
                </a:solidFill>
                <a:latin typeface="Consolas" panose="020B0609020204030204" pitchFamily="49" charset="0"/>
                <a:cs typeface="Segoe UI Light" panose="020B0502040204020203" pitchFamily="34" charset="0"/>
              </a:rPr>
              <a:t>&gt;&gt;&gt; 13//4</a:t>
            </a:r>
          </a:p>
          <a:p>
            <a:r>
              <a:rPr lang="en-IN" sz="1600" dirty="0" smtClean="0">
                <a:solidFill>
                  <a:srgbClr val="CDFF4F"/>
                </a:solidFill>
                <a:latin typeface="Consolas" panose="020B0609020204030204" pitchFamily="49" charset="0"/>
                <a:cs typeface="Segoe UI Light" panose="020B0502040204020203" pitchFamily="34" charset="0"/>
              </a:rPr>
              <a:t>    3</a:t>
            </a:r>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        </a:t>
            </a:r>
            <a:r>
              <a:rPr lang="en-IN" sz="1600" dirty="0" smtClean="0">
                <a:solidFill>
                  <a:srgbClr val="92D050"/>
                </a:solidFill>
                <a:latin typeface="Consolas" panose="020B0609020204030204" pitchFamily="49" charset="0"/>
                <a:cs typeface="Segoe UI Light" panose="020B0502040204020203" pitchFamily="34" charset="0"/>
              </a:rPr>
              <a:t>// with rounding-up </a:t>
            </a:r>
            <a:r>
              <a:rPr lang="en-IN" sz="1600" dirty="0">
                <a:solidFill>
                  <a:srgbClr val="92D050"/>
                </a:solidFill>
                <a:latin typeface="Consolas" panose="020B0609020204030204" pitchFamily="49" charset="0"/>
                <a:cs typeface="Segoe UI Light" panose="020B0502040204020203" pitchFamily="34" charset="0"/>
              </a:rPr>
              <a:t>to nearest value</a:t>
            </a:r>
            <a:r>
              <a:rPr lang="en-IN" sz="1600" dirty="0" smtClean="0">
                <a:solidFill>
                  <a:srgbClr val="92D050"/>
                </a:solidFill>
                <a:latin typeface="Consolas" panose="020B0609020204030204" pitchFamily="49" charset="0"/>
                <a:cs typeface="Segoe UI Light" panose="020B0502040204020203" pitchFamily="34" charset="0"/>
              </a:rPr>
              <a:t>.</a:t>
            </a:r>
            <a:endParaRPr lang="en-IN" sz="1600" dirty="0">
              <a:solidFill>
                <a:srgbClr val="92D050"/>
              </a:solidFill>
              <a:latin typeface="Consolas" panose="020B0609020204030204" pitchFamily="49" charset="0"/>
              <a:cs typeface="Segoe UI Light" panose="020B0502040204020203" pitchFamily="34"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762000" y="3048000"/>
            <a:ext cx="7620000" cy="1323439"/>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endParaRPr lang="en-IN" sz="2000" dirty="0" smtClean="0">
              <a:solidFill>
                <a:schemeClr val="accent2">
                  <a:lumMod val="50000"/>
                </a:schemeClr>
              </a:solidFill>
              <a:latin typeface="Calibri" panose="020F0502020204030204" pitchFamily="34" charset="0"/>
              <a:cs typeface="Calibri" panose="020F0502020204030204" pitchFamily="34" charset="0"/>
            </a:endParaRPr>
          </a:p>
          <a:p>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IF...ELIF...ELSE Statements </a:t>
            </a: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20100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899833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65575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C:\&gt; python, press enter</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Start Python</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23617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625662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376252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41165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132646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554916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1771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748922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549237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Mutable and Immutable Data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2701684"/>
            <a:ext cx="4495800" cy="2585323"/>
          </a:xfrm>
          <a:prstGeom prst="rect">
            <a:avLst/>
          </a:prstGeom>
          <a:noFill/>
        </p:spPr>
        <p:txBody>
          <a:bodyPr wrap="square">
            <a:spAutoFit/>
          </a:bodyPr>
          <a:lstStyle/>
          <a:p>
            <a:pPr>
              <a:lnSpc>
                <a:spcPct val="150000"/>
              </a:lnSpc>
            </a:pPr>
            <a:r>
              <a:rPr lang="en-IN" b="1" dirty="0">
                <a:solidFill>
                  <a:srgbClr val="C00000"/>
                </a:solidFill>
                <a:latin typeface="Arial" panose="020B0604020202020204" pitchFamily="34" charset="0"/>
                <a:cs typeface="Arial" panose="020B0604020202020204" pitchFamily="34" charset="0"/>
              </a:rPr>
              <a:t>Some immutable (unchangeable) types</a:t>
            </a:r>
            <a:endParaRPr lang="en-IN" b="1" dirty="0" smtClean="0">
              <a:solidFill>
                <a:srgbClr val="C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string</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bytes</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tuple</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Data Types</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4648200" y="2678899"/>
            <a:ext cx="4038600" cy="2169825"/>
          </a:xfrm>
          <a:prstGeom prst="rect">
            <a:avLst/>
          </a:prstGeom>
          <a:noFill/>
        </p:spPr>
        <p:txBody>
          <a:bodyPr wrap="square">
            <a:spAutoFit/>
          </a:bodyPr>
          <a:lstStyle/>
          <a:p>
            <a:pPr>
              <a:lnSpc>
                <a:spcPct val="150000"/>
              </a:lnSpc>
            </a:pPr>
            <a:r>
              <a:rPr lang="en-IN" b="1" dirty="0">
                <a:solidFill>
                  <a:srgbClr val="C00000"/>
                </a:solidFill>
                <a:latin typeface="Arial" panose="020B0604020202020204" pitchFamily="34" charset="0"/>
                <a:cs typeface="Arial" panose="020B0604020202020204" pitchFamily="34" charset="0"/>
              </a:rPr>
              <a:t>Some </a:t>
            </a:r>
            <a:r>
              <a:rPr lang="en-IN" b="1" dirty="0" smtClean="0">
                <a:solidFill>
                  <a:srgbClr val="C00000"/>
                </a:solidFill>
                <a:latin typeface="Arial" panose="020B0604020202020204" pitchFamily="34" charset="0"/>
                <a:cs typeface="Arial" panose="020B0604020202020204" pitchFamily="34" charset="0"/>
              </a:rPr>
              <a:t>mutable (</a:t>
            </a:r>
            <a:r>
              <a:rPr lang="en-IN" b="1" dirty="0">
                <a:solidFill>
                  <a:srgbClr val="C00000"/>
                </a:solidFill>
                <a:latin typeface="Arial" panose="020B0604020202020204" pitchFamily="34" charset="0"/>
                <a:cs typeface="Arial" panose="020B0604020202020204" pitchFamily="34" charset="0"/>
              </a:rPr>
              <a:t>changeable</a:t>
            </a:r>
            <a:r>
              <a:rPr lang="en-IN" dirty="0" smtClean="0"/>
              <a:t> </a:t>
            </a:r>
            <a:r>
              <a:rPr lang="en-IN" b="1" dirty="0" smtClean="0">
                <a:solidFill>
                  <a:srgbClr val="C00000"/>
                </a:solidFill>
                <a:latin typeface="Arial" panose="020B0604020202020204" pitchFamily="34" charset="0"/>
                <a:cs typeface="Arial" panose="020B0604020202020204" pitchFamily="34" charset="0"/>
              </a:rPr>
              <a:t>) </a:t>
            </a:r>
            <a:r>
              <a:rPr lang="en-IN" b="1" dirty="0">
                <a:solidFill>
                  <a:srgbClr val="C00000"/>
                </a:solidFill>
                <a:latin typeface="Arial" panose="020B0604020202020204" pitchFamily="34" charset="0"/>
                <a:cs typeface="Arial" panose="020B0604020202020204" pitchFamily="34" charset="0"/>
              </a:rPr>
              <a:t>types</a:t>
            </a:r>
            <a:endParaRPr lang="en-IN" b="1" dirty="0" smtClean="0">
              <a:solidFill>
                <a:srgbClr val="C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byte array</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list</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set</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872034"/>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Assigning Values to </a:t>
            </a:r>
            <a:r>
              <a:rPr lang="en-IN" dirty="0" smtClean="0">
                <a:latin typeface="Arial" panose="020B0604020202020204" pitchFamily="34" charset="0"/>
                <a:cs typeface="Arial" panose="020B0604020202020204" pitchFamily="34" charset="0"/>
              </a:rPr>
              <a:t>Variables</a:t>
            </a:r>
          </a:p>
          <a:p>
            <a:pPr>
              <a:lnSpc>
                <a:spcPct val="150000"/>
              </a:lnSpc>
            </a:pPr>
            <a:r>
              <a:rPr lang="en-IN" dirty="0" smtClean="0">
                <a:solidFill>
                  <a:srgbClr val="298AE5"/>
                </a:solidFill>
                <a:latin typeface="Arial" panose="020B0604020202020204" pitchFamily="34" charset="0"/>
                <a:cs typeface="Arial" panose="020B0604020202020204" pitchFamily="34" charset="0"/>
              </a:rPr>
              <a:t>&lt;</a:t>
            </a:r>
            <a:r>
              <a:rPr lang="en-IN" dirty="0">
                <a:solidFill>
                  <a:srgbClr val="298AE5"/>
                </a:solidFill>
                <a:latin typeface="Arial" panose="020B0604020202020204" pitchFamily="34" charset="0"/>
                <a:cs typeface="Arial" panose="020B0604020202020204" pitchFamily="34" charset="0"/>
              </a:rPr>
              <a:t>variable&gt; = &lt;expr&gt;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Assignment operator</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228600" y="3276600"/>
            <a:ext cx="8686800" cy="1338828"/>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Multiple </a:t>
            </a:r>
            <a:r>
              <a:rPr lang="en-IN" dirty="0" smtClean="0">
                <a:latin typeface="Arial" panose="020B0604020202020204" pitchFamily="34" charset="0"/>
                <a:cs typeface="Arial" panose="020B0604020202020204" pitchFamily="34" charset="0"/>
              </a:rPr>
              <a:t>Assignment</a:t>
            </a:r>
          </a:p>
          <a:p>
            <a:pPr>
              <a:lnSpc>
                <a:spcPct val="150000"/>
              </a:lnSpc>
            </a:pPr>
            <a:r>
              <a:rPr lang="sv-SE" dirty="0" smtClean="0">
                <a:solidFill>
                  <a:srgbClr val="298AE5"/>
                </a:solidFill>
                <a:latin typeface="Arial" panose="020B0604020202020204" pitchFamily="34" charset="0"/>
                <a:cs typeface="Arial" panose="020B0604020202020204" pitchFamily="34" charset="0"/>
              </a:rPr>
              <a:t>Var1 = var2 = var3</a:t>
            </a:r>
            <a:r>
              <a:rPr lang="sv-SE" dirty="0">
                <a:solidFill>
                  <a:srgbClr val="298AE5"/>
                </a:solidFill>
                <a:latin typeface="Arial" panose="020B0604020202020204" pitchFamily="34" charset="0"/>
                <a:cs typeface="Arial" panose="020B0604020202020204" pitchFamily="34" charset="0"/>
              </a:rPr>
              <a:t>...</a:t>
            </a:r>
            <a:r>
              <a:rPr lang="sv-SE" dirty="0" smtClean="0">
                <a:solidFill>
                  <a:srgbClr val="298AE5"/>
                </a:solidFill>
                <a:latin typeface="Arial" panose="020B0604020202020204" pitchFamily="34" charset="0"/>
                <a:cs typeface="Arial" panose="020B0604020202020204" pitchFamily="34" charset="0"/>
              </a:rPr>
              <a:t>varn </a:t>
            </a:r>
            <a:r>
              <a:rPr lang="sv-SE" dirty="0">
                <a:solidFill>
                  <a:srgbClr val="298AE5"/>
                </a:solidFill>
                <a:latin typeface="Arial" panose="020B0604020202020204" pitchFamily="34" charset="0"/>
                <a:cs typeface="Arial" panose="020B0604020202020204" pitchFamily="34" charset="0"/>
              </a:rPr>
              <a:t>= &lt;expr&gt;</a:t>
            </a:r>
          </a:p>
          <a:p>
            <a:pPr>
              <a:lnSpc>
                <a:spcPct val="150000"/>
              </a:lnSpc>
            </a:pPr>
            <a:r>
              <a:rPr lang="sv-SE" dirty="0">
                <a:solidFill>
                  <a:srgbClr val="298AE5"/>
                </a:solidFill>
                <a:latin typeface="Arial" panose="020B0604020202020204" pitchFamily="34" charset="0"/>
                <a:cs typeface="Arial" panose="020B0604020202020204" pitchFamily="34" charset="0"/>
              </a:rPr>
              <a:t>&lt;var&gt;, &lt;var&gt;, ..., &lt;var&gt; = &lt;expr&gt;, &lt;expr&gt;, ..., &lt;expr&gt;</a:t>
            </a:r>
            <a:endParaRPr lang="en-IN" dirty="0">
              <a:solidFill>
                <a:srgbClr val="298AE5"/>
              </a:solidFill>
              <a:latin typeface="Arial" panose="020B0604020202020204" pitchFamily="34" charset="0"/>
              <a:cs typeface="Arial" panose="020B0604020202020204" pitchFamily="34" charset="0"/>
            </a:endParaRPr>
          </a:p>
        </p:txBody>
      </p:sp>
      <p:sp>
        <p:nvSpPr>
          <p:cNvPr id="8" name="Rectangle 7"/>
          <p:cNvSpPr/>
          <p:nvPr/>
        </p:nvSpPr>
        <p:spPr>
          <a:xfrm>
            <a:off x="228600" y="1970782"/>
            <a:ext cx="8686800" cy="1077218"/>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city = 'Pune'</a:t>
            </a:r>
          </a:p>
          <a:p>
            <a:r>
              <a:rPr lang="en-IN" sz="1600" dirty="0" smtClean="0">
                <a:solidFill>
                  <a:srgbClr val="CDFF4F"/>
                </a:solidFill>
                <a:latin typeface="Consolas" panose="020B0609020204030204" pitchFamily="49" charset="0"/>
                <a:cs typeface="Segoe UI Light" panose="020B0502040204020203" pitchFamily="34" charset="0"/>
              </a:rPr>
              <a:t>&gt;&gt;&gt; latitude </a:t>
            </a:r>
            <a:r>
              <a:rPr lang="en-IN" sz="1600" dirty="0">
                <a:solidFill>
                  <a:srgbClr val="CDFF4F"/>
                </a:solidFill>
                <a:latin typeface="Consolas" panose="020B0609020204030204" pitchFamily="49" charset="0"/>
                <a:cs typeface="Segoe UI Light" panose="020B0502040204020203" pitchFamily="34" charset="0"/>
              </a:rPr>
              <a:t>= 18.5204303</a:t>
            </a:r>
          </a:p>
          <a:p>
            <a:r>
              <a:rPr lang="en-IN" sz="1600" dirty="0" smtClean="0">
                <a:solidFill>
                  <a:srgbClr val="CDFF4F"/>
                </a:solidFill>
                <a:latin typeface="Consolas" panose="020B0609020204030204" pitchFamily="49" charset="0"/>
                <a:cs typeface="Segoe UI Light" panose="020B0502040204020203" pitchFamily="34" charset="0"/>
              </a:rPr>
              <a:t>&gt;&gt;&gt; longitude </a:t>
            </a:r>
            <a:r>
              <a:rPr lang="en-IN" sz="1600" dirty="0">
                <a:solidFill>
                  <a:srgbClr val="CDFF4F"/>
                </a:solidFill>
                <a:latin typeface="Consolas" panose="020B0609020204030204" pitchFamily="49" charset="0"/>
                <a:cs typeface="Segoe UI Light" panose="020B0502040204020203" pitchFamily="34" charset="0"/>
              </a:rPr>
              <a:t>= 73.8567437</a:t>
            </a:r>
          </a:p>
          <a:p>
            <a:r>
              <a:rPr lang="en-IN" sz="1600" dirty="0" smtClean="0">
                <a:solidFill>
                  <a:srgbClr val="CDFF4F"/>
                </a:solidFill>
                <a:latin typeface="Consolas" panose="020B0609020204030204" pitchFamily="49" charset="0"/>
                <a:cs typeface="Segoe UI Light" panose="020B0502040204020203" pitchFamily="34" charset="0"/>
              </a:rPr>
              <a:t>&gt;&gt;&gt; boolean </a:t>
            </a:r>
            <a:r>
              <a:rPr lang="en-IN" sz="1600" dirty="0">
                <a:solidFill>
                  <a:srgbClr val="CDFF4F"/>
                </a:solidFill>
                <a:latin typeface="Consolas" panose="020B0609020204030204" pitchFamily="49" charset="0"/>
                <a:cs typeface="Segoe UI Light" panose="020B0502040204020203" pitchFamily="34" charset="0"/>
              </a:rPr>
              <a:t>= True</a:t>
            </a:r>
          </a:p>
        </p:txBody>
      </p:sp>
      <p:sp>
        <p:nvSpPr>
          <p:cNvPr id="9" name="Rectangle 8"/>
          <p:cNvSpPr/>
          <p:nvPr/>
        </p:nvSpPr>
        <p:spPr>
          <a:xfrm>
            <a:off x="228600" y="4800600"/>
            <a:ext cx="8686800" cy="830997"/>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a = b = c = 1</a:t>
            </a:r>
          </a:p>
          <a:p>
            <a:r>
              <a:rPr lang="en-IN" sz="1600" dirty="0">
                <a:solidFill>
                  <a:srgbClr val="CDFF4F"/>
                </a:solidFill>
                <a:latin typeface="Consolas" panose="020B0609020204030204" pitchFamily="49" charset="0"/>
                <a:cs typeface="Segoe UI Light" panose="020B0502040204020203" pitchFamily="34" charset="0"/>
              </a:rPr>
              <a:t>&gt;&gt;&gt; city, latitude, longitude, boolean  = 'Pune', 18.5204303, 73.8567437, True</a:t>
            </a: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Objects, values and types</a:t>
            </a:r>
          </a:p>
        </p:txBody>
      </p:sp>
      <p:sp>
        <p:nvSpPr>
          <p:cNvPr id="3" name="Rectangle 2"/>
          <p:cNvSpPr/>
          <p:nvPr/>
        </p:nvSpPr>
        <p:spPr>
          <a:xfrm>
            <a:off x="381000" y="2971800"/>
            <a:ext cx="8382000" cy="1200329"/>
          </a:xfrm>
          <a:prstGeom prst="rect">
            <a:avLst/>
          </a:prstGeom>
          <a:solidFill>
            <a:srgbClr val="FFFF00"/>
          </a:solidFill>
        </p:spPr>
        <p:txBody>
          <a:bodyPr wrap="square">
            <a:spAutoFit/>
          </a:bodyPr>
          <a:lstStyle/>
          <a:p>
            <a:r>
              <a:rPr lang="en-IN"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b="1" dirty="0">
                <a:solidFill>
                  <a:srgbClr val="298AE5"/>
                </a:solidFill>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operator compares the identity of two objects; the </a:t>
            </a:r>
            <a:r>
              <a:rPr lang="en-IN" dirty="0">
                <a:solidFill>
                  <a:srgbClr val="298AE5"/>
                </a:solidFill>
                <a:latin typeface="Arial" panose="020B0604020202020204" pitchFamily="34" charset="0"/>
                <a:cs typeface="Arial" panose="020B0604020202020204" pitchFamily="34" charset="0"/>
              </a:rPr>
              <a:t>'</a:t>
            </a:r>
            <a:r>
              <a:rPr lang="en-IN" b="1" dirty="0">
                <a:solidFill>
                  <a:srgbClr val="298AE5"/>
                </a:solidFill>
                <a:latin typeface="Arial" panose="020B0604020202020204" pitchFamily="34" charset="0"/>
                <a:cs typeface="Arial" panose="020B0604020202020204" pitchFamily="34" charset="0"/>
              </a:rPr>
              <a:t>id()</a:t>
            </a:r>
            <a:r>
              <a:rPr lang="en-IN" dirty="0">
                <a:solidFill>
                  <a:srgbClr val="298AE5"/>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number, float, and complex</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228600" y="1981200"/>
            <a:ext cx="8686800" cy="1077218"/>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a = 1234567890123456789</a:t>
            </a:r>
          </a:p>
          <a:p>
            <a:r>
              <a:rPr lang="en-IN" sz="1600" dirty="0">
                <a:solidFill>
                  <a:srgbClr val="CDFF4F"/>
                </a:solidFill>
                <a:latin typeface="Consolas" panose="020B0609020204030204" pitchFamily="49" charset="0"/>
                <a:cs typeface="Segoe UI Light" panose="020B0502040204020203" pitchFamily="34" charset="0"/>
              </a:rPr>
              <a:t>&gt;&gt;&gt; b = 0.1234567890123456789</a:t>
            </a:r>
          </a:p>
          <a:p>
            <a:r>
              <a:rPr lang="en-IN" sz="1600" dirty="0">
                <a:solidFill>
                  <a:srgbClr val="CDFF4F"/>
                </a:solidFill>
                <a:latin typeface="Consolas" panose="020B0609020204030204" pitchFamily="49" charset="0"/>
                <a:cs typeface="Segoe UI Light" panose="020B0502040204020203" pitchFamily="34" charset="0"/>
              </a:rPr>
              <a:t>&gt;&gt;&gt; c = 1 + 2j</a:t>
            </a:r>
          </a:p>
          <a:p>
            <a:r>
              <a:rPr lang="en-IN" sz="1600" dirty="0">
                <a:solidFill>
                  <a:srgbClr val="CDFF4F"/>
                </a:solidFill>
                <a:latin typeface="Consolas" panose="020B0609020204030204" pitchFamily="49" charset="0"/>
                <a:cs typeface="Segoe UI Light" panose="020B0502040204020203" pitchFamily="34" charset="0"/>
              </a:rPr>
              <a:t>&gt;&gt;&gt; x = complex(1,2)</a:t>
            </a:r>
          </a:p>
        </p:txBody>
      </p:sp>
      <p:sp>
        <p:nvSpPr>
          <p:cNvPr id="2" name="Rectangle 1"/>
          <p:cNvSpPr/>
          <p:nvPr/>
        </p:nvSpPr>
        <p:spPr>
          <a:xfrm>
            <a:off x="228600" y="328826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endParaRPr lang="en-IN" dirty="0">
              <a:solidFill>
                <a:srgbClr val="298AE5"/>
              </a:solidFill>
              <a:latin typeface="Arial" panose="020B0604020202020204" pitchFamily="34" charset="0"/>
              <a:cs typeface="Arial" panose="020B0604020202020204" pitchFamily="34" charset="0"/>
            </a:endParaRPr>
          </a:p>
        </p:txBody>
      </p:sp>
      <p:sp>
        <p:nvSpPr>
          <p:cNvPr id="11" name="Rectangle 10"/>
          <p:cNvSpPr/>
          <p:nvPr/>
        </p:nvSpPr>
        <p:spPr>
          <a:xfrm>
            <a:off x="228600" y="381066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191000"/>
            <a:ext cx="86868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12879</TotalTime>
  <Words>1696</Words>
  <Application>Microsoft Office PowerPoint</Application>
  <PresentationFormat>On-screen Show (4:3)</PresentationFormat>
  <Paragraphs>363</Paragraphs>
  <Slides>49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SimSun</vt:lpstr>
      <vt:lpstr>Arial</vt:lpstr>
      <vt:lpstr>Bookman Old Style</vt:lpstr>
      <vt:lpstr>Calibri</vt:lpstr>
      <vt:lpstr>Consolas</vt:lpstr>
      <vt:lpstr>Gill Sans MT</vt:lpstr>
      <vt:lpstr>Gill Sans MT (Body)</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2737</cp:revision>
  <dcterms:created xsi:type="dcterms:W3CDTF">2015-10-09T06:09:34Z</dcterms:created>
  <dcterms:modified xsi:type="dcterms:W3CDTF">2018-03-26T06:17:10Z</dcterms:modified>
</cp:coreProperties>
</file>