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52"/>
  </p:notesMasterIdLst>
  <p:sldIdLst>
    <p:sldId id="414" r:id="rId2"/>
    <p:sldId id="443" r:id="rId3"/>
    <p:sldId id="457" r:id="rId4"/>
    <p:sldId id="523" r:id="rId5"/>
    <p:sldId id="524" r:id="rId6"/>
    <p:sldId id="525" r:id="rId7"/>
    <p:sldId id="526" r:id="rId8"/>
    <p:sldId id="529" r:id="rId9"/>
    <p:sldId id="527" r:id="rId10"/>
    <p:sldId id="528" r:id="rId11"/>
    <p:sldId id="530" r:id="rId12"/>
    <p:sldId id="531" r:id="rId13"/>
    <p:sldId id="539" r:id="rId14"/>
    <p:sldId id="540" r:id="rId15"/>
    <p:sldId id="541" r:id="rId16"/>
    <p:sldId id="542" r:id="rId17"/>
    <p:sldId id="543" r:id="rId18"/>
    <p:sldId id="544" r:id="rId19"/>
    <p:sldId id="545" r:id="rId20"/>
    <p:sldId id="547" r:id="rId21"/>
    <p:sldId id="546" r:id="rId22"/>
    <p:sldId id="548" r:id="rId23"/>
    <p:sldId id="549" r:id="rId24"/>
    <p:sldId id="532" r:id="rId25"/>
    <p:sldId id="533" r:id="rId26"/>
    <p:sldId id="569" r:id="rId27"/>
    <p:sldId id="534" r:id="rId28"/>
    <p:sldId id="535" r:id="rId29"/>
    <p:sldId id="536" r:id="rId30"/>
    <p:sldId id="537" r:id="rId31"/>
    <p:sldId id="538" r:id="rId32"/>
    <p:sldId id="551" r:id="rId33"/>
    <p:sldId id="550" r:id="rId34"/>
    <p:sldId id="564" r:id="rId35"/>
    <p:sldId id="552" r:id="rId36"/>
    <p:sldId id="553" r:id="rId37"/>
    <p:sldId id="554" r:id="rId38"/>
    <p:sldId id="555" r:id="rId39"/>
    <p:sldId id="556" r:id="rId40"/>
    <p:sldId id="558" r:id="rId41"/>
    <p:sldId id="557" r:id="rId42"/>
    <p:sldId id="559" r:id="rId43"/>
    <p:sldId id="560" r:id="rId44"/>
    <p:sldId id="561" r:id="rId45"/>
    <p:sldId id="562" r:id="rId46"/>
    <p:sldId id="563" r:id="rId47"/>
    <p:sldId id="565" r:id="rId48"/>
    <p:sldId id="566" r:id="rId49"/>
    <p:sldId id="567" r:id="rId50"/>
    <p:sldId id="568"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3EBF1"/>
    <a:srgbClr val="203340"/>
    <a:srgbClr val="2D4759"/>
    <a:srgbClr val="878C91"/>
    <a:srgbClr val="EEE7F5"/>
    <a:srgbClr val="F1F4F0"/>
    <a:srgbClr val="222501"/>
    <a:srgbClr val="D6E608"/>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92" d="100"/>
          <a:sy n="92" d="100"/>
        </p:scale>
        <p:origin x="13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19200" y="3886200"/>
            <a:ext cx="6934200" cy="990600"/>
          </a:xfrm>
        </p:spPr>
        <p:txBody>
          <a:bodyPr vert="horz" anchor="t" anchorCtr="0">
            <a:noAutofit/>
          </a:bodyPr>
          <a:lstStyle/>
          <a:p>
            <a:pPr algn="l"/>
            <a:r>
              <a:rPr lang="en-US" sz="3600" b="1" dirty="0">
                <a:solidFill>
                  <a:schemeClr val="accent2">
                    <a:lumMod val="75000"/>
                  </a:schemeClr>
                </a:solidFill>
                <a:latin typeface="Cambria Math" panose="02040503050406030204" pitchFamily="18" charset="0"/>
                <a:ea typeface="Cambria Math" panose="02040503050406030204" pitchFamily="18" charset="0"/>
                <a:cs typeface="Arial" pitchFamily="34" charset="0"/>
              </a:rPr>
              <a:t>Advanced Web Programming - PHP</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6"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variables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solidFill>
                  <a:srgbClr val="000000"/>
                </a:solidFill>
                <a:latin typeface="Cambria" panose="02040503050406030204" pitchFamily="18" charset="0"/>
              </a:rPr>
              <a:t>A variable starts with the $ sign, followed by the name of the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4191000"/>
            <a:ext cx="8839200" cy="1938992"/>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starts with the $ sign, followed by the name of the variable.</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must start with a letter or the underscore character.</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cannot start with a number.</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can only contain alpha-numeric characters and underscores.</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Variable names are case-sensitive.</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Variables can, but do not need, to be declared before assignment.</a:t>
            </a:r>
          </a:p>
        </p:txBody>
      </p:sp>
      <p:sp>
        <p:nvSpPr>
          <p:cNvPr id="4" name="Rectangle 3"/>
          <p:cNvSpPr/>
          <p:nvPr/>
        </p:nvSpPr>
        <p:spPr>
          <a:xfrm>
            <a:off x="152400" y="2428009"/>
            <a:ext cx="8686800" cy="369332"/>
          </a:xfrm>
          <a:prstGeom prst="rect">
            <a:avLst/>
          </a:prstGeom>
        </p:spPr>
        <p:txBody>
          <a:bodyPr wrap="square">
            <a:spAutoFit/>
          </a:bodyPr>
          <a:lstStyle/>
          <a:p>
            <a:pPr algn="just"/>
            <a:r>
              <a:rPr lang="en-IN" sz="1800" dirty="0" smtClean="0">
                <a:solidFill>
                  <a:srgbClr val="000000"/>
                </a:solidFill>
                <a:latin typeface="Cambria" panose="02040503050406030204" pitchFamily="18" charset="0"/>
              </a:rPr>
              <a:t>$</a:t>
            </a:r>
            <a:r>
              <a:rPr lang="en-IN" sz="1800" dirty="0" smtClean="0">
                <a:solidFill>
                  <a:srgbClr val="FF0000"/>
                </a:solidFill>
                <a:latin typeface="Cambria" panose="02040503050406030204" pitchFamily="18" charset="0"/>
              </a:rPr>
              <a:t>variablename </a:t>
            </a:r>
            <a:r>
              <a:rPr lang="en-IN" sz="1800" dirty="0" smtClean="0">
                <a:solidFill>
                  <a:srgbClr val="000000"/>
                </a:solidFill>
                <a:latin typeface="Cambria" panose="02040503050406030204" pitchFamily="18" charset="0"/>
              </a:rPr>
              <a:t>= </a:t>
            </a:r>
            <a:r>
              <a:rPr lang="en-IN" sz="1800" dirty="0" smtClean="0">
                <a:solidFill>
                  <a:srgbClr val="0000FF"/>
                </a:solidFill>
                <a:latin typeface="Cambria" panose="02040503050406030204" pitchFamily="18" charset="0"/>
              </a:rPr>
              <a:t>value</a:t>
            </a:r>
            <a:r>
              <a:rPr lang="en-IN" sz="1800" dirty="0">
                <a:solidFill>
                  <a:srgbClr val="000000"/>
                </a:solidFill>
                <a:latin typeface="Cambria" panose="02040503050406030204" pitchFamily="18" charset="0"/>
              </a:rPr>
              <a:t>;  </a:t>
            </a:r>
            <a:endParaRPr lang="en-IN" sz="1800" b="0" i="0" dirty="0">
              <a:solidFill>
                <a:srgbClr val="000000"/>
              </a:solidFill>
              <a:effectLst/>
              <a:latin typeface="Cambria" panose="02040503050406030204" pitchFamily="18" charset="0"/>
            </a:endParaRPr>
          </a:p>
        </p:txBody>
      </p:sp>
      <p:sp>
        <p:nvSpPr>
          <p:cNvPr id="10" name="Rectangle 9"/>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42455" y="2923540"/>
            <a:ext cx="1814945" cy="1200329"/>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y = 2;</a:t>
            </a:r>
          </a:p>
          <a:p>
            <a:r>
              <a:rPr lang="en-IN" sz="1800" dirty="0" smtClean="0">
                <a:solidFill>
                  <a:srgbClr val="FF0000"/>
                </a:solidFill>
                <a:latin typeface="Consolas" panose="020B0609020204030204" pitchFamily="49" charset="0"/>
              </a:rPr>
              <a:t>?&gt;</a:t>
            </a:r>
            <a:endParaRPr lang="en-IN" sz="1800" dirty="0"/>
          </a:p>
        </p:txBody>
      </p:sp>
      <p:sp>
        <p:nvSpPr>
          <p:cNvPr id="7" name="Rectangle 6"/>
          <p:cNvSpPr/>
          <p:nvPr/>
        </p:nvSpPr>
        <p:spPr>
          <a:xfrm>
            <a:off x="2667000" y="2667000"/>
            <a:ext cx="2209800" cy="1477328"/>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highlight>
                  <a:srgbClr val="F0D8A8"/>
                </a:highlight>
                <a:latin typeface="Consolas" panose="020B0609020204030204" pitchFamily="49" charset="0"/>
              </a:rPr>
              <a:t>  $</a:t>
            </a:r>
            <a:r>
              <a:rPr lang="en-IN" sz="1800" dirty="0">
                <a:solidFill>
                  <a:srgbClr val="000000"/>
                </a:solidFill>
                <a:highlight>
                  <a:srgbClr val="F0D8A8"/>
                </a:highlight>
                <a:latin typeface="Consolas" panose="020B0609020204030204" pitchFamily="49" charset="0"/>
              </a:rPr>
              <a:t>x = </a:t>
            </a:r>
            <a:r>
              <a:rPr lang="en-IN" sz="1800" dirty="0">
                <a:solidFill>
                  <a:srgbClr val="0000C0"/>
                </a:solidFill>
                <a:highlight>
                  <a:srgbClr val="F0D8A8"/>
                </a:highlight>
                <a:latin typeface="Consolas" panose="020B0609020204030204" pitchFamily="49" charset="0"/>
              </a:rPr>
              <a:t>"</a:t>
            </a:r>
            <a:r>
              <a:rPr lang="en-IN" sz="1800" dirty="0" smtClean="0">
                <a:solidFill>
                  <a:srgbClr val="0000C0"/>
                </a:solidFill>
                <a:highlight>
                  <a:srgbClr val="F0D8A8"/>
                </a:highlight>
                <a:latin typeface="Consolas" panose="020B0609020204030204" pitchFamily="49" charset="0"/>
              </a:rPr>
              <a:t>saleel"</a:t>
            </a:r>
            <a:r>
              <a:rPr lang="en-IN" sz="1800" dirty="0" smtClean="0">
                <a:solidFill>
                  <a:srgbClr val="000000"/>
                </a:solidFill>
                <a:highlight>
                  <a:srgbClr val="F0D8A8"/>
                </a:highlight>
                <a:latin typeface="Consolas" panose="020B0609020204030204" pitchFamily="49" charset="0"/>
              </a:rPr>
              <a:t>;</a:t>
            </a:r>
            <a:endParaRPr lang="en-IN" sz="1800" dirty="0">
              <a:solidFill>
                <a:srgbClr val="000000"/>
              </a:solidFill>
              <a:highlight>
                <a:srgbClr val="F0D8A8"/>
              </a:highlight>
              <a:latin typeface="Consolas" panose="020B0609020204030204" pitchFamily="49" charset="0"/>
            </a:endParaRPr>
          </a:p>
          <a:p>
            <a:r>
              <a:rPr lang="en-IN" sz="1800" dirty="0" smtClean="0">
                <a:solidFill>
                  <a:srgbClr val="000000"/>
                </a:solidFill>
                <a:highlight>
                  <a:srgbClr val="D4D4D4"/>
                </a:highlight>
                <a:latin typeface="Consolas" panose="020B0609020204030204" pitchFamily="49" charset="0"/>
              </a:rPr>
              <a:t>  $</a:t>
            </a:r>
            <a:r>
              <a:rPr lang="en-IN" sz="1800" dirty="0">
                <a:solidFill>
                  <a:srgbClr val="000000"/>
                </a:solidFill>
                <a:highlight>
                  <a:srgbClr val="D4D4D4"/>
                </a:highlight>
                <a:latin typeface="Consolas" panose="020B0609020204030204" pitchFamily="49" charset="0"/>
              </a:rPr>
              <a:t>x ;</a:t>
            </a:r>
          </a:p>
          <a:p>
            <a:r>
              <a:rPr lang="en-IN" sz="1800" b="1" dirty="0" smtClean="0">
                <a:solidFill>
                  <a:srgbClr val="7F0055"/>
                </a:solidFill>
                <a:latin typeface="Consolas" panose="020B0609020204030204" pitchFamily="49" charset="0"/>
              </a:rPr>
              <a:t>  print</a:t>
            </a:r>
            <a:r>
              <a:rPr lang="en-IN" sz="1800" b="1" dirty="0">
                <a:solidFill>
                  <a:srgbClr val="000000"/>
                </a:solidFill>
                <a:latin typeface="Consolas" panose="020B0609020204030204" pitchFamily="49" charset="0"/>
              </a:rPr>
              <a:t>(</a:t>
            </a:r>
            <a:r>
              <a:rPr lang="en-IN" sz="1800" b="1" dirty="0">
                <a:solidFill>
                  <a:srgbClr val="000000"/>
                </a:solidFill>
                <a:highlight>
                  <a:srgbClr val="D4D4D4"/>
                </a:highlight>
                <a:latin typeface="Consolas" panose="020B0609020204030204" pitchFamily="49" charset="0"/>
              </a:rPr>
              <a:t>$x);</a:t>
            </a:r>
          </a:p>
          <a:p>
            <a:r>
              <a:rPr lang="en-IN" sz="1800" dirty="0">
                <a:solidFill>
                  <a:srgbClr val="FF0000"/>
                </a:solidFill>
                <a:latin typeface="Consolas" panose="020B0609020204030204" pitchFamily="49" charset="0"/>
              </a:rPr>
              <a:t>?&gt;</a:t>
            </a:r>
            <a:endParaRPr lang="en-IN" sz="1800" dirty="0"/>
          </a:p>
        </p:txBody>
      </p:sp>
      <p:sp>
        <p:nvSpPr>
          <p:cNvPr id="11" name="Rectangle 10"/>
          <p:cNvSpPr/>
          <p:nvPr/>
        </p:nvSpPr>
        <p:spPr>
          <a:xfrm>
            <a:off x="4876800" y="2677714"/>
            <a:ext cx="4204855" cy="1477328"/>
          </a:xfrm>
          <a:prstGeom prst="rect">
            <a:avLst/>
          </a:prstGeom>
          <a:solidFill>
            <a:schemeClr val="bg1"/>
          </a:solidFill>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C0"/>
                </a:solidFill>
                <a:latin typeface="Consolas" panose="020B0609020204030204" pitchFamily="49" charset="0"/>
              </a:rPr>
              <a:t>"</a:t>
            </a:r>
            <a:r>
              <a:rPr lang="en-IN" sz="1800" dirty="0" smtClean="0">
                <a:solidFill>
                  <a:srgbClr val="0000C0"/>
                </a:solidFill>
                <a:latin typeface="Consolas" panose="020B0609020204030204" pitchFamily="49" charset="0"/>
              </a:rPr>
              <a:t>saleel"</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highlight>
                  <a:srgbClr val="D4D4D4"/>
                </a:highlight>
                <a:latin typeface="Consolas" panose="020B0609020204030204" pitchFamily="49" charset="0"/>
              </a:rPr>
              <a:t>  $</a:t>
            </a:r>
            <a:r>
              <a:rPr lang="en-IN" sz="1800" dirty="0">
                <a:solidFill>
                  <a:srgbClr val="000000"/>
                </a:solidFill>
                <a:highlight>
                  <a:srgbClr val="D4D4D4"/>
                </a:highlight>
                <a:latin typeface="Consolas" panose="020B0609020204030204" pitchFamily="49" charset="0"/>
              </a:rPr>
              <a:t>y</a:t>
            </a:r>
            <a:r>
              <a:rPr lang="en-IN" sz="1800" dirty="0" smtClean="0">
                <a:solidFill>
                  <a:srgbClr val="000000"/>
                </a:solidFill>
                <a:highlight>
                  <a:srgbClr val="D4D4D4"/>
                </a:highlight>
                <a:latin typeface="Consolas" panose="020B0609020204030204" pitchFamily="49" charset="0"/>
              </a:rPr>
              <a:t>;</a:t>
            </a:r>
            <a:endParaRPr lang="en-IN" sz="1800" dirty="0">
              <a:solidFill>
                <a:srgbClr val="000000"/>
              </a:solidFill>
              <a:highlight>
                <a:srgbClr val="D4D4D4"/>
              </a:highlight>
              <a:latin typeface="Consolas" panose="020B0609020204030204" pitchFamily="49" charset="0"/>
            </a:endParaRPr>
          </a:p>
          <a:p>
            <a:r>
              <a:rPr lang="en-IN" sz="1800" b="1" dirty="0">
                <a:solidFill>
                  <a:srgbClr val="7F0055"/>
                </a:solidFill>
                <a:latin typeface="Consolas" panose="020B0609020204030204" pitchFamily="49" charset="0"/>
              </a:rPr>
              <a:t> </a:t>
            </a:r>
            <a:r>
              <a:rPr lang="en-IN" sz="1800" b="1" dirty="0" smtClean="0">
                <a:solidFill>
                  <a:srgbClr val="7F0055"/>
                </a:solidFill>
                <a:latin typeface="Consolas" panose="020B0609020204030204" pitchFamily="49" charset="0"/>
              </a:rPr>
              <a:t> print</a:t>
            </a:r>
            <a:r>
              <a:rPr lang="en-IN" sz="1800" b="1" dirty="0">
                <a:solidFill>
                  <a:srgbClr val="000000"/>
                </a:solidFill>
                <a:latin typeface="Consolas" panose="020B0609020204030204" pitchFamily="49" charset="0"/>
              </a:rPr>
              <a:t>(</a:t>
            </a:r>
            <a:r>
              <a:rPr lang="en-IN" sz="1800" b="1" dirty="0">
                <a:solidFill>
                  <a:srgbClr val="000000"/>
                </a:solidFill>
                <a:highlight>
                  <a:srgbClr val="D4D4D4"/>
                </a:highlight>
                <a:latin typeface="Consolas" panose="020B0609020204030204" pitchFamily="49" charset="0"/>
              </a:rPr>
              <a:t>$</a:t>
            </a:r>
            <a:r>
              <a:rPr lang="en-IN" sz="1800" b="1" dirty="0" smtClean="0">
                <a:solidFill>
                  <a:srgbClr val="000000"/>
                </a:solidFill>
                <a:highlight>
                  <a:srgbClr val="D4D4D4"/>
                </a:highlight>
                <a:latin typeface="Consolas" panose="020B0609020204030204" pitchFamily="49" charset="0"/>
              </a:rPr>
              <a:t>y);</a:t>
            </a:r>
            <a:r>
              <a:rPr lang="en-IN" sz="1800" dirty="0">
                <a:solidFill>
                  <a:srgbClr val="FF0000"/>
                </a:solidFill>
                <a:latin typeface="Consolas" panose="020B0609020204030204" pitchFamily="49" charset="0"/>
              </a:rPr>
              <a:t> </a:t>
            </a:r>
            <a:r>
              <a:rPr lang="en-IN" sz="1600" dirty="0" smtClean="0">
                <a:solidFill>
                  <a:srgbClr val="00B050"/>
                </a:solidFill>
                <a:latin typeface="Consolas" panose="020B0609020204030204" pitchFamily="49" charset="0"/>
              </a:rPr>
              <a:t>// Undefined variable</a:t>
            </a:r>
            <a:endParaRPr lang="en-IN" sz="1800" dirty="0" smtClean="0">
              <a:solidFill>
                <a:srgbClr val="00B050"/>
              </a:solidFill>
              <a:latin typeface="Consolas" panose="020B0609020204030204" pitchFamily="49" charset="0"/>
            </a:endParaRPr>
          </a:p>
          <a:p>
            <a:r>
              <a:rPr lang="en-IN" sz="1800" dirty="0" smtClean="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630427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smtClean="0">
                <a:solidFill>
                  <a:srgbClr val="13D9E3"/>
                </a:solidFill>
                <a:latin typeface="Arial" panose="020B0604020202020204" pitchFamily="34" charset="0"/>
                <a:cs typeface="Arial" panose="020B0604020202020204" pitchFamily="34" charset="0"/>
              </a:rPr>
              <a:t>variables scope</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solidFill>
                  <a:srgbClr val="000000"/>
                </a:solidFill>
                <a:latin typeface="Cambria" panose="02040503050406030204" pitchFamily="18" charset="0"/>
              </a:rPr>
              <a:t>Local </a:t>
            </a:r>
            <a:r>
              <a:rPr lang="en-IN" sz="2000" dirty="0" smtClean="0">
                <a:solidFill>
                  <a:srgbClr val="000000"/>
                </a:solidFill>
                <a:latin typeface="Cambria" panose="02040503050406030204" pitchFamily="18" charset="0"/>
              </a:rPr>
              <a:t>variables , Function parameters,  Global variables, and Static </a:t>
            </a:r>
            <a:r>
              <a:rPr lang="en-IN" sz="2000" dirty="0">
                <a:solidFill>
                  <a:srgbClr val="000000"/>
                </a:solidFill>
                <a:latin typeface="Cambria" panose="02040503050406030204" pitchFamily="18" charset="0"/>
              </a:rPr>
              <a:t>variables</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155614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global</a:t>
            </a:r>
            <a:r>
              <a:rPr lang="en-IN" sz="3600" dirty="0" smtClean="0">
                <a:solidFill>
                  <a:srgbClr val="000000"/>
                </a:solidFill>
                <a:latin typeface="Cambria" panose="02040503050406030204" pitchFamily="18" charset="0"/>
              </a:rPr>
              <a:t> </a:t>
            </a:r>
            <a:r>
              <a:rPr lang="en-US" sz="3600" dirty="0" smtClean="0">
                <a:solidFill>
                  <a:srgbClr val="13D9E3"/>
                </a:solidFill>
                <a:latin typeface="Arial" panose="020B0604020202020204" pitchFamily="34" charset="0"/>
                <a:cs typeface="Arial" panose="020B0604020202020204" pitchFamily="34" charset="0"/>
              </a:rPr>
              <a:t>variables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solidFill>
                  <a:srgbClr val="000000"/>
                </a:solidFill>
                <a:latin typeface="Cambria" panose="02040503050406030204" pitchFamily="18" charset="0"/>
              </a:rPr>
              <a:t>PHP stores all global variables in an array called $GLOBALS[index]. The index holds the name of the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52400" y="2678668"/>
            <a:ext cx="8686800" cy="369332"/>
          </a:xfrm>
          <a:prstGeom prst="rect">
            <a:avLst/>
          </a:prstGeom>
        </p:spPr>
        <p:txBody>
          <a:bodyPr wrap="square">
            <a:spAutoFit/>
          </a:bodyPr>
          <a:lstStyle/>
          <a:p>
            <a:pPr algn="just"/>
            <a:r>
              <a:rPr lang="en-IN" sz="1800" dirty="0">
                <a:solidFill>
                  <a:srgbClr val="000000"/>
                </a:solidFill>
                <a:latin typeface="Cambria" panose="02040503050406030204" pitchFamily="18" charset="0"/>
              </a:rPr>
              <a:t>$</a:t>
            </a:r>
            <a:r>
              <a:rPr lang="en-IN" sz="1800" dirty="0">
                <a:solidFill>
                  <a:srgbClr val="FF0000"/>
                </a:solidFill>
                <a:latin typeface="Cambria" panose="02040503050406030204" pitchFamily="18" charset="0"/>
              </a:rPr>
              <a:t>GLOBALS[index</a:t>
            </a:r>
            <a:r>
              <a:rPr lang="en-IN" sz="1800" dirty="0" smtClean="0">
                <a:solidFill>
                  <a:srgbClr val="FF0000"/>
                </a:solidFill>
                <a:latin typeface="Cambria" panose="02040503050406030204" pitchFamily="18" charset="0"/>
              </a:rPr>
              <a:t>]</a:t>
            </a:r>
            <a:r>
              <a:rPr lang="en-IN" sz="1800" dirty="0">
                <a:solidFill>
                  <a:srgbClr val="000000"/>
                </a:solidFill>
                <a:latin typeface="Cambria" panose="02040503050406030204" pitchFamily="18" charset="0"/>
              </a:rPr>
              <a:t> </a:t>
            </a:r>
            <a:r>
              <a:rPr lang="en-IN" sz="1800" dirty="0" smtClean="0">
                <a:solidFill>
                  <a:srgbClr val="000000"/>
                </a:solidFill>
                <a:latin typeface="Cambria" panose="02040503050406030204" pitchFamily="18" charset="0"/>
              </a:rPr>
              <a:t>= </a:t>
            </a:r>
            <a:r>
              <a:rPr lang="en-IN" sz="1800" dirty="0" smtClean="0">
                <a:solidFill>
                  <a:srgbClr val="0000FF"/>
                </a:solidFill>
                <a:latin typeface="Cambria" panose="02040503050406030204" pitchFamily="18" charset="0"/>
              </a:rPr>
              <a:t>value</a:t>
            </a:r>
            <a:r>
              <a:rPr lang="en-IN" sz="1800" dirty="0">
                <a:solidFill>
                  <a:srgbClr val="00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10" name="Rectangle 9"/>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3200400"/>
            <a:ext cx="8839200" cy="2800767"/>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$GLOBALS</a:t>
            </a:r>
            <a:r>
              <a:rPr lang="en-IN" sz="1600" b="1" dirty="0" smtClean="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'firstNamea'</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'Saleel'</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$GLOBALS</a:t>
            </a:r>
            <a:r>
              <a:rPr lang="en-IN" sz="1600" b="1" dirty="0" smtClean="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'middleName'</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'Shdheer'</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$GLOBALS</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'lastName'</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'Bagde'</a:t>
            </a:r>
            <a:r>
              <a:rPr lang="en-IN" sz="1600" b="1" dirty="0">
                <a:solidFill>
                  <a:srgbClr val="000000"/>
                </a:solidFill>
                <a:latin typeface="Consolas" panose="020B0609020204030204" pitchFamily="49" charset="0"/>
              </a:rPr>
              <a:t>;</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function</a:t>
            </a:r>
            <a:r>
              <a:rPr lang="en-IN" sz="1600" b="1" dirty="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$GLOBALS</a:t>
            </a:r>
            <a:r>
              <a:rPr lang="en-IN" sz="1600" b="1" dirty="0" smtClean="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'firstNamea'</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 " </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$GLOBALS</a:t>
            </a:r>
            <a:r>
              <a:rPr lang="en-IN" sz="1600" b="1" dirty="0" smtClean="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'middleName'</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 " </a:t>
            </a:r>
            <a:r>
              <a:rPr lang="en-IN" sz="1600" b="1" dirty="0" smtClean="0">
                <a:solidFill>
                  <a:srgbClr val="000000"/>
                </a:solidFill>
                <a:latin typeface="Consolas" panose="020B0609020204030204" pitchFamily="49" charset="0"/>
              </a:rPr>
              <a:t>.</a:t>
            </a:r>
          </a:p>
          <a:p>
            <a:r>
              <a:rPr lang="en-IN" sz="1600" b="1" dirty="0">
                <a:solidFill>
                  <a:srgbClr val="000000"/>
                </a:solidFill>
                <a:latin typeface="Consolas" panose="020B0609020204030204" pitchFamily="49" charset="0"/>
              </a:rPr>
              <a:t> </a:t>
            </a:r>
            <a:r>
              <a:rPr lang="en-IN" sz="1600" b="1"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$GLOBALS</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'lastName'</a:t>
            </a:r>
            <a:r>
              <a:rPr lang="en-IN" sz="1600" b="1"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echo </a:t>
            </a:r>
            <a:r>
              <a:rPr lang="en-IN" sz="1600" b="1" i="1" dirty="0">
                <a:solidFill>
                  <a:srgbClr val="000000"/>
                </a:solidFill>
                <a:latin typeface="Consolas" panose="020B0609020204030204" pitchFamily="49" charset="0"/>
              </a:rPr>
              <a:t>fullName();</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1298464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if</a:t>
            </a:r>
            <a:r>
              <a:rPr lang="en-IN" sz="6600" i="1" dirty="0">
                <a:solidFill>
                  <a:srgbClr val="FF9900"/>
                </a:solidFill>
                <a:latin typeface="Segoe UI Light" panose="020B0502040204020203" pitchFamily="34" charset="0"/>
                <a:cs typeface="Segoe UI Light" panose="020B0502040204020203" pitchFamily="34" charset="0"/>
              </a:rPr>
              <a:t>...else...elseif</a:t>
            </a:r>
          </a:p>
        </p:txBody>
      </p:sp>
    </p:spTree>
    <p:extLst>
      <p:ext uri="{BB962C8B-B14F-4D97-AF65-F5344CB8AC3E}">
        <p14:creationId xmlns:p14="http://schemas.microsoft.com/office/powerpoint/2010/main" val="3081031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if </a:t>
            </a:r>
            <a:r>
              <a:rPr lang="en-IN" sz="3600" dirty="0" smtClean="0">
                <a:solidFill>
                  <a:srgbClr val="13D9E3"/>
                </a:solidFill>
                <a:latin typeface="Arial" panose="020B0604020202020204" pitchFamily="34" charset="0"/>
                <a:cs typeface="Arial" panose="020B0604020202020204" pitchFamily="34" charset="0"/>
              </a:rPr>
              <a:t>...else...elseif</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solidFill>
                  <a:srgbClr val="000000"/>
                </a:solidFill>
                <a:latin typeface="Cambria" panose="02040503050406030204" pitchFamily="18" charset="0"/>
              </a:rPr>
              <a:t>The if....else statement executes some code if a condition is true and another code if that condition is false.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678668"/>
            <a:ext cx="8839200" cy="1477328"/>
          </a:xfrm>
          <a:prstGeom prst="rect">
            <a:avLst/>
          </a:prstGeom>
        </p:spPr>
        <p:txBody>
          <a:bodyPr wrap="square">
            <a:spAutoFit/>
          </a:bodyPr>
          <a:lstStyle/>
          <a:p>
            <a:pPr algn="just"/>
            <a:r>
              <a:rPr lang="en-IN" sz="1800" dirty="0">
                <a:solidFill>
                  <a:srgbClr val="FF0000"/>
                </a:solidFill>
                <a:latin typeface="Cambria" panose="02040503050406030204" pitchFamily="18" charset="0"/>
              </a:rPr>
              <a:t>if (condition) {</a:t>
            </a:r>
          </a:p>
          <a:p>
            <a:pPr algn="just"/>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   </a:t>
            </a:r>
            <a:r>
              <a:rPr lang="en-IN" sz="1800" dirty="0" smtClean="0">
                <a:solidFill>
                  <a:srgbClr val="92D050"/>
                </a:solidFill>
                <a:latin typeface="Cambria" panose="02040503050406030204" pitchFamily="18" charset="0"/>
              </a:rPr>
              <a:t>// </a:t>
            </a:r>
            <a:r>
              <a:rPr lang="en-IN" sz="1800" dirty="0">
                <a:solidFill>
                  <a:srgbClr val="92D050"/>
                </a:solidFill>
                <a:latin typeface="Cambria" panose="02040503050406030204" pitchFamily="18" charset="0"/>
              </a:rPr>
              <a:t>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 else {</a:t>
            </a:r>
          </a:p>
          <a:p>
            <a:pPr algn="just"/>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  </a:t>
            </a:r>
            <a:r>
              <a:rPr lang="en-IN" sz="1800" dirty="0" smtClean="0">
                <a:solidFill>
                  <a:srgbClr val="92D050"/>
                </a:solidFill>
                <a:latin typeface="Cambria" panose="02040503050406030204" pitchFamily="18" charset="0"/>
              </a:rPr>
              <a:t>// </a:t>
            </a:r>
            <a:r>
              <a:rPr lang="en-IN" sz="1800" dirty="0">
                <a:solidFill>
                  <a:srgbClr val="92D050"/>
                </a:solidFill>
                <a:latin typeface="Cambria" panose="02040503050406030204" pitchFamily="18" charset="0"/>
              </a:rPr>
              <a:t>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4217075"/>
            <a:ext cx="8763000" cy="2031325"/>
          </a:xfrm>
          <a:prstGeom prst="rect">
            <a:avLst/>
          </a:prstGeom>
        </p:spPr>
        <p:txBody>
          <a:bodyPr wrap="square">
            <a:spAutoFit/>
          </a:bodyPr>
          <a:lstStyle/>
          <a:p>
            <a:pPr algn="just"/>
            <a:r>
              <a:rPr lang="en-IN" sz="1800" dirty="0">
                <a:solidFill>
                  <a:srgbClr val="FF0000"/>
                </a:solidFill>
                <a:latin typeface="Cambria" panose="02040503050406030204" pitchFamily="18" charset="0"/>
              </a:rPr>
              <a:t>if (condition) {</a:t>
            </a:r>
          </a:p>
          <a:p>
            <a:pPr algn="just"/>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    </a:t>
            </a:r>
            <a:r>
              <a:rPr lang="en-IN" sz="1800" dirty="0" smtClean="0">
                <a:solidFill>
                  <a:srgbClr val="92D050"/>
                </a:solidFill>
                <a:latin typeface="Cambria" panose="02040503050406030204" pitchFamily="18" charset="0"/>
              </a:rPr>
              <a:t>// </a:t>
            </a:r>
            <a:r>
              <a:rPr lang="en-IN" sz="1800" dirty="0">
                <a:solidFill>
                  <a:srgbClr val="92D050"/>
                </a:solidFill>
                <a:latin typeface="Cambria" panose="02040503050406030204" pitchFamily="18" charset="0"/>
              </a:rPr>
              <a:t>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 elseif (condition) {</a:t>
            </a:r>
          </a:p>
          <a:p>
            <a:pPr algn="just"/>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   </a:t>
            </a:r>
            <a:r>
              <a:rPr lang="en-IN" sz="1800" dirty="0" smtClean="0">
                <a:solidFill>
                  <a:srgbClr val="92D050"/>
                </a:solidFill>
                <a:latin typeface="Cambria" panose="02040503050406030204" pitchFamily="18" charset="0"/>
              </a:rPr>
              <a:t>// </a:t>
            </a:r>
            <a:r>
              <a:rPr lang="en-IN" sz="1800" dirty="0">
                <a:solidFill>
                  <a:srgbClr val="92D050"/>
                </a:solidFill>
                <a:latin typeface="Cambria" panose="02040503050406030204" pitchFamily="18" charset="0"/>
              </a:rPr>
              <a:t>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 else {</a:t>
            </a:r>
          </a:p>
          <a:p>
            <a:pPr algn="just"/>
            <a:r>
              <a:rPr lang="en-IN" sz="1800" dirty="0" smtClean="0">
                <a:solidFill>
                  <a:srgbClr val="FF0000"/>
                </a:solidFill>
                <a:latin typeface="Cambria" panose="02040503050406030204" pitchFamily="18" charset="0"/>
              </a:rPr>
              <a:t>    </a:t>
            </a:r>
            <a:r>
              <a:rPr lang="en-IN" sz="1800" dirty="0">
                <a:solidFill>
                  <a:srgbClr val="92D050"/>
                </a:solidFill>
                <a:latin typeface="Cambria" panose="02040503050406030204" pitchFamily="18" charset="0"/>
              </a:rPr>
              <a:t>// 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a:t>
            </a:r>
          </a:p>
        </p:txBody>
      </p:sp>
      <p:cxnSp>
        <p:nvCxnSpPr>
          <p:cNvPr id="11" name="Straight Connector 10"/>
          <p:cNvCxnSpPr/>
          <p:nvPr/>
        </p:nvCxnSpPr>
        <p:spPr>
          <a:xfrm>
            <a:off x="0" y="4189412"/>
            <a:ext cx="9144000" cy="1588"/>
          </a:xfrm>
          <a:prstGeom prst="line">
            <a:avLst/>
          </a:prstGeom>
          <a:ln w="12700">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619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for loop</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2061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for loop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solidFill>
                  <a:srgbClr val="000000"/>
                </a:solidFill>
                <a:latin typeface="Cambria" panose="02040503050406030204" pitchFamily="18" charset="0"/>
              </a:rPr>
              <a:t>The for loop is used when you know in advance how many times the script should run.</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678668"/>
            <a:ext cx="88392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for (</a:t>
            </a:r>
            <a:r>
              <a:rPr lang="en-IN" sz="1800" dirty="0" smtClean="0">
                <a:solidFill>
                  <a:srgbClr val="FF0000"/>
                </a:solidFill>
                <a:latin typeface="Cambria" panose="02040503050406030204" pitchFamily="18" charset="0"/>
              </a:rPr>
              <a:t>int </a:t>
            </a:r>
            <a:r>
              <a:rPr lang="en-IN" sz="1800" dirty="0">
                <a:solidFill>
                  <a:srgbClr val="FF0000"/>
                </a:solidFill>
                <a:latin typeface="Cambria" panose="02040503050406030204" pitchFamily="18" charset="0"/>
              </a:rPr>
              <a:t>counter; test counter; increment counter) {</a:t>
            </a:r>
          </a:p>
          <a:p>
            <a:pPr algn="just"/>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    </a:t>
            </a:r>
            <a:r>
              <a:rPr lang="en-IN" sz="1800" dirty="0" smtClean="0">
                <a:solidFill>
                  <a:srgbClr val="92D050"/>
                </a:solidFill>
                <a:latin typeface="Cambria" panose="02040503050406030204" pitchFamily="18" charset="0"/>
              </a:rPr>
              <a:t>// </a:t>
            </a:r>
            <a:r>
              <a:rPr lang="en-IN" sz="1800" dirty="0">
                <a:solidFill>
                  <a:srgbClr val="92D050"/>
                </a:solidFill>
                <a:latin typeface="Cambria" panose="02040503050406030204" pitchFamily="18" charset="0"/>
              </a:rPr>
              <a:t>Code goes </a:t>
            </a:r>
            <a:r>
              <a:rPr lang="en-IN" sz="1800" dirty="0" smtClean="0">
                <a:solidFill>
                  <a:srgbClr val="92D050"/>
                </a:solidFill>
                <a:latin typeface="Cambria" panose="02040503050406030204" pitchFamily="18" charset="0"/>
              </a:rPr>
              <a:t>here</a:t>
            </a: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3733800"/>
            <a:ext cx="88392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foreach ($array as $value) {</a:t>
            </a:r>
          </a:p>
          <a:p>
            <a:pPr algn="just"/>
            <a:r>
              <a:rPr lang="en-IN" sz="1800" dirty="0" smtClean="0">
                <a:solidFill>
                  <a:srgbClr val="FF0000"/>
                </a:solidFill>
                <a:latin typeface="Cambria" panose="02040503050406030204" pitchFamily="18" charset="0"/>
              </a:rPr>
              <a:t>    </a:t>
            </a:r>
            <a:r>
              <a:rPr lang="en-IN" sz="1800" dirty="0">
                <a:solidFill>
                  <a:srgbClr val="92D050"/>
                </a:solidFill>
                <a:latin typeface="Cambria" panose="02040503050406030204" pitchFamily="18" charset="0"/>
              </a:rPr>
              <a:t>// 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a:t>
            </a:r>
          </a:p>
        </p:txBody>
      </p:sp>
    </p:spTree>
    <p:extLst>
      <p:ext uri="{BB962C8B-B14F-4D97-AF65-F5344CB8AC3E}">
        <p14:creationId xmlns:p14="http://schemas.microsoft.com/office/powerpoint/2010/main" val="369298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array</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18428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a:t>An array stores multiple values in one single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1000" y="2242572"/>
            <a:ext cx="8382000" cy="1429622"/>
          </a:xfrm>
          <a:prstGeom prst="rect">
            <a:avLst/>
          </a:prstGeom>
          <a:solidFill>
            <a:schemeClr val="accent3">
              <a:lumMod val="20000"/>
              <a:lumOff val="80000"/>
            </a:schemeClr>
          </a:solidFill>
        </p:spPr>
        <p:txBody>
          <a:bodyPr wrap="square">
            <a:spAutoFit/>
          </a:bodyPr>
          <a:lstStyle/>
          <a:p>
            <a:pPr marL="342900" indent="-342900">
              <a:lnSpc>
                <a:spcPct val="150000"/>
              </a:lnSpc>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Indexed arrays - Arrays with a numeric index</a:t>
            </a:r>
          </a:p>
          <a:p>
            <a:pPr marL="342900" indent="-342900">
              <a:lnSpc>
                <a:spcPct val="150000"/>
              </a:lnSpc>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Associative arrays - Arrays with named keys</a:t>
            </a:r>
          </a:p>
          <a:p>
            <a:pPr marL="342900" indent="-342900">
              <a:lnSpc>
                <a:spcPct val="150000"/>
              </a:lnSpc>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Multidimensional arrays - Arrays containing one or more arrays</a:t>
            </a:r>
          </a:p>
        </p:txBody>
      </p:sp>
      <p:sp>
        <p:nvSpPr>
          <p:cNvPr id="4" name="Rectangle 3"/>
          <p:cNvSpPr/>
          <p:nvPr/>
        </p:nvSpPr>
        <p:spPr>
          <a:xfrm>
            <a:off x="3439391" y="159603"/>
            <a:ext cx="5486400" cy="400110"/>
          </a:xfrm>
          <a:prstGeom prst="rect">
            <a:avLst/>
          </a:prstGeom>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The array() function is used to create an array.</a:t>
            </a:r>
          </a:p>
        </p:txBody>
      </p:sp>
    </p:spTree>
    <p:extLst>
      <p:ext uri="{BB962C8B-B14F-4D97-AF65-F5344CB8AC3E}">
        <p14:creationId xmlns:p14="http://schemas.microsoft.com/office/powerpoint/2010/main" val="500486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i</a:t>
            </a:r>
            <a:r>
              <a:rPr lang="en-IN" sz="3600" dirty="0" smtClean="0">
                <a:solidFill>
                  <a:srgbClr val="13D9E3"/>
                </a:solidFill>
                <a:latin typeface="Arial" panose="020B0604020202020204" pitchFamily="34" charset="0"/>
                <a:cs typeface="Arial" panose="020B0604020202020204" pitchFamily="34" charset="0"/>
              </a:rPr>
              <a:t>ndexed</a:t>
            </a:r>
            <a:r>
              <a:rPr lang="en-IN" sz="3600" dirty="0" smtClean="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 </a:t>
            </a:r>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a:t>An array stores multiple values in one single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678668"/>
            <a:ext cx="8839200" cy="2462213"/>
          </a:xfrm>
          <a:prstGeom prst="rect">
            <a:avLst/>
          </a:prstGeom>
        </p:spPr>
        <p:txBody>
          <a:bodyPr wrap="square">
            <a:spAutoFit/>
          </a:bodyPr>
          <a:lstStyle/>
          <a:p>
            <a:pPr algn="just"/>
            <a:r>
              <a:rPr lang="en-IN" sz="1800" dirty="0">
                <a:solidFill>
                  <a:srgbClr val="000000"/>
                </a:solidFill>
                <a:latin typeface="Consolas" panose="020B0609020204030204" pitchFamily="49" charset="0"/>
              </a:rPr>
              <a:t>$</a:t>
            </a:r>
            <a:r>
              <a:rPr lang="en-IN" sz="1800" dirty="0" smtClean="0">
                <a:solidFill>
                  <a:srgbClr val="000000"/>
                </a:solidFill>
                <a:latin typeface="Consolas" panose="020B0609020204030204" pitchFamily="49" charset="0"/>
              </a:rPr>
              <a:t>colors </a:t>
            </a:r>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array</a:t>
            </a:r>
            <a:r>
              <a:rPr lang="en-IN" sz="1800" b="1" dirty="0" smtClean="0">
                <a:solidFill>
                  <a:srgbClr val="000000"/>
                </a:solidFill>
                <a:latin typeface="Consolas" panose="020B0609020204030204" pitchFamily="49" charset="0"/>
              </a:rPr>
              <a:t>(</a:t>
            </a:r>
            <a:r>
              <a:rPr lang="en-IN" sz="1800" b="1" dirty="0" smtClean="0">
                <a:solidFill>
                  <a:srgbClr val="0000C0"/>
                </a:solidFill>
                <a:latin typeface="Consolas" panose="020B0609020204030204" pitchFamily="49" charset="0"/>
              </a:rPr>
              <a:t>"Red"</a:t>
            </a:r>
            <a:r>
              <a:rPr lang="en-IN" sz="1800" b="1" dirty="0" smtClean="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a:t>
            </a:r>
            <a:r>
              <a:rPr lang="en-IN" sz="1800" b="1" dirty="0" smtClean="0">
                <a:solidFill>
                  <a:srgbClr val="0000C0"/>
                </a:solidFill>
                <a:latin typeface="Consolas" panose="020B0609020204030204" pitchFamily="49" charset="0"/>
              </a:rPr>
              <a:t>Blue"</a:t>
            </a:r>
            <a:r>
              <a:rPr lang="en-IN" sz="1800" b="1" dirty="0" smtClean="0">
                <a:solidFill>
                  <a:srgbClr val="000000"/>
                </a:solidFill>
                <a:latin typeface="Consolas" panose="020B0609020204030204" pitchFamily="49" charset="0"/>
              </a:rPr>
              <a:t>, </a:t>
            </a:r>
            <a:r>
              <a:rPr lang="en-IN" sz="1800" b="1" dirty="0" smtClean="0">
                <a:solidFill>
                  <a:srgbClr val="0000C0"/>
                </a:solidFill>
                <a:latin typeface="Consolas" panose="020B0609020204030204" pitchFamily="49" charset="0"/>
              </a:rPr>
              <a:t>"Green", "Yellow"</a:t>
            </a:r>
            <a:r>
              <a:rPr lang="en-IN" sz="1800" b="1" dirty="0" smtClean="0">
                <a:solidFill>
                  <a:srgbClr val="000000"/>
                </a:solidFill>
                <a:latin typeface="Consolas" panose="020B0609020204030204" pitchFamily="49" charset="0"/>
              </a:rPr>
              <a:t>);</a:t>
            </a:r>
          </a:p>
          <a:p>
            <a:pPr algn="just"/>
            <a:endParaRPr lang="en-IN" sz="1800" b="1" dirty="0" smtClean="0">
              <a:solidFill>
                <a:srgbClr val="000000"/>
              </a:solidFill>
              <a:latin typeface="Consolas" panose="020B0609020204030204" pitchFamily="49" charset="0"/>
            </a:endParaRPr>
          </a:p>
          <a:p>
            <a:pPr algn="ctr"/>
            <a:r>
              <a:rPr lang="en-IN" sz="2800" i="1" dirty="0" smtClean="0">
                <a:solidFill>
                  <a:srgbClr val="FF0000"/>
                </a:solidFill>
                <a:latin typeface="Consolas" panose="020B0609020204030204" pitchFamily="49" charset="0"/>
              </a:rPr>
              <a:t>OR</a:t>
            </a:r>
          </a:p>
          <a:p>
            <a:pPr algn="just"/>
            <a:endParaRPr lang="en-IN" sz="1800" b="1" dirty="0" smtClean="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a:t>
            </a:r>
            <a:r>
              <a:rPr lang="en-IN" sz="1800" dirty="0" smtClean="0">
                <a:solidFill>
                  <a:srgbClr val="000000"/>
                </a:solidFill>
                <a:latin typeface="Consolas" panose="020B0609020204030204" pitchFamily="49" charset="0"/>
              </a:rPr>
              <a:t>colors[0</a:t>
            </a:r>
            <a:r>
              <a:rPr lang="en-IN" sz="1800" dirty="0">
                <a:solidFill>
                  <a:srgbClr val="000000"/>
                </a:solidFill>
                <a:latin typeface="Consolas" panose="020B0609020204030204" pitchFamily="49" charset="0"/>
              </a:rPr>
              <a:t>] = </a:t>
            </a:r>
            <a:r>
              <a:rPr lang="en-IN" sz="1800" dirty="0">
                <a:solidFill>
                  <a:srgbClr val="0000C0"/>
                </a:solidFill>
                <a:latin typeface="Consolas" panose="020B0609020204030204" pitchFamily="49" charset="0"/>
              </a:rPr>
              <a:t>"</a:t>
            </a:r>
            <a:r>
              <a:rPr lang="en-IN" sz="1800" b="1" dirty="0" smtClean="0">
                <a:solidFill>
                  <a:srgbClr val="0000C0"/>
                </a:solidFill>
                <a:latin typeface="Consolas" panose="020B0609020204030204" pitchFamily="49" charset="0"/>
              </a:rPr>
              <a:t>Red</a:t>
            </a:r>
            <a:r>
              <a:rPr lang="en-IN" sz="1800" dirty="0" smtClean="0">
                <a:solidFill>
                  <a:srgbClr val="0000C0"/>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$colors[1</a:t>
            </a:r>
            <a:r>
              <a:rPr lang="en-IN" sz="1800" dirty="0">
                <a:solidFill>
                  <a:srgbClr val="000000"/>
                </a:solidFill>
                <a:latin typeface="Consolas" panose="020B0609020204030204" pitchFamily="49" charset="0"/>
              </a:rPr>
              <a:t>] = </a:t>
            </a:r>
            <a:r>
              <a:rPr lang="en-IN" sz="1800" dirty="0">
                <a:solidFill>
                  <a:srgbClr val="0000C0"/>
                </a:solidFill>
                <a:latin typeface="Consolas" panose="020B0609020204030204" pitchFamily="49" charset="0"/>
              </a:rPr>
              <a:t>"</a:t>
            </a:r>
            <a:r>
              <a:rPr lang="en-IN" sz="1800" b="1" dirty="0" smtClean="0">
                <a:solidFill>
                  <a:srgbClr val="0000C0"/>
                </a:solidFill>
                <a:latin typeface="Consolas" panose="020B0609020204030204" pitchFamily="49" charset="0"/>
              </a:rPr>
              <a:t>Blue</a:t>
            </a:r>
            <a:r>
              <a:rPr lang="en-IN" sz="1800" dirty="0" smtClean="0">
                <a:solidFill>
                  <a:srgbClr val="0000C0"/>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$colors[2</a:t>
            </a:r>
            <a:r>
              <a:rPr lang="en-IN" sz="1800" dirty="0">
                <a:solidFill>
                  <a:srgbClr val="000000"/>
                </a:solidFill>
                <a:latin typeface="Consolas" panose="020B0609020204030204" pitchFamily="49" charset="0"/>
              </a:rPr>
              <a:t>] = </a:t>
            </a:r>
            <a:r>
              <a:rPr lang="en-IN" sz="1800" dirty="0">
                <a:solidFill>
                  <a:srgbClr val="0000C0"/>
                </a:solidFill>
                <a:latin typeface="Consolas" panose="020B0609020204030204" pitchFamily="49" charset="0"/>
              </a:rPr>
              <a:t>"</a:t>
            </a:r>
            <a:r>
              <a:rPr lang="en-IN" sz="1800" b="1" dirty="0" smtClean="0">
                <a:solidFill>
                  <a:srgbClr val="0000C0"/>
                </a:solidFill>
                <a:latin typeface="Consolas" panose="020B0609020204030204" pitchFamily="49" charset="0"/>
              </a:rPr>
              <a:t>Green</a:t>
            </a:r>
            <a:r>
              <a:rPr lang="en-IN" sz="1800" dirty="0" smtClean="0">
                <a:solidFill>
                  <a:srgbClr val="0000C0"/>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r>
              <a:rPr lang="en-IN" sz="1800" dirty="0" smtClean="0">
                <a:solidFill>
                  <a:srgbClr val="000000"/>
                </a:solidFill>
                <a:latin typeface="Consolas" panose="020B0609020204030204" pitchFamily="49" charset="0"/>
              </a:rPr>
              <a:t>colors[3] </a:t>
            </a:r>
            <a:r>
              <a:rPr lang="en-IN" sz="1800" dirty="0">
                <a:solidFill>
                  <a:srgbClr val="000000"/>
                </a:solidFill>
                <a:latin typeface="Consolas" panose="020B0609020204030204" pitchFamily="49" charset="0"/>
              </a:rPr>
              <a:t>= </a:t>
            </a:r>
            <a:r>
              <a:rPr lang="en-IN" sz="1800" dirty="0" smtClean="0">
                <a:solidFill>
                  <a:srgbClr val="0000C0"/>
                </a:solidFill>
                <a:latin typeface="Consolas" panose="020B0609020204030204" pitchFamily="49" charset="0"/>
              </a:rPr>
              <a:t>"</a:t>
            </a:r>
            <a:r>
              <a:rPr lang="en-IN" sz="1800" b="1" dirty="0" smtClean="0">
                <a:solidFill>
                  <a:srgbClr val="0000C0"/>
                </a:solidFill>
                <a:latin typeface="Consolas" panose="020B0609020204030204" pitchFamily="49" charset="0"/>
              </a:rPr>
              <a:t>Yellow</a:t>
            </a:r>
            <a:r>
              <a:rPr lang="en-IN" sz="1800" dirty="0" smtClean="0">
                <a:solidFill>
                  <a:srgbClr val="0000C0"/>
                </a:solidFill>
                <a:latin typeface="Consolas" panose="020B0609020204030204" pitchFamily="49" charset="0"/>
              </a:rPr>
              <a:t>"</a:t>
            </a:r>
            <a:endParaRPr lang="en-IN" sz="1800" dirty="0">
              <a:solidFill>
                <a:srgbClr val="000000"/>
              </a:solidFill>
              <a:latin typeface="Consolas" panose="020B0609020204030204" pitchFamily="49" charset="0"/>
            </a:endParaRP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3439391" y="159603"/>
            <a:ext cx="5486400" cy="400110"/>
          </a:xfrm>
          <a:prstGeom prst="rect">
            <a:avLst/>
          </a:prstGeom>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The array() function is used to create an array.</a:t>
            </a:r>
          </a:p>
        </p:txBody>
      </p:sp>
    </p:spTree>
    <p:extLst>
      <p:ext uri="{BB962C8B-B14F-4D97-AF65-F5344CB8AC3E}">
        <p14:creationId xmlns:p14="http://schemas.microsoft.com/office/powerpoint/2010/main" val="2648977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count() </a:t>
            </a:r>
            <a:r>
              <a:rPr lang="en-IN"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t>The count() function is used to return the </a:t>
            </a:r>
            <a:r>
              <a:rPr lang="en-IN" sz="2000" dirty="0" smtClean="0"/>
              <a:t>length of </a:t>
            </a:r>
            <a:r>
              <a:rPr lang="en-IN" sz="2000" dirty="0"/>
              <a:t>an </a:t>
            </a:r>
            <a:r>
              <a:rPr lang="en-IN" sz="2000" dirty="0" smtClean="0"/>
              <a:t>array.</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678668"/>
            <a:ext cx="8839200" cy="369332"/>
          </a:xfrm>
          <a:prstGeom prst="rect">
            <a:avLst/>
          </a:prstGeom>
        </p:spPr>
        <p:txBody>
          <a:bodyPr wrap="square">
            <a:spAutoFit/>
          </a:bodyPr>
          <a:lstStyle/>
          <a:p>
            <a:pPr algn="just"/>
            <a:r>
              <a:rPr lang="en-IN" sz="1800" dirty="0" smtClean="0">
                <a:solidFill>
                  <a:srgbClr val="000000"/>
                </a:solidFill>
                <a:latin typeface="Consolas" panose="020B0609020204030204" pitchFamily="49" charset="0"/>
              </a:rPr>
              <a:t>$</a:t>
            </a:r>
            <a:r>
              <a:rPr lang="en-IN" sz="1800" dirty="0">
                <a:solidFill>
                  <a:srgbClr val="FF0000"/>
                </a:solidFill>
                <a:latin typeface="Cambria" panose="02040503050406030204" pitchFamily="18" charset="0"/>
              </a:rPr>
              <a:t>var</a:t>
            </a:r>
            <a:r>
              <a:rPr lang="en-IN" sz="1800" dirty="0" smtClean="0">
                <a:solidFill>
                  <a:srgbClr val="000000"/>
                </a:solidFill>
                <a:latin typeface="Consolas" panose="020B0609020204030204" pitchFamily="49" charset="0"/>
              </a:rPr>
              <a:t> = </a:t>
            </a:r>
            <a:r>
              <a:rPr lang="en-IN" sz="1800" dirty="0">
                <a:solidFill>
                  <a:srgbClr val="0000FF"/>
                </a:solidFill>
                <a:latin typeface="Cambria" panose="02040503050406030204" pitchFamily="18" charset="0"/>
              </a:rPr>
              <a:t>count(arrayList);</a:t>
            </a: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276600"/>
            <a:ext cx="8839200" cy="1323439"/>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$colors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"Red"</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"Blue"</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"Green"</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"Yellow"</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$cnt = count($colors);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$cnt;</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708197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associative</a:t>
            </a:r>
            <a:r>
              <a:rPr lang="en-IN" sz="3600" dirty="0" smtClean="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 </a:t>
            </a:r>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a:t>An array stores multiple values in one single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14300" y="2871044"/>
            <a:ext cx="8839200" cy="2000548"/>
          </a:xfrm>
          <a:prstGeom prst="rect">
            <a:avLst/>
          </a:prstGeom>
        </p:spPr>
        <p:txBody>
          <a:bodyPr wrap="square">
            <a:spAutoFit/>
          </a:bodyPr>
          <a:lstStyle/>
          <a:p>
            <a:r>
              <a:rPr lang="en-IN" sz="1600" dirty="0">
                <a:solidFill>
                  <a:srgbClr val="000000"/>
                </a:solidFill>
                <a:latin typeface="Consolas" panose="020B0609020204030204" pitchFamily="49" charset="0"/>
              </a:rPr>
              <a:t>$color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"a"</a:t>
            </a:r>
            <a:r>
              <a:rPr lang="en-IN" sz="1600" b="1" dirty="0">
                <a:solidFill>
                  <a:srgbClr val="000000"/>
                </a:solidFill>
                <a:latin typeface="Consolas" panose="020B0609020204030204" pitchFamily="49" charset="0"/>
              </a:rPr>
              <a:t>=&gt;</a:t>
            </a:r>
            <a:r>
              <a:rPr lang="en-IN" sz="1600" b="1" dirty="0">
                <a:solidFill>
                  <a:srgbClr val="0000C0"/>
                </a:solidFill>
                <a:latin typeface="Consolas" panose="020B0609020204030204" pitchFamily="49" charset="0"/>
              </a:rPr>
              <a:t>"likes Red"</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"b"</a:t>
            </a:r>
            <a:r>
              <a:rPr lang="en-IN" sz="1600" b="1" dirty="0">
                <a:solidFill>
                  <a:srgbClr val="000000"/>
                </a:solidFill>
                <a:latin typeface="Consolas" panose="020B0609020204030204" pitchFamily="49" charset="0"/>
              </a:rPr>
              <a:t>=&gt;</a:t>
            </a:r>
            <a:r>
              <a:rPr lang="en-IN" sz="1600" b="1" dirty="0">
                <a:solidFill>
                  <a:srgbClr val="0000C0"/>
                </a:solidFill>
                <a:latin typeface="Consolas" panose="020B0609020204030204" pitchFamily="49" charset="0"/>
              </a:rPr>
              <a:t>"likes Blue"</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"c"</a:t>
            </a:r>
            <a:r>
              <a:rPr lang="en-IN" sz="1600" b="1" dirty="0">
                <a:solidFill>
                  <a:srgbClr val="000000"/>
                </a:solidFill>
                <a:latin typeface="Consolas" panose="020B0609020204030204" pitchFamily="49" charset="0"/>
              </a:rPr>
              <a:t>=&gt;</a:t>
            </a:r>
            <a:r>
              <a:rPr lang="en-IN" sz="1600" b="1" dirty="0">
                <a:solidFill>
                  <a:srgbClr val="0000C0"/>
                </a:solidFill>
                <a:latin typeface="Consolas" panose="020B0609020204030204" pitchFamily="49" charset="0"/>
              </a:rPr>
              <a:t>"likes Red</a:t>
            </a:r>
            <a:r>
              <a:rPr lang="en-IN" sz="1600" b="1" dirty="0" smtClean="0">
                <a:solidFill>
                  <a:srgbClr val="0000C0"/>
                </a:solidFill>
                <a:latin typeface="Consolas" panose="020B0609020204030204" pitchFamily="49" charset="0"/>
              </a:rPr>
              <a:t>"</a:t>
            </a:r>
            <a:r>
              <a:rPr lang="en-IN" sz="1600" b="1" dirty="0" smtClean="0">
                <a:solidFill>
                  <a:srgbClr val="000000"/>
                </a:solidFill>
                <a:latin typeface="Consolas" panose="020B0609020204030204" pitchFamily="49" charset="0"/>
              </a:rPr>
              <a:t>);</a:t>
            </a:r>
            <a:endParaRPr lang="en-IN" sz="1600" b="1" dirty="0">
              <a:solidFill>
                <a:srgbClr val="000000"/>
              </a:solidFill>
              <a:latin typeface="Consolas" panose="020B0609020204030204" pitchFamily="49" charset="0"/>
            </a:endParaRPr>
          </a:p>
          <a:p>
            <a:endParaRPr lang="en-IN" sz="1600" dirty="0" smtClean="0">
              <a:latin typeface="Consolas" panose="020B0609020204030204" pitchFamily="49" charset="0"/>
            </a:endParaRPr>
          </a:p>
          <a:p>
            <a:pPr algn="ctr"/>
            <a:r>
              <a:rPr lang="en-IN" sz="2800" i="1" dirty="0">
                <a:solidFill>
                  <a:srgbClr val="FF0000"/>
                </a:solidFill>
                <a:latin typeface="Consolas" panose="020B0609020204030204" pitchFamily="49" charset="0"/>
              </a:rPr>
              <a:t>OR</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$color[</a:t>
            </a:r>
            <a:r>
              <a:rPr lang="en-IN" sz="1600" dirty="0">
                <a:solidFill>
                  <a:srgbClr val="0000C0"/>
                </a:solidFill>
                <a:latin typeface="Consolas" panose="020B0609020204030204" pitchFamily="49" charset="0"/>
              </a:rPr>
              <a:t>'a'</a:t>
            </a:r>
            <a:r>
              <a:rPr lang="en-IN" sz="1600" dirty="0">
                <a:solidFill>
                  <a:srgbClr val="000000"/>
                </a:solidFill>
                <a:latin typeface="Consolas" panose="020B0609020204030204" pitchFamily="49" charset="0"/>
              </a:rPr>
              <a:t>] = </a:t>
            </a:r>
            <a:r>
              <a:rPr lang="en-IN" sz="1600" dirty="0">
                <a:solidFill>
                  <a:srgbClr val="0000C0"/>
                </a:solidFill>
                <a:latin typeface="Consolas" panose="020B0609020204030204" pitchFamily="49" charset="0"/>
              </a:rPr>
              <a:t>"likes Red"</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$color[</a:t>
            </a:r>
            <a:r>
              <a:rPr lang="en-IN" sz="1600" dirty="0">
                <a:solidFill>
                  <a:srgbClr val="0000C0"/>
                </a:solidFill>
                <a:latin typeface="Consolas" panose="020B0609020204030204" pitchFamily="49" charset="0"/>
              </a:rPr>
              <a:t>'b'</a:t>
            </a:r>
            <a:r>
              <a:rPr lang="en-IN" sz="1600" dirty="0">
                <a:solidFill>
                  <a:srgbClr val="000000"/>
                </a:solidFill>
                <a:latin typeface="Consolas" panose="020B0609020204030204" pitchFamily="49" charset="0"/>
              </a:rPr>
              <a:t>] = </a:t>
            </a:r>
            <a:r>
              <a:rPr lang="en-IN" sz="1600" dirty="0">
                <a:solidFill>
                  <a:srgbClr val="0000C0"/>
                </a:solidFill>
                <a:latin typeface="Consolas" panose="020B0609020204030204" pitchFamily="49" charset="0"/>
              </a:rPr>
              <a:t>"likes Blue"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$color[</a:t>
            </a:r>
            <a:r>
              <a:rPr lang="en-IN" sz="1600" dirty="0">
                <a:solidFill>
                  <a:srgbClr val="0000C0"/>
                </a:solidFill>
                <a:latin typeface="Consolas" panose="020B0609020204030204" pitchFamily="49" charset="0"/>
              </a:rPr>
              <a:t>'c'</a:t>
            </a:r>
            <a:r>
              <a:rPr lang="en-IN" sz="1600" dirty="0">
                <a:solidFill>
                  <a:srgbClr val="000000"/>
                </a:solidFill>
                <a:latin typeface="Consolas" panose="020B0609020204030204" pitchFamily="49" charset="0"/>
              </a:rPr>
              <a:t>] = </a:t>
            </a:r>
            <a:r>
              <a:rPr lang="en-IN" sz="1600" dirty="0">
                <a:solidFill>
                  <a:srgbClr val="0000C0"/>
                </a:solidFill>
                <a:latin typeface="Consolas" panose="020B0609020204030204" pitchFamily="49" charset="0"/>
              </a:rPr>
              <a:t>"like Red</a:t>
            </a:r>
            <a:r>
              <a:rPr lang="en-IN" sz="1600" dirty="0" smtClean="0">
                <a:solidFill>
                  <a:srgbClr val="0000C0"/>
                </a:solidFill>
                <a:latin typeface="Consolas" panose="020B0609020204030204" pitchFamily="49" charset="0"/>
              </a:rPr>
              <a:t>"</a:t>
            </a:r>
            <a:r>
              <a:rPr lang="en-IN" sz="1600" dirty="0" smtClean="0">
                <a:solidFill>
                  <a:srgbClr val="000000"/>
                </a:solidFill>
                <a:latin typeface="Consolas" panose="020B0609020204030204" pitchFamily="49" charset="0"/>
              </a:rPr>
              <a:t>;</a:t>
            </a:r>
            <a:endParaRPr lang="en-IN"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58525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sorting </a:t>
            </a:r>
            <a:r>
              <a:rPr lang="en-US" sz="3600" dirty="0" smtClean="0">
                <a:solidFill>
                  <a:srgbClr val="13D9E3"/>
                </a:solidFill>
                <a:latin typeface="Arial" panose="020B0604020202020204" pitchFamily="34" charset="0"/>
                <a:cs typeface="Arial" panose="020B0604020202020204" pitchFamily="34" charset="0"/>
              </a:rPr>
              <a:t>array </a:t>
            </a:r>
            <a:r>
              <a:rPr lang="en-US" sz="3600" dirty="0" smtClean="0">
                <a:latin typeface="Arial" panose="020B0604020202020204" pitchFamily="34" charset="0"/>
                <a:cs typeface="Arial" panose="020B0604020202020204" pitchFamily="34" charset="0"/>
              </a:rPr>
              <a:t>-</a:t>
            </a:r>
            <a:r>
              <a:rPr lang="en-US" sz="3600" dirty="0" smtClean="0">
                <a:solidFill>
                  <a:srgbClr val="13D9E3"/>
                </a:solidFill>
                <a:latin typeface="Arial" panose="020B0604020202020204" pitchFamily="34" charset="0"/>
                <a:cs typeface="Arial" panose="020B0604020202020204" pitchFamily="34" charset="0"/>
              </a:rPr>
              <a:t> </a:t>
            </a:r>
            <a:r>
              <a:rPr lang="en-IN" sz="3600" dirty="0">
                <a:solidFill>
                  <a:srgbClr val="13D9E3"/>
                </a:solidFill>
                <a:latin typeface="Arial" panose="020B0604020202020204" pitchFamily="34" charset="0"/>
                <a:cs typeface="Arial" panose="020B0604020202020204" pitchFamily="34" charset="0"/>
              </a:rPr>
              <a:t>sort() </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t>sort() - sort arrays in ascending order</a:t>
            </a:r>
          </a:p>
          <a:p>
            <a:r>
              <a:rPr lang="en-IN" sz="2000" dirty="0" smtClean="0"/>
              <a:t>rsort() </a:t>
            </a:r>
            <a:r>
              <a:rPr lang="en-IN" sz="2000" dirty="0"/>
              <a:t>- sort arrays in descending order</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08970"/>
            <a:ext cx="8839200" cy="353943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$colors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"Red"</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"Blue"</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"Green"</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"Yellow</a:t>
            </a:r>
            <a:r>
              <a:rPr lang="en-IN" sz="1600" b="1" dirty="0" smtClean="0">
                <a:solidFill>
                  <a:srgbClr val="0000C0"/>
                </a:solidFill>
                <a:latin typeface="Consolas" panose="020B0609020204030204" pitchFamily="49" charset="0"/>
              </a:rPr>
              <a:t>"</a:t>
            </a:r>
            <a:r>
              <a:rPr lang="en-IN" sz="1600" b="1" dirty="0" smtClean="0">
                <a:solidFill>
                  <a:srgbClr val="000000"/>
                </a:solidFill>
                <a:latin typeface="Consolas" panose="020B0609020204030204" pitchFamily="49" charset="0"/>
              </a:rPr>
              <a:t>);</a:t>
            </a:r>
            <a:endParaRPr lang="en-IN" sz="1600" b="1"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i="1" dirty="0">
                <a:solidFill>
                  <a:srgbClr val="000000"/>
                </a:solidFill>
                <a:latin typeface="Consolas" panose="020B0609020204030204" pitchFamily="49" charset="0"/>
              </a:rPr>
              <a:t>sort($colors);</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foreach </a:t>
            </a:r>
            <a:r>
              <a:rPr lang="en-IN" sz="1600" b="1" dirty="0">
                <a:solidFill>
                  <a:srgbClr val="000000"/>
                </a:solidFill>
                <a:latin typeface="Consolas" panose="020B0609020204030204" pitchFamily="49" charset="0"/>
              </a:rPr>
              <a:t>($colors </a:t>
            </a:r>
            <a:r>
              <a:rPr lang="en-IN" sz="1600" b="1" dirty="0">
                <a:solidFill>
                  <a:srgbClr val="7F0055"/>
                </a:solidFill>
                <a:latin typeface="Consolas" panose="020B0609020204030204" pitchFamily="49" charset="0"/>
              </a:rPr>
              <a:t>as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$numbers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(4, 6, 2, 32, 1, 12, 11);</a:t>
            </a:r>
          </a:p>
          <a:p>
            <a:r>
              <a:rPr lang="en-IN" sz="1600" dirty="0">
                <a:solidFill>
                  <a:srgbClr val="000000"/>
                </a:solidFill>
                <a:latin typeface="Consolas" panose="020B0609020204030204" pitchFamily="49" charset="0"/>
              </a:rPr>
              <a:t>   </a:t>
            </a:r>
            <a:r>
              <a:rPr lang="en-IN" sz="1600" i="1" dirty="0">
                <a:solidFill>
                  <a:srgbClr val="000000"/>
                </a:solidFill>
                <a:latin typeface="Consolas" panose="020B0609020204030204" pitchFamily="49" charset="0"/>
              </a:rPr>
              <a:t>sort($numbers);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foreach </a:t>
            </a:r>
            <a:r>
              <a:rPr lang="en-IN" sz="1600" b="1" dirty="0">
                <a:solidFill>
                  <a:srgbClr val="000000"/>
                </a:solidFill>
                <a:latin typeface="Consolas" panose="020B0609020204030204" pitchFamily="49" charset="0"/>
              </a:rPr>
              <a:t>($numbers </a:t>
            </a:r>
            <a:r>
              <a:rPr lang="en-IN" sz="1600" b="1" dirty="0">
                <a:solidFill>
                  <a:srgbClr val="7F0055"/>
                </a:solidFill>
                <a:latin typeface="Consolas" panose="020B0609020204030204" pitchFamily="49" charset="0"/>
              </a:rPr>
              <a:t>as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$values . </a:t>
            </a:r>
            <a:r>
              <a:rPr lang="en-IN" sz="1600" b="1" dirty="0">
                <a:solidFill>
                  <a:srgbClr val="0000C0"/>
                </a:solidFill>
                <a:latin typeface="Consolas" panose="020B0609020204030204" pitchFamily="49" charset="0"/>
              </a:rPr>
              <a:t>" "</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1643998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sorting </a:t>
            </a:r>
            <a:r>
              <a:rPr lang="en-US" sz="3600" dirty="0" smtClean="0">
                <a:solidFill>
                  <a:srgbClr val="13D9E3"/>
                </a:solidFill>
                <a:latin typeface="Arial" panose="020B0604020202020204" pitchFamily="34" charset="0"/>
                <a:cs typeface="Arial" panose="020B0604020202020204" pitchFamily="34" charset="0"/>
              </a:rPr>
              <a:t>array </a:t>
            </a:r>
            <a:r>
              <a:rPr lang="en-US" sz="3600" dirty="0" smtClean="0">
                <a:latin typeface="Arial" panose="020B0604020202020204" pitchFamily="34" charset="0"/>
                <a:cs typeface="Arial" panose="020B0604020202020204" pitchFamily="34" charset="0"/>
              </a:rPr>
              <a:t>-</a:t>
            </a:r>
            <a:r>
              <a:rPr lang="en-US" sz="3600" dirty="0" smtClean="0">
                <a:solidFill>
                  <a:srgbClr val="13D9E3"/>
                </a:solidFill>
                <a:latin typeface="Arial" panose="020B0604020202020204" pitchFamily="34" charset="0"/>
                <a:cs typeface="Arial" panose="020B0604020202020204" pitchFamily="34" charset="0"/>
              </a:rPr>
              <a:t> r</a:t>
            </a:r>
            <a:r>
              <a:rPr lang="en-IN" sz="3600" dirty="0" smtClean="0">
                <a:solidFill>
                  <a:srgbClr val="13D9E3"/>
                </a:solidFill>
                <a:latin typeface="Arial" panose="020B0604020202020204" pitchFamily="34" charset="0"/>
                <a:cs typeface="Arial" panose="020B0604020202020204" pitchFamily="34" charset="0"/>
              </a:rPr>
              <a:t>sort</a:t>
            </a:r>
            <a:r>
              <a:rPr lang="en-IN" sz="3600" dirty="0">
                <a:solidFill>
                  <a:srgbClr val="13D9E3"/>
                </a:solidFill>
                <a:latin typeface="Arial" panose="020B0604020202020204" pitchFamily="34" charset="0"/>
                <a:cs typeface="Arial" panose="020B0604020202020204" pitchFamily="34" charset="0"/>
              </a:rPr>
              <a:t>() </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t>sort() - sort arrays in ascending order</a:t>
            </a:r>
          </a:p>
          <a:p>
            <a:r>
              <a:rPr lang="en-IN" sz="2000" dirty="0" smtClean="0"/>
              <a:t>rsort() </a:t>
            </a:r>
            <a:r>
              <a:rPr lang="en-IN" sz="2000" dirty="0"/>
              <a:t>- sort arrays in descending order</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08970"/>
            <a:ext cx="8839200" cy="353943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$colors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"Red"</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"Blue"</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"Green"</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"Yellow</a:t>
            </a:r>
            <a:r>
              <a:rPr lang="en-IN" sz="1600" b="1" dirty="0" smtClean="0">
                <a:solidFill>
                  <a:srgbClr val="0000C0"/>
                </a:solidFill>
                <a:latin typeface="Consolas" panose="020B0609020204030204" pitchFamily="49" charset="0"/>
              </a:rPr>
              <a:t>"</a:t>
            </a:r>
            <a:r>
              <a:rPr lang="en-IN" sz="1600" b="1" dirty="0" smtClean="0">
                <a:solidFill>
                  <a:srgbClr val="000000"/>
                </a:solidFill>
                <a:latin typeface="Consolas" panose="020B0609020204030204" pitchFamily="49" charset="0"/>
              </a:rPr>
              <a:t>);</a:t>
            </a:r>
            <a:endParaRPr lang="en-IN" sz="1600" b="1"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i="1" dirty="0">
                <a:solidFill>
                  <a:srgbClr val="000000"/>
                </a:solidFill>
                <a:latin typeface="Consolas" panose="020B0609020204030204" pitchFamily="49" charset="0"/>
              </a:rPr>
              <a:t>r</a:t>
            </a:r>
            <a:r>
              <a:rPr lang="en-IN" sz="1600" i="1" dirty="0" smtClean="0">
                <a:solidFill>
                  <a:srgbClr val="000000"/>
                </a:solidFill>
                <a:latin typeface="Consolas" panose="020B0609020204030204" pitchFamily="49" charset="0"/>
              </a:rPr>
              <a:t>sort</a:t>
            </a:r>
            <a:r>
              <a:rPr lang="en-IN" sz="1600" i="1" dirty="0">
                <a:solidFill>
                  <a:srgbClr val="000000"/>
                </a:solidFill>
                <a:latin typeface="Consolas" panose="020B0609020204030204" pitchFamily="49" charset="0"/>
              </a:rPr>
              <a:t>($colors);</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foreach </a:t>
            </a:r>
            <a:r>
              <a:rPr lang="en-IN" sz="1600" b="1" dirty="0">
                <a:solidFill>
                  <a:srgbClr val="000000"/>
                </a:solidFill>
                <a:latin typeface="Consolas" panose="020B0609020204030204" pitchFamily="49" charset="0"/>
              </a:rPr>
              <a:t>($colors </a:t>
            </a:r>
            <a:r>
              <a:rPr lang="en-IN" sz="1600" b="1" dirty="0">
                <a:solidFill>
                  <a:srgbClr val="7F0055"/>
                </a:solidFill>
                <a:latin typeface="Consolas" panose="020B0609020204030204" pitchFamily="49" charset="0"/>
              </a:rPr>
              <a:t>as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$numbers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(4, 6, 2, 32, 1, 12, 11);</a:t>
            </a:r>
          </a:p>
          <a:p>
            <a:r>
              <a:rPr lang="en-IN" sz="1600" dirty="0">
                <a:solidFill>
                  <a:srgbClr val="000000"/>
                </a:solidFill>
                <a:latin typeface="Consolas" panose="020B0609020204030204" pitchFamily="49" charset="0"/>
              </a:rPr>
              <a:t>   </a:t>
            </a:r>
            <a:r>
              <a:rPr lang="en-IN" sz="1600" i="1" dirty="0">
                <a:solidFill>
                  <a:srgbClr val="000000"/>
                </a:solidFill>
                <a:latin typeface="Consolas" panose="020B0609020204030204" pitchFamily="49" charset="0"/>
              </a:rPr>
              <a:t>rsort($numbers);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foreach </a:t>
            </a:r>
            <a:r>
              <a:rPr lang="en-IN" sz="1600" b="1" dirty="0">
                <a:solidFill>
                  <a:srgbClr val="000000"/>
                </a:solidFill>
                <a:latin typeface="Consolas" panose="020B0609020204030204" pitchFamily="49" charset="0"/>
              </a:rPr>
              <a:t>($numbers </a:t>
            </a:r>
            <a:r>
              <a:rPr lang="en-IN" sz="1600" b="1" dirty="0">
                <a:solidFill>
                  <a:srgbClr val="7F0055"/>
                </a:solidFill>
                <a:latin typeface="Consolas" panose="020B0609020204030204" pitchFamily="49" charset="0"/>
              </a:rPr>
              <a:t>as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$values . </a:t>
            </a:r>
            <a:r>
              <a:rPr lang="en-IN" sz="1600" b="1" dirty="0">
                <a:solidFill>
                  <a:srgbClr val="0000C0"/>
                </a:solidFill>
                <a:latin typeface="Consolas" panose="020B0609020204030204" pitchFamily="49" charset="0"/>
              </a:rPr>
              <a:t>" "</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1428740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functions</a:t>
            </a:r>
            <a:endParaRPr lang="en-IN" sz="6600" i="1" dirty="0">
              <a:solidFill>
                <a:srgbClr val="FF990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938992"/>
          </a:xfrm>
          <a:prstGeom prst="rect">
            <a:avLst/>
          </a:prstGeom>
        </p:spPr>
        <p:txBody>
          <a:bodyPr wrap="square">
            <a:spAutoFit/>
          </a:bodyPr>
          <a:lstStyle/>
          <a:p>
            <a:pPr algn="just"/>
            <a:r>
              <a:rPr lang="en-IN" dirty="0">
                <a:latin typeface="Calibri Light" panose="020F0302020204030204" pitchFamily="34" charset="0"/>
                <a:cs typeface="Calibri Light" panose="020F0302020204030204" pitchFamily="34" charset="0"/>
              </a:rPr>
              <a:t>Value passed to the function doesn't modify the actual value by default (call by value). But we can do so by passing value as a reference</a:t>
            </a:r>
            <a:r>
              <a:rPr lang="en-IN" dirty="0" smtClean="0">
                <a:latin typeface="Calibri Light" panose="020F0302020204030204" pitchFamily="34" charset="0"/>
                <a:cs typeface="Calibri Light" panose="020F0302020204030204" pitchFamily="34" charset="0"/>
              </a:rPr>
              <a:t>. By </a:t>
            </a:r>
            <a:r>
              <a:rPr lang="en-IN" dirty="0">
                <a:latin typeface="Calibri Light" panose="020F0302020204030204" pitchFamily="34" charset="0"/>
                <a:cs typeface="Calibri Light" panose="020F0302020204030204" pitchFamily="34" charset="0"/>
              </a:rPr>
              <a:t>default, value passed to the function is call by value. To pass value as a reference, you need to use ampersand (&amp;) symbol before the argument name.</a:t>
            </a:r>
          </a:p>
        </p:txBody>
      </p:sp>
    </p:spTree>
    <p:extLst>
      <p:ext uri="{BB962C8B-B14F-4D97-AF65-F5344CB8AC3E}">
        <p14:creationId xmlns:p14="http://schemas.microsoft.com/office/powerpoint/2010/main" val="910403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solidFill>
                  <a:srgbClr val="000000"/>
                </a:solidFill>
                <a:latin typeface="Cambria" panose="02040503050406030204" pitchFamily="18" charset="0"/>
              </a:rPr>
              <a:t>A function will not execute as soon as a page is loaded. A function will be executed </a:t>
            </a:r>
            <a:r>
              <a:rPr lang="en-IN" sz="2000" dirty="0" smtClean="0">
                <a:solidFill>
                  <a:srgbClr val="000000"/>
                </a:solidFill>
                <a:latin typeface="Cambria" panose="02040503050406030204" pitchFamily="18" charset="0"/>
              </a:rPr>
              <a:t>only </a:t>
            </a:r>
            <a:r>
              <a:rPr lang="en-IN" sz="2000" dirty="0">
                <a:solidFill>
                  <a:srgbClr val="000000"/>
                </a:solidFill>
                <a:latin typeface="Cambria" panose="02040503050406030204" pitchFamily="18" charset="0"/>
              </a:rPr>
              <a:t>if we call the function.</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72346" y="147935"/>
            <a:ext cx="5195454" cy="461665"/>
          </a:xfrm>
          <a:prstGeom prst="rect">
            <a:avLst/>
          </a:prstGeom>
        </p:spPr>
        <p:txBody>
          <a:bodyPr wrap="square">
            <a:spAutoFit/>
          </a:bodyPr>
          <a:lstStyle/>
          <a:p>
            <a:r>
              <a:rPr lang="en-IN" i="1" dirty="0">
                <a:solidFill>
                  <a:srgbClr val="FFC000"/>
                </a:solidFill>
              </a:rPr>
              <a:t>Function names are NOT case-sensitive.</a:t>
            </a:r>
          </a:p>
        </p:txBody>
      </p:sp>
      <p:sp>
        <p:nvSpPr>
          <p:cNvPr id="7" name="Rectangle 6"/>
          <p:cNvSpPr/>
          <p:nvPr/>
        </p:nvSpPr>
        <p:spPr>
          <a:xfrm>
            <a:off x="152400" y="2678668"/>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a:t>
            </a:r>
            <a:r>
              <a:rPr lang="en-IN" sz="1800" dirty="0" smtClean="0">
                <a:solidFill>
                  <a:srgbClr val="FF0000"/>
                </a:solidFill>
                <a:latin typeface="Cambria" panose="02040503050406030204" pitchFamily="18" charset="0"/>
              </a:rPr>
              <a:t>() </a:t>
            </a:r>
            <a:r>
              <a:rPr lang="en-IN" sz="1800" dirty="0">
                <a:solidFill>
                  <a:srgbClr val="FF0000"/>
                </a:solidFill>
                <a:latin typeface="Cambria" panose="02040503050406030204" pitchFamily="18" charset="0"/>
              </a:rPr>
              <a:t>{</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787676"/>
            <a:ext cx="8839200" cy="156966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a:solidFill>
                  <a:srgbClr val="7F0055"/>
                </a:solidFill>
                <a:latin typeface="Consolas" panose="020B0609020204030204" pitchFamily="49" charset="0"/>
              </a:rPr>
              <a:t>function</a:t>
            </a:r>
            <a:r>
              <a:rPr lang="en-IN" sz="1600" b="1" dirty="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a:t>
            </a:r>
            <a:r>
              <a:rPr lang="en-IN" sz="1600" b="1" i="1" dirty="0" smtClean="0">
                <a:solidFill>
                  <a:srgbClr val="000000"/>
                </a:solidFill>
                <a:latin typeface="Consolas" panose="020B0609020204030204" pitchFamily="49" charset="0"/>
              </a:rPr>
              <a:t>() {</a:t>
            </a:r>
            <a:endParaRPr lang="en-IN" sz="1600" b="1" i="1"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smtClean="0">
                <a:solidFill>
                  <a:srgbClr val="000000"/>
                </a:solidFill>
                <a:latin typeface="Consolas" panose="020B0609020204030204" pitchFamily="49" charset="0"/>
              </a:rPr>
              <a:t>(</a:t>
            </a:r>
            <a:r>
              <a:rPr lang="en-IN" sz="1600" b="1" i="1" dirty="0" smtClean="0">
                <a:solidFill>
                  <a:srgbClr val="0000C0"/>
                </a:solidFill>
                <a:latin typeface="Consolas" panose="020B0609020204030204" pitchFamily="49" charset="0"/>
              </a:rPr>
              <a:t>'Saleel</a:t>
            </a:r>
            <a:r>
              <a:rPr lang="en-IN" sz="1600" b="1" i="1" dirty="0">
                <a:solidFill>
                  <a:srgbClr val="0000C0"/>
                </a:solidFill>
                <a:latin typeface="Consolas" panose="020B0609020204030204" pitchFamily="49" charset="0"/>
              </a:rPr>
              <a:t>'</a:t>
            </a:r>
            <a:r>
              <a:rPr lang="en-IN" sz="1600" b="1" i="1" dirty="0" smtClean="0">
                <a:solidFill>
                  <a:srgbClr val="0000C0"/>
                </a:solidFill>
                <a:latin typeface="Consolas" panose="020B0609020204030204" pitchFamily="49" charset="0"/>
              </a:rPr>
              <a:t> . '</a:t>
            </a:r>
            <a:r>
              <a:rPr lang="en-IN" sz="1600" b="1" i="1" dirty="0" err="1" smtClean="0">
                <a:solidFill>
                  <a:srgbClr val="0000C0"/>
                </a:solidFill>
                <a:latin typeface="Consolas" panose="020B0609020204030204" pitchFamily="49" charset="0"/>
              </a:rPr>
              <a:t>Sudheer</a:t>
            </a:r>
            <a:r>
              <a:rPr lang="en-IN" sz="1600" b="1" i="1" dirty="0">
                <a:solidFill>
                  <a:srgbClr val="0000C0"/>
                </a:solidFill>
                <a:latin typeface="Consolas" panose="020B0609020204030204" pitchFamily="49" charset="0"/>
              </a:rPr>
              <a:t>'</a:t>
            </a:r>
            <a:r>
              <a:rPr lang="en-IN" sz="1600" b="1" i="1" dirty="0" smtClean="0">
                <a:solidFill>
                  <a:srgbClr val="0000C0"/>
                </a:solidFill>
                <a:latin typeface="Consolas" panose="020B0609020204030204" pitchFamily="49" charset="0"/>
              </a:rPr>
              <a:t> . 'Bagde</a:t>
            </a:r>
            <a:r>
              <a:rPr lang="en-IN" sz="1600" b="1" dirty="0">
                <a:solidFill>
                  <a:srgbClr val="0000C0"/>
                </a:solidFill>
                <a:latin typeface="Consolas" panose="020B0609020204030204" pitchFamily="49" charset="0"/>
              </a:rPr>
              <a:t>'</a:t>
            </a:r>
            <a:r>
              <a:rPr lang="en-IN" sz="1600" b="1" dirty="0" smtClean="0">
                <a:solidFill>
                  <a:srgbClr val="000000"/>
                </a:solidFill>
                <a:latin typeface="Consolas" panose="020B0609020204030204" pitchFamily="49" charset="0"/>
              </a:rPr>
              <a:t>);</a:t>
            </a:r>
            <a:endParaRPr lang="en-IN" sz="1600" b="1"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a:t>
            </a:r>
          </a:p>
          <a:p>
            <a:r>
              <a:rPr lang="en-IN" sz="1600" b="1" dirty="0">
                <a:solidFill>
                  <a:srgbClr val="7F0055"/>
                </a:solidFill>
                <a:latin typeface="Consolas" panose="020B0609020204030204" pitchFamily="49" charset="0"/>
              </a:rPr>
              <a:t>echo </a:t>
            </a:r>
            <a:r>
              <a:rPr lang="en-IN" sz="1600" b="1" i="1" dirty="0">
                <a:solidFill>
                  <a:srgbClr val="000000"/>
                </a:solidFill>
                <a:latin typeface="Consolas" panose="020B0609020204030204" pitchFamily="49" charset="0"/>
              </a:rPr>
              <a:t>fullName</a:t>
            </a:r>
            <a:r>
              <a:rPr lang="en-IN" sz="1600" b="1" i="1" dirty="0" smtClean="0">
                <a:solidFill>
                  <a:srgbClr val="000000"/>
                </a:solidFill>
                <a:latin typeface="Consolas" panose="020B0609020204030204" pitchFamily="49" charset="0"/>
              </a:rPr>
              <a:t>();</a:t>
            </a:r>
            <a:endParaRPr lang="en-IN" sz="1600" b="1" i="1" dirty="0">
              <a:solidFill>
                <a:srgbClr val="000000"/>
              </a:solidFill>
              <a:latin typeface="Consolas" panose="020B0609020204030204" pitchFamily="49" charset="0"/>
            </a:endParaRP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683661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call_user_func()</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solidFill>
                  <a:srgbClr val="000000"/>
                </a:solidFill>
                <a:latin typeface="Cambria" panose="02040503050406030204" pitchFamily="18" charset="0"/>
              </a:rPr>
              <a:t>A function will not execute as soon as a page is loaded. A function will be executed </a:t>
            </a:r>
            <a:r>
              <a:rPr lang="en-IN" sz="2000" dirty="0" smtClean="0">
                <a:solidFill>
                  <a:srgbClr val="000000"/>
                </a:solidFill>
                <a:latin typeface="Cambria" panose="02040503050406030204" pitchFamily="18" charset="0"/>
              </a:rPr>
              <a:t>only </a:t>
            </a:r>
            <a:r>
              <a:rPr lang="en-IN" sz="2000" dirty="0">
                <a:solidFill>
                  <a:srgbClr val="000000"/>
                </a:solidFill>
                <a:latin typeface="Cambria" panose="02040503050406030204" pitchFamily="18" charset="0"/>
              </a:rPr>
              <a:t>if we call the function.</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72346" y="147935"/>
            <a:ext cx="5195454" cy="461665"/>
          </a:xfrm>
          <a:prstGeom prst="rect">
            <a:avLst/>
          </a:prstGeom>
        </p:spPr>
        <p:txBody>
          <a:bodyPr wrap="square">
            <a:spAutoFit/>
          </a:bodyPr>
          <a:lstStyle/>
          <a:p>
            <a:r>
              <a:rPr lang="en-IN" i="1" dirty="0">
                <a:solidFill>
                  <a:srgbClr val="FFC000"/>
                </a:solidFill>
              </a:rPr>
              <a:t>Function names are NOT case-sensitive.</a:t>
            </a: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3276600"/>
            <a:ext cx="7848600" cy="156966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smtClean="0">
                <a:solidFill>
                  <a:srgbClr val="7F0055"/>
                </a:solidFill>
                <a:latin typeface="Consolas" panose="020B0609020204030204" pitchFamily="49" charset="0"/>
              </a:rPr>
              <a:t>  function</a:t>
            </a:r>
            <a:r>
              <a:rPr lang="en-IN" sz="1600" b="1" dirty="0" smtClean="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a:t>
            </a:r>
            <a:r>
              <a:rPr lang="en-IN" sz="1600" b="1" i="1" u="sng" dirty="0">
                <a:solidFill>
                  <a:srgbClr val="000000"/>
                </a:solidFill>
                <a:latin typeface="Consolas" panose="020B0609020204030204" pitchFamily="49" charset="0"/>
              </a:rPr>
              <a:t>$a, $b , $c)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t>
            </a:r>
            <a:r>
              <a:rPr lang="en-IN" sz="1600" b="1" u="sng" dirty="0">
                <a:solidFill>
                  <a:srgbClr val="000000"/>
                </a:solidFill>
                <a:latin typeface="Consolas" panose="020B0609020204030204" pitchFamily="49" charset="0"/>
              </a:rPr>
              <a:t>$a . $b . $c);</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call_user_func(</a:t>
            </a:r>
            <a:r>
              <a:rPr lang="en-IN" sz="1600" b="1" i="1" dirty="0">
                <a:solidFill>
                  <a:srgbClr val="0000C0"/>
                </a:solidFill>
                <a:latin typeface="Consolas" panose="020B0609020204030204" pitchFamily="49" charset="0"/>
              </a:rPr>
              <a:t>'fullName</a:t>
            </a:r>
            <a:r>
              <a:rPr lang="en-IN" sz="1600" b="1" i="1" dirty="0" smtClean="0">
                <a:solidFill>
                  <a:srgbClr val="0000C0"/>
                </a:solidFill>
                <a:latin typeface="Consolas" panose="020B0609020204030204" pitchFamily="49" charset="0"/>
              </a:rPr>
              <a:t>'</a:t>
            </a:r>
            <a:r>
              <a:rPr lang="en-IN" sz="1600" b="1" i="1" dirty="0" smtClean="0">
                <a:solidFill>
                  <a:srgbClr val="000000"/>
                </a:solidFill>
                <a:latin typeface="Consolas" panose="020B0609020204030204" pitchFamily="49" charset="0"/>
              </a:rPr>
              <a:t>, </a:t>
            </a:r>
            <a:r>
              <a:rPr lang="en-IN" sz="1600" b="1" i="1" dirty="0" smtClean="0">
                <a:solidFill>
                  <a:srgbClr val="0000C0"/>
                </a:solidFill>
                <a:latin typeface="Consolas" panose="020B0609020204030204" pitchFamily="49" charset="0"/>
              </a:rPr>
              <a:t>'Sharmin </a:t>
            </a:r>
            <a:r>
              <a:rPr lang="en-IN" sz="1600" b="1" i="1" dirty="0">
                <a:solidFill>
                  <a:srgbClr val="0000C0"/>
                </a:solidFill>
                <a:latin typeface="Consolas" panose="020B0609020204030204" pitchFamily="49" charset="0"/>
              </a:rPr>
              <a:t>'</a:t>
            </a:r>
            <a:r>
              <a:rPr lang="en-IN" sz="1600" b="1" i="1" dirty="0">
                <a:solidFill>
                  <a:srgbClr val="000000"/>
                </a:solidFill>
                <a:latin typeface="Consolas" panose="020B0609020204030204" pitchFamily="49" charset="0"/>
              </a:rPr>
              <a:t>, </a:t>
            </a:r>
            <a:r>
              <a:rPr lang="en-IN" sz="1600" b="1" i="1" dirty="0">
                <a:solidFill>
                  <a:srgbClr val="0000C0"/>
                </a:solidFill>
                <a:latin typeface="Consolas" panose="020B0609020204030204" pitchFamily="49" charset="0"/>
              </a:rPr>
              <a:t>'Saleel '</a:t>
            </a:r>
            <a:r>
              <a:rPr lang="en-IN" sz="1600" b="1" i="1" dirty="0">
                <a:solidFill>
                  <a:srgbClr val="000000"/>
                </a:solidFill>
                <a:latin typeface="Consolas" panose="020B0609020204030204" pitchFamily="49" charset="0"/>
              </a:rPr>
              <a:t>, </a:t>
            </a:r>
            <a:r>
              <a:rPr lang="en-IN" sz="1600" b="1" i="1" dirty="0">
                <a:solidFill>
                  <a:srgbClr val="0000C0"/>
                </a:solidFill>
                <a:latin typeface="Consolas" panose="020B0609020204030204" pitchFamily="49" charset="0"/>
              </a:rPr>
              <a:t>'Bagde'</a:t>
            </a:r>
            <a:r>
              <a:rPr lang="en-IN" sz="1600" b="1" i="1" dirty="0">
                <a:solidFill>
                  <a:srgbClr val="000000"/>
                </a:solidFill>
                <a:latin typeface="Consolas" panose="020B0609020204030204" pitchFamily="49" charset="0"/>
              </a:rPr>
              <a:t>);</a:t>
            </a:r>
          </a:p>
          <a:p>
            <a:r>
              <a:rPr lang="en-IN" sz="1600" dirty="0">
                <a:solidFill>
                  <a:srgbClr val="FF0000"/>
                </a:solidFill>
                <a:latin typeface="Consolas" panose="020B0609020204030204" pitchFamily="49" charset="0"/>
              </a:rPr>
              <a:t>?&gt;</a:t>
            </a:r>
            <a:endParaRPr lang="en-IN" sz="1600" dirty="0"/>
          </a:p>
        </p:txBody>
      </p:sp>
      <p:sp>
        <p:nvSpPr>
          <p:cNvPr id="11" name="Rectangle 10"/>
          <p:cNvSpPr/>
          <p:nvPr/>
        </p:nvSpPr>
        <p:spPr>
          <a:xfrm>
            <a:off x="228600" y="5038654"/>
            <a:ext cx="8686800" cy="1323439"/>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call_user_func(</a:t>
            </a:r>
            <a:r>
              <a:rPr lang="en-IN" sz="1600" b="1" i="1" dirty="0">
                <a:solidFill>
                  <a:srgbClr val="7F0055"/>
                </a:solidFill>
                <a:latin typeface="Consolas" panose="020B0609020204030204" pitchFamily="49" charset="0"/>
              </a:rPr>
              <a:t>function</a:t>
            </a:r>
            <a:r>
              <a:rPr lang="en-IN" sz="1600" b="1" i="1" dirty="0">
                <a:solidFill>
                  <a:srgbClr val="000000"/>
                </a:solidFill>
                <a:latin typeface="Consolas" panose="020B0609020204030204" pitchFamily="49" charset="0"/>
              </a:rPr>
              <a:t> (</a:t>
            </a:r>
            <a:r>
              <a:rPr lang="en-IN" sz="1600" b="1" i="1" u="sng" dirty="0">
                <a:solidFill>
                  <a:srgbClr val="000000"/>
                </a:solidFill>
                <a:latin typeface="Consolas" panose="020B0609020204030204" pitchFamily="49" charset="0"/>
              </a:rPr>
              <a:t>$a, $b , $c)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t>
            </a:r>
            <a:r>
              <a:rPr lang="en-IN" sz="1600" b="1" u="sng" dirty="0">
                <a:solidFill>
                  <a:srgbClr val="000000"/>
                </a:solidFill>
                <a:latin typeface="Consolas" panose="020B0609020204030204" pitchFamily="49" charset="0"/>
              </a:rPr>
              <a:t>$a . $b . $c);</a:t>
            </a:r>
          </a:p>
          <a:p>
            <a:r>
              <a:rPr lang="en-IN" sz="1600" dirty="0" smtClean="0">
                <a:solidFill>
                  <a:srgbClr val="000000"/>
                </a:solidFill>
                <a:latin typeface="Consolas" panose="020B0609020204030204" pitchFamily="49" charset="0"/>
              </a:rPr>
              <a:t>  }, </a:t>
            </a:r>
            <a:r>
              <a:rPr lang="en-IN" sz="1600" dirty="0" smtClean="0">
                <a:solidFill>
                  <a:srgbClr val="0000C0"/>
                </a:solidFill>
                <a:latin typeface="Consolas" panose="020B0609020204030204" pitchFamily="49" charset="0"/>
              </a:rPr>
              <a:t>"</a:t>
            </a:r>
            <a:r>
              <a:rPr lang="en-IN" sz="1600" dirty="0">
                <a:solidFill>
                  <a:srgbClr val="0000C0"/>
                </a:solidFill>
                <a:latin typeface="Consolas" panose="020B0609020204030204" pitchFamily="49" charset="0"/>
              </a:rPr>
              <a:t>AAA"</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"BBB"</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"CCC"</a:t>
            </a:r>
            <a:r>
              <a:rPr lang="en-IN" sz="1600" dirty="0">
                <a:solidFill>
                  <a:srgbClr val="000000"/>
                </a:solidFill>
                <a:latin typeface="Consolas" panose="020B0609020204030204" pitchFamily="49" charset="0"/>
              </a:rPr>
              <a:t>);</a:t>
            </a:r>
          </a:p>
          <a:p>
            <a:r>
              <a:rPr lang="en-IN" sz="1600" dirty="0">
                <a:solidFill>
                  <a:srgbClr val="FF0000"/>
                </a:solidFill>
                <a:latin typeface="Consolas" panose="020B0609020204030204" pitchFamily="49" charset="0"/>
              </a:rPr>
              <a:t>?&gt;</a:t>
            </a:r>
            <a:endParaRPr lang="en-IN" sz="1600" dirty="0"/>
          </a:p>
        </p:txBody>
      </p:sp>
      <p:sp>
        <p:nvSpPr>
          <p:cNvPr id="13" name="Rectangle 12"/>
          <p:cNvSpPr/>
          <p:nvPr/>
        </p:nvSpPr>
        <p:spPr>
          <a:xfrm>
            <a:off x="152400" y="2678668"/>
            <a:ext cx="8839200" cy="369332"/>
          </a:xfrm>
          <a:prstGeom prst="rect">
            <a:avLst/>
          </a:prstGeom>
        </p:spPr>
        <p:txBody>
          <a:bodyPr wrap="square">
            <a:spAutoFit/>
          </a:bodyPr>
          <a:lstStyle/>
          <a:p>
            <a:pPr algn="just"/>
            <a:r>
              <a:rPr lang="en-IN" sz="1800" dirty="0">
                <a:solidFill>
                  <a:srgbClr val="FF0000"/>
                </a:solidFill>
                <a:latin typeface="Cambria" panose="02040503050406030204" pitchFamily="18" charset="0"/>
              </a:rPr>
              <a:t>call_user_func ( callable $callback [, mixed $parameter [, mixed $... ]] )</a:t>
            </a:r>
          </a:p>
        </p:txBody>
      </p:sp>
    </p:spTree>
    <p:extLst>
      <p:ext uri="{BB962C8B-B14F-4D97-AF65-F5344CB8AC3E}">
        <p14:creationId xmlns:p14="http://schemas.microsoft.com/office/powerpoint/2010/main" val="803058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parameterized 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smtClean="0">
                <a:solidFill>
                  <a:srgbClr val="000000"/>
                </a:solidFill>
                <a:latin typeface="Cambria" panose="02040503050406030204" pitchFamily="18" charset="0"/>
              </a:rPr>
              <a:t>You </a:t>
            </a:r>
            <a:r>
              <a:rPr lang="en-IN" sz="2000" dirty="0">
                <a:solidFill>
                  <a:srgbClr val="000000"/>
                </a:solidFill>
                <a:latin typeface="Cambria" panose="02040503050406030204" pitchFamily="18" charset="0"/>
              </a:rPr>
              <a:t>can pass any number of parameters inside a function. These passed parameters act as variables inside your function.</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5638800" y="83403"/>
            <a:ext cx="3429000" cy="830997"/>
          </a:xfrm>
          <a:prstGeom prst="rect">
            <a:avLst/>
          </a:prstGeom>
        </p:spPr>
        <p:txBody>
          <a:bodyPr wrap="square">
            <a:spAutoFit/>
          </a:bodyPr>
          <a:lstStyle/>
          <a:p>
            <a:r>
              <a:rPr lang="en-IN" i="1" dirty="0">
                <a:solidFill>
                  <a:srgbClr val="FFC000"/>
                </a:solidFill>
              </a:rPr>
              <a:t>Function names are NOT case-sensitive.</a:t>
            </a:r>
          </a:p>
        </p:txBody>
      </p:sp>
      <p:sp>
        <p:nvSpPr>
          <p:cNvPr id="7" name="Rectangle 6"/>
          <p:cNvSpPr/>
          <p:nvPr/>
        </p:nvSpPr>
        <p:spPr>
          <a:xfrm>
            <a:off x="152400" y="2980519"/>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a:t>
            </a:r>
            <a:r>
              <a:rPr lang="en-IN" sz="1800" dirty="0" smtClean="0">
                <a:solidFill>
                  <a:srgbClr val="FF0000"/>
                </a:solidFill>
                <a:latin typeface="Cambria" panose="02040503050406030204" pitchFamily="18" charset="0"/>
              </a:rPr>
              <a:t>($para1, $para2, $paraN) </a:t>
            </a:r>
            <a:r>
              <a:rPr lang="en-IN" sz="1800" dirty="0">
                <a:solidFill>
                  <a:srgbClr val="FF0000"/>
                </a:solidFill>
                <a:latin typeface="Cambria" panose="02040503050406030204" pitchFamily="18" charset="0"/>
              </a:rPr>
              <a:t>{</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3962400"/>
            <a:ext cx="8839200" cy="156966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smtClean="0">
                <a:solidFill>
                  <a:srgbClr val="7F0055"/>
                </a:solidFill>
                <a:latin typeface="Consolas" panose="020B0609020204030204" pitchFamily="49" charset="0"/>
              </a:rPr>
              <a:t>   function</a:t>
            </a:r>
            <a:r>
              <a:rPr lang="en-IN" sz="1600" b="1" dirty="0" smtClean="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fullName($a, $b, $c)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 .</a:t>
            </a:r>
            <a:r>
              <a:rPr lang="en-IN" sz="1600" b="1" dirty="0">
                <a:solidFill>
                  <a:srgbClr val="0000C0"/>
                </a:solidFill>
                <a:latin typeface="Consolas" panose="020B0609020204030204" pitchFamily="49" charset="0"/>
              </a:rPr>
              <a:t>' ' </a:t>
            </a:r>
            <a:r>
              <a:rPr lang="en-IN" sz="1600" b="1" dirty="0">
                <a:solidFill>
                  <a:srgbClr val="000000"/>
                </a:solidFill>
                <a:latin typeface="Consolas" panose="020B0609020204030204" pitchFamily="49" charset="0"/>
              </a:rPr>
              <a:t>. $b .</a:t>
            </a:r>
            <a:r>
              <a:rPr lang="en-IN" sz="1600" b="1" dirty="0">
                <a:solidFill>
                  <a:srgbClr val="0000C0"/>
                </a:solidFill>
                <a:latin typeface="Consolas" panose="020B0609020204030204" pitchFamily="49" charset="0"/>
              </a:rPr>
              <a:t>' '</a:t>
            </a:r>
            <a:r>
              <a:rPr lang="en-IN" sz="1600" b="1" dirty="0">
                <a:solidFill>
                  <a:srgbClr val="000000"/>
                </a:solidFill>
                <a:latin typeface="Consolas" panose="020B0609020204030204" pitchFamily="49" charset="0"/>
              </a:rPr>
              <a:t>. $c);</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fullName(</a:t>
            </a:r>
            <a:r>
              <a:rPr lang="en-IN" sz="1600" b="1" i="1" dirty="0">
                <a:solidFill>
                  <a:srgbClr val="0000C0"/>
                </a:solidFill>
                <a:latin typeface="Consolas" panose="020B0609020204030204" pitchFamily="49" charset="0"/>
              </a:rPr>
              <a:t>'Saleel'</a:t>
            </a:r>
            <a:r>
              <a:rPr lang="en-IN" sz="1600" b="1" i="1" dirty="0">
                <a:solidFill>
                  <a:srgbClr val="000000"/>
                </a:solidFill>
                <a:latin typeface="Consolas" panose="020B0609020204030204" pitchFamily="49" charset="0"/>
              </a:rPr>
              <a:t>,</a:t>
            </a:r>
            <a:r>
              <a:rPr lang="en-IN" sz="1600" b="1" i="1" dirty="0">
                <a:solidFill>
                  <a:srgbClr val="0000C0"/>
                </a:solidFill>
                <a:latin typeface="Consolas" panose="020B0609020204030204" pitchFamily="49" charset="0"/>
              </a:rPr>
              <a:t>'</a:t>
            </a:r>
            <a:r>
              <a:rPr lang="en-IN" sz="1600" b="1" i="1" dirty="0" err="1">
                <a:solidFill>
                  <a:srgbClr val="0000C0"/>
                </a:solidFill>
                <a:latin typeface="Consolas" panose="020B0609020204030204" pitchFamily="49" charset="0"/>
              </a:rPr>
              <a:t>Sudheer</a:t>
            </a:r>
            <a:r>
              <a:rPr lang="en-IN" sz="1600" b="1" i="1" dirty="0">
                <a:solidFill>
                  <a:srgbClr val="0000C0"/>
                </a:solidFill>
                <a:latin typeface="Consolas" panose="020B0609020204030204" pitchFamily="49" charset="0"/>
              </a:rPr>
              <a:t>'</a:t>
            </a:r>
            <a:r>
              <a:rPr lang="en-IN" sz="1600" b="1" i="1" dirty="0">
                <a:solidFill>
                  <a:srgbClr val="000000"/>
                </a:solidFill>
                <a:latin typeface="Consolas" panose="020B0609020204030204" pitchFamily="49" charset="0"/>
              </a:rPr>
              <a:t>,</a:t>
            </a:r>
            <a:r>
              <a:rPr lang="en-IN" sz="1600" b="1" i="1" dirty="0">
                <a:solidFill>
                  <a:srgbClr val="0000C0"/>
                </a:solidFill>
                <a:latin typeface="Consolas" panose="020B0609020204030204" pitchFamily="49" charset="0"/>
              </a:rPr>
              <a:t>'Bagde'</a:t>
            </a:r>
            <a:r>
              <a:rPr lang="en-IN" sz="1600" b="1" i="1" dirty="0">
                <a:solidFill>
                  <a:srgbClr val="000000"/>
                </a:solidFill>
                <a:latin typeface="Consolas" panose="020B0609020204030204" pitchFamily="49" charset="0"/>
              </a:rPr>
              <a:t>);</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543446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call by value function </a:t>
            </a:r>
            <a:r>
              <a:rPr lang="en-US" sz="3600" dirty="0" smtClean="0">
                <a:latin typeface="Arial" panose="020B0604020202020204" pitchFamily="34" charset="0"/>
                <a:cs typeface="Arial" panose="020B0604020202020204" pitchFamily="34" charset="0"/>
              </a:rPr>
              <a:t>- (is default)</a:t>
            </a:r>
            <a:endParaRPr lang="en-US" sz="3600"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a:t>call by value, actual value is not modified if it is modified inside the function.</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370919"/>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a:t>
            </a:r>
            <a:r>
              <a:rPr lang="en-IN" sz="1800" dirty="0" smtClean="0">
                <a:solidFill>
                  <a:srgbClr val="FF0000"/>
                </a:solidFill>
                <a:latin typeface="Cambria" panose="02040503050406030204" pitchFamily="18" charset="0"/>
              </a:rPr>
              <a:t>($para1</a:t>
            </a:r>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a:t>
            </a:r>
            <a:r>
              <a:rPr lang="en-IN" sz="1800" dirty="0">
                <a:solidFill>
                  <a:srgbClr val="FF0000"/>
                </a:solidFill>
                <a:latin typeface="Cambria" panose="02040503050406030204" pitchFamily="18" charset="0"/>
              </a:rPr>
              <a:t>para</a:t>
            </a:r>
            <a:r>
              <a:rPr lang="en-IN" sz="1800" dirty="0" smtClean="0">
                <a:solidFill>
                  <a:srgbClr val="FF0000"/>
                </a:solidFill>
                <a:latin typeface="Cambria" panose="02040503050406030204" pitchFamily="18" charset="0"/>
              </a:rPr>
              <a:t>2</a:t>
            </a:r>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a:t>
            </a:r>
            <a:r>
              <a:rPr lang="en-IN" sz="1800" dirty="0">
                <a:solidFill>
                  <a:srgbClr val="FF0000"/>
                </a:solidFill>
                <a:latin typeface="Cambria" panose="02040503050406030204" pitchFamily="18" charset="0"/>
              </a:rPr>
              <a:t>para</a:t>
            </a:r>
            <a:r>
              <a:rPr lang="en-IN" sz="1800" dirty="0" smtClean="0">
                <a:solidFill>
                  <a:srgbClr val="FF0000"/>
                </a:solidFill>
                <a:latin typeface="Cambria" panose="02040503050406030204" pitchFamily="18" charset="0"/>
              </a:rPr>
              <a:t>N</a:t>
            </a:r>
            <a:r>
              <a:rPr lang="en-IN" sz="1800" dirty="0">
                <a:solidFill>
                  <a:srgbClr val="FF0000"/>
                </a:solidFill>
                <a:latin typeface="Cambria" panose="02040503050406030204" pitchFamily="18" charset="0"/>
              </a:rPr>
              <a:t>) {</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424297"/>
            <a:ext cx="8839200" cy="2062103"/>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function</a:t>
            </a:r>
            <a:r>
              <a:rPr lang="en-IN" sz="1600" b="1" dirty="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fullName($a)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$x=</a:t>
            </a:r>
            <a:r>
              <a:rPr lang="en-IN" sz="1600" dirty="0">
                <a:solidFill>
                  <a:srgbClr val="0000C0"/>
                </a:solidFill>
                <a:latin typeface="Consolas" panose="020B0609020204030204" pitchFamily="49" charset="0"/>
              </a:rPr>
              <a:t>"Infoway, PUNE"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i="1" dirty="0">
                <a:solidFill>
                  <a:srgbClr val="000000"/>
                </a:solidFill>
                <a:latin typeface="Consolas" panose="020B0609020204030204" pitchFamily="49" charset="0"/>
              </a:rPr>
              <a:t>fullName($x);</a:t>
            </a:r>
          </a:p>
          <a:p>
            <a:r>
              <a:rPr lang="en-IN" sz="1600" dirty="0">
                <a:solidFill>
                  <a:srgbClr val="FF0000"/>
                </a:solidFill>
                <a:latin typeface="Consolas" panose="020B0609020204030204" pitchFamily="49" charset="0"/>
              </a:rPr>
              <a:t>?&gt;</a:t>
            </a:r>
            <a:endParaRPr lang="en-IN" sz="1600" dirty="0"/>
          </a:p>
        </p:txBody>
      </p:sp>
      <p:sp>
        <p:nvSpPr>
          <p:cNvPr id="11" name="Rectangle 10"/>
          <p:cNvSpPr/>
          <p:nvPr/>
        </p:nvSpPr>
        <p:spPr>
          <a:xfrm>
            <a:off x="4267200" y="3370449"/>
            <a:ext cx="4419600" cy="2308324"/>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a:t>
            </a:r>
            <a:r>
              <a:rPr lang="en-IN" sz="1800" dirty="0">
                <a:solidFill>
                  <a:srgbClr val="0000C0"/>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b="1" dirty="0" smtClean="0">
                <a:solidFill>
                  <a:srgbClr val="7F0055"/>
                </a:solidFill>
                <a:latin typeface="Consolas" panose="020B0609020204030204" pitchFamily="49" charset="0"/>
              </a:rPr>
              <a:t>  function</a:t>
            </a:r>
            <a:r>
              <a:rPr lang="en-IN" sz="1800" b="1" dirty="0" smtClean="0">
                <a:solidFill>
                  <a:srgbClr val="000000"/>
                </a:solidFill>
                <a:latin typeface="Consolas" panose="020B0609020204030204" pitchFamily="49" charset="0"/>
              </a:rPr>
              <a:t> </a:t>
            </a:r>
            <a:r>
              <a:rPr lang="en-IN" sz="1800" b="1" i="1" dirty="0">
                <a:solidFill>
                  <a:srgbClr val="000000"/>
                </a:solidFill>
                <a:latin typeface="Consolas" panose="020B0609020204030204" pitchFamily="49" charset="0"/>
              </a:rPr>
              <a:t>f1</a:t>
            </a:r>
            <a:r>
              <a:rPr lang="en-IN" sz="1800" b="1" i="1" dirty="0" smtClean="0">
                <a:solidFill>
                  <a:srgbClr val="000000"/>
                </a:solidFill>
                <a:latin typeface="Consolas" panose="020B0609020204030204" pitchFamily="49" charset="0"/>
              </a:rPr>
              <a:t>(</a:t>
            </a:r>
            <a:r>
              <a:rPr lang="en-IN" sz="1800" b="1" i="1" u="sng" dirty="0" smtClean="0">
                <a:solidFill>
                  <a:srgbClr val="000000"/>
                </a:solidFill>
                <a:latin typeface="Consolas" panose="020B0609020204030204" pitchFamily="49" charset="0"/>
              </a:rPr>
              <a:t>$</a:t>
            </a:r>
            <a:r>
              <a:rPr lang="en-IN" sz="1800" b="1" i="1" u="sng" dirty="0">
                <a:solidFill>
                  <a:srgbClr val="000000"/>
                </a:solidFill>
                <a:latin typeface="Consolas" panose="020B0609020204030204" pitchFamily="49" charset="0"/>
              </a:rPr>
              <a:t>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return </a:t>
            </a:r>
            <a:r>
              <a:rPr lang="en-IN" sz="1800" b="1" u="sng" dirty="0">
                <a:solidFill>
                  <a:srgbClr val="000000"/>
                </a:solidFill>
                <a:latin typeface="Consolas" panose="020B0609020204030204" pitchFamily="49" charset="0"/>
              </a:rPr>
              <a:t>$a .= </a:t>
            </a:r>
            <a:r>
              <a:rPr lang="en-IN" sz="1800" b="1" u="sng" dirty="0">
                <a:solidFill>
                  <a:srgbClr val="0000C0"/>
                </a:solidFill>
                <a:latin typeface="Consolas" panose="020B0609020204030204" pitchFamily="49" charset="0"/>
              </a:rPr>
              <a:t>"World"</a:t>
            </a:r>
            <a:r>
              <a:rPr lang="en-IN" sz="1800" b="1" u="sng"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b="1" dirty="0" smtClean="0">
                <a:solidFill>
                  <a:srgbClr val="7F0055"/>
                </a:solidFill>
                <a:latin typeface="Consolas" panose="020B0609020204030204" pitchFamily="49" charset="0"/>
              </a:rPr>
              <a:t>  echo </a:t>
            </a:r>
            <a:r>
              <a:rPr lang="en-IN" sz="1800" b="1" i="1" dirty="0">
                <a:solidFill>
                  <a:srgbClr val="000000"/>
                </a:solidFill>
                <a:latin typeface="Consolas" panose="020B0609020204030204" pitchFamily="49" charset="0"/>
              </a:rPr>
              <a:t>f1($x);</a:t>
            </a:r>
          </a:p>
          <a:p>
            <a:r>
              <a:rPr lang="en-IN" sz="1800" b="1" dirty="0" smtClean="0">
                <a:solidFill>
                  <a:srgbClr val="7F0055"/>
                </a:solidFill>
                <a:latin typeface="Consolas" panose="020B0609020204030204" pitchFamily="49" charset="0"/>
              </a:rPr>
              <a:t>  echo </a:t>
            </a:r>
            <a:r>
              <a:rPr lang="en-IN" sz="1800" b="1" dirty="0">
                <a:solidFill>
                  <a:srgbClr val="000000"/>
                </a:solidFill>
                <a:latin typeface="Consolas" panose="020B0609020204030204" pitchFamily="49" charset="0"/>
              </a:rPr>
              <a:t>$x;</a:t>
            </a:r>
          </a:p>
          <a:p>
            <a:r>
              <a:rPr lang="en-IN" sz="1800" dirty="0" smtClean="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0914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call </a:t>
            </a:r>
            <a:r>
              <a:rPr lang="en-US" sz="3600" dirty="0">
                <a:solidFill>
                  <a:srgbClr val="13D9E3"/>
                </a:solidFill>
                <a:latin typeface="Arial" panose="020B0604020202020204" pitchFamily="34" charset="0"/>
                <a:cs typeface="Arial" panose="020B0604020202020204" pitchFamily="34" charset="0"/>
              </a:rPr>
              <a:t>by </a:t>
            </a:r>
            <a:r>
              <a:rPr lang="en-US" sz="3600" dirty="0" smtClean="0">
                <a:solidFill>
                  <a:srgbClr val="13D9E3"/>
                </a:solidFill>
                <a:latin typeface="Arial" panose="020B0604020202020204" pitchFamily="34" charset="0"/>
                <a:cs typeface="Arial" panose="020B0604020202020204" pitchFamily="34" charset="0"/>
              </a:rPr>
              <a:t>reference 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a:solidFill>
                  <a:srgbClr val="000000"/>
                </a:solidFill>
                <a:latin typeface="Cambria" panose="02040503050406030204" pitchFamily="18" charset="0"/>
              </a:rPr>
              <a:t>The &amp; represents reference of the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5638800" y="83403"/>
            <a:ext cx="3429000" cy="830997"/>
          </a:xfrm>
          <a:prstGeom prst="rect">
            <a:avLst/>
          </a:prstGeom>
        </p:spPr>
        <p:txBody>
          <a:bodyPr wrap="square">
            <a:spAutoFit/>
          </a:bodyPr>
          <a:lstStyle/>
          <a:p>
            <a:r>
              <a:rPr lang="en-IN" i="1" dirty="0">
                <a:solidFill>
                  <a:srgbClr val="FFC000"/>
                </a:solidFill>
              </a:rPr>
              <a:t>Function names are NOT case-sensitive.</a:t>
            </a:r>
          </a:p>
        </p:txBody>
      </p:sp>
      <p:sp>
        <p:nvSpPr>
          <p:cNvPr id="7" name="Rectangle 6"/>
          <p:cNvSpPr/>
          <p:nvPr/>
        </p:nvSpPr>
        <p:spPr>
          <a:xfrm>
            <a:off x="152400" y="2362200"/>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a:t>
            </a:r>
            <a:r>
              <a:rPr lang="en-IN" sz="1800" dirty="0" smtClean="0">
                <a:solidFill>
                  <a:srgbClr val="FF0000"/>
                </a:solidFill>
                <a:latin typeface="Cambria" panose="02040503050406030204" pitchFamily="18" charset="0"/>
              </a:rPr>
              <a:t>(&amp;$</a:t>
            </a:r>
            <a:r>
              <a:rPr lang="en-IN" sz="1800" dirty="0">
                <a:solidFill>
                  <a:srgbClr val="FF0000"/>
                </a:solidFill>
                <a:latin typeface="Cambria" panose="02040503050406030204" pitchFamily="18" charset="0"/>
              </a:rPr>
              <a:t>para</a:t>
            </a:r>
            <a:r>
              <a:rPr lang="en-IN" sz="1800" dirty="0" smtClean="0">
                <a:solidFill>
                  <a:srgbClr val="FF0000"/>
                </a:solidFill>
                <a:latin typeface="Cambria" panose="02040503050406030204" pitchFamily="18" charset="0"/>
              </a:rPr>
              <a:t>1</a:t>
            </a:r>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&amp;$</a:t>
            </a:r>
            <a:r>
              <a:rPr lang="en-IN" sz="1800" dirty="0">
                <a:solidFill>
                  <a:srgbClr val="FF0000"/>
                </a:solidFill>
                <a:latin typeface="Cambria" panose="02040503050406030204" pitchFamily="18" charset="0"/>
              </a:rPr>
              <a:t>para</a:t>
            </a:r>
            <a:r>
              <a:rPr lang="en-IN" sz="1800" dirty="0" smtClean="0">
                <a:solidFill>
                  <a:srgbClr val="FF0000"/>
                </a:solidFill>
                <a:latin typeface="Cambria" panose="02040503050406030204" pitchFamily="18" charset="0"/>
              </a:rPr>
              <a:t>2</a:t>
            </a:r>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&amp;$</a:t>
            </a:r>
            <a:r>
              <a:rPr lang="en-IN" sz="1800" dirty="0">
                <a:solidFill>
                  <a:srgbClr val="FF0000"/>
                </a:solidFill>
                <a:latin typeface="Cambria" panose="02040503050406030204" pitchFamily="18" charset="0"/>
              </a:rPr>
              <a:t>para</a:t>
            </a:r>
            <a:r>
              <a:rPr lang="en-IN" sz="1800" dirty="0" smtClean="0">
                <a:solidFill>
                  <a:srgbClr val="FF0000"/>
                </a:solidFill>
                <a:latin typeface="Cambria" panose="02040503050406030204" pitchFamily="18" charset="0"/>
              </a:rPr>
              <a:t>N</a:t>
            </a:r>
            <a:r>
              <a:rPr lang="en-IN" sz="1800" dirty="0">
                <a:solidFill>
                  <a:srgbClr val="FF0000"/>
                </a:solidFill>
                <a:latin typeface="Cambria" panose="02040503050406030204" pitchFamily="18" charset="0"/>
              </a:rPr>
              <a:t>) {</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198633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02018" y="3581400"/>
            <a:ext cx="8789581" cy="2062103"/>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function</a:t>
            </a:r>
            <a:r>
              <a:rPr lang="en-IN" sz="1600" b="1" dirty="0" smtClean="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fullName(&amp;$a)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$x=</a:t>
            </a:r>
            <a:r>
              <a:rPr lang="en-IN" sz="1600" dirty="0">
                <a:solidFill>
                  <a:srgbClr val="0000C0"/>
                </a:solidFill>
                <a:latin typeface="Consolas" panose="020B0609020204030204" pitchFamily="49" charset="0"/>
              </a:rPr>
              <a:t>"Infoway, PUNE"</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i="1" dirty="0">
                <a:solidFill>
                  <a:srgbClr val="000000"/>
                </a:solidFill>
                <a:latin typeface="Consolas" panose="020B0609020204030204" pitchFamily="49" charset="0"/>
              </a:rPr>
              <a:t>fullName($x);</a:t>
            </a:r>
          </a:p>
          <a:p>
            <a:r>
              <a:rPr lang="en-IN" sz="1600" dirty="0">
                <a:solidFill>
                  <a:srgbClr val="FF0000"/>
                </a:solidFill>
                <a:latin typeface="Consolas" panose="020B0609020204030204" pitchFamily="49" charset="0"/>
              </a:rPr>
              <a:t>?&gt;</a:t>
            </a:r>
            <a:endParaRPr lang="en-IN" sz="1600" dirty="0"/>
          </a:p>
        </p:txBody>
      </p:sp>
      <p:sp>
        <p:nvSpPr>
          <p:cNvPr id="11" name="Rectangle 10"/>
          <p:cNvSpPr/>
          <p:nvPr/>
        </p:nvSpPr>
        <p:spPr>
          <a:xfrm>
            <a:off x="4267200" y="3370449"/>
            <a:ext cx="4419600" cy="2308324"/>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a:t>
            </a:r>
            <a:r>
              <a:rPr lang="en-IN" sz="1800" dirty="0">
                <a:solidFill>
                  <a:srgbClr val="0000C0"/>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b="1" dirty="0" smtClean="0">
                <a:solidFill>
                  <a:srgbClr val="7F0055"/>
                </a:solidFill>
                <a:latin typeface="Consolas" panose="020B0609020204030204" pitchFamily="49" charset="0"/>
              </a:rPr>
              <a:t>  function</a:t>
            </a:r>
            <a:r>
              <a:rPr lang="en-IN" sz="1800" b="1" dirty="0" smtClean="0">
                <a:solidFill>
                  <a:srgbClr val="000000"/>
                </a:solidFill>
                <a:latin typeface="Consolas" panose="020B0609020204030204" pitchFamily="49" charset="0"/>
              </a:rPr>
              <a:t> </a:t>
            </a:r>
            <a:r>
              <a:rPr lang="en-IN" sz="1800" b="1" i="1" dirty="0">
                <a:solidFill>
                  <a:srgbClr val="000000"/>
                </a:solidFill>
                <a:latin typeface="Consolas" panose="020B0609020204030204" pitchFamily="49" charset="0"/>
              </a:rPr>
              <a:t>f1</a:t>
            </a:r>
            <a:r>
              <a:rPr lang="en-IN" sz="1800" b="1" i="1" dirty="0" smtClean="0">
                <a:solidFill>
                  <a:srgbClr val="000000"/>
                </a:solidFill>
                <a:latin typeface="Consolas" panose="020B0609020204030204" pitchFamily="49" charset="0"/>
              </a:rPr>
              <a:t>(&amp;</a:t>
            </a:r>
            <a:r>
              <a:rPr lang="en-IN" sz="1800" b="1" i="1" u="sng" dirty="0" smtClean="0">
                <a:solidFill>
                  <a:srgbClr val="000000"/>
                </a:solidFill>
                <a:latin typeface="Consolas" panose="020B0609020204030204" pitchFamily="49" charset="0"/>
              </a:rPr>
              <a:t>$</a:t>
            </a:r>
            <a:r>
              <a:rPr lang="en-IN" sz="1800" b="1" i="1" u="sng" dirty="0">
                <a:solidFill>
                  <a:srgbClr val="000000"/>
                </a:solidFill>
                <a:latin typeface="Consolas" panose="020B0609020204030204" pitchFamily="49" charset="0"/>
              </a:rPr>
              <a:t>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return </a:t>
            </a:r>
            <a:r>
              <a:rPr lang="en-IN" sz="1800" b="1" u="sng" dirty="0">
                <a:solidFill>
                  <a:srgbClr val="000000"/>
                </a:solidFill>
                <a:latin typeface="Consolas" panose="020B0609020204030204" pitchFamily="49" charset="0"/>
              </a:rPr>
              <a:t>$a .= </a:t>
            </a:r>
            <a:r>
              <a:rPr lang="en-IN" sz="1800" b="1" u="sng" dirty="0">
                <a:solidFill>
                  <a:srgbClr val="0000C0"/>
                </a:solidFill>
                <a:latin typeface="Consolas" panose="020B0609020204030204" pitchFamily="49" charset="0"/>
              </a:rPr>
              <a:t>"World"</a:t>
            </a:r>
            <a:r>
              <a:rPr lang="en-IN" sz="1800" b="1" u="sng"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b="1" dirty="0" smtClean="0">
                <a:solidFill>
                  <a:srgbClr val="7F0055"/>
                </a:solidFill>
                <a:latin typeface="Consolas" panose="020B0609020204030204" pitchFamily="49" charset="0"/>
              </a:rPr>
              <a:t>  echo </a:t>
            </a:r>
            <a:r>
              <a:rPr lang="en-IN" sz="1800" b="1" i="1" dirty="0">
                <a:solidFill>
                  <a:srgbClr val="000000"/>
                </a:solidFill>
                <a:latin typeface="Consolas" panose="020B0609020204030204" pitchFamily="49" charset="0"/>
              </a:rPr>
              <a:t>f1($x);</a:t>
            </a:r>
          </a:p>
          <a:p>
            <a:r>
              <a:rPr lang="en-IN" sz="1800" b="1" dirty="0" smtClean="0">
                <a:solidFill>
                  <a:srgbClr val="7F0055"/>
                </a:solidFill>
                <a:latin typeface="Consolas" panose="020B0609020204030204" pitchFamily="49" charset="0"/>
              </a:rPr>
              <a:t>  echo </a:t>
            </a:r>
            <a:r>
              <a:rPr lang="en-IN" sz="1800" b="1" dirty="0">
                <a:solidFill>
                  <a:srgbClr val="000000"/>
                </a:solidFill>
                <a:latin typeface="Consolas" panose="020B0609020204030204" pitchFamily="49" charset="0"/>
              </a:rPr>
              <a:t>$x;</a:t>
            </a:r>
          </a:p>
          <a:p>
            <a:r>
              <a:rPr lang="en-IN" sz="1800" dirty="0" smtClean="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63317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59346"/>
            <a:ext cx="8991600" cy="830997"/>
          </a:xfrm>
          <a:prstGeom prst="rect">
            <a:avLst/>
          </a:prstGeom>
        </p:spPr>
        <p:txBody>
          <a:bodyPr wrap="square">
            <a:spAutoFit/>
          </a:bodyPr>
          <a:lstStyle>
            <a:defPPr>
              <a:defRPr lang="en-US"/>
            </a:defPPr>
            <a:lvl1pPr>
              <a:defRPr>
                <a:latin typeface="Segoe UI Light" panose="020B0502040204020203" pitchFamily="34" charset="0"/>
                <a:cs typeface="Segoe UI Light" panose="020B0502040204020203" pitchFamily="34" charset="0"/>
              </a:defRPr>
            </a:lvl1pPr>
          </a:lstStyle>
          <a:p>
            <a:pPr algn="just"/>
            <a:r>
              <a:rPr lang="en-IN" dirty="0"/>
              <a:t>PHP is a server scripting language, and a powerful tool for making dynamic and interactive Web pages.</a:t>
            </a:r>
            <a:endParaRPr lang="en-US" dirty="0"/>
          </a:p>
        </p:txBody>
      </p:sp>
      <p:sp>
        <p:nvSpPr>
          <p:cNvPr id="4" name="TextBox 3"/>
          <p:cNvSpPr txBox="1"/>
          <p:nvPr/>
        </p:nvSpPr>
        <p:spPr>
          <a:xfrm>
            <a:off x="0" y="0"/>
            <a:ext cx="9144000" cy="707886"/>
          </a:xfrm>
          <a:prstGeom prst="rect">
            <a:avLst/>
          </a:prstGeom>
          <a:solidFill>
            <a:srgbClr val="FF0000"/>
          </a:solidFill>
        </p:spPr>
        <p:txBody>
          <a:bodyPr wrap="square" rtlCol="0">
            <a:spAutoFit/>
          </a:bodyPr>
          <a:lstStyle/>
          <a:p>
            <a:pPr algn="r"/>
            <a:r>
              <a:rPr lang="en-US" sz="4000" b="1" dirty="0" smtClean="0">
                <a:solidFill>
                  <a:schemeClr val="bg1"/>
                </a:solidFill>
                <a:latin typeface="Arial" pitchFamily="34" charset="0"/>
                <a:cs typeface="Arial" pitchFamily="34" charset="0"/>
              </a:rPr>
              <a:t>Introduction to PHP</a:t>
            </a:r>
          </a:p>
        </p:txBody>
      </p:sp>
      <p:sp>
        <p:nvSpPr>
          <p:cNvPr id="3" name="Rectangle 2"/>
          <p:cNvSpPr/>
          <p:nvPr/>
        </p:nvSpPr>
        <p:spPr>
          <a:xfrm>
            <a:off x="304800" y="2667000"/>
            <a:ext cx="8534400" cy="1323439"/>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rPr>
              <a:t>A PHP script is executed on the server, and the plain HTML result is sent back to the browser. </a:t>
            </a:r>
          </a:p>
          <a:p>
            <a:pPr marL="342900" indent="-342900">
              <a:buFont typeface="Arial" panose="020B0604020202020204" pitchFamily="34" charset="0"/>
              <a:buChar char="•"/>
            </a:pPr>
            <a:endPar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endParaRPr>
          </a:p>
          <a:p>
            <a:pPr marL="342900" indent="-342900">
              <a:buFont typeface="Arial" panose="020B0604020202020204" pitchFamily="34" charset="0"/>
              <a:buChar char="•"/>
            </a:pPr>
            <a:r>
              <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rPr>
              <a:t>A PHP script can be placed anywhere in the document.</a:t>
            </a:r>
          </a:p>
        </p:txBody>
      </p:sp>
      <p:sp>
        <p:nvSpPr>
          <p:cNvPr id="5" name="Rectangle 4"/>
          <p:cNvSpPr/>
          <p:nvPr/>
        </p:nvSpPr>
        <p:spPr>
          <a:xfrm>
            <a:off x="76200" y="4579203"/>
            <a:ext cx="8991600" cy="830997"/>
          </a:xfrm>
          <a:prstGeom prst="rect">
            <a:avLst/>
          </a:prstGeom>
        </p:spPr>
        <p:txBody>
          <a:bodyPr wrap="square">
            <a:spAutoFit/>
          </a:bodyPr>
          <a:lstStyle/>
          <a:p>
            <a:pPr algn="just"/>
            <a:r>
              <a:rPr lang="en-IN" dirty="0">
                <a:latin typeface="Segoe UI Light" panose="020B0502040204020203" pitchFamily="34" charset="0"/>
                <a:cs typeface="Segoe UI Light" panose="020B0502040204020203" pitchFamily="34" charset="0"/>
              </a:rPr>
              <a:t>A loosely typed language such as PHP is a language that does not require you to declare a variable type when declaring a variable.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default argument values </a:t>
            </a:r>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a:solidFill>
                  <a:srgbClr val="000000"/>
                </a:solidFill>
                <a:latin typeface="Cambria" panose="02040503050406030204" pitchFamily="18" charset="0"/>
              </a:rPr>
              <a:t>If you don't pass any value to the function, it will use default argument value.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362200"/>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 </a:t>
            </a:r>
            <a:r>
              <a:rPr lang="en-IN" sz="1800" dirty="0" smtClean="0">
                <a:solidFill>
                  <a:srgbClr val="FF0000"/>
                </a:solidFill>
                <a:latin typeface="Cambria" panose="02040503050406030204" pitchFamily="18" charset="0"/>
              </a:rPr>
              <a:t>($para1</a:t>
            </a:r>
            <a:r>
              <a:rPr lang="en-IN" sz="1800" dirty="0">
                <a:solidFill>
                  <a:srgbClr val="000000"/>
                </a:solidFill>
                <a:latin typeface="Cambria" panose="02040503050406030204" pitchFamily="18" charset="0"/>
              </a:rPr>
              <a:t> = </a:t>
            </a:r>
            <a:r>
              <a:rPr lang="en-IN" sz="1800" dirty="0">
                <a:solidFill>
                  <a:srgbClr val="0000FF"/>
                </a:solidFill>
                <a:latin typeface="Cambria" panose="02040503050406030204" pitchFamily="18" charset="0"/>
              </a:rPr>
              <a:t>value</a:t>
            </a:r>
            <a:r>
              <a:rPr lang="en-IN" sz="1800" dirty="0" smtClean="0">
                <a:solidFill>
                  <a:srgbClr val="FF0000"/>
                </a:solidFill>
                <a:latin typeface="Cambria" panose="02040503050406030204" pitchFamily="18" charset="0"/>
              </a:rPr>
              <a:t>, $para2</a:t>
            </a:r>
            <a:r>
              <a:rPr lang="en-IN" sz="1800" dirty="0">
                <a:solidFill>
                  <a:srgbClr val="000000"/>
                </a:solidFill>
                <a:latin typeface="Cambria" panose="02040503050406030204" pitchFamily="18" charset="0"/>
              </a:rPr>
              <a:t> = </a:t>
            </a:r>
            <a:r>
              <a:rPr lang="en-IN" sz="1800" dirty="0">
                <a:solidFill>
                  <a:srgbClr val="0000FF"/>
                </a:solidFill>
                <a:latin typeface="Cambria" panose="02040503050406030204" pitchFamily="18" charset="0"/>
              </a:rPr>
              <a:t>value</a:t>
            </a:r>
            <a:r>
              <a:rPr lang="en-IN" sz="1800" dirty="0" smtClean="0">
                <a:solidFill>
                  <a:srgbClr val="FF0000"/>
                </a:solidFill>
                <a:latin typeface="Cambria" panose="02040503050406030204" pitchFamily="18" charset="0"/>
              </a:rPr>
              <a:t>, $paraN</a:t>
            </a:r>
            <a:r>
              <a:rPr lang="en-IN" sz="1800" dirty="0">
                <a:solidFill>
                  <a:srgbClr val="000000"/>
                </a:solidFill>
                <a:latin typeface="Cambria" panose="02040503050406030204" pitchFamily="18" charset="0"/>
              </a:rPr>
              <a:t> = </a:t>
            </a:r>
            <a:r>
              <a:rPr lang="en-IN" sz="1800" dirty="0" smtClean="0">
                <a:solidFill>
                  <a:srgbClr val="0000FF"/>
                </a:solidFill>
                <a:latin typeface="Cambria" panose="02040503050406030204" pitchFamily="18" charset="0"/>
              </a:rPr>
              <a:t>valueN</a:t>
            </a:r>
            <a:r>
              <a:rPr lang="en-IN" sz="1800" dirty="0" smtClean="0">
                <a:solidFill>
                  <a:srgbClr val="FF0000"/>
                </a:solidFill>
                <a:latin typeface="Cambria" panose="02040503050406030204" pitchFamily="18" charset="0"/>
              </a:rPr>
              <a:t>) </a:t>
            </a:r>
            <a:r>
              <a:rPr lang="en-IN" sz="1800" dirty="0">
                <a:solidFill>
                  <a:srgbClr val="FF0000"/>
                </a:solidFill>
                <a:latin typeface="Cambria" panose="02040503050406030204" pitchFamily="18" charset="0"/>
              </a:rPr>
              <a:t>{</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2" name="Rectangle 11"/>
          <p:cNvSpPr/>
          <p:nvPr/>
        </p:nvSpPr>
        <p:spPr>
          <a:xfrm>
            <a:off x="152400" y="3447633"/>
            <a:ext cx="8839200" cy="2554545"/>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smtClean="0">
                <a:solidFill>
                  <a:srgbClr val="7F0055"/>
                </a:solidFill>
                <a:latin typeface="Consolas" panose="020B0609020204030204" pitchFamily="49" charset="0"/>
              </a:rPr>
              <a:t>   function</a:t>
            </a:r>
            <a:r>
              <a:rPr lang="en-IN" sz="1600" b="1" dirty="0" smtClean="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add($a = 1, $b = 2){</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 </a:t>
            </a:r>
            <a:r>
              <a:rPr lang="en-IN" sz="1600" b="1" dirty="0">
                <a:solidFill>
                  <a:srgbClr val="000000"/>
                </a:solidFill>
                <a:latin typeface="Consolas" panose="020B0609020204030204" pitchFamily="49" charset="0"/>
              </a:rPr>
              <a:t>($a + $b);</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add(1);</a:t>
            </a:r>
          </a:p>
          <a:p>
            <a:r>
              <a:rPr lang="en-IN" sz="1600" b="1" dirty="0" smtClean="0">
                <a:solidFill>
                  <a:srgbClr val="7F0055"/>
                </a:solidFill>
                <a:latin typeface="Consolas" panose="020B0609020204030204" pitchFamily="49" charset="0"/>
              </a:rPr>
              <a:t>   echo </a:t>
            </a:r>
            <a:r>
              <a:rPr lang="en-IN" sz="1600" b="1" dirty="0">
                <a:solidFill>
                  <a:srgbClr val="0000C0"/>
                </a:solidFill>
                <a:latin typeface="Consolas" panose="020B0609020204030204" pitchFamily="49" charset="0"/>
              </a:rPr>
              <a:t>"&lt;br /&gt;"</a:t>
            </a:r>
            <a:r>
              <a:rPr lang="en-IN" sz="1600" b="1" dirty="0">
                <a:solidFill>
                  <a:srgbClr val="000000"/>
                </a:solidFill>
                <a:latin typeface="Consolas" panose="020B0609020204030204" pitchFamily="49" charset="0"/>
              </a:rPr>
              <a:t>;</a:t>
            </a: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add(10, 20);</a:t>
            </a:r>
          </a:p>
          <a:p>
            <a:r>
              <a:rPr lang="en-IN" sz="1600" b="1" dirty="0" smtClean="0">
                <a:solidFill>
                  <a:srgbClr val="7F0055"/>
                </a:solidFill>
                <a:latin typeface="Consolas" panose="020B0609020204030204" pitchFamily="49" charset="0"/>
              </a:rPr>
              <a:t>   echo </a:t>
            </a:r>
            <a:r>
              <a:rPr lang="en-IN" sz="1600" b="1" dirty="0">
                <a:solidFill>
                  <a:srgbClr val="0000C0"/>
                </a:solidFill>
                <a:latin typeface="Consolas" panose="020B0609020204030204" pitchFamily="49" charset="0"/>
              </a:rPr>
              <a:t>"&lt;br /&gt;"</a:t>
            </a:r>
            <a:r>
              <a:rPr lang="en-IN" sz="1600" b="1" dirty="0">
                <a:solidFill>
                  <a:srgbClr val="000000"/>
                </a:solidFill>
                <a:latin typeface="Consolas" panose="020B0609020204030204" pitchFamily="49" charset="0"/>
              </a:rPr>
              <a:t>;</a:t>
            </a: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add(100, 200 ,300);</a:t>
            </a:r>
          </a:p>
          <a:p>
            <a:r>
              <a:rPr lang="en-IN" sz="1600" dirty="0" smtClean="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74010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variable length argument </a:t>
            </a:r>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pPr algn="just"/>
            <a:r>
              <a:rPr lang="en-IN" sz="2000" dirty="0">
                <a:solidFill>
                  <a:srgbClr val="000000"/>
                </a:solidFill>
                <a:latin typeface="Cambria" panose="02040503050406030204" pitchFamily="18" charset="0"/>
              </a:rPr>
              <a:t>It means you can pass 0, 1 or n number of arguments in function. To do so, you need to use 3 ellipses (dots) before the argument name.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600531"/>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a:t>
            </a:r>
            <a:r>
              <a:rPr lang="en-IN" sz="1800" dirty="0" smtClean="0">
                <a:solidFill>
                  <a:srgbClr val="FF0000"/>
                </a:solidFill>
                <a:latin typeface="Cambria" panose="02040503050406030204" pitchFamily="18" charset="0"/>
              </a:rPr>
              <a:t>paras) </a:t>
            </a:r>
            <a:r>
              <a:rPr lang="en-IN" sz="1800" dirty="0">
                <a:solidFill>
                  <a:srgbClr val="FF0000"/>
                </a:solidFill>
                <a:latin typeface="Cambria" panose="02040503050406030204" pitchFamily="18" charset="0"/>
              </a:rPr>
              <a:t>{</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221081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152400" y="3430012"/>
            <a:ext cx="8839200" cy="3046988"/>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smtClean="0">
                <a:solidFill>
                  <a:srgbClr val="7F0055"/>
                </a:solidFill>
                <a:latin typeface="Consolas" panose="020B0609020204030204" pitchFamily="49" charset="0"/>
              </a:rPr>
              <a:t>   function</a:t>
            </a:r>
            <a:r>
              <a:rPr lang="en-IN" sz="1600" b="1" dirty="0" smtClean="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add(...$x){</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foreach </a:t>
            </a:r>
            <a:r>
              <a:rPr lang="en-IN" sz="1600" b="1" dirty="0">
                <a:solidFill>
                  <a:srgbClr val="000000"/>
                </a:solidFill>
                <a:latin typeface="Consolas" panose="020B0609020204030204" pitchFamily="49" charset="0"/>
              </a:rPr>
              <a:t>($x </a:t>
            </a:r>
            <a:r>
              <a:rPr lang="en-IN" sz="1600" b="1" dirty="0">
                <a:solidFill>
                  <a:srgbClr val="7F0055"/>
                </a:solidFill>
                <a:latin typeface="Consolas" panose="020B0609020204030204" pitchFamily="49" charset="0"/>
              </a:rPr>
              <a:t>as </a:t>
            </a:r>
            <a:r>
              <a:rPr lang="en-IN" sz="1600" b="1" dirty="0">
                <a:solidFill>
                  <a:srgbClr val="000000"/>
                </a:solidFill>
                <a:latin typeface="Consolas" panose="020B0609020204030204" pitchFamily="49" charset="0"/>
              </a:rPr>
              <a:t>$a</a:t>
            </a:r>
            <a:r>
              <a:rPr lang="en-IN" sz="1600" b="1" dirty="0" smtClean="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echo </a:t>
            </a:r>
            <a:r>
              <a:rPr lang="en-IN" sz="1600" b="1" dirty="0" smtClean="0">
                <a:solidFill>
                  <a:srgbClr val="000000"/>
                </a:solidFill>
                <a:latin typeface="Consolas" panose="020B0609020204030204" pitchFamily="49" charset="0"/>
              </a:rPr>
              <a:t>$a . </a:t>
            </a:r>
            <a:r>
              <a:rPr lang="en-IN" sz="1600" b="1" dirty="0" smtClean="0">
                <a:solidFill>
                  <a:srgbClr val="0000C0"/>
                </a:solidFill>
                <a:latin typeface="Consolas" panose="020B0609020204030204" pitchFamily="49" charset="0"/>
              </a:rPr>
              <a:t>"&lt;br /&gt;"</a:t>
            </a:r>
            <a:r>
              <a:rPr lang="en-IN" sz="1600" b="1" dirty="0" smtClean="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i="1" dirty="0" smtClean="0">
                <a:solidFill>
                  <a:srgbClr val="000000"/>
                </a:solidFill>
                <a:latin typeface="Consolas" panose="020B0609020204030204" pitchFamily="49" charset="0"/>
              </a:rPr>
              <a:t>   add(1</a:t>
            </a:r>
            <a:r>
              <a:rPr lang="en-IN" sz="1600" i="1" dirty="0">
                <a:solidFill>
                  <a:srgbClr val="000000"/>
                </a:solidFill>
                <a:latin typeface="Consolas" panose="020B0609020204030204" pitchFamily="49" charset="0"/>
              </a:rPr>
              <a:t>);</a:t>
            </a:r>
          </a:p>
          <a:p>
            <a:r>
              <a:rPr lang="en-IN" sz="1600" b="1" dirty="0" smtClean="0">
                <a:solidFill>
                  <a:srgbClr val="7F0055"/>
                </a:solidFill>
                <a:latin typeface="Consolas" panose="020B0609020204030204" pitchFamily="49" charset="0"/>
              </a:rPr>
              <a:t>   echo </a:t>
            </a:r>
            <a:r>
              <a:rPr lang="en-IN" sz="1600" b="1" dirty="0" smtClean="0">
                <a:solidFill>
                  <a:srgbClr val="0000C0"/>
                </a:solidFill>
                <a:latin typeface="Consolas" panose="020B0609020204030204" pitchFamily="49" charset="0"/>
              </a:rPr>
              <a:t>"&lt;</a:t>
            </a:r>
            <a:r>
              <a:rPr lang="en-IN" sz="1600" b="1" dirty="0">
                <a:solidFill>
                  <a:srgbClr val="0000C0"/>
                </a:solidFill>
                <a:latin typeface="Consolas" panose="020B0609020204030204" pitchFamily="49" charset="0"/>
              </a:rPr>
              <a:t>br /&gt;"</a:t>
            </a:r>
            <a:r>
              <a:rPr lang="en-IN" sz="1600" b="1" dirty="0">
                <a:solidFill>
                  <a:srgbClr val="000000"/>
                </a:solidFill>
                <a:latin typeface="Consolas" panose="020B0609020204030204" pitchFamily="49" charset="0"/>
              </a:rPr>
              <a:t>;</a:t>
            </a:r>
          </a:p>
          <a:p>
            <a:r>
              <a:rPr lang="en-IN" sz="1600" i="1" dirty="0" smtClean="0">
                <a:solidFill>
                  <a:srgbClr val="000000"/>
                </a:solidFill>
                <a:latin typeface="Consolas" panose="020B0609020204030204" pitchFamily="49" charset="0"/>
              </a:rPr>
              <a:t>   add(10</a:t>
            </a:r>
            <a:r>
              <a:rPr lang="en-IN" sz="1600" i="1" dirty="0">
                <a:solidFill>
                  <a:srgbClr val="000000"/>
                </a:solidFill>
                <a:latin typeface="Consolas" panose="020B0609020204030204" pitchFamily="49" charset="0"/>
              </a:rPr>
              <a:t>, 20);</a:t>
            </a:r>
          </a:p>
          <a:p>
            <a:r>
              <a:rPr lang="en-IN" sz="1600" b="1" dirty="0" smtClean="0">
                <a:solidFill>
                  <a:srgbClr val="7F0055"/>
                </a:solidFill>
                <a:latin typeface="Consolas" panose="020B0609020204030204" pitchFamily="49" charset="0"/>
              </a:rPr>
              <a:t>   echo </a:t>
            </a:r>
            <a:r>
              <a:rPr lang="en-IN" sz="1600" b="1" dirty="0" smtClean="0">
                <a:solidFill>
                  <a:srgbClr val="0000C0"/>
                </a:solidFill>
                <a:latin typeface="Consolas" panose="020B0609020204030204" pitchFamily="49" charset="0"/>
              </a:rPr>
              <a:t>"&lt;</a:t>
            </a:r>
            <a:r>
              <a:rPr lang="en-IN" sz="1600" b="1" dirty="0">
                <a:solidFill>
                  <a:srgbClr val="0000C0"/>
                </a:solidFill>
                <a:latin typeface="Consolas" panose="020B0609020204030204" pitchFamily="49" charset="0"/>
              </a:rPr>
              <a:t>br /&gt;"</a:t>
            </a:r>
            <a:r>
              <a:rPr lang="en-IN" sz="1600" b="1" dirty="0">
                <a:solidFill>
                  <a:srgbClr val="000000"/>
                </a:solidFill>
                <a:latin typeface="Consolas" panose="020B0609020204030204" pitchFamily="49" charset="0"/>
              </a:rPr>
              <a:t>;</a:t>
            </a:r>
          </a:p>
          <a:p>
            <a:r>
              <a:rPr lang="en-IN" sz="1600" i="1" dirty="0" smtClean="0">
                <a:solidFill>
                  <a:srgbClr val="000000"/>
                </a:solidFill>
                <a:latin typeface="Consolas" panose="020B0609020204030204" pitchFamily="49" charset="0"/>
              </a:rPr>
              <a:t>   add(100</a:t>
            </a:r>
            <a:r>
              <a:rPr lang="en-IN" sz="1600" i="1" dirty="0">
                <a:solidFill>
                  <a:srgbClr val="000000"/>
                </a:solidFill>
                <a:latin typeface="Consolas" panose="020B0609020204030204" pitchFamily="49" charset="0"/>
              </a:rPr>
              <a:t>, 200 ,300);  </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767950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a:solidFill>
                  <a:srgbClr val="FF9900"/>
                </a:solidFill>
                <a:latin typeface="Segoe UI Light" panose="020B0502040204020203" pitchFamily="34" charset="0"/>
                <a:cs typeface="Segoe UI Light" panose="020B0502040204020203" pitchFamily="34" charset="0"/>
              </a:rPr>
              <a:t>global variables</a:t>
            </a:r>
          </a:p>
        </p:txBody>
      </p:sp>
    </p:spTree>
    <p:extLst>
      <p:ext uri="{BB962C8B-B14F-4D97-AF65-F5344CB8AC3E}">
        <p14:creationId xmlns:p14="http://schemas.microsoft.com/office/powerpoint/2010/main" val="1503606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$_GET and $_POST</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pPr algn="just"/>
            <a:r>
              <a:rPr lang="en-IN" sz="2000" dirty="0" smtClean="0">
                <a:solidFill>
                  <a:srgbClr val="000000"/>
                </a:solidFill>
                <a:latin typeface="Cambria" panose="02040503050406030204" pitchFamily="18" charset="0"/>
              </a:rPr>
              <a:t>To retrieve </a:t>
            </a:r>
            <a:r>
              <a:rPr lang="en-IN" sz="2000" dirty="0">
                <a:solidFill>
                  <a:srgbClr val="000000"/>
                </a:solidFill>
                <a:latin typeface="Cambria" panose="02040503050406030204" pitchFamily="18" charset="0"/>
              </a:rPr>
              <a:t>data from get request, we need to use </a:t>
            </a:r>
            <a:r>
              <a:rPr lang="en-IN" sz="2000" i="1" dirty="0">
                <a:solidFill>
                  <a:srgbClr val="C00000"/>
                </a:solidFill>
                <a:latin typeface="Cambria" panose="02040503050406030204" pitchFamily="18" charset="0"/>
              </a:rPr>
              <a:t>$_GET</a:t>
            </a:r>
            <a:r>
              <a:rPr lang="en-IN" sz="2000" dirty="0">
                <a:solidFill>
                  <a:srgbClr val="000000"/>
                </a:solidFill>
                <a:latin typeface="Cambria" panose="02040503050406030204" pitchFamily="18" charset="0"/>
              </a:rPr>
              <a:t>, for post request </a:t>
            </a:r>
            <a:r>
              <a:rPr lang="en-IN" sz="2000" i="1" dirty="0">
                <a:solidFill>
                  <a:srgbClr val="C00000"/>
                </a:solidFill>
                <a:latin typeface="Cambria" panose="02040503050406030204" pitchFamily="18" charset="0"/>
              </a:rPr>
              <a:t>$_POST</a:t>
            </a:r>
            <a:r>
              <a:rPr lang="en-IN" sz="2000" dirty="0">
                <a:solidFill>
                  <a:srgbClr val="000000"/>
                </a:solidFill>
                <a:latin typeface="Cambria" panose="02040503050406030204" pitchFamily="18" charset="0"/>
              </a:rPr>
              <a:t>.</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514600"/>
            <a:ext cx="8839200" cy="1938992"/>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Get request is the default form request. The data passed through get request is visible on the URL browser so it is not secured. You can send limited amount of data through get request.</a:t>
            </a:r>
          </a:p>
          <a:p>
            <a:endPar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endParaRP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The data passed through post request is not visible on the URL browser so it is secured. You can send large amount of data through post request.</a:t>
            </a:r>
          </a:p>
        </p:txBody>
      </p:sp>
    </p:spTree>
    <p:extLst>
      <p:ext uri="{BB962C8B-B14F-4D97-AF65-F5344CB8AC3E}">
        <p14:creationId xmlns:p14="http://schemas.microsoft.com/office/powerpoint/2010/main" val="3045919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isset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pPr algn="just"/>
            <a:r>
              <a:rPr lang="en-IN" sz="2000" i="1" dirty="0">
                <a:solidFill>
                  <a:schemeClr val="bg2">
                    <a:lumMod val="50000"/>
                  </a:schemeClr>
                </a:solidFill>
                <a:latin typeface="Cambria" panose="02040503050406030204" pitchFamily="18" charset="0"/>
              </a:rPr>
              <a:t>isset</a:t>
            </a:r>
            <a:r>
              <a:rPr lang="en-IN" sz="2000" dirty="0">
                <a:solidFill>
                  <a:srgbClr val="000000"/>
                </a:solidFill>
                <a:latin typeface="Cambria" panose="02040503050406030204" pitchFamily="18" charset="0"/>
              </a:rPr>
              <a:t> — Determine if a variable is set and is not </a:t>
            </a:r>
            <a:r>
              <a:rPr lang="en-IN" sz="2000" dirty="0" smtClean="0">
                <a:solidFill>
                  <a:srgbClr val="000000"/>
                </a:solidFill>
                <a:latin typeface="Cambria" panose="02040503050406030204" pitchFamily="18" charset="0"/>
              </a:rPr>
              <a:t>NULL. Returns </a:t>
            </a:r>
            <a:r>
              <a:rPr lang="en-IN" sz="2000" dirty="0">
                <a:solidFill>
                  <a:srgbClr val="000000"/>
                </a:solidFill>
                <a:latin typeface="Cambria" panose="02040503050406030204" pitchFamily="18" charset="0"/>
              </a:rPr>
              <a:t>TRUE if var exists and has value other than NULL. FALSE otherwise.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228600" y="2438400"/>
            <a:ext cx="8686800" cy="156966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a:solidFill>
                  <a:srgbClr val="7F0055"/>
                </a:solidFill>
                <a:latin typeface="Consolas" panose="020B0609020204030204" pitchFamily="49" charset="0"/>
              </a:rPr>
              <a:t>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smtClean="0">
                <a:solidFill>
                  <a:srgbClr val="000000"/>
                </a:solidFill>
                <a:latin typeface="Consolas" panose="020B0609020204030204" pitchFamily="49" charset="0"/>
              </a:rPr>
              <a:t>(</a:t>
            </a:r>
            <a:r>
              <a:rPr lang="en-IN" sz="1600" b="1" dirty="0" smtClean="0">
                <a:solidFill>
                  <a:srgbClr val="7F0055"/>
                </a:solidFill>
                <a:latin typeface="Consolas" panose="020B0609020204030204" pitchFamily="49" charset="0"/>
              </a:rPr>
              <a:t>$_GET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a:t>
            </a:r>
            <a:r>
              <a:rPr lang="en-IN" sz="1600" b="1" dirty="0">
                <a:solidFill>
                  <a:srgbClr val="0000C0"/>
                </a:solidFill>
                <a:latin typeface="Consolas" panose="020B0609020204030204" pitchFamily="49" charset="0"/>
              </a:rPr>
              <a:t>submit1"</a:t>
            </a:r>
            <a:r>
              <a:rPr lang="en-IN" sz="1600" b="1"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$x =  </a:t>
            </a:r>
            <a:r>
              <a:rPr lang="en-IN" sz="1600" b="1" dirty="0" smtClean="0">
                <a:solidFill>
                  <a:srgbClr val="7F0055"/>
                </a:solidFill>
                <a:latin typeface="Consolas" panose="020B0609020204030204" pitchFamily="49" charset="0"/>
              </a:rPr>
              <a:t>$_GET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a:t>
            </a:r>
            <a:r>
              <a:rPr lang="en-IN" sz="1600" b="1" dirty="0">
                <a:solidFill>
                  <a:srgbClr val="0000C0"/>
                </a:solidFill>
                <a:latin typeface="Consolas" panose="020B0609020204030204" pitchFamily="49" charset="0"/>
              </a:rPr>
              <a:t>text1"</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$x;</a:t>
            </a:r>
          </a:p>
          <a:p>
            <a:r>
              <a:rPr lang="en-IN" sz="1600" dirty="0">
                <a:solidFill>
                  <a:srgbClr val="000000"/>
                </a:solidFill>
                <a:latin typeface="Consolas" panose="020B0609020204030204" pitchFamily="49" charset="0"/>
              </a:rPr>
              <a:t>    }</a:t>
            </a:r>
          </a:p>
          <a:p>
            <a:r>
              <a:rPr lang="en-IN" sz="1600" dirty="0" smtClean="0">
                <a:solidFill>
                  <a:srgbClr val="FF0000"/>
                </a:solidFill>
                <a:latin typeface="Consolas" panose="020B0609020204030204" pitchFamily="49" charset="0"/>
              </a:rPr>
              <a:t>?&gt;</a:t>
            </a:r>
            <a:endParaRPr lang="en-IN" sz="16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97748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$_GET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smtClean="0">
                <a:solidFill>
                  <a:srgbClr val="C00000"/>
                </a:solidFill>
                <a:latin typeface="Cambria" panose="02040503050406030204" pitchFamily="18" charset="0"/>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228600" y="2286000"/>
            <a:ext cx="8686800" cy="3785652"/>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a:solidFill>
                  <a:srgbClr val="7F0055"/>
                </a:solidFill>
                <a:latin typeface="Consolas" panose="020B0609020204030204" pitchFamily="49" charset="0"/>
              </a:rPr>
              <a:t>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smtClean="0">
                <a:solidFill>
                  <a:srgbClr val="000000"/>
                </a:solidFill>
                <a:latin typeface="Consolas" panose="020B0609020204030204" pitchFamily="49" charset="0"/>
              </a:rPr>
              <a:t>(</a:t>
            </a:r>
            <a:r>
              <a:rPr lang="en-IN" sz="1600" b="1" dirty="0" smtClean="0">
                <a:solidFill>
                  <a:srgbClr val="7F0055"/>
                </a:solidFill>
                <a:latin typeface="Consolas" panose="020B0609020204030204" pitchFamily="49" charset="0"/>
              </a:rPr>
              <a:t>$_GET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a:t>
            </a:r>
            <a:r>
              <a:rPr lang="en-IN" sz="1600" b="1" dirty="0">
                <a:solidFill>
                  <a:srgbClr val="0000C0"/>
                </a:solidFill>
                <a:latin typeface="Consolas" panose="020B0609020204030204" pitchFamily="49" charset="0"/>
              </a:rPr>
              <a:t>submit1"</a:t>
            </a:r>
            <a:r>
              <a:rPr lang="en-IN" sz="1600" b="1"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$x =  </a:t>
            </a:r>
            <a:r>
              <a:rPr lang="en-IN" sz="1600" b="1" dirty="0" smtClean="0">
                <a:solidFill>
                  <a:srgbClr val="7F0055"/>
                </a:solidFill>
                <a:latin typeface="Consolas" panose="020B0609020204030204" pitchFamily="49" charset="0"/>
              </a:rPr>
              <a:t>$_GET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a:t>
            </a:r>
            <a:r>
              <a:rPr lang="en-IN" sz="1600" b="1" dirty="0">
                <a:solidFill>
                  <a:srgbClr val="0000C0"/>
                </a:solidFill>
                <a:latin typeface="Consolas" panose="020B0609020204030204" pitchFamily="49" charset="0"/>
              </a:rPr>
              <a:t>text1"</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$x;</a:t>
            </a:r>
          </a:p>
          <a:p>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 </a:t>
            </a:r>
            <a:r>
              <a:rPr lang="en-IN" sz="1600" dirty="0">
                <a:solidFill>
                  <a:srgbClr val="7F007F"/>
                </a:solidFill>
                <a:latin typeface="Consolas" panose="020B0609020204030204" pitchFamily="49" charset="0"/>
              </a:rPr>
              <a:t>action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"index.php" </a:t>
            </a:r>
            <a:r>
              <a:rPr lang="en-IN" sz="1600" i="1" dirty="0">
                <a:solidFill>
                  <a:srgbClr val="7F007F"/>
                </a:solidFill>
                <a:latin typeface="Consolas" panose="020B0609020204030204" pitchFamily="49" charset="0"/>
              </a:rPr>
              <a:t>method</a:t>
            </a:r>
            <a:r>
              <a:rPr lang="en-IN" sz="1600" i="1" dirty="0" smtClean="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smtClean="0">
                <a:solidFill>
                  <a:srgbClr val="2A00FF"/>
                </a:solidFill>
                <a:latin typeface="Consolas" panose="020B0609020204030204" pitchFamily="49" charset="0"/>
              </a:rPr>
              <a:t>get"</a:t>
            </a:r>
            <a:r>
              <a:rPr lang="en-IN" sz="1600" i="1" dirty="0" smtClean="0">
                <a:solidFill>
                  <a:srgbClr val="008080"/>
                </a:solidFill>
                <a:latin typeface="Consolas" panose="020B0609020204030204" pitchFamily="49" charset="0"/>
              </a:rPr>
              <a:t>&gt;</a:t>
            </a:r>
            <a:endParaRPr lang="en-IN" sz="1600" i="1" dirty="0">
              <a:solidFill>
                <a:srgbClr val="008080"/>
              </a:solidFill>
              <a:latin typeface="Consolas" panose="020B0609020204030204" pitchFamily="49" charset="0"/>
            </a:endParaRP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r>
              <a:rPr lang="en-IN" sz="1600" dirty="0">
                <a:solidFill>
                  <a:srgbClr val="000000"/>
                </a:solidFill>
                <a:latin typeface="Consolas" panose="020B0609020204030204" pitchFamily="49" charset="0"/>
              </a:rPr>
              <a:t>Form control</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value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467236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$_</a:t>
            </a:r>
            <a:r>
              <a:rPr lang="en-US" sz="3600" dirty="0">
                <a:solidFill>
                  <a:srgbClr val="13D9E3"/>
                </a:solidFill>
                <a:latin typeface="Arial" panose="020B0604020202020204" pitchFamily="34" charset="0"/>
                <a:cs typeface="Arial" panose="020B0604020202020204" pitchFamily="34" charset="0"/>
              </a:rPr>
              <a:t>POST</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smtClean="0">
                <a:solidFill>
                  <a:srgbClr val="C00000"/>
                </a:solidFill>
                <a:latin typeface="Cambria" panose="02040503050406030204" pitchFamily="18" charset="0"/>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228600" y="2286000"/>
            <a:ext cx="8686800" cy="3785652"/>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a:solidFill>
                  <a:srgbClr val="7F0055"/>
                </a:solidFill>
                <a:latin typeface="Consolas" panose="020B0609020204030204" pitchFamily="49" charset="0"/>
              </a:rPr>
              <a:t>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$_POST</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"submit1"</a:t>
            </a:r>
            <a:r>
              <a:rPr lang="en-IN" sz="1600" b="1"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$x =  </a:t>
            </a:r>
            <a:r>
              <a:rPr lang="en-IN" sz="1600" b="1" dirty="0">
                <a:solidFill>
                  <a:srgbClr val="7F0055"/>
                </a:solidFill>
                <a:latin typeface="Consolas" panose="020B0609020204030204" pitchFamily="49" charset="0"/>
              </a:rPr>
              <a:t>$_POST</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"text1"</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$x;</a:t>
            </a:r>
          </a:p>
          <a:p>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 </a:t>
            </a:r>
            <a:r>
              <a:rPr lang="en-IN" sz="1600" dirty="0">
                <a:solidFill>
                  <a:srgbClr val="7F007F"/>
                </a:solidFill>
                <a:latin typeface="Consolas" panose="020B0609020204030204" pitchFamily="49" charset="0"/>
              </a:rPr>
              <a:t>action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"index.php" </a:t>
            </a:r>
            <a:r>
              <a:rPr lang="en-IN" sz="1600" i="1" dirty="0">
                <a:solidFill>
                  <a:srgbClr val="7F007F"/>
                </a:solidFill>
                <a:latin typeface="Consolas" panose="020B0609020204030204" pitchFamily="49" charset="0"/>
              </a:rPr>
              <a:t>method</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"post"</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r>
              <a:rPr lang="en-IN" sz="1600" dirty="0">
                <a:solidFill>
                  <a:srgbClr val="000000"/>
                </a:solidFill>
                <a:latin typeface="Consolas" panose="020B0609020204030204" pitchFamily="49" charset="0"/>
              </a:rPr>
              <a:t>Form control</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value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390466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$_REQUEST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smtClean="0">
                <a:solidFill>
                  <a:srgbClr val="C00000"/>
                </a:solidFill>
                <a:latin typeface="Cambria" panose="02040503050406030204" pitchFamily="18" charset="0"/>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228600" y="2286000"/>
            <a:ext cx="8686800" cy="3785652"/>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a:solidFill>
                  <a:srgbClr val="7F0055"/>
                </a:solidFill>
                <a:latin typeface="Consolas" panose="020B0609020204030204" pitchFamily="49" charset="0"/>
              </a:rPr>
              <a:t>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smtClean="0">
                <a:solidFill>
                  <a:srgbClr val="000000"/>
                </a:solidFill>
                <a:latin typeface="Consolas" panose="020B0609020204030204" pitchFamily="49" charset="0"/>
              </a:rPr>
              <a:t>(</a:t>
            </a:r>
            <a:r>
              <a:rPr lang="en-IN" sz="1600" b="1" dirty="0" smtClean="0">
                <a:solidFill>
                  <a:srgbClr val="7F0055"/>
                </a:solidFill>
                <a:latin typeface="Consolas" panose="020B0609020204030204" pitchFamily="49" charset="0"/>
              </a:rPr>
              <a:t>$_REQUEST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"submit1</a:t>
            </a:r>
            <a:r>
              <a:rPr lang="en-IN" sz="1600" b="1" dirty="0">
                <a:solidFill>
                  <a:srgbClr val="0000C0"/>
                </a:solidFill>
                <a:latin typeface="Consolas" panose="020B0609020204030204" pitchFamily="49" charset="0"/>
              </a:rPr>
              <a:t>"</a:t>
            </a:r>
            <a:r>
              <a:rPr lang="en-IN" sz="1600" b="1"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$x =  </a:t>
            </a:r>
            <a:r>
              <a:rPr lang="en-IN" sz="1600" b="1" dirty="0" smtClean="0">
                <a:solidFill>
                  <a:srgbClr val="7F0055"/>
                </a:solidFill>
                <a:latin typeface="Consolas" panose="020B0609020204030204" pitchFamily="49" charset="0"/>
              </a:rPr>
              <a:t>$_REQUEST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a:t>
            </a:r>
            <a:r>
              <a:rPr lang="en-IN" sz="1600" b="1" dirty="0">
                <a:solidFill>
                  <a:srgbClr val="0000C0"/>
                </a:solidFill>
                <a:latin typeface="Consolas" panose="020B0609020204030204" pitchFamily="49" charset="0"/>
              </a:rPr>
              <a:t>text1"</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$x;</a:t>
            </a:r>
          </a:p>
          <a:p>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 </a:t>
            </a:r>
            <a:r>
              <a:rPr lang="en-IN" sz="1600" dirty="0">
                <a:solidFill>
                  <a:srgbClr val="7F007F"/>
                </a:solidFill>
                <a:latin typeface="Consolas" panose="020B0609020204030204" pitchFamily="49" charset="0"/>
              </a:rPr>
              <a:t>action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"index.php" </a:t>
            </a:r>
            <a:r>
              <a:rPr lang="en-IN" sz="1600" i="1" dirty="0">
                <a:solidFill>
                  <a:srgbClr val="7F007F"/>
                </a:solidFill>
                <a:latin typeface="Consolas" panose="020B0609020204030204" pitchFamily="49" charset="0"/>
              </a:rPr>
              <a:t>method</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"post"</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r>
              <a:rPr lang="en-IN" sz="1600" dirty="0">
                <a:solidFill>
                  <a:srgbClr val="000000"/>
                </a:solidFill>
                <a:latin typeface="Consolas" panose="020B0609020204030204" pitchFamily="49" charset="0"/>
              </a:rPr>
              <a:t>Form control</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value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100576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a:solidFill>
                  <a:srgbClr val="FF9900"/>
                </a:solidFill>
                <a:latin typeface="Segoe UI Light" panose="020B0502040204020203" pitchFamily="34" charset="0"/>
                <a:cs typeface="Segoe UI Light" panose="020B0502040204020203" pitchFamily="34" charset="0"/>
              </a:rPr>
              <a:t>State </a:t>
            </a:r>
            <a:r>
              <a:rPr lang="en-IN" sz="6600" i="1" dirty="0" smtClean="0">
                <a:solidFill>
                  <a:srgbClr val="FF9900"/>
                </a:solidFill>
                <a:latin typeface="Segoe UI Light" panose="020B0502040204020203" pitchFamily="34" charset="0"/>
                <a:cs typeface="Segoe UI Light" panose="020B0502040204020203" pitchFamily="34" charset="0"/>
              </a:rPr>
              <a:t>Management [cookies </a:t>
            </a:r>
            <a:r>
              <a:rPr lang="en-IN" sz="6600" i="1" dirty="0">
                <a:solidFill>
                  <a:srgbClr val="FF9900"/>
                </a:solidFill>
                <a:latin typeface="Segoe UI Light" panose="020B0502040204020203" pitchFamily="34" charset="0"/>
                <a:cs typeface="Segoe UI Light" panose="020B0502040204020203" pitchFamily="34" charset="0"/>
              </a:rPr>
              <a:t>and </a:t>
            </a:r>
            <a:r>
              <a:rPr lang="en-IN" sz="6600" i="1" dirty="0" smtClean="0">
                <a:solidFill>
                  <a:srgbClr val="FF9900"/>
                </a:solidFill>
                <a:latin typeface="Segoe UI Light" panose="020B0502040204020203" pitchFamily="34" charset="0"/>
                <a:cs typeface="Segoe UI Light" panose="020B0502040204020203" pitchFamily="34" charset="0"/>
              </a:rPr>
              <a:t>sessions]</a:t>
            </a:r>
            <a:endParaRPr lang="en-IN" sz="6600" i="1" dirty="0">
              <a:solidFill>
                <a:srgbClr val="FF9900"/>
              </a:solidFill>
              <a:latin typeface="Segoe UI Light" panose="020B0502040204020203" pitchFamily="34" charset="0"/>
              <a:cs typeface="Segoe UI Light" panose="020B0502040204020203" pitchFamily="34" charset="0"/>
            </a:endParaRPr>
          </a:p>
          <a:p>
            <a:pPr algn="ct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9340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cookies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1015663"/>
          </a:xfrm>
          <a:prstGeom prst="rect">
            <a:avLst/>
          </a:prstGeom>
        </p:spPr>
        <p:txBody>
          <a:bodyPr wrap="square">
            <a:spAutoFit/>
          </a:bodyPr>
          <a:lstStyle/>
          <a:p>
            <a:pPr algn="just"/>
            <a:r>
              <a:rPr lang="en-IN" sz="2000" dirty="0"/>
              <a:t>Cookie is a small piece of information which is stored at client browser. Cookie is created at server side and saved to client browser. Each time when client sends request to the server, cookie is embedded </a:t>
            </a:r>
            <a:r>
              <a:rPr lang="en-IN" sz="2000" dirty="0" smtClean="0"/>
              <a:t>with request. </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490862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6600" i="1">
                <a:solidFill>
                  <a:srgbClr val="FF9900"/>
                </a:solidFill>
                <a:latin typeface="Segoe UI Light" panose="020B0502040204020203" pitchFamily="34" charset="0"/>
                <a:cs typeface="Segoe UI Light" panose="020B0502040204020203" pitchFamily="34" charset="0"/>
              </a:defRPr>
            </a:lvl1pPr>
          </a:lstStyle>
          <a:p>
            <a:r>
              <a:rPr lang="en-IN" dirty="0"/>
              <a:t>PHP Syntax</a:t>
            </a:r>
          </a:p>
        </p:txBody>
      </p:sp>
      <p:sp>
        <p:nvSpPr>
          <p:cNvPr id="3" name="Rectangle 2"/>
          <p:cNvSpPr/>
          <p:nvPr/>
        </p:nvSpPr>
        <p:spPr>
          <a:xfrm>
            <a:off x="1651716" y="3189310"/>
            <a:ext cx="2805383" cy="461665"/>
          </a:xfrm>
          <a:prstGeom prst="rect">
            <a:avLst/>
          </a:prstGeom>
        </p:spPr>
        <p:txBody>
          <a:bodyPr wrap="none">
            <a:spAutoFit/>
          </a:bodyPr>
          <a:lstStyle/>
          <a:p>
            <a:r>
              <a:rPr lang="en-IN" dirty="0"/>
              <a:t>PHP Case Sensitivity</a:t>
            </a:r>
          </a:p>
        </p:txBody>
      </p:sp>
      <p:sp>
        <p:nvSpPr>
          <p:cNvPr id="4" name="Rectangle 3"/>
          <p:cNvSpPr/>
          <p:nvPr/>
        </p:nvSpPr>
        <p:spPr>
          <a:xfrm>
            <a:off x="152400" y="979691"/>
            <a:ext cx="8839200" cy="1200329"/>
          </a:xfrm>
          <a:prstGeom prst="rect">
            <a:avLst/>
          </a:prstGeom>
        </p:spPr>
        <p:txBody>
          <a:bodyPr wrap="square">
            <a:spAutoFit/>
          </a:bodyPr>
          <a:lstStyle/>
          <a:p>
            <a:pPr algn="just"/>
            <a:r>
              <a:rPr lang="en-IN" dirty="0">
                <a:latin typeface="Calibri Light" panose="020F0302020204030204" pitchFamily="34" charset="0"/>
                <a:cs typeface="Calibri Light" panose="020F0302020204030204" pitchFamily="34" charset="0"/>
              </a:rPr>
              <a:t>PHP is a open source, interpreted and object-oriented scripting </a:t>
            </a:r>
            <a:r>
              <a:rPr lang="en-IN" dirty="0" smtClean="0">
                <a:latin typeface="Calibri Light" panose="020F0302020204030204" pitchFamily="34" charset="0"/>
                <a:cs typeface="Calibri Light" panose="020F0302020204030204" pitchFamily="34" charset="0"/>
              </a:rPr>
              <a:t>language i.e</a:t>
            </a:r>
            <a:r>
              <a:rPr lang="en-IN" dirty="0">
                <a:latin typeface="Calibri Light" panose="020F0302020204030204" pitchFamily="34" charset="0"/>
                <a:cs typeface="Calibri Light" panose="020F0302020204030204" pitchFamily="34" charset="0"/>
              </a:rPr>
              <a:t>. executed at server side. It is used to develop web </a:t>
            </a:r>
            <a:r>
              <a:rPr lang="en-IN" dirty="0" smtClean="0">
                <a:latin typeface="Calibri Light" panose="020F0302020204030204" pitchFamily="34" charset="0"/>
                <a:cs typeface="Calibri Light" panose="020F0302020204030204" pitchFamily="34" charset="0"/>
              </a:rPr>
              <a:t>applications.</a:t>
            </a:r>
            <a:endParaRPr lang="en-IN" dirty="0">
              <a:latin typeface="Calibri Light" panose="020F0302020204030204" pitchFamily="34" charset="0"/>
              <a:cs typeface="Calibri Light" panose="020F030202020403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s</a:t>
            </a:r>
            <a:r>
              <a:rPr lang="en-IN" sz="3600" dirty="0" smtClean="0">
                <a:solidFill>
                  <a:srgbClr val="13D9E3"/>
                </a:solidFill>
                <a:latin typeface="Arial" panose="020B0604020202020204" pitchFamily="34" charset="0"/>
                <a:cs typeface="Arial" panose="020B0604020202020204" pitchFamily="34" charset="0"/>
              </a:rPr>
              <a:t>etcookie() and </a:t>
            </a:r>
            <a:r>
              <a:rPr lang="en-IN" sz="3600" dirty="0">
                <a:solidFill>
                  <a:srgbClr val="13D9E3"/>
                </a:solidFill>
                <a:latin typeface="Arial" panose="020B0604020202020204" pitchFamily="34" charset="0"/>
                <a:cs typeface="Arial" panose="020B0604020202020204" pitchFamily="34" charset="0"/>
              </a:rPr>
              <a:t>$_COOKIE</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i="1" dirty="0">
                <a:solidFill>
                  <a:srgbClr val="0070C0"/>
                </a:solidFill>
              </a:rPr>
              <a:t>setcookie()</a:t>
            </a:r>
            <a:r>
              <a:rPr lang="en-IN" sz="2000" dirty="0"/>
              <a:t> function is used to set cookie with HTTP response. Once cookie is set, you can access it by </a:t>
            </a:r>
            <a:r>
              <a:rPr lang="en-IN" sz="2000" i="1" dirty="0">
                <a:solidFill>
                  <a:srgbClr val="0070C0"/>
                </a:solidFill>
              </a:rPr>
              <a:t>$_COOKIE</a:t>
            </a:r>
            <a:r>
              <a:rPr lang="en-IN" sz="2000" dirty="0"/>
              <a:t> </a:t>
            </a:r>
            <a:r>
              <a:rPr lang="en-IN" sz="2000" dirty="0" smtClean="0"/>
              <a:t>superglobal variable</a:t>
            </a:r>
            <a:r>
              <a:rPr lang="en-IN" sz="2000" dirty="0"/>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4724400" y="805934"/>
            <a:ext cx="4343400" cy="707886"/>
          </a:xfrm>
          <a:prstGeom prst="rect">
            <a:avLst/>
          </a:prstGeom>
          <a:solidFill>
            <a:schemeClr val="bg2">
              <a:lumMod val="50000"/>
            </a:schemeClr>
          </a:solidFill>
        </p:spPr>
        <p:txBody>
          <a:bodyPr wrap="square">
            <a:spAutoFit/>
          </a:bodyPr>
          <a:lstStyle/>
          <a:p>
            <a:r>
              <a:rPr lang="en-IN" sz="2000" dirty="0">
                <a:solidFill>
                  <a:schemeClr val="bg1"/>
                </a:solidFill>
                <a:latin typeface="Cambria" panose="02040503050406030204" pitchFamily="18" charset="0"/>
              </a:rPr>
              <a:t>The setcookie() function must appear BEFORE the &lt;html&gt; tag.</a:t>
            </a:r>
          </a:p>
        </p:txBody>
      </p:sp>
      <p:sp>
        <p:nvSpPr>
          <p:cNvPr id="10" name="Rectangle 9"/>
          <p:cNvSpPr/>
          <p:nvPr/>
        </p:nvSpPr>
        <p:spPr>
          <a:xfrm>
            <a:off x="152400" y="2416076"/>
            <a:ext cx="8839200" cy="2062103"/>
          </a:xfrm>
          <a:prstGeom prst="rect">
            <a:avLst/>
          </a:prstGeom>
        </p:spPr>
        <p:txBody>
          <a:bodyPr wrap="square">
            <a:spAutoFit/>
          </a:bodyPr>
          <a:lstStyle/>
          <a:p>
            <a:r>
              <a:rPr lang="en-IN" sz="1600" b="1" dirty="0">
                <a:solidFill>
                  <a:srgbClr val="7F0055"/>
                </a:solidFill>
                <a:latin typeface="Consolas" panose="020B0609020204030204" pitchFamily="49" charset="0"/>
              </a:rPr>
              <a:t>&lt;?php</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setcookie(</a:t>
            </a:r>
            <a:r>
              <a:rPr lang="en-IN" sz="1600" dirty="0">
                <a:solidFill>
                  <a:srgbClr val="0000C0"/>
                </a:solidFill>
                <a:latin typeface="Consolas" panose="020B0609020204030204" pitchFamily="49" charset="0"/>
              </a:rPr>
              <a:t>"companyName"</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"Infoway Technologies"</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setcookie(</a:t>
            </a:r>
            <a:r>
              <a:rPr lang="en-IN" sz="1600" dirty="0">
                <a:solidFill>
                  <a:srgbClr val="0000C0"/>
                </a:solidFill>
                <a:latin typeface="Consolas" panose="020B0609020204030204" pitchFamily="49" charset="0"/>
              </a:rPr>
              <a:t>"ID"</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"S/A: 00012XcCr234"</a:t>
            </a:r>
            <a:r>
              <a:rPr lang="en-IN" sz="1600" dirty="0">
                <a:solidFill>
                  <a:srgbClr val="000000"/>
                </a:solidFill>
                <a:latin typeface="Consolas" panose="020B0609020204030204" pitchFamily="49" charset="0"/>
              </a:rPr>
              <a:t>, time() + 3600 ); </a:t>
            </a:r>
            <a:r>
              <a:rPr lang="en-IN" sz="1600" i="1" dirty="0" smtClean="0">
                <a:solidFill>
                  <a:srgbClr val="92D050"/>
                </a:solidFill>
                <a:latin typeface="Consolas" panose="020B0609020204030204" pitchFamily="49" charset="0"/>
              </a:rPr>
              <a:t>//</a:t>
            </a:r>
            <a:r>
              <a:rPr lang="en-IN" sz="1600" i="1" dirty="0">
                <a:solidFill>
                  <a:srgbClr val="92D050"/>
                </a:solidFill>
                <a:latin typeface="Consolas" panose="020B0609020204030204" pitchFamily="49" charset="0"/>
              </a:rPr>
              <a:t>using expiry in 1 hour(60*60 seconds or 3600 seconds) </a:t>
            </a:r>
            <a:r>
              <a:rPr lang="en-IN" sz="1600" dirty="0">
                <a:solidFill>
                  <a:srgbClr val="557F5F"/>
                </a:solidFill>
                <a:latin typeface="Consolas" panose="020B0609020204030204" pitchFamily="49" charset="0"/>
              </a:rPr>
              <a:t> </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$_COOKIE[</a:t>
            </a:r>
            <a:r>
              <a:rPr lang="en-IN" sz="1600" b="1" dirty="0">
                <a:solidFill>
                  <a:srgbClr val="0000C0"/>
                </a:solidFill>
                <a:latin typeface="Consolas" panose="020B0609020204030204" pitchFamily="49" charset="0"/>
              </a:rPr>
              <a:t>"ID"</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"&lt;br /&gt;"</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$_COOKIE[</a:t>
            </a:r>
            <a:r>
              <a:rPr lang="en-IN" sz="1600" b="1" dirty="0">
                <a:solidFill>
                  <a:srgbClr val="0000C0"/>
                </a:solidFill>
                <a:latin typeface="Consolas" panose="020B0609020204030204" pitchFamily="49" charset="0"/>
              </a:rPr>
              <a:t>"companyName"</a:t>
            </a:r>
            <a:r>
              <a:rPr lang="en-IN" sz="1600" b="1" dirty="0">
                <a:solidFill>
                  <a:srgbClr val="000000"/>
                </a:solidFill>
                <a:latin typeface="Consolas" panose="020B0609020204030204" pitchFamily="49" charset="0"/>
              </a:rPr>
              <a:t>];</a:t>
            </a:r>
          </a:p>
          <a:p>
            <a:r>
              <a:rPr lang="en-IN" sz="1600" dirty="0" smtClean="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4393802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sessions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pPr algn="just"/>
            <a:r>
              <a:rPr lang="en-IN" sz="2000" dirty="0">
                <a:solidFill>
                  <a:srgbClr val="000000"/>
                </a:solidFill>
                <a:latin typeface="Cambria" panose="02040503050406030204" pitchFamily="18" charset="0"/>
              </a:rPr>
              <a:t>Session is used to save and pass data from one page to another temporarily (until user close the website).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681617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session_start</a:t>
            </a:r>
            <a:r>
              <a:rPr lang="en-IN" sz="3600" dirty="0" smtClean="0">
                <a:solidFill>
                  <a:srgbClr val="13D9E3"/>
                </a:solidFill>
                <a:latin typeface="Arial" panose="020B0604020202020204" pitchFamily="34" charset="0"/>
                <a:cs typeface="Arial" panose="020B0604020202020204" pitchFamily="34" charset="0"/>
              </a:rPr>
              <a:t>() and </a:t>
            </a:r>
            <a:r>
              <a:rPr lang="en-IN" sz="3600" dirty="0">
                <a:solidFill>
                  <a:srgbClr val="13D9E3"/>
                </a:solidFill>
                <a:latin typeface="Arial" panose="020B0604020202020204" pitchFamily="34" charset="0"/>
                <a:cs typeface="Arial" panose="020B0604020202020204" pitchFamily="34" charset="0"/>
              </a:rPr>
              <a:t>$_SESSION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i="1" dirty="0">
                <a:solidFill>
                  <a:srgbClr val="0070C0"/>
                </a:solidFill>
              </a:rPr>
              <a:t>session_start() </a:t>
            </a:r>
            <a:r>
              <a:rPr lang="en-IN" sz="2000" dirty="0"/>
              <a:t>function is used to start the session. It starts a new or resumes existing session. </a:t>
            </a:r>
            <a:r>
              <a:rPr lang="en-IN" sz="2000" i="1" dirty="0">
                <a:solidFill>
                  <a:srgbClr val="0070C0"/>
                </a:solidFill>
              </a:rPr>
              <a:t>$_SESSION</a:t>
            </a:r>
            <a:r>
              <a:rPr lang="en-IN" sz="2000" dirty="0"/>
              <a:t> is used to set and get session variable values.</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4724400" y="805934"/>
            <a:ext cx="4343400" cy="707886"/>
          </a:xfrm>
          <a:prstGeom prst="rect">
            <a:avLst/>
          </a:prstGeom>
          <a:solidFill>
            <a:schemeClr val="bg2">
              <a:lumMod val="50000"/>
            </a:schemeClr>
          </a:solidFill>
        </p:spPr>
        <p:txBody>
          <a:bodyPr wrap="square">
            <a:spAutoFit/>
          </a:bodyPr>
          <a:lstStyle/>
          <a:p>
            <a:r>
              <a:rPr lang="en-IN" sz="2000" dirty="0">
                <a:solidFill>
                  <a:schemeClr val="bg1"/>
                </a:solidFill>
                <a:latin typeface="Cambria" panose="02040503050406030204" pitchFamily="18" charset="0"/>
              </a:rPr>
              <a:t>The setcookie() function must appear BEFORE the &lt;html&gt; tag.</a:t>
            </a:r>
          </a:p>
        </p:txBody>
      </p:sp>
      <p:sp>
        <p:nvSpPr>
          <p:cNvPr id="4" name="Rectangle 3"/>
          <p:cNvSpPr/>
          <p:nvPr/>
        </p:nvSpPr>
        <p:spPr>
          <a:xfrm>
            <a:off x="152400" y="4191000"/>
            <a:ext cx="8839200" cy="2062103"/>
          </a:xfrm>
          <a:prstGeom prst="rect">
            <a:avLst/>
          </a:prstGeom>
        </p:spPr>
        <p:txBody>
          <a:bodyPr wrap="square">
            <a:spAutoFit/>
          </a:bodyPr>
          <a:lstStyle/>
          <a:p>
            <a:r>
              <a:rPr lang="en-IN" sz="1600" dirty="0">
                <a:solidFill>
                  <a:srgbClr val="92D050"/>
                </a:solidFill>
                <a:latin typeface="Consolas" panose="020B0609020204030204" pitchFamily="49" charset="0"/>
              </a:rPr>
              <a:t>// </a:t>
            </a:r>
            <a:r>
              <a:rPr lang="en-IN" sz="1600" dirty="0" smtClean="0">
                <a:solidFill>
                  <a:srgbClr val="92D050"/>
                </a:solidFill>
                <a:latin typeface="Consolas" panose="020B0609020204030204" pitchFamily="49" charset="0"/>
              </a:rPr>
              <a:t>index.php</a:t>
            </a:r>
            <a:endParaRPr lang="en-IN" sz="1600" dirty="0">
              <a:solidFill>
                <a:srgbClr val="92D050"/>
              </a:solidFill>
              <a:latin typeface="Consolas" panose="020B0609020204030204" pitchFamily="49" charset="0"/>
            </a:endParaRPr>
          </a:p>
          <a:p>
            <a:r>
              <a:rPr lang="en-IN" sz="1600" dirty="0" smtClean="0">
                <a:solidFill>
                  <a:srgbClr val="FF0000"/>
                </a:solidFill>
                <a:latin typeface="Consolas" panose="020B0609020204030204" pitchFamily="49" charset="0"/>
              </a:rPr>
              <a:t>&lt;?</a:t>
            </a:r>
            <a:r>
              <a:rPr lang="en-IN" sz="1600" dirty="0">
                <a:solidFill>
                  <a:srgbClr val="FF0000"/>
                </a:solidFill>
                <a:latin typeface="Consolas" panose="020B0609020204030204" pitchFamily="49" charset="0"/>
              </a:rPr>
              <a:t>php</a:t>
            </a:r>
          </a:p>
          <a:p>
            <a:r>
              <a:rPr lang="en-IN" sz="1600" i="1" dirty="0" smtClean="0">
                <a:solidFill>
                  <a:srgbClr val="000000"/>
                </a:solidFill>
                <a:latin typeface="Consolas" panose="020B0609020204030204" pitchFamily="49" charset="0"/>
              </a:rPr>
              <a:t>   session_start</a:t>
            </a:r>
            <a:r>
              <a:rPr lang="en-IN" sz="1600" i="1" dirty="0">
                <a:solidFill>
                  <a:srgbClr val="000000"/>
                </a:solidFill>
                <a:latin typeface="Consolas" panose="020B0609020204030204" pitchFamily="49" charset="0"/>
              </a:rPr>
              <a:t>();</a:t>
            </a:r>
          </a:p>
          <a:p>
            <a:r>
              <a:rPr lang="en-IN" sz="1600" b="1" dirty="0" smtClean="0">
                <a:solidFill>
                  <a:srgbClr val="7F0055"/>
                </a:solidFill>
                <a:latin typeface="Consolas" panose="020B0609020204030204" pitchFamily="49" charset="0"/>
              </a:rPr>
              <a:t>   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 = 0;</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a:t>
            </a:r>
          </a:p>
          <a:p>
            <a:r>
              <a:rPr lang="en-IN" sz="1600" dirty="0" smtClean="0">
                <a:solidFill>
                  <a:srgbClr val="FF0000"/>
                </a:solidFill>
                <a:latin typeface="Consolas" panose="020B0609020204030204" pitchFamily="49" charset="0"/>
              </a:rPr>
              <a:t>?&gt;</a:t>
            </a:r>
            <a:endParaRPr lang="en-IN" sz="1600" dirty="0"/>
          </a:p>
        </p:txBody>
      </p:sp>
      <p:sp>
        <p:nvSpPr>
          <p:cNvPr id="7" name="Rectangle 6"/>
          <p:cNvSpPr/>
          <p:nvPr/>
        </p:nvSpPr>
        <p:spPr>
          <a:xfrm>
            <a:off x="152400" y="2438400"/>
            <a:ext cx="8839200" cy="1569660"/>
          </a:xfrm>
          <a:prstGeom prst="rect">
            <a:avLst/>
          </a:prstGeom>
        </p:spPr>
        <p:txBody>
          <a:bodyPr wrap="square">
            <a:spAutoFit/>
          </a:bodyPr>
          <a:lstStyle/>
          <a:p>
            <a:r>
              <a:rPr lang="en-IN" sz="1600" dirty="0" smtClean="0">
                <a:solidFill>
                  <a:srgbClr val="92D050"/>
                </a:solidFill>
                <a:latin typeface="Consolas" panose="020B0609020204030204" pitchFamily="49" charset="0"/>
              </a:rPr>
              <a:t>// Page1.php</a:t>
            </a:r>
          </a:p>
          <a:p>
            <a:r>
              <a:rPr lang="en-IN" sz="1600" dirty="0" smtClean="0">
                <a:solidFill>
                  <a:srgbClr val="FF0000"/>
                </a:solidFill>
                <a:latin typeface="Consolas" panose="020B0609020204030204" pitchFamily="49" charset="0"/>
              </a:rPr>
              <a:t>&lt;?</a:t>
            </a:r>
            <a:r>
              <a:rPr lang="en-IN" sz="1600" dirty="0">
                <a:solidFill>
                  <a:srgbClr val="FF0000"/>
                </a:solidFill>
                <a:latin typeface="Consolas" panose="020B0609020204030204" pitchFamily="49" charset="0"/>
              </a:rPr>
              <a:t>php</a:t>
            </a:r>
          </a:p>
          <a:p>
            <a:r>
              <a:rPr lang="en-IN" sz="1600" i="1" dirty="0" smtClean="0">
                <a:solidFill>
                  <a:srgbClr val="000000"/>
                </a:solidFill>
                <a:latin typeface="Consolas" panose="020B0609020204030204" pitchFamily="49" charset="0"/>
              </a:rPr>
              <a:t>   session_start</a:t>
            </a:r>
            <a:r>
              <a:rPr lang="en-IN" sz="1600" i="1" dirty="0">
                <a:solidFill>
                  <a:srgbClr val="000000"/>
                </a:solidFill>
                <a:latin typeface="Consolas" panose="020B0609020204030204" pitchFamily="49" charset="0"/>
              </a:rPr>
              <a:t>();</a:t>
            </a:r>
          </a:p>
          <a:p>
            <a:r>
              <a:rPr lang="fr-FR" sz="1600" b="1" dirty="0" smtClean="0">
                <a:solidFill>
                  <a:srgbClr val="7F0055"/>
                </a:solidFill>
                <a:latin typeface="Consolas" panose="020B0609020204030204" pitchFamily="49" charset="0"/>
              </a:rPr>
              <a:t>   $_</a:t>
            </a:r>
            <a:r>
              <a:rPr lang="fr-FR" sz="1600" b="1" dirty="0">
                <a:solidFill>
                  <a:srgbClr val="7F0055"/>
                </a:solidFill>
                <a:latin typeface="Consolas" panose="020B0609020204030204" pitchFamily="49" charset="0"/>
              </a:rPr>
              <a:t>SESSION</a:t>
            </a:r>
            <a:r>
              <a:rPr lang="fr-FR" sz="1600" b="1" dirty="0">
                <a:solidFill>
                  <a:srgbClr val="000000"/>
                </a:solidFill>
                <a:latin typeface="Consolas" panose="020B0609020204030204" pitchFamily="49" charset="0"/>
              </a:rPr>
              <a:t>[</a:t>
            </a:r>
            <a:r>
              <a:rPr lang="fr-FR" sz="1600" b="1" dirty="0">
                <a:solidFill>
                  <a:srgbClr val="0000C0"/>
                </a:solidFill>
                <a:latin typeface="Consolas" panose="020B0609020204030204" pitchFamily="49" charset="0"/>
              </a:rPr>
              <a:t>"cnt"</a:t>
            </a:r>
            <a:r>
              <a:rPr lang="fr-FR" sz="1600" b="1" dirty="0">
                <a:solidFill>
                  <a:srgbClr val="000000"/>
                </a:solidFill>
                <a:latin typeface="Consolas" panose="020B0609020204030204" pitchFamily="49" charset="0"/>
              </a:rPr>
              <a:t>] = </a:t>
            </a:r>
            <a:r>
              <a:rPr lang="fr-FR" sz="1600" b="1" dirty="0">
                <a:solidFill>
                  <a:srgbClr val="7F0055"/>
                </a:solidFill>
                <a:latin typeface="Consolas" panose="020B0609020204030204" pitchFamily="49" charset="0"/>
              </a:rPr>
              <a:t>$_SESSION</a:t>
            </a:r>
            <a:r>
              <a:rPr lang="fr-FR" sz="1600" b="1" dirty="0">
                <a:solidFill>
                  <a:srgbClr val="000000"/>
                </a:solidFill>
                <a:latin typeface="Consolas" panose="020B0609020204030204" pitchFamily="49" charset="0"/>
              </a:rPr>
              <a:t>[</a:t>
            </a:r>
            <a:r>
              <a:rPr lang="fr-FR" sz="1600" b="1" dirty="0">
                <a:solidFill>
                  <a:srgbClr val="0000C0"/>
                </a:solidFill>
                <a:latin typeface="Consolas" panose="020B0609020204030204" pitchFamily="49" charset="0"/>
              </a:rPr>
              <a:t>"cnt"</a:t>
            </a:r>
            <a:r>
              <a:rPr lang="fr-FR" sz="1600" b="1" dirty="0">
                <a:solidFill>
                  <a:srgbClr val="000000"/>
                </a:solidFill>
                <a:latin typeface="Consolas" panose="020B0609020204030204" pitchFamily="49" charset="0"/>
              </a:rPr>
              <a:t>] + 1;</a:t>
            </a:r>
          </a:p>
          <a:p>
            <a:r>
              <a:rPr lang="en-IN" sz="1600" dirty="0" smtClean="0">
                <a:solidFill>
                  <a:srgbClr val="FF0000"/>
                </a:solidFill>
                <a:latin typeface="Consolas" panose="020B0609020204030204" pitchFamily="49" charset="0"/>
              </a:rPr>
              <a:t>?&gt;</a:t>
            </a:r>
            <a:endParaRPr lang="en-IN" sz="1600" dirty="0">
              <a:solidFill>
                <a:srgbClr val="FF0000"/>
              </a:solidFill>
              <a:latin typeface="Consolas" panose="020B0609020204030204" pitchFamily="49" charset="0"/>
            </a:endParaRPr>
          </a:p>
          <a:p>
            <a:r>
              <a:rPr lang="en-IN" sz="1600" dirty="0" smtClean="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a </a:t>
            </a:r>
            <a:r>
              <a:rPr lang="en-IN" sz="1600" dirty="0">
                <a:solidFill>
                  <a:srgbClr val="7F007F"/>
                </a:solidFill>
                <a:latin typeface="Consolas" panose="020B0609020204030204" pitchFamily="49" charset="0"/>
              </a:rPr>
              <a:t>href</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"index.php"</a:t>
            </a:r>
            <a:r>
              <a:rPr lang="en-IN" sz="1600" i="1" dirty="0">
                <a:solidFill>
                  <a:srgbClr val="008080"/>
                </a:solidFill>
                <a:latin typeface="Consolas" panose="020B0609020204030204" pitchFamily="49" charset="0"/>
              </a:rPr>
              <a:t>&gt;</a:t>
            </a:r>
            <a:r>
              <a:rPr lang="en-IN" sz="1600" i="1" dirty="0">
                <a:solidFill>
                  <a:srgbClr val="000000"/>
                </a:solidFill>
                <a:latin typeface="Consolas" panose="020B0609020204030204" pitchFamily="49" charset="0"/>
              </a:rPr>
              <a:t> back</a:t>
            </a:r>
            <a:r>
              <a:rPr lang="en-IN" sz="1600" i="1" dirty="0">
                <a:solidFill>
                  <a:srgbClr val="008080"/>
                </a:solidFill>
                <a:latin typeface="Consolas" panose="020B0609020204030204" pitchFamily="49" charset="0"/>
              </a:rPr>
              <a:t>&lt;/</a:t>
            </a:r>
            <a:r>
              <a:rPr lang="en-IN" sz="1600" i="1" dirty="0">
                <a:solidFill>
                  <a:srgbClr val="3F7F7F"/>
                </a:solidFill>
                <a:latin typeface="Consolas" panose="020B0609020204030204" pitchFamily="49" charset="0"/>
              </a:rPr>
              <a:t>a</a:t>
            </a:r>
            <a:r>
              <a:rPr lang="en-IN" sz="1600" i="1"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793085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a:solidFill>
                  <a:srgbClr val="FF9900"/>
                </a:solidFill>
                <a:latin typeface="Segoe UI Light" panose="020B0502040204020203" pitchFamily="34" charset="0"/>
                <a:cs typeface="Segoe UI Light" panose="020B0502040204020203" pitchFamily="34" charset="0"/>
              </a:rPr>
              <a:t>Connection to </a:t>
            </a:r>
            <a:r>
              <a:rPr lang="en-IN" sz="4800" i="1" dirty="0" smtClean="0">
                <a:solidFill>
                  <a:srgbClr val="FF9900"/>
                </a:solidFill>
                <a:latin typeface="Segoe UI Light" panose="020B0502040204020203" pitchFamily="34" charset="0"/>
                <a:cs typeface="Segoe UI Light" panose="020B0502040204020203" pitchFamily="34" charset="0"/>
              </a:rPr>
              <a:t>MySQL database</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879837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mysqli_connect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i="1" dirty="0">
                <a:solidFill>
                  <a:srgbClr val="0070C0"/>
                </a:solidFill>
              </a:rPr>
              <a:t>mysqli_connect()</a:t>
            </a:r>
            <a:r>
              <a:rPr lang="en-IN" sz="2000" dirty="0">
                <a:solidFill>
                  <a:schemeClr val="bg1">
                    <a:lumMod val="50000"/>
                  </a:schemeClr>
                </a:solidFill>
              </a:rPr>
              <a:t> function opens a new connection to the MySQL server.</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228600" y="3200400"/>
            <a:ext cx="8686800" cy="2585323"/>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conn = </a:t>
            </a:r>
            <a:r>
              <a:rPr lang="en-IN" sz="1800" i="1" dirty="0">
                <a:solidFill>
                  <a:srgbClr val="000000"/>
                </a:solidFill>
                <a:latin typeface="Consolas" panose="020B0609020204030204" pitchFamily="49" charset="0"/>
              </a:rPr>
              <a:t>mysqli_connect</a:t>
            </a:r>
            <a:r>
              <a:rPr lang="en-IN" sz="1800" i="1" dirty="0" smtClean="0">
                <a:solidFill>
                  <a:srgbClr val="000000"/>
                </a:solidFill>
                <a:latin typeface="Consolas" panose="020B0609020204030204" pitchFamily="49" charset="0"/>
              </a:rPr>
              <a:t>(</a:t>
            </a:r>
            <a:r>
              <a:rPr lang="en-IN" sz="1800" i="1" dirty="0" smtClean="0">
                <a:solidFill>
                  <a:srgbClr val="0000C0"/>
                </a:solidFill>
                <a:latin typeface="Consolas" panose="020B0609020204030204" pitchFamily="49" charset="0"/>
              </a:rPr>
              <a:t>"localhost</a:t>
            </a:r>
            <a:r>
              <a:rPr lang="en-IN" sz="1800" i="1" dirty="0">
                <a:solidFill>
                  <a:srgbClr val="0000C0"/>
                </a:solidFill>
                <a:latin typeface="Consolas" panose="020B0609020204030204" pitchFamily="49" charset="0"/>
              </a:rPr>
              <a: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"root"</a:t>
            </a:r>
            <a:r>
              <a:rPr lang="en-IN" sz="1800" i="1" dirty="0">
                <a:solidFill>
                  <a:srgbClr val="000000"/>
                </a:solidFill>
                <a:latin typeface="Consolas" panose="020B0609020204030204" pitchFamily="49" charset="0"/>
              </a:rPr>
              <a:t>,</a:t>
            </a:r>
            <a:r>
              <a:rPr lang="en-IN" sz="1800" i="1" dirty="0">
                <a:solidFill>
                  <a:srgbClr val="0000C0"/>
                </a:solidFill>
                <a:latin typeface="Consolas" panose="020B0609020204030204" pitchFamily="49" charset="0"/>
              </a:rPr>
              <a:t> ""</a:t>
            </a:r>
            <a:r>
              <a:rPr lang="en-IN" sz="1800" i="1" dirty="0">
                <a:solidFill>
                  <a:srgbClr val="000000"/>
                </a:solidFill>
                <a:latin typeface="Consolas" panose="020B0609020204030204" pitchFamily="49" charset="0"/>
              </a:rPr>
              <a:t>,</a:t>
            </a:r>
            <a:r>
              <a:rPr lang="en-IN" sz="1800" i="1" dirty="0">
                <a:solidFill>
                  <a:srgbClr val="0000C0"/>
                </a:solidFill>
                <a:latin typeface="Consolas" panose="020B0609020204030204" pitchFamily="49" charset="0"/>
              </a:rPr>
              <a:t> "</a:t>
            </a:r>
            <a:r>
              <a:rPr lang="en-IN" sz="1800" i="1" dirty="0" smtClean="0">
                <a:solidFill>
                  <a:srgbClr val="0000C0"/>
                </a:solidFill>
                <a:latin typeface="Consolas" panose="020B0609020204030204" pitchFamily="49" charset="0"/>
              </a:rPr>
              <a:t>user01"</a:t>
            </a:r>
            <a:r>
              <a:rPr lang="en-IN" sz="1800" i="1" dirty="0">
                <a:solidFill>
                  <a:srgbClr val="000000"/>
                </a:solidFill>
                <a:latin typeface="Consolas" panose="020B0609020204030204" pitchFamily="49" charset="0"/>
              </a:rPr>
              <a:t>,</a:t>
            </a:r>
            <a:r>
              <a:rPr lang="en-IN" sz="1800" i="1" dirty="0" smtClean="0">
                <a:solidFill>
                  <a:srgbClr val="0000C0"/>
                </a:solidFill>
                <a:latin typeface="Consolas" panose="020B0609020204030204" pitchFamily="49" charset="0"/>
              </a:rPr>
              <a:t> 3306</a:t>
            </a:r>
            <a:r>
              <a:rPr lang="en-IN" sz="1800" i="1" dirty="0" smtClean="0">
                <a:solidFill>
                  <a:srgbClr val="000000"/>
                </a:solidFill>
                <a:latin typeface="Consolas" panose="020B0609020204030204" pitchFamily="49" charset="0"/>
              </a:rPr>
              <a:t>);</a:t>
            </a:r>
            <a:endParaRPr lang="en-IN" sz="1800" i="1" dirty="0">
              <a:solidFill>
                <a:srgbClr val="000000"/>
              </a:solidFill>
              <a:latin typeface="Consolas" panose="020B0609020204030204" pitchFamily="49" charset="0"/>
            </a:endParaRPr>
          </a:p>
          <a:p>
            <a:r>
              <a:rPr lang="en-IN" sz="1800" dirty="0" smtClean="0">
                <a:solidFill>
                  <a:srgbClr val="557F5F"/>
                </a:solidFill>
                <a:latin typeface="Consolas" panose="020B0609020204030204" pitchFamily="49" charset="0"/>
              </a:rPr>
              <a:t>   // </a:t>
            </a:r>
            <a:r>
              <a:rPr lang="en-IN" sz="1800" dirty="0">
                <a:solidFill>
                  <a:srgbClr val="557F5F"/>
                </a:solidFill>
                <a:latin typeface="Consolas" panose="020B0609020204030204" pitchFamily="49" charset="0"/>
              </a:rPr>
              <a:t>Check connection</a:t>
            </a:r>
          </a:p>
          <a:p>
            <a:r>
              <a:rPr lang="en-IN" sz="1800" b="1" dirty="0" smtClean="0">
                <a:solidFill>
                  <a:srgbClr val="7F0055"/>
                </a:solidFill>
                <a:latin typeface="Consolas" panose="020B0609020204030204" pitchFamily="49" charset="0"/>
              </a:rPr>
              <a:t>   if </a:t>
            </a:r>
            <a:r>
              <a:rPr lang="en-IN" sz="1800" b="1" dirty="0">
                <a:solidFill>
                  <a:srgbClr val="000000"/>
                </a:solidFill>
                <a:latin typeface="Consolas" panose="020B0609020204030204" pitchFamily="49" charset="0"/>
              </a:rPr>
              <a:t>(!$conn) {</a:t>
            </a:r>
          </a:p>
          <a:p>
            <a:r>
              <a:rPr lang="en-IN" sz="1800" dirty="0" smtClean="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die</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"Connection failed: " </a:t>
            </a:r>
            <a:r>
              <a:rPr lang="en-IN" sz="1800" b="1" dirty="0">
                <a:solidFill>
                  <a:srgbClr val="000000"/>
                </a:solidFill>
                <a:latin typeface="Consolas" panose="020B0609020204030204" pitchFamily="49" charset="0"/>
              </a:rPr>
              <a:t>. </a:t>
            </a:r>
            <a:r>
              <a:rPr lang="en-IN" sz="1800" b="1" i="1" dirty="0">
                <a:solidFill>
                  <a:srgbClr val="000000"/>
                </a:solidFill>
                <a:latin typeface="Consolas" panose="020B0609020204030204" pitchFamily="49" charset="0"/>
              </a:rPr>
              <a:t>mysqli_connect_error());</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b="1" dirty="0" smtClean="0">
                <a:solidFill>
                  <a:srgbClr val="7F0055"/>
                </a:solidFill>
                <a:latin typeface="Consolas" panose="020B0609020204030204" pitchFamily="49" charset="0"/>
              </a:rPr>
              <a:t>   echo </a:t>
            </a:r>
            <a:r>
              <a:rPr lang="en-IN" sz="1800" b="1" dirty="0">
                <a:solidFill>
                  <a:srgbClr val="0000C0"/>
                </a:solidFill>
                <a:latin typeface="Consolas" panose="020B0609020204030204" pitchFamily="49" charset="0"/>
              </a:rPr>
              <a:t>"Connected successfully"</a:t>
            </a:r>
            <a:r>
              <a:rPr lang="en-IN" sz="1800" b="1"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mysqli_close</a:t>
            </a:r>
            <a:r>
              <a:rPr lang="en-IN" sz="1800" i="1" dirty="0">
                <a:solidFill>
                  <a:srgbClr val="000000"/>
                </a:solidFill>
                <a:latin typeface="Consolas" panose="020B0609020204030204" pitchFamily="49" charset="0"/>
              </a:rPr>
              <a:t>($conn);</a:t>
            </a:r>
          </a:p>
          <a:p>
            <a:r>
              <a:rPr lang="en-IN" sz="1800" dirty="0">
                <a:solidFill>
                  <a:srgbClr val="FF0000"/>
                </a:solidFill>
                <a:latin typeface="Consolas" panose="020B0609020204030204" pitchFamily="49" charset="0"/>
              </a:rPr>
              <a:t>?&gt;</a:t>
            </a:r>
            <a:endParaRPr lang="en-IN" sz="1800" dirty="0"/>
          </a:p>
        </p:txBody>
      </p:sp>
      <p:sp>
        <p:nvSpPr>
          <p:cNvPr id="10" name="Rectangle 9"/>
          <p:cNvSpPr/>
          <p:nvPr/>
        </p:nvSpPr>
        <p:spPr>
          <a:xfrm>
            <a:off x="228600" y="249549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mysqli_connect(host, username, password, dbname, port, socket);</a:t>
            </a:r>
          </a:p>
        </p:txBody>
      </p:sp>
      <p:sp>
        <p:nvSpPr>
          <p:cNvPr id="11" name="Rectangle 10"/>
          <p:cNvSpPr/>
          <p:nvPr/>
        </p:nvSpPr>
        <p:spPr>
          <a:xfrm>
            <a:off x="152400" y="2114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102500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mysqli_query()</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i="1" dirty="0">
                <a:solidFill>
                  <a:srgbClr val="0070C0"/>
                </a:solidFill>
              </a:rPr>
              <a:t>mysqli_query()</a:t>
            </a:r>
            <a:r>
              <a:rPr lang="en-IN" sz="2000" dirty="0">
                <a:solidFill>
                  <a:schemeClr val="bg1">
                    <a:lumMod val="50000"/>
                  </a:schemeClr>
                </a:solidFill>
              </a:rPr>
              <a:t> function performs a query against the database.</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495490"/>
            <a:ext cx="8686800" cy="400110"/>
          </a:xfrm>
          <a:prstGeom prst="rect">
            <a:avLst/>
          </a:prstGeom>
        </p:spPr>
        <p:txBody>
          <a:bodyPr wrap="square">
            <a:spAutoFit/>
          </a:bodyPr>
          <a:lstStyle/>
          <a:p>
            <a:r>
              <a:rPr lang="en-IN" sz="2000" i="1" dirty="0" smtClean="0">
                <a:solidFill>
                  <a:srgbClr val="0070C0"/>
                </a:solidFill>
                <a:cs typeface="Times New Roman" panose="02020603050405020304" pitchFamily="18" charset="0"/>
              </a:rPr>
              <a:t>mysqli_query(connection</a:t>
            </a:r>
            <a:r>
              <a:rPr lang="en-IN" sz="2000" i="1" dirty="0">
                <a:solidFill>
                  <a:srgbClr val="0070C0"/>
                </a:solidFill>
                <a:cs typeface="Times New Roman" panose="02020603050405020304" pitchFamily="18" charset="0"/>
              </a:rPr>
              <a:t>, </a:t>
            </a:r>
            <a:r>
              <a:rPr lang="en-IN" sz="2000" i="1" dirty="0" smtClean="0">
                <a:solidFill>
                  <a:srgbClr val="0070C0"/>
                </a:solidFill>
                <a:cs typeface="Times New Roman" panose="02020603050405020304" pitchFamily="18" charset="0"/>
              </a:rPr>
              <a:t>query, resultmode);</a:t>
            </a:r>
            <a:endParaRPr lang="en-IN" sz="2000" i="1" dirty="0">
              <a:solidFill>
                <a:srgbClr val="0070C0"/>
              </a:solidFill>
              <a:cs typeface="Times New Roman" panose="02020603050405020304" pitchFamily="18" charset="0"/>
            </a:endParaRPr>
          </a:p>
        </p:txBody>
      </p:sp>
      <p:sp>
        <p:nvSpPr>
          <p:cNvPr id="10" name="Rectangle 9"/>
          <p:cNvSpPr/>
          <p:nvPr/>
        </p:nvSpPr>
        <p:spPr>
          <a:xfrm>
            <a:off x="152400" y="2114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71800"/>
            <a:ext cx="8839200" cy="3139321"/>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conn = </a:t>
            </a:r>
            <a:r>
              <a:rPr lang="en-IN" sz="1800" i="1" dirty="0">
                <a:solidFill>
                  <a:srgbClr val="000000"/>
                </a:solidFill>
                <a:latin typeface="Consolas" panose="020B0609020204030204" pitchFamily="49" charset="0"/>
              </a:rPr>
              <a:t>mysqli_connect(</a:t>
            </a:r>
            <a:r>
              <a:rPr lang="en-IN" sz="1800" i="1" dirty="0">
                <a:solidFill>
                  <a:srgbClr val="0000C0"/>
                </a:solidFill>
                <a:latin typeface="Consolas" panose="020B0609020204030204" pitchFamily="49" charset="0"/>
              </a:rPr>
              <a:t>"localhost"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"root"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"user01"</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3306</a:t>
            </a:r>
            <a:r>
              <a:rPr lang="en-IN" sz="1800" i="1" dirty="0">
                <a:solidFill>
                  <a:srgbClr val="000000"/>
                </a:solidFill>
                <a:latin typeface="Consolas" panose="020B0609020204030204" pitchFamily="49" charset="0"/>
              </a:rPr>
              <a:t>);</a:t>
            </a:r>
          </a:p>
          <a:p>
            <a:r>
              <a:rPr lang="en-IN" sz="1800" b="1" dirty="0" smtClean="0">
                <a:solidFill>
                  <a:srgbClr val="7F0055"/>
                </a:solidFill>
                <a:latin typeface="Consolas" panose="020B0609020204030204" pitchFamily="49" charset="0"/>
              </a:rPr>
              <a:t>   if </a:t>
            </a:r>
            <a:r>
              <a:rPr lang="en-IN" sz="1800" b="1" dirty="0">
                <a:solidFill>
                  <a:srgbClr val="000000"/>
                </a:solidFill>
                <a:latin typeface="Consolas" panose="020B0609020204030204" pitchFamily="49" charset="0"/>
              </a:rPr>
              <a:t>(!$conn) {</a:t>
            </a:r>
          </a:p>
          <a:p>
            <a:r>
              <a:rPr lang="en-IN" sz="1800" dirty="0" smtClean="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die</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"Connection failed: " </a:t>
            </a:r>
            <a:r>
              <a:rPr lang="en-IN" sz="1800" b="1" dirty="0">
                <a:solidFill>
                  <a:srgbClr val="000000"/>
                </a:solidFill>
                <a:latin typeface="Consolas" panose="020B0609020204030204" pitchFamily="49" charset="0"/>
              </a:rPr>
              <a:t>. </a:t>
            </a:r>
            <a:r>
              <a:rPr lang="en-IN" sz="1800" b="1" i="1" dirty="0">
                <a:solidFill>
                  <a:srgbClr val="000000"/>
                </a:solidFill>
                <a:latin typeface="Consolas" panose="020B0609020204030204" pitchFamily="49" charset="0"/>
              </a:rPr>
              <a:t>mysqli_connect_error());</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b="1" dirty="0" smtClean="0">
                <a:solidFill>
                  <a:srgbClr val="7F0055"/>
                </a:solidFill>
                <a:latin typeface="Consolas" panose="020B0609020204030204" pitchFamily="49" charset="0"/>
              </a:rPr>
              <a:t>   echo </a:t>
            </a:r>
            <a:r>
              <a:rPr lang="en-IN" sz="1800" b="1" dirty="0">
                <a:solidFill>
                  <a:srgbClr val="0000C0"/>
                </a:solidFill>
                <a:latin typeface="Consolas" panose="020B0609020204030204" pitchFamily="49" charset="0"/>
              </a:rPr>
              <a:t>"Connected successfully"</a:t>
            </a:r>
            <a:r>
              <a:rPr lang="en-IN" sz="1800" b="1"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sql = </a:t>
            </a:r>
            <a:r>
              <a:rPr lang="en-IN" sz="1800" dirty="0">
                <a:solidFill>
                  <a:srgbClr val="0000C0"/>
                </a:solidFill>
                <a:latin typeface="Consolas" panose="020B0609020204030204" pitchFamily="49" charset="0"/>
              </a:rPr>
              <a:t>"Create table s (id int)"</a:t>
            </a:r>
            <a:r>
              <a:rPr lang="en-IN" sz="1800"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mysqli_query</a:t>
            </a:r>
            <a:r>
              <a:rPr lang="en-IN" sz="1800" i="1" dirty="0">
                <a:solidFill>
                  <a:srgbClr val="000000"/>
                </a:solidFill>
                <a:latin typeface="Consolas" panose="020B0609020204030204" pitchFamily="49" charset="0"/>
              </a:rPr>
              <a:t>($conn</a:t>
            </a:r>
            <a:r>
              <a:rPr lang="en-IN" sz="1800" i="1" dirty="0" smtClean="0">
                <a:solidFill>
                  <a:srgbClr val="000000"/>
                </a:solidFill>
                <a:latin typeface="Consolas" panose="020B0609020204030204" pitchFamily="49" charset="0"/>
              </a:rPr>
              <a:t>, $</a:t>
            </a:r>
            <a:r>
              <a:rPr lang="en-IN" sz="1800" i="1" dirty="0">
                <a:solidFill>
                  <a:srgbClr val="000000"/>
                </a:solidFill>
                <a:latin typeface="Consolas" panose="020B0609020204030204" pitchFamily="49" charset="0"/>
              </a:rPr>
              <a:t>sql);</a:t>
            </a:r>
          </a:p>
          <a:p>
            <a:r>
              <a:rPr lang="en-IN" sz="1800" i="1" dirty="0" smtClean="0">
                <a:solidFill>
                  <a:srgbClr val="000000"/>
                </a:solidFill>
                <a:latin typeface="Consolas" panose="020B0609020204030204" pitchFamily="49" charset="0"/>
              </a:rPr>
              <a:t>   mysqli_query</a:t>
            </a:r>
            <a:r>
              <a:rPr lang="en-IN" sz="1800" i="1" dirty="0">
                <a:solidFill>
                  <a:srgbClr val="000000"/>
                </a:solidFill>
                <a:latin typeface="Consolas" panose="020B0609020204030204" pitchFamily="49" charset="0"/>
              </a:rPr>
              <a:t>($</a:t>
            </a:r>
            <a:r>
              <a:rPr lang="en-IN" sz="1800" i="1" dirty="0" smtClean="0">
                <a:solidFill>
                  <a:srgbClr val="000000"/>
                </a:solidFill>
                <a:latin typeface="Consolas" panose="020B0609020204030204" pitchFamily="49" charset="0"/>
              </a:rPr>
              <a:t>conn, </a:t>
            </a:r>
            <a:r>
              <a:rPr lang="en-IN" sz="1800" i="1" dirty="0" smtClean="0">
                <a:solidFill>
                  <a:srgbClr val="0000C0"/>
                </a:solidFill>
                <a:latin typeface="Consolas" panose="020B0609020204030204" pitchFamily="49" charset="0"/>
              </a:rPr>
              <a:t>"insert </a:t>
            </a:r>
            <a:r>
              <a:rPr lang="en-IN" sz="1800" i="1" dirty="0">
                <a:solidFill>
                  <a:srgbClr val="0000C0"/>
                </a:solidFill>
                <a:latin typeface="Consolas" panose="020B0609020204030204" pitchFamily="49" charset="0"/>
              </a:rPr>
              <a:t>into s values(1), (2), (3)"</a:t>
            </a:r>
            <a:r>
              <a:rPr lang="en-IN" sz="1800" i="1"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mysqli_close</a:t>
            </a:r>
            <a:r>
              <a:rPr lang="en-IN" sz="1800" i="1" dirty="0">
                <a:solidFill>
                  <a:srgbClr val="000000"/>
                </a:solidFill>
                <a:latin typeface="Consolas" panose="020B0609020204030204" pitchFamily="49" charset="0"/>
              </a:rPr>
              <a:t>($conn);</a:t>
            </a:r>
          </a:p>
          <a:p>
            <a:r>
              <a:rPr lang="en-IN" sz="1800" dirty="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098417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mysqli_colse()</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i="1" dirty="0">
                <a:solidFill>
                  <a:srgbClr val="0070C0"/>
                </a:solidFill>
              </a:rPr>
              <a:t>mysqli_close()</a:t>
            </a:r>
            <a:r>
              <a:rPr lang="en-IN" sz="2000" dirty="0">
                <a:solidFill>
                  <a:schemeClr val="bg1">
                    <a:lumMod val="50000"/>
                  </a:schemeClr>
                </a:solidFill>
              </a:rPr>
              <a:t> function closes a previously opened database connection</a:t>
            </a:r>
            <a:r>
              <a:rPr lang="en-IN" sz="2000" dirty="0" smtClean="0">
                <a:solidFill>
                  <a:schemeClr val="bg1">
                    <a:lumMod val="50000"/>
                  </a:schemeClr>
                </a:solidFill>
              </a:rPr>
              <a:t>.</a:t>
            </a:r>
            <a:endParaRPr lang="en-IN" sz="2000" dirty="0">
              <a:solidFill>
                <a:schemeClr val="bg1">
                  <a:lumMod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49549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mysqli_close(connection</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2114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71800"/>
            <a:ext cx="8839200" cy="1200329"/>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conn = </a:t>
            </a:r>
            <a:r>
              <a:rPr lang="en-IN" sz="1800" i="1" dirty="0">
                <a:solidFill>
                  <a:srgbClr val="000000"/>
                </a:solidFill>
                <a:latin typeface="Consolas" panose="020B0609020204030204" pitchFamily="49" charset="0"/>
              </a:rPr>
              <a:t>mysqli_connect(</a:t>
            </a:r>
            <a:r>
              <a:rPr lang="en-IN" sz="1800" i="1" dirty="0">
                <a:solidFill>
                  <a:srgbClr val="0000C0"/>
                </a:solidFill>
                <a:latin typeface="Consolas" panose="020B0609020204030204" pitchFamily="49" charset="0"/>
              </a:rPr>
              <a:t>"localhost"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"root"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"user01"</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3306</a:t>
            </a:r>
            <a:r>
              <a:rPr lang="en-IN" sz="1800" i="1"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mysqli_close</a:t>
            </a:r>
            <a:r>
              <a:rPr lang="en-IN" sz="1800" i="1" dirty="0">
                <a:solidFill>
                  <a:srgbClr val="000000"/>
                </a:solidFill>
                <a:latin typeface="Consolas" panose="020B0609020204030204" pitchFamily="49" charset="0"/>
              </a:rPr>
              <a:t>($conn);</a:t>
            </a:r>
          </a:p>
          <a:p>
            <a:r>
              <a:rPr lang="en-IN" sz="1800" dirty="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0621367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smtClean="0">
                <a:solidFill>
                  <a:srgbClr val="FF9900"/>
                </a:solidFill>
                <a:latin typeface="Segoe UI Light" panose="020B0502040204020203" pitchFamily="34" charset="0"/>
                <a:cs typeface="Segoe UI Light" panose="020B0502040204020203" pitchFamily="34" charset="0"/>
              </a:rPr>
              <a:t>include/require</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05872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include/require</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i="1" dirty="0">
                <a:solidFill>
                  <a:srgbClr val="13D9E3"/>
                </a:solidFill>
                <a:cs typeface="Times New Roman" panose="02020603050405020304" pitchFamily="18" charset="0"/>
              </a:rPr>
              <a:t>include/require</a:t>
            </a:r>
            <a:r>
              <a:rPr lang="en-IN" sz="2000" i="1" dirty="0">
                <a:solidFill>
                  <a:srgbClr val="13D9E3"/>
                </a:solidFill>
                <a:latin typeface="Arial" panose="020B0604020202020204" pitchFamily="34" charset="0"/>
                <a:cs typeface="Arial" panose="020B0604020202020204" pitchFamily="34" charset="0"/>
              </a:rPr>
              <a:t> </a:t>
            </a:r>
            <a:r>
              <a:rPr lang="en-IN" sz="2000" dirty="0"/>
              <a:t>is</a:t>
            </a:r>
            <a:r>
              <a:rPr lang="en-IN" sz="2000" i="1" dirty="0" smtClean="0">
                <a:solidFill>
                  <a:srgbClr val="13D9E3"/>
                </a:solidFill>
                <a:latin typeface="Arial" panose="020B0604020202020204" pitchFamily="34" charset="0"/>
                <a:cs typeface="Arial" panose="020B0604020202020204" pitchFamily="34" charset="0"/>
              </a:rPr>
              <a:t> </a:t>
            </a:r>
            <a:r>
              <a:rPr lang="en-IN" sz="2000" dirty="0" smtClean="0"/>
              <a:t>useful </a:t>
            </a:r>
            <a:r>
              <a:rPr lang="en-IN" sz="2000" dirty="0"/>
              <a:t>when you want to include the same PHP, HTML, or text on multiple pages of a website.</a:t>
            </a:r>
            <a:endParaRPr lang="en-IN" sz="2000" dirty="0">
              <a:solidFill>
                <a:schemeClr val="bg1">
                  <a:lumMod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59080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include 'filename';  require 'filename</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200400"/>
            <a:ext cx="8839200" cy="1477328"/>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b="1" dirty="0" smtClean="0">
                <a:solidFill>
                  <a:srgbClr val="7F0055"/>
                </a:solidFill>
                <a:latin typeface="Consolas" panose="020B0609020204030204" pitchFamily="49" charset="0"/>
              </a:rPr>
              <a:t>  require </a:t>
            </a:r>
            <a:r>
              <a:rPr lang="en-IN" sz="1800" b="1" dirty="0">
                <a:solidFill>
                  <a:srgbClr val="0000C0"/>
                </a:solidFill>
                <a:latin typeface="Consolas" panose="020B0609020204030204" pitchFamily="49" charset="0"/>
              </a:rPr>
              <a:t>'header.html'</a:t>
            </a:r>
            <a:r>
              <a:rPr lang="en-IN" sz="1800" b="1"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C0"/>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b="1" dirty="0" smtClean="0">
                <a:solidFill>
                  <a:srgbClr val="7F0055"/>
                </a:solidFill>
                <a:latin typeface="Consolas" panose="020B0609020204030204" pitchFamily="49" charset="0"/>
              </a:rPr>
              <a:t>  print</a:t>
            </a:r>
            <a:r>
              <a:rPr lang="en-IN" sz="1800" b="1" dirty="0">
                <a:solidFill>
                  <a:srgbClr val="000000"/>
                </a:solidFill>
                <a:latin typeface="Consolas" panose="020B0609020204030204" pitchFamily="49" charset="0"/>
              </a:rPr>
              <a:t>($x);</a:t>
            </a:r>
          </a:p>
          <a:p>
            <a:r>
              <a:rPr lang="en-IN" sz="1800" dirty="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79732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smtClean="0">
                <a:solidFill>
                  <a:srgbClr val="FF9900"/>
                </a:solidFill>
                <a:latin typeface="Segoe UI Light" panose="020B0502040204020203" pitchFamily="34" charset="0"/>
                <a:cs typeface="Segoe UI Light" panose="020B0502040204020203" pitchFamily="34" charset="0"/>
              </a:rPr>
              <a:t>file handling</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47107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a:solidFill>
            <a:schemeClr val="bg1"/>
          </a:solidFill>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PHP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solidFill>
                  <a:srgbClr val="000000"/>
                </a:solidFill>
                <a:latin typeface="Cambria" panose="02040503050406030204" pitchFamily="18" charset="0"/>
              </a:rPr>
              <a:t>A PHP script can be placed anywhere in the document</a:t>
            </a:r>
            <a:r>
              <a:rPr lang="en-IN" sz="2000" dirty="0" smtClean="0">
                <a:solidFill>
                  <a:srgbClr val="000000"/>
                </a:solidFill>
                <a:latin typeface="Cambria" panose="02040503050406030204" pitchFamily="18" charset="0"/>
              </a:rPr>
              <a:t>.</a:t>
            </a:r>
            <a:endParaRPr lang="en-IN" sz="2000" dirty="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422164"/>
            <a:ext cx="8458200" cy="923330"/>
          </a:xfrm>
          <a:prstGeom prst="rect">
            <a:avLst/>
          </a:prstGeom>
          <a:noFill/>
        </p:spPr>
        <p:txBody>
          <a:bodyPr wrap="square">
            <a:spAutoFit/>
          </a:bodyPr>
          <a:lstStyle/>
          <a:p>
            <a:r>
              <a:rPr lang="en-IN" sz="1800" dirty="0">
                <a:solidFill>
                  <a:srgbClr val="0070C0"/>
                </a:solidFill>
                <a:latin typeface="Cambria" panose="02040503050406030204" pitchFamily="18" charset="0"/>
                <a:cs typeface="Arial" panose="020B0604020202020204" pitchFamily="34" charset="0"/>
              </a:rPr>
              <a:t>&lt;?php</a:t>
            </a:r>
            <a:br>
              <a:rPr lang="en-IN" sz="1800" dirty="0">
                <a:solidFill>
                  <a:srgbClr val="0070C0"/>
                </a:solidFill>
                <a:latin typeface="Cambria" panose="02040503050406030204" pitchFamily="18" charset="0"/>
                <a:cs typeface="Arial" panose="020B0604020202020204" pitchFamily="34" charset="0"/>
              </a:rPr>
            </a:br>
            <a:r>
              <a:rPr lang="en-IN" sz="1800" dirty="0" smtClean="0">
                <a:solidFill>
                  <a:srgbClr val="0070C0"/>
                </a:solidFill>
                <a:latin typeface="Cambria" panose="02040503050406030204" pitchFamily="18" charset="0"/>
                <a:cs typeface="Arial" panose="020B0604020202020204" pitchFamily="34" charset="0"/>
              </a:rPr>
              <a:t>      </a:t>
            </a:r>
            <a:r>
              <a:rPr lang="en-IN" sz="1800" dirty="0">
                <a:solidFill>
                  <a:srgbClr val="3F7F7F"/>
                </a:solidFill>
                <a:latin typeface="Cambria" panose="02040503050406030204" pitchFamily="18" charset="0"/>
                <a:cs typeface="Arial" panose="020B0604020202020204" pitchFamily="34" charset="0"/>
              </a:rPr>
              <a:t>// </a:t>
            </a:r>
            <a:r>
              <a:rPr lang="en-IN" sz="1800" dirty="0" smtClean="0">
                <a:solidFill>
                  <a:srgbClr val="3F7F7F"/>
                </a:solidFill>
                <a:latin typeface="Cambria" panose="02040503050406030204" pitchFamily="18" charset="0"/>
                <a:cs typeface="Arial" panose="020B0604020202020204" pitchFamily="34" charset="0"/>
              </a:rPr>
              <a:t>PHP code </a:t>
            </a:r>
            <a:r>
              <a:rPr lang="en-IN" sz="1800" dirty="0">
                <a:solidFill>
                  <a:srgbClr val="3F7F7F"/>
                </a:solidFill>
                <a:latin typeface="Cambria" panose="02040503050406030204" pitchFamily="18" charset="0"/>
                <a:cs typeface="Arial" panose="020B0604020202020204" pitchFamily="34" charset="0"/>
              </a:rPr>
              <a:t>goes here</a:t>
            </a:r>
            <a:r>
              <a:rPr lang="en-IN" sz="1800" dirty="0">
                <a:solidFill>
                  <a:srgbClr val="0070C0"/>
                </a:solidFill>
                <a:latin typeface="Cambria" panose="02040503050406030204" pitchFamily="18" charset="0"/>
                <a:cs typeface="Arial" panose="020B0604020202020204" pitchFamily="34" charset="0"/>
              </a:rPr>
              <a:t/>
            </a:r>
            <a:br>
              <a:rPr lang="en-IN" sz="1800" dirty="0">
                <a:solidFill>
                  <a:srgbClr val="0070C0"/>
                </a:solidFill>
                <a:latin typeface="Cambria" panose="02040503050406030204" pitchFamily="18" charset="0"/>
                <a:cs typeface="Arial" panose="020B0604020202020204" pitchFamily="34" charset="0"/>
              </a:rPr>
            </a:br>
            <a:r>
              <a:rPr lang="en-IN" sz="1800" dirty="0" smtClean="0">
                <a:solidFill>
                  <a:srgbClr val="0070C0"/>
                </a:solidFill>
                <a:latin typeface="Cambria" panose="02040503050406030204" pitchFamily="18" charset="0"/>
                <a:cs typeface="Arial" panose="020B0604020202020204" pitchFamily="34" charset="0"/>
              </a:rPr>
              <a:t>?&gt;</a:t>
            </a:r>
            <a:endParaRPr lang="en-IN" sz="1800" dirty="0">
              <a:solidFill>
                <a:srgbClr val="0070C0"/>
              </a:solidFill>
              <a:latin typeface="Cambria" panose="02040503050406030204" pitchFamily="18" charset="0"/>
              <a:cs typeface="Arial" panose="020B0604020202020204" pitchFamily="34" charset="0"/>
            </a:endParaRP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228600" y="3657600"/>
            <a:ext cx="8686800" cy="923330"/>
          </a:xfrm>
          <a:prstGeom prst="rect">
            <a:avLst/>
          </a:prstGeom>
          <a:solidFill>
            <a:schemeClr val="bg1">
              <a:lumMod val="95000"/>
            </a:schemeClr>
          </a:solidFill>
        </p:spPr>
        <p:txBody>
          <a:bodyPr wrap="square">
            <a:spAutoFit/>
          </a:bodyPr>
          <a:lstStyle/>
          <a:p>
            <a:r>
              <a:rPr lang="en-IN" sz="1800" dirty="0">
                <a:solidFill>
                  <a:srgbClr val="00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DD4A68"/>
                </a:solidFill>
                <a:latin typeface="Consolas" panose="020B0609020204030204" pitchFamily="49" charset="0"/>
              </a:rPr>
              <a:t>echo</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"Hello </a:t>
            </a:r>
            <a:r>
              <a:rPr lang="en-IN" sz="1800" dirty="0" smtClean="0">
                <a:solidFill>
                  <a:srgbClr val="000000"/>
                </a:solidFill>
                <a:latin typeface="Consolas" panose="020B0609020204030204" pitchFamily="49" charset="0"/>
              </a:rPr>
              <a:t>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?&gt;</a:t>
            </a:r>
          </a:p>
        </p:txBody>
      </p:sp>
    </p:spTree>
    <p:extLst>
      <p:ext uri="{BB962C8B-B14F-4D97-AF65-F5344CB8AC3E}">
        <p14:creationId xmlns:p14="http://schemas.microsoft.com/office/powerpoint/2010/main" val="14930472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readfile</a:t>
            </a:r>
            <a:r>
              <a:rPr lang="en-IN" sz="3600" i="1" dirty="0" smtClean="0">
                <a:solidFill>
                  <a:srgbClr val="13D9E3"/>
                </a:solidFill>
                <a:latin typeface="Arial" panose="020B0604020202020204" pitchFamily="34" charset="0"/>
                <a:cs typeface="Arial" panose="020B0604020202020204" pitchFamily="34" charset="0"/>
              </a:rPr>
              <a:t>()</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t>Returns the number of bytes read from the file.</a:t>
            </a:r>
            <a:endParaRPr lang="en-IN" sz="2000" dirty="0">
              <a:solidFill>
                <a:schemeClr val="bg1">
                  <a:lumMod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36220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int readfile (string $filename</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97426" y="2895600"/>
            <a:ext cx="8717973" cy="1200329"/>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b="1" dirty="0" smtClean="0">
                <a:solidFill>
                  <a:srgbClr val="7F0055"/>
                </a:solidFill>
                <a:latin typeface="Consolas" panose="020B0609020204030204" pitchFamily="49" charset="0"/>
              </a:rPr>
              <a:t>  require </a:t>
            </a:r>
            <a:r>
              <a:rPr lang="en-IN" sz="1800" b="1" dirty="0">
                <a:solidFill>
                  <a:srgbClr val="0000C0"/>
                </a:solidFill>
                <a:latin typeface="Consolas" panose="020B0609020204030204" pitchFamily="49" charset="0"/>
              </a:rPr>
              <a:t>'header.html'</a:t>
            </a:r>
            <a:r>
              <a:rPr lang="en-IN" sz="1800" b="1"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b="1" dirty="0" smtClean="0">
                <a:solidFill>
                  <a:srgbClr val="7F0055"/>
                </a:solidFill>
                <a:latin typeface="Consolas" panose="020B0609020204030204" pitchFamily="49" charset="0"/>
              </a:rPr>
              <a:t>print </a:t>
            </a:r>
            <a:r>
              <a:rPr lang="en-IN" sz="1800" b="1" dirty="0">
                <a:solidFill>
                  <a:srgbClr val="000000"/>
                </a:solidFill>
                <a:latin typeface="Consolas" panose="020B0609020204030204" pitchFamily="49" charset="0"/>
              </a:rPr>
              <a:t>(</a:t>
            </a:r>
            <a:r>
              <a:rPr lang="en-IN" sz="1800" b="1" i="1" dirty="0">
                <a:solidFill>
                  <a:srgbClr val="000000"/>
                </a:solidFill>
                <a:latin typeface="Consolas" panose="020B0609020204030204" pitchFamily="49" charset="0"/>
              </a:rPr>
              <a:t>readfile(</a:t>
            </a:r>
            <a:r>
              <a:rPr lang="en-IN" sz="1800" b="1" i="1" dirty="0">
                <a:solidFill>
                  <a:srgbClr val="0000C0"/>
                </a:solidFill>
                <a:latin typeface="Consolas" panose="020B0609020204030204" pitchFamily="49" charset="0"/>
              </a:rPr>
              <a:t>'s.txt'</a:t>
            </a:r>
            <a:r>
              <a:rPr lang="en-IN" sz="1800" b="1" i="1" dirty="0">
                <a:solidFill>
                  <a:srgbClr val="000000"/>
                </a:solidFill>
                <a:latin typeface="Consolas" panose="020B0609020204030204" pitchFamily="49" charset="0"/>
              </a:rPr>
              <a:t>));</a:t>
            </a:r>
          </a:p>
          <a:p>
            <a:r>
              <a:rPr lang="en-IN" sz="1800" dirty="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429606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PHP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solidFill>
                  <a:srgbClr val="000000"/>
                </a:solidFill>
                <a:latin typeface="Cambria" panose="02040503050406030204" pitchFamily="18" charset="0"/>
              </a:rPr>
              <a:t>A PHP script can be placed anywhere in the document</a:t>
            </a:r>
            <a:r>
              <a:rPr lang="en-IN" sz="2000" dirty="0" smtClean="0">
                <a:solidFill>
                  <a:srgbClr val="000000"/>
                </a:solidFill>
                <a:latin typeface="Cambria" panose="02040503050406030204" pitchFamily="18" charset="0"/>
              </a:rPr>
              <a:t>.</a:t>
            </a:r>
            <a:endParaRPr lang="en-IN" sz="2000" dirty="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97427" y="2194679"/>
            <a:ext cx="8686800" cy="2954655"/>
          </a:xfrm>
          <a:prstGeom prst="rect">
            <a:avLst/>
          </a:prstGeom>
        </p:spPr>
        <p:txBody>
          <a:bodyPr wrap="square">
            <a:spAutoFit/>
          </a:bodyPr>
          <a:lstStyle/>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r>
              <a:rPr lang="en-IN" sz="1800" dirty="0">
                <a:solidFill>
                  <a:srgbClr val="000000"/>
                </a:solidFill>
                <a:latin typeface="Courier New" panose="02070309020205020404" pitchFamily="49" charset="0"/>
              </a:rPr>
              <a:t>My first PHP page</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p>
          <a:p>
            <a:r>
              <a:rPr lang="en-IN" sz="1800" dirty="0" smtClean="0">
                <a:solidFill>
                  <a:srgbClr val="FF0000"/>
                </a:solidFill>
                <a:latin typeface="Courier New" panose="02070309020205020404" pitchFamily="49" charset="0"/>
              </a:rPr>
              <a:t>      &lt;?</a:t>
            </a:r>
            <a:r>
              <a:rPr lang="en-IN" sz="1800" dirty="0">
                <a:solidFill>
                  <a:srgbClr val="FF0000"/>
                </a:solidFill>
                <a:latin typeface="Courier New" panose="02070309020205020404" pitchFamily="49" charset="0"/>
              </a:rPr>
              <a:t>php</a:t>
            </a:r>
          </a:p>
          <a:p>
            <a:r>
              <a:rPr lang="en-IN" sz="1800" dirty="0" smtClean="0">
                <a:solidFill>
                  <a:srgbClr val="7F0055"/>
                </a:solidFill>
                <a:latin typeface="Courier New" panose="02070309020205020404" pitchFamily="49" charset="0"/>
              </a:rPr>
              <a:t>         echo </a:t>
            </a:r>
            <a:r>
              <a:rPr lang="en-IN" sz="1800" dirty="0">
                <a:solidFill>
                  <a:srgbClr val="0000C0"/>
                </a:solidFill>
                <a:latin typeface="Courier New" panose="02070309020205020404" pitchFamily="49" charset="0"/>
              </a:rPr>
              <a:t>"Hello World</a:t>
            </a:r>
            <a:r>
              <a:rPr lang="en-IN" sz="1800" dirty="0" smtClean="0">
                <a:solidFill>
                  <a:srgbClr val="0000C0"/>
                </a:solidFill>
                <a:latin typeface="Courier New" panose="02070309020205020404" pitchFamily="49" charset="0"/>
              </a:rPr>
              <a:t>!"</a:t>
            </a:r>
            <a:r>
              <a:rPr lang="en-IN" sz="1800" dirty="0" smtClean="0">
                <a:solidFill>
                  <a:srgbClr val="000000"/>
                </a:solidFill>
                <a:latin typeface="Courier New" panose="02070309020205020404" pitchFamily="49" charset="0"/>
              </a:rPr>
              <a:t>;</a:t>
            </a:r>
          </a:p>
          <a:p>
            <a:r>
              <a:rPr lang="en-IN" sz="1800" dirty="0" smtClean="0">
                <a:solidFill>
                  <a:srgbClr val="7F0055"/>
                </a:solidFill>
                <a:highlight>
                  <a:srgbClr val="E8F2FE"/>
                </a:highlight>
                <a:latin typeface="Courier New" panose="02070309020205020404" pitchFamily="49" charset="0"/>
              </a:rPr>
              <a:t>	</a:t>
            </a:r>
            <a:r>
              <a:rPr lang="en-IN" sz="1800" dirty="0">
                <a:solidFill>
                  <a:srgbClr val="7F0055"/>
                </a:solidFill>
                <a:latin typeface="Courier New" panose="02070309020205020404" pitchFamily="49" charset="0"/>
              </a:rPr>
              <a:t> </a:t>
            </a:r>
            <a:r>
              <a:rPr lang="en-IN" sz="1800" dirty="0" smtClean="0">
                <a:solidFill>
                  <a:srgbClr val="7F0055"/>
                </a:solidFill>
                <a:latin typeface="Courier New" panose="02070309020205020404" pitchFamily="49" charset="0"/>
              </a:rPr>
              <a:t> print </a:t>
            </a:r>
            <a:r>
              <a:rPr lang="en-IN" sz="1800" dirty="0">
                <a:solidFill>
                  <a:srgbClr val="7F0055"/>
                </a:solidFill>
                <a:latin typeface="Courier New" panose="02070309020205020404" pitchFamily="49" charset="0"/>
              </a:rPr>
              <a:t>("c");</a:t>
            </a:r>
          </a:p>
          <a:p>
            <a:r>
              <a:rPr lang="en-IN" sz="1800" dirty="0" smtClean="0">
                <a:solidFill>
                  <a:srgbClr val="FF0000"/>
                </a:solidFill>
                <a:latin typeface="Courier New" panose="02070309020205020404" pitchFamily="49" charset="0"/>
              </a:rPr>
              <a:t>      ?&gt;</a:t>
            </a:r>
            <a:endParaRPr lang="en-IN" sz="1800" dirty="0">
              <a:latin typeface="Courier New" panose="02070309020205020404" pitchFamily="49" charset="0"/>
            </a:endParaRP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sz="1800" dirty="0"/>
          </a:p>
        </p:txBody>
      </p:sp>
    </p:spTree>
    <p:extLst>
      <p:ext uri="{BB962C8B-B14F-4D97-AF65-F5344CB8AC3E}">
        <p14:creationId xmlns:p14="http://schemas.microsoft.com/office/powerpoint/2010/main" val="67539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echo / print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solidFill>
                  <a:srgbClr val="000000"/>
                </a:solidFill>
                <a:latin typeface="Cambria" panose="02040503050406030204" pitchFamily="18" charset="0"/>
              </a:rPr>
              <a:t>In PHP there are two </a:t>
            </a:r>
            <a:r>
              <a:rPr lang="en-IN" sz="2000" dirty="0" smtClean="0">
                <a:solidFill>
                  <a:srgbClr val="000000"/>
                </a:solidFill>
                <a:latin typeface="Cambria" panose="02040503050406030204" pitchFamily="18" charset="0"/>
              </a:rPr>
              <a:t>ways </a:t>
            </a:r>
            <a:r>
              <a:rPr lang="en-IN" sz="2000" dirty="0">
                <a:solidFill>
                  <a:srgbClr val="000000"/>
                </a:solidFill>
                <a:latin typeface="Cambria" panose="02040503050406030204" pitchFamily="18" charset="0"/>
              </a:rPr>
              <a:t>to </a:t>
            </a:r>
            <a:r>
              <a:rPr lang="en-IN" sz="2000" dirty="0" smtClean="0">
                <a:solidFill>
                  <a:srgbClr val="000000"/>
                </a:solidFill>
                <a:latin typeface="Cambria" panose="02040503050406030204" pitchFamily="18" charset="0"/>
              </a:rPr>
              <a:t>display output</a:t>
            </a:r>
            <a:r>
              <a:rPr lang="en-IN" sz="2000" dirty="0">
                <a:solidFill>
                  <a:srgbClr val="000000"/>
                </a:solidFill>
                <a:latin typeface="Cambria" panose="02040503050406030204" pitchFamily="18" charset="0"/>
              </a:rPr>
              <a:t>: echo and print</a:t>
            </a:r>
            <a:r>
              <a:rPr lang="en-IN" sz="2000" dirty="0" smtClean="0">
                <a:solidFill>
                  <a:srgbClr val="000000"/>
                </a:solidFill>
                <a:latin typeface="Cambria" panose="02040503050406030204" pitchFamily="18"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97427" y="3510677"/>
            <a:ext cx="8686800" cy="2585323"/>
          </a:xfrm>
          <a:prstGeom prst="rect">
            <a:avLst/>
          </a:prstGeom>
        </p:spPr>
        <p:txBody>
          <a:bodyPr wrap="square">
            <a:spAutoFit/>
          </a:bodyPr>
          <a:lstStyle/>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r>
              <a:rPr lang="en-IN" sz="1800" dirty="0">
                <a:solidFill>
                  <a:srgbClr val="000000"/>
                </a:solidFill>
                <a:latin typeface="Courier New" panose="02070309020205020404" pitchFamily="49" charset="0"/>
              </a:rPr>
              <a:t>My first PHP page</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p>
          <a:p>
            <a:r>
              <a:rPr lang="en-IN" sz="1800" dirty="0" smtClean="0">
                <a:solidFill>
                  <a:srgbClr val="FF0000"/>
                </a:solidFill>
                <a:latin typeface="Courier New" panose="02070309020205020404" pitchFamily="49" charset="0"/>
              </a:rPr>
              <a:t>      &lt;?</a:t>
            </a:r>
            <a:r>
              <a:rPr lang="en-IN" sz="1800" dirty="0">
                <a:solidFill>
                  <a:srgbClr val="FF0000"/>
                </a:solidFill>
                <a:latin typeface="Courier New" panose="02070309020205020404" pitchFamily="49" charset="0"/>
              </a:rPr>
              <a:t>php</a:t>
            </a:r>
          </a:p>
          <a:p>
            <a:r>
              <a:rPr lang="en-IN" sz="1800" dirty="0" smtClean="0">
                <a:solidFill>
                  <a:srgbClr val="7F0055"/>
                </a:solidFill>
                <a:latin typeface="Courier New" panose="02070309020205020404" pitchFamily="49" charset="0"/>
              </a:rPr>
              <a:t>         echo </a:t>
            </a:r>
            <a:r>
              <a:rPr lang="en-IN" sz="1800" dirty="0">
                <a:solidFill>
                  <a:srgbClr val="0000C0"/>
                </a:solidFill>
                <a:latin typeface="Courier New" panose="02070309020205020404" pitchFamily="49" charset="0"/>
              </a:rPr>
              <a:t>"Hello World!"</a:t>
            </a:r>
            <a:r>
              <a:rPr lang="en-IN" sz="1800" dirty="0">
                <a:solidFill>
                  <a:srgbClr val="000000"/>
                </a:solidFill>
                <a:latin typeface="Courier New" panose="02070309020205020404" pitchFamily="49" charset="0"/>
              </a:rPr>
              <a:t>;</a:t>
            </a:r>
          </a:p>
          <a:p>
            <a:r>
              <a:rPr lang="en-IN" sz="1800" dirty="0" smtClean="0">
                <a:solidFill>
                  <a:srgbClr val="FF0000"/>
                </a:solidFill>
                <a:latin typeface="Courier New" panose="02070309020205020404" pitchFamily="49" charset="0"/>
              </a:rPr>
              <a:t>      ?&gt;</a:t>
            </a:r>
            <a:endParaRPr lang="en-IN" sz="1800" dirty="0">
              <a:latin typeface="Courier New" panose="02070309020205020404" pitchFamily="49" charset="0"/>
            </a:endParaRP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sz="1800" dirty="0"/>
          </a:p>
        </p:txBody>
      </p:sp>
      <p:sp>
        <p:nvSpPr>
          <p:cNvPr id="3" name="Rectangle 2"/>
          <p:cNvSpPr/>
          <p:nvPr/>
        </p:nvSpPr>
        <p:spPr>
          <a:xfrm>
            <a:off x="76200" y="2063729"/>
            <a:ext cx="8991600" cy="1289071"/>
          </a:xfrm>
          <a:prstGeom prst="rect">
            <a:avLst/>
          </a:prstGeom>
          <a:solidFill>
            <a:schemeClr val="accent6">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000000"/>
                </a:solidFill>
                <a:latin typeface="Cambria" panose="02040503050406030204" pitchFamily="18" charset="0"/>
              </a:rPr>
              <a:t>echo  or echo()</a:t>
            </a:r>
          </a:p>
          <a:p>
            <a:pPr marL="285750" indent="-285750">
              <a:lnSpc>
                <a:spcPct val="150000"/>
              </a:lnSpc>
              <a:buFont typeface="Arial" panose="020B0604020202020204" pitchFamily="34" charset="0"/>
              <a:buChar char="•"/>
            </a:pPr>
            <a:r>
              <a:rPr lang="en-IN" sz="1800" dirty="0" smtClean="0"/>
              <a:t>echo </a:t>
            </a:r>
            <a:r>
              <a:rPr lang="en-IN" sz="1800" dirty="0"/>
              <a:t>has no return value while print has a return value of 1 so it can be used in expressions. </a:t>
            </a:r>
          </a:p>
          <a:p>
            <a:pPr marL="285750" indent="-285750">
              <a:lnSpc>
                <a:spcPct val="150000"/>
              </a:lnSpc>
              <a:buFont typeface="Arial" panose="020B0604020202020204" pitchFamily="34" charset="0"/>
              <a:buChar char="•"/>
            </a:pPr>
            <a:r>
              <a:rPr lang="en-IN" sz="1800" dirty="0"/>
              <a:t>echo can take multiple parameters while print can take one argument.</a:t>
            </a:r>
          </a:p>
        </p:txBody>
      </p:sp>
    </p:spTree>
    <p:extLst>
      <p:ext uri="{BB962C8B-B14F-4D97-AF65-F5344CB8AC3E}">
        <p14:creationId xmlns:p14="http://schemas.microsoft.com/office/powerpoint/2010/main" val="2361442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107996"/>
          </a:xfrm>
          <a:prstGeom prst="rect">
            <a:avLst/>
          </a:prstGeom>
        </p:spPr>
        <p:txBody>
          <a:bodyPr>
            <a:noAutofit/>
          </a:bodyPr>
          <a:lstStyle>
            <a:defPPr>
              <a:defRPr lang="en-US"/>
            </a:defPPr>
            <a:lvl1pPr algn="ctr">
              <a:defRPr sz="6600" i="1">
                <a:solidFill>
                  <a:srgbClr val="FF9900"/>
                </a:solidFill>
                <a:latin typeface="Segoe UI Light" panose="020B0502040204020203" pitchFamily="34" charset="0"/>
                <a:cs typeface="Segoe UI Light" panose="020B0502040204020203" pitchFamily="34" charset="0"/>
              </a:defRPr>
            </a:lvl1pPr>
          </a:lstStyle>
          <a:p>
            <a:r>
              <a:rPr lang="en-IN" dirty="0"/>
              <a:t>comments</a:t>
            </a:r>
            <a:endParaRPr lang="en-US" dirty="0"/>
          </a:p>
        </p:txBody>
      </p:sp>
      <p:sp>
        <p:nvSpPr>
          <p:cNvPr id="3" name="Rectangle 2"/>
          <p:cNvSpPr/>
          <p:nvPr/>
        </p:nvSpPr>
        <p:spPr>
          <a:xfrm>
            <a:off x="2552700" y="3581400"/>
            <a:ext cx="4038600" cy="1200329"/>
          </a:xfrm>
          <a:prstGeom prst="rect">
            <a:avLst/>
          </a:prstGeom>
        </p:spPr>
        <p:txBody>
          <a:bodyPr wrap="square">
            <a:spAutoFit/>
          </a:bodyPr>
          <a:lstStyle/>
          <a:p>
            <a:pPr>
              <a:lnSpc>
                <a:spcPct val="150000"/>
              </a:lnSpc>
            </a:pPr>
            <a:r>
              <a:rPr lang="en-IN" dirty="0" smtClean="0">
                <a:solidFill>
                  <a:srgbClr val="0070C0"/>
                </a:solidFill>
                <a:latin typeface="Cambria" panose="02040503050406030204" pitchFamily="18" charset="0"/>
                <a:cs typeface="Segoe UI Light" panose="020B0502040204020203" pitchFamily="34" charset="0"/>
              </a:rPr>
              <a:t>// - Single </a:t>
            </a:r>
            <a:r>
              <a:rPr lang="en-IN" dirty="0">
                <a:solidFill>
                  <a:srgbClr val="0070C0"/>
                </a:solidFill>
                <a:latin typeface="Cambria" panose="02040503050406030204" pitchFamily="18" charset="0"/>
                <a:cs typeface="Segoe UI Light" panose="020B0502040204020203" pitchFamily="34" charset="0"/>
              </a:rPr>
              <a:t>line </a:t>
            </a:r>
            <a:r>
              <a:rPr lang="en-IN" dirty="0" smtClean="0">
                <a:solidFill>
                  <a:srgbClr val="0070C0"/>
                </a:solidFill>
                <a:latin typeface="Cambria" panose="02040503050406030204" pitchFamily="18" charset="0"/>
                <a:cs typeface="Segoe UI Light" panose="020B0502040204020203" pitchFamily="34" charset="0"/>
              </a:rPr>
              <a:t>comments.</a:t>
            </a:r>
            <a:endParaRPr lang="en-IN" dirty="0">
              <a:solidFill>
                <a:srgbClr val="0070C0"/>
              </a:solidFill>
              <a:latin typeface="Cambria" panose="02040503050406030204" pitchFamily="18" charset="0"/>
              <a:cs typeface="Segoe UI Light" panose="020B0502040204020203" pitchFamily="34" charset="0"/>
            </a:endParaRPr>
          </a:p>
          <a:p>
            <a:pPr>
              <a:lnSpc>
                <a:spcPct val="150000"/>
              </a:lnSpc>
            </a:pPr>
            <a:r>
              <a:rPr lang="en-IN" dirty="0">
                <a:solidFill>
                  <a:srgbClr val="0070C0"/>
                </a:solidFill>
                <a:latin typeface="Cambria" panose="02040503050406030204" pitchFamily="18" charset="0"/>
                <a:cs typeface="Segoe UI Light" panose="020B0502040204020203" pitchFamily="34" charset="0"/>
              </a:rPr>
              <a:t>/* </a:t>
            </a:r>
            <a:r>
              <a:rPr lang="en-IN" dirty="0" smtClean="0">
                <a:solidFill>
                  <a:srgbClr val="0070C0"/>
                </a:solidFill>
                <a:latin typeface="Cambria" panose="02040503050406030204" pitchFamily="18" charset="0"/>
                <a:cs typeface="Segoe UI Light" panose="020B0502040204020203" pitchFamily="34" charset="0"/>
              </a:rPr>
              <a:t>*/ - Multi-line comments.</a:t>
            </a:r>
            <a:endParaRPr lang="en-IN" dirty="0">
              <a:solidFill>
                <a:srgbClr val="0070C0"/>
              </a:solidFill>
              <a:latin typeface="Cambria" panose="02040503050406030204" pitchFamily="18" charset="0"/>
              <a:cs typeface="Segoe UI Light" panose="020B0502040204020203" pitchFamily="34" charset="0"/>
            </a:endParaRPr>
          </a:p>
        </p:txBody>
      </p:sp>
    </p:spTree>
    <p:extLst>
      <p:ext uri="{BB962C8B-B14F-4D97-AF65-F5344CB8AC3E}">
        <p14:creationId xmlns:p14="http://schemas.microsoft.com/office/powerpoint/2010/main" val="2015759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variables</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74411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8637</TotalTime>
  <Words>2951</Words>
  <Application>Microsoft Office PowerPoint</Application>
  <PresentationFormat>On-screen Show (4:3)</PresentationFormat>
  <Paragraphs>502</Paragraphs>
  <Slides>50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50</vt:i4>
      </vt:variant>
    </vt:vector>
  </HeadingPairs>
  <TitlesOfParts>
    <vt:vector size="67" baseType="lpstr">
      <vt:lpstr>Arial</vt:lpstr>
      <vt:lpstr>Bookman Old Style</vt:lpstr>
      <vt:lpstr>Calibri</vt:lpstr>
      <vt:lpstr>Calibri Light</vt:lpstr>
      <vt:lpstr>Cambria</vt:lpstr>
      <vt:lpstr>Cambria Math</vt:lpstr>
      <vt:lpstr>Century</vt:lpstr>
      <vt:lpstr>Consolas</vt:lpstr>
      <vt:lpstr>Courier New</vt:lpstr>
      <vt:lpstr>Gill Sans MT</vt:lpstr>
      <vt:lpstr>Open Sans</vt:lpstr>
      <vt:lpstr>Segoe UI Light</vt:lpstr>
      <vt:lpstr>Tahoma</vt:lpstr>
      <vt:lpstr>Times New Roman</vt:lpstr>
      <vt:lpstr>Wingdings</vt:lpstr>
      <vt:lpstr>Wingdings 3</vt:lpstr>
      <vt:lpstr>Origin</vt:lpstr>
      <vt:lpstr>Advanced Web Programming -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1486</cp:revision>
  <cp:lastPrinted>1601-01-01T00:00:00Z</cp:lastPrinted>
  <dcterms:created xsi:type="dcterms:W3CDTF">2001-07-06T15:43:27Z</dcterms:created>
  <dcterms:modified xsi:type="dcterms:W3CDTF">2017-11-24T07:25:54Z</dcterms:modified>
  <cp:category>HTML Programming</cp:category>
</cp:coreProperties>
</file>