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notesMasterIdLst>
    <p:notesMasterId r:id="rId44"/>
  </p:notesMasterIdLst>
  <p:sldIdLst>
    <p:sldId id="257" r:id="rId2"/>
    <p:sldId id="26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C99D6C-51B0-4968-9DA7-EF46E51A1C5A}">
          <p14:sldIdLst>
            <p14:sldId id="257"/>
            <p14:sldId id="263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9F714-5B84-42A3-9A0B-CF9B5DC5631D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70D5-35D1-49D1-81C1-512FCEC63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36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5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6881" y="3367649"/>
            <a:ext cx="7397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mtClean="0"/>
              <a:t>Mohammed </a:t>
            </a:r>
            <a:r>
              <a:rPr lang="en-IN" err="1" smtClean="0"/>
              <a:t>Ramees</a:t>
            </a:r>
            <a:r>
              <a:rPr lang="en-IN"/>
              <a:t> </a:t>
            </a:r>
            <a:r>
              <a:rPr lang="en-IN" smtClean="0"/>
              <a:t>P                                 </a:t>
            </a:r>
            <a:r>
              <a:rPr lang="en-IN" err="1" smtClean="0"/>
              <a:t>Askar</a:t>
            </a:r>
            <a:r>
              <a:rPr lang="en-IN" smtClean="0"/>
              <a:t> sir(BCA </a:t>
            </a:r>
            <a:r>
              <a:rPr lang="en-IN" err="1" smtClean="0"/>
              <a:t>Dept</a:t>
            </a:r>
            <a:r>
              <a:rPr lang="en-IN" smtClean="0"/>
              <a:t>)      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err="1" smtClean="0"/>
              <a:t>Mahir</a:t>
            </a:r>
            <a:r>
              <a:rPr lang="en-GB" smtClean="0"/>
              <a:t> Hussain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err="1" smtClean="0"/>
              <a:t>Rajasajad</a:t>
            </a:r>
            <a:endParaRPr lang="en-IN"/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537064" y="2708365"/>
            <a:ext cx="234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Presented </a:t>
            </a:r>
            <a:r>
              <a:rPr lang="en-US" b="1" smtClean="0"/>
              <a:t>by</a:t>
            </a:r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6191794" y="2708365"/>
            <a:ext cx="336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Guided by</a:t>
            </a:r>
            <a:endParaRPr lang="en-US" b="1"/>
          </a:p>
        </p:txBody>
      </p:sp>
      <p:sp>
        <p:nvSpPr>
          <p:cNvPr id="3" name="4-Point Star 2"/>
          <p:cNvSpPr/>
          <p:nvPr/>
        </p:nvSpPr>
        <p:spPr>
          <a:xfrm>
            <a:off x="6453052" y="3487783"/>
            <a:ext cx="182880" cy="15675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3" y="1154448"/>
            <a:ext cx="5360125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6600" b="1" smtClean="0"/>
              <a:t>PARABELLO</a:t>
            </a:r>
            <a:endParaRPr lang="en-IN" sz="6600" b="1"/>
          </a:p>
        </p:txBody>
      </p:sp>
    </p:spTree>
    <p:extLst>
      <p:ext uri="{BB962C8B-B14F-4D97-AF65-F5344CB8AC3E}">
        <p14:creationId xmlns:p14="http://schemas.microsoft.com/office/powerpoint/2010/main" val="4094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7622" y="2510134"/>
            <a:ext cx="7086689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397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201783"/>
            <a:ext cx="10097588" cy="5212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461" y="0"/>
            <a:ext cx="26318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0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8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13" y="923329"/>
            <a:ext cx="8742156" cy="57126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445" y="0"/>
            <a:ext cx="250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</a:t>
            </a:r>
            <a:endParaRPr lang="en-US" sz="54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83617" y="805286"/>
            <a:ext cx="14523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116681" y="-26158"/>
            <a:ext cx="49710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3" y="851005"/>
            <a:ext cx="9359152" cy="56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80160" y="1227908"/>
            <a:ext cx="135853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8686" y="-855"/>
            <a:ext cx="42547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SELLER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6" y="1227908"/>
            <a:ext cx="10872166" cy="54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524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-494638" y="-137544"/>
            <a:ext cx="60463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035424"/>
            <a:ext cx="9547412" cy="51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2255486"/>
            <a:ext cx="11469189" cy="2921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-64312"/>
            <a:ext cx="51075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USER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5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622" y="2510134"/>
            <a:ext cx="7086689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TABLES</a:t>
            </a:r>
            <a:endParaRPr lang="en-US" sz="9600" b="1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8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47293"/>
              </p:ext>
            </p:extLst>
          </p:nvPr>
        </p:nvGraphicFramePr>
        <p:xfrm>
          <a:off x="2568257" y="2057398"/>
          <a:ext cx="9144131" cy="4114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7169">
                  <a:extLst>
                    <a:ext uri="{9D8B030D-6E8A-4147-A177-3AD203B41FA5}">
                      <a16:colId xmlns:a16="http://schemas.microsoft.com/office/drawing/2014/main" val="1492691128"/>
                    </a:ext>
                  </a:extLst>
                </a:gridCol>
                <a:gridCol w="2367090">
                  <a:extLst>
                    <a:ext uri="{9D8B030D-6E8A-4147-A177-3AD203B41FA5}">
                      <a16:colId xmlns:a16="http://schemas.microsoft.com/office/drawing/2014/main" val="3585948403"/>
                    </a:ext>
                  </a:extLst>
                </a:gridCol>
                <a:gridCol w="2403761">
                  <a:extLst>
                    <a:ext uri="{9D8B030D-6E8A-4147-A177-3AD203B41FA5}">
                      <a16:colId xmlns:a16="http://schemas.microsoft.com/office/drawing/2014/main" val="1319364308"/>
                    </a:ext>
                  </a:extLst>
                </a:gridCol>
                <a:gridCol w="2146111">
                  <a:extLst>
                    <a:ext uri="{9D8B030D-6E8A-4147-A177-3AD203B41FA5}">
                      <a16:colId xmlns:a16="http://schemas.microsoft.com/office/drawing/2014/main" val="2496853489"/>
                    </a:ext>
                  </a:extLst>
                </a:gridCol>
              </a:tblGrid>
              <a:tr h="14245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740801"/>
                  </a:ext>
                </a:extLst>
              </a:tr>
              <a:tr h="1345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Admin_id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822649"/>
                  </a:ext>
                </a:extLst>
              </a:tr>
              <a:tr h="1345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Vrachar(20)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57217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68575" y="3475037"/>
            <a:ext cx="18527576" cy="79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0094" y="150296"/>
            <a:ext cx="4742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TABLE FOR ADMIN LOGIN</a:t>
            </a:r>
            <a:endParaRPr 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09397"/>
              </p:ext>
            </p:extLst>
          </p:nvPr>
        </p:nvGraphicFramePr>
        <p:xfrm>
          <a:off x="1075764" y="1694326"/>
          <a:ext cx="10690412" cy="4854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823">
                  <a:extLst>
                    <a:ext uri="{9D8B030D-6E8A-4147-A177-3AD203B41FA5}">
                      <a16:colId xmlns:a16="http://schemas.microsoft.com/office/drawing/2014/main" val="1407287491"/>
                    </a:ext>
                  </a:extLst>
                </a:gridCol>
                <a:gridCol w="3186272">
                  <a:extLst>
                    <a:ext uri="{9D8B030D-6E8A-4147-A177-3AD203B41FA5}">
                      <a16:colId xmlns:a16="http://schemas.microsoft.com/office/drawing/2014/main" val="4164829429"/>
                    </a:ext>
                  </a:extLst>
                </a:gridCol>
                <a:gridCol w="2133936">
                  <a:extLst>
                    <a:ext uri="{9D8B030D-6E8A-4147-A177-3AD203B41FA5}">
                      <a16:colId xmlns:a16="http://schemas.microsoft.com/office/drawing/2014/main" val="2195422155"/>
                    </a:ext>
                  </a:extLst>
                </a:gridCol>
                <a:gridCol w="3570381">
                  <a:extLst>
                    <a:ext uri="{9D8B030D-6E8A-4147-A177-3AD203B41FA5}">
                      <a16:colId xmlns:a16="http://schemas.microsoft.com/office/drawing/2014/main" val="676662709"/>
                    </a:ext>
                  </a:extLst>
                </a:gridCol>
              </a:tblGrid>
              <a:tr h="418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349628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iCar_id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null,primary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428093"/>
                  </a:ext>
                </a:extLst>
              </a:tr>
              <a:tr h="418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Name_car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93062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yom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730839"/>
                  </a:ext>
                </a:extLst>
              </a:tr>
              <a:tr h="418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mileage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698814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capacity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205712"/>
                  </a:ext>
                </a:extLst>
              </a:tr>
              <a:tr h="418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Fuel_type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611812"/>
                  </a:ext>
                </a:extLst>
              </a:tr>
              <a:tr h="418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safety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301138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17596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Body_type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021537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comfort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87891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maintenance_cost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07322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582048" y="264475"/>
            <a:ext cx="10089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TABLE FOR INSERT CAR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1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739" y="1776550"/>
            <a:ext cx="8596668" cy="4746172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Existing System</a:t>
            </a:r>
          </a:p>
          <a:p>
            <a:r>
              <a:rPr lang="en-US" smtClean="0"/>
              <a:t>Advantages </a:t>
            </a:r>
          </a:p>
          <a:p>
            <a:r>
              <a:rPr lang="en-US" smtClean="0"/>
              <a:t>Proposed System</a:t>
            </a:r>
          </a:p>
          <a:p>
            <a:r>
              <a:rPr lang="en-US" smtClean="0"/>
              <a:t>Disadvantages</a:t>
            </a:r>
          </a:p>
          <a:p>
            <a:r>
              <a:rPr lang="en-US" smtClean="0"/>
              <a:t>Requirements</a:t>
            </a:r>
          </a:p>
          <a:p>
            <a:r>
              <a:rPr lang="en-US" smtClean="0"/>
              <a:t>DFD</a:t>
            </a:r>
          </a:p>
          <a:p>
            <a:r>
              <a:rPr lang="en-US" smtClean="0"/>
              <a:t>Methodology</a:t>
            </a:r>
          </a:p>
          <a:p>
            <a:pPr lvl="1"/>
            <a:r>
              <a:rPr lang="en-US" smtClean="0"/>
              <a:t>Architecture Diagram</a:t>
            </a:r>
          </a:p>
          <a:p>
            <a:pPr lvl="1"/>
            <a:r>
              <a:rPr lang="en-US" smtClean="0"/>
              <a:t>Modules</a:t>
            </a:r>
          </a:p>
          <a:p>
            <a:pPr lvl="1"/>
            <a:r>
              <a:rPr lang="en-US" smtClean="0"/>
              <a:t>Forms</a:t>
            </a:r>
          </a:p>
          <a:p>
            <a:pPr lvl="1"/>
            <a:r>
              <a:rPr lang="en-US" smtClean="0"/>
              <a:t>Tables</a:t>
            </a:r>
          </a:p>
          <a:p>
            <a:r>
              <a:rPr lang="en-US" smtClean="0"/>
              <a:t>Conclusion</a:t>
            </a:r>
          </a:p>
          <a:p>
            <a:r>
              <a:rPr lang="en-US" smtClean="0"/>
              <a:t>Reference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3239"/>
              </p:ext>
            </p:extLst>
          </p:nvPr>
        </p:nvGraphicFramePr>
        <p:xfrm>
          <a:off x="1169894" y="1734668"/>
          <a:ext cx="9654987" cy="469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897">
                  <a:extLst>
                    <a:ext uri="{9D8B030D-6E8A-4147-A177-3AD203B41FA5}">
                      <a16:colId xmlns:a16="http://schemas.microsoft.com/office/drawing/2014/main" val="34596856"/>
                    </a:ext>
                  </a:extLst>
                </a:gridCol>
                <a:gridCol w="2252897">
                  <a:extLst>
                    <a:ext uri="{9D8B030D-6E8A-4147-A177-3AD203B41FA5}">
                      <a16:colId xmlns:a16="http://schemas.microsoft.com/office/drawing/2014/main" val="2566189113"/>
                    </a:ext>
                  </a:extLst>
                </a:gridCol>
                <a:gridCol w="2252897">
                  <a:extLst>
                    <a:ext uri="{9D8B030D-6E8A-4147-A177-3AD203B41FA5}">
                      <a16:colId xmlns:a16="http://schemas.microsoft.com/office/drawing/2014/main" val="2949865433"/>
                    </a:ext>
                  </a:extLst>
                </a:gridCol>
                <a:gridCol w="2896296">
                  <a:extLst>
                    <a:ext uri="{9D8B030D-6E8A-4147-A177-3AD203B41FA5}">
                      <a16:colId xmlns:a16="http://schemas.microsoft.com/office/drawing/2014/main" val="2281997766"/>
                    </a:ext>
                  </a:extLst>
                </a:gridCol>
              </a:tblGrid>
              <a:tr h="686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90938"/>
                  </a:ext>
                </a:extLst>
              </a:tr>
              <a:tr h="648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Seller_id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 Primay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095431"/>
                  </a:ext>
                </a:extLst>
              </a:tr>
              <a:tr h="686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Varchar(50)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753129"/>
                  </a:ext>
                </a:extLst>
              </a:tr>
              <a:tr h="648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4883"/>
                  </a:ext>
                </a:extLst>
              </a:tr>
              <a:tr h="686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mob_no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870372"/>
                  </a:ext>
                </a:extLst>
              </a:tr>
              <a:tr h="648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462443"/>
                  </a:ext>
                </a:extLst>
              </a:tr>
              <a:tr h="686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Varchar(50)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77558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7775" y="2425700"/>
            <a:ext cx="165549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320441" y="0"/>
            <a:ext cx="101794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SELLER REGISTRATION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3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02463"/>
              </p:ext>
            </p:extLst>
          </p:nvPr>
        </p:nvGraphicFramePr>
        <p:xfrm>
          <a:off x="2437765" y="3464084"/>
          <a:ext cx="7701318" cy="2264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5212">
                  <a:extLst>
                    <a:ext uri="{9D8B030D-6E8A-4147-A177-3AD203B41FA5}">
                      <a16:colId xmlns:a16="http://schemas.microsoft.com/office/drawing/2014/main" val="1659451365"/>
                    </a:ext>
                  </a:extLst>
                </a:gridCol>
                <a:gridCol w="1731570">
                  <a:extLst>
                    <a:ext uri="{9D8B030D-6E8A-4147-A177-3AD203B41FA5}">
                      <a16:colId xmlns:a16="http://schemas.microsoft.com/office/drawing/2014/main" val="2417523187"/>
                    </a:ext>
                  </a:extLst>
                </a:gridCol>
                <a:gridCol w="1949671">
                  <a:extLst>
                    <a:ext uri="{9D8B030D-6E8A-4147-A177-3AD203B41FA5}">
                      <a16:colId xmlns:a16="http://schemas.microsoft.com/office/drawing/2014/main" val="3406745187"/>
                    </a:ext>
                  </a:extLst>
                </a:gridCol>
                <a:gridCol w="2304865">
                  <a:extLst>
                    <a:ext uri="{9D8B030D-6E8A-4147-A177-3AD203B41FA5}">
                      <a16:colId xmlns:a16="http://schemas.microsoft.com/office/drawing/2014/main" val="1641617645"/>
                    </a:ext>
                  </a:extLst>
                </a:gridCol>
              </a:tblGrid>
              <a:tr h="77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616676"/>
                  </a:ext>
                </a:extLst>
              </a:tr>
              <a:tr h="776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seller_id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 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35159"/>
                  </a:ext>
                </a:extLst>
              </a:tr>
              <a:tr h="71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283405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38400" y="3463925"/>
            <a:ext cx="14955526" cy="43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77362" y="197241"/>
            <a:ext cx="8222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SELLER LOGIN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59084"/>
              </p:ext>
            </p:extLst>
          </p:nvPr>
        </p:nvGraphicFramePr>
        <p:xfrm>
          <a:off x="1734673" y="1586757"/>
          <a:ext cx="8377517" cy="5096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4939">
                  <a:extLst>
                    <a:ext uri="{9D8B030D-6E8A-4147-A177-3AD203B41FA5}">
                      <a16:colId xmlns:a16="http://schemas.microsoft.com/office/drawing/2014/main" val="1484666905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3607975626"/>
                    </a:ext>
                  </a:extLst>
                </a:gridCol>
                <a:gridCol w="1914939">
                  <a:extLst>
                    <a:ext uri="{9D8B030D-6E8A-4147-A177-3AD203B41FA5}">
                      <a16:colId xmlns:a16="http://schemas.microsoft.com/office/drawing/2014/main" val="3073783966"/>
                    </a:ext>
                  </a:extLst>
                </a:gridCol>
                <a:gridCol w="2632700">
                  <a:extLst>
                    <a:ext uri="{9D8B030D-6E8A-4147-A177-3AD203B41FA5}">
                      <a16:colId xmlns:a16="http://schemas.microsoft.com/office/drawing/2014/main" val="2441615452"/>
                    </a:ext>
                  </a:extLst>
                </a:gridCol>
              </a:tblGrid>
              <a:tr h="478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159405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Car_id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null,primary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24069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Seller_id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Foreign key,not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8519026"/>
                  </a:ext>
                </a:extLst>
              </a:tr>
              <a:tr h="478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968016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color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261803"/>
                  </a:ext>
                </a:extLst>
              </a:tr>
              <a:tr h="478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Kms_driven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099133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fuel_type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039040"/>
                  </a:ext>
                </a:extLst>
              </a:tr>
              <a:tr h="478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33004"/>
                  </a:ext>
                </a:extLst>
              </a:tr>
              <a:tr h="478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247581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604224"/>
                  </a:ext>
                </a:extLst>
              </a:tr>
              <a:tr h="4509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20171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7372" y="0"/>
            <a:ext cx="94645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TABLE FOR ADD SELLING VEHICHLE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1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25044"/>
              </p:ext>
            </p:extLst>
          </p:nvPr>
        </p:nvGraphicFramePr>
        <p:xfrm>
          <a:off x="2676208" y="2432590"/>
          <a:ext cx="8457956" cy="4008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980">
                  <a:extLst>
                    <a:ext uri="{9D8B030D-6E8A-4147-A177-3AD203B41FA5}">
                      <a16:colId xmlns:a16="http://schemas.microsoft.com/office/drawing/2014/main" val="2088224290"/>
                    </a:ext>
                  </a:extLst>
                </a:gridCol>
                <a:gridCol w="1808980">
                  <a:extLst>
                    <a:ext uri="{9D8B030D-6E8A-4147-A177-3AD203B41FA5}">
                      <a16:colId xmlns:a16="http://schemas.microsoft.com/office/drawing/2014/main" val="218398135"/>
                    </a:ext>
                  </a:extLst>
                </a:gridCol>
                <a:gridCol w="1808980">
                  <a:extLst>
                    <a:ext uri="{9D8B030D-6E8A-4147-A177-3AD203B41FA5}">
                      <a16:colId xmlns:a16="http://schemas.microsoft.com/office/drawing/2014/main" val="269811044"/>
                    </a:ext>
                  </a:extLst>
                </a:gridCol>
                <a:gridCol w="3031016">
                  <a:extLst>
                    <a:ext uri="{9D8B030D-6E8A-4147-A177-3AD203B41FA5}">
                      <a16:colId xmlns:a16="http://schemas.microsoft.com/office/drawing/2014/main" val="1175155928"/>
                    </a:ext>
                  </a:extLst>
                </a:gridCol>
              </a:tblGrid>
              <a:tr h="4122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0966523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rcar_id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null,primary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266273"/>
                  </a:ext>
                </a:extLst>
              </a:tr>
              <a:tr h="4122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2234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color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444795"/>
                  </a:ext>
                </a:extLst>
              </a:tr>
              <a:tr h="4122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KMs driven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645383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Fuel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380424"/>
                  </a:ext>
                </a:extLst>
              </a:tr>
              <a:tr h="4122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615319"/>
                  </a:ext>
                </a:extLst>
              </a:tr>
              <a:tr h="4122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56453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rent_rate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integer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015497"/>
                  </a:ext>
                </a:extLst>
              </a:tr>
              <a:tr h="3894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6925" algn="l"/>
                        </a:tabLs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14916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76524" y="2432050"/>
            <a:ext cx="177750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37634" y="0"/>
            <a:ext cx="77535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ADD RENTING VEHICHLE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56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05749"/>
              </p:ext>
            </p:extLst>
          </p:nvPr>
        </p:nvGraphicFramePr>
        <p:xfrm>
          <a:off x="1963271" y="2474258"/>
          <a:ext cx="8592670" cy="3509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0349">
                  <a:extLst>
                    <a:ext uri="{9D8B030D-6E8A-4147-A177-3AD203B41FA5}">
                      <a16:colId xmlns:a16="http://schemas.microsoft.com/office/drawing/2014/main" val="2459795256"/>
                    </a:ext>
                  </a:extLst>
                </a:gridCol>
                <a:gridCol w="1928543">
                  <a:extLst>
                    <a:ext uri="{9D8B030D-6E8A-4147-A177-3AD203B41FA5}">
                      <a16:colId xmlns:a16="http://schemas.microsoft.com/office/drawing/2014/main" val="2373669720"/>
                    </a:ext>
                  </a:extLst>
                </a:gridCol>
                <a:gridCol w="2171992">
                  <a:extLst>
                    <a:ext uri="{9D8B030D-6E8A-4147-A177-3AD203B41FA5}">
                      <a16:colId xmlns:a16="http://schemas.microsoft.com/office/drawing/2014/main" val="4106440969"/>
                    </a:ext>
                  </a:extLst>
                </a:gridCol>
                <a:gridCol w="2581786">
                  <a:extLst>
                    <a:ext uri="{9D8B030D-6E8A-4147-A177-3AD203B41FA5}">
                      <a16:colId xmlns:a16="http://schemas.microsoft.com/office/drawing/2014/main" val="866299511"/>
                    </a:ext>
                  </a:extLst>
                </a:gridCol>
              </a:tblGrid>
              <a:tr h="889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359979"/>
                  </a:ext>
                </a:extLst>
              </a:tr>
              <a:tr h="8399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Sold_car_id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696991"/>
                  </a:ext>
                </a:extLst>
              </a:tr>
              <a:tr h="889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Car_id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290486"/>
                  </a:ext>
                </a:extLst>
              </a:tr>
              <a:tr h="889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buyer_id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null,foreign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95297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90878" y="466182"/>
            <a:ext cx="7500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SOLD CARS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76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63229"/>
              </p:ext>
            </p:extLst>
          </p:nvPr>
        </p:nvGraphicFramePr>
        <p:xfrm>
          <a:off x="1734670" y="1869142"/>
          <a:ext cx="10044954" cy="4249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7857">
                  <a:extLst>
                    <a:ext uri="{9D8B030D-6E8A-4147-A177-3AD203B41FA5}">
                      <a16:colId xmlns:a16="http://schemas.microsoft.com/office/drawing/2014/main" val="1935731930"/>
                    </a:ext>
                  </a:extLst>
                </a:gridCol>
                <a:gridCol w="2130436">
                  <a:extLst>
                    <a:ext uri="{9D8B030D-6E8A-4147-A177-3AD203B41FA5}">
                      <a16:colId xmlns:a16="http://schemas.microsoft.com/office/drawing/2014/main" val="1800961143"/>
                    </a:ext>
                  </a:extLst>
                </a:gridCol>
                <a:gridCol w="2186470">
                  <a:extLst>
                    <a:ext uri="{9D8B030D-6E8A-4147-A177-3AD203B41FA5}">
                      <a16:colId xmlns:a16="http://schemas.microsoft.com/office/drawing/2014/main" val="1788332879"/>
                    </a:ext>
                  </a:extLst>
                </a:gridCol>
                <a:gridCol w="3610191">
                  <a:extLst>
                    <a:ext uri="{9D8B030D-6E8A-4147-A177-3AD203B41FA5}">
                      <a16:colId xmlns:a16="http://schemas.microsoft.com/office/drawing/2014/main" val="1255511237"/>
                    </a:ext>
                  </a:extLst>
                </a:gridCol>
              </a:tblGrid>
              <a:tr h="54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917992"/>
                  </a:ext>
                </a:extLst>
              </a:tr>
              <a:tr h="511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buyer_id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null,primary 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59797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627406"/>
                  </a:ext>
                </a:extLst>
              </a:tr>
              <a:tr h="511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mob_no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22429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adhar_no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Varchar(20)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634996"/>
                  </a:ext>
                </a:extLst>
              </a:tr>
              <a:tr h="511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071527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Varchar(35)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507264"/>
                  </a:ext>
                </a:extLst>
              </a:tr>
              <a:tr h="5427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Varchar(50)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72867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6859" y="183794"/>
            <a:ext cx="100132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BUYER REGISTRATION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43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80323"/>
              </p:ext>
            </p:extLst>
          </p:nvPr>
        </p:nvGraphicFramePr>
        <p:xfrm>
          <a:off x="901148" y="2849217"/>
          <a:ext cx="9090992" cy="3485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518">
                  <a:extLst>
                    <a:ext uri="{9D8B030D-6E8A-4147-A177-3AD203B41FA5}">
                      <a16:colId xmlns:a16="http://schemas.microsoft.com/office/drawing/2014/main" val="2259615927"/>
                    </a:ext>
                  </a:extLst>
                </a:gridCol>
                <a:gridCol w="2067151">
                  <a:extLst>
                    <a:ext uri="{9D8B030D-6E8A-4147-A177-3AD203B41FA5}">
                      <a16:colId xmlns:a16="http://schemas.microsoft.com/office/drawing/2014/main" val="2845236631"/>
                    </a:ext>
                  </a:extLst>
                </a:gridCol>
                <a:gridCol w="2247021">
                  <a:extLst>
                    <a:ext uri="{9D8B030D-6E8A-4147-A177-3AD203B41FA5}">
                      <a16:colId xmlns:a16="http://schemas.microsoft.com/office/drawing/2014/main" val="3007515111"/>
                    </a:ext>
                  </a:extLst>
                </a:gridCol>
                <a:gridCol w="2721302">
                  <a:extLst>
                    <a:ext uri="{9D8B030D-6E8A-4147-A177-3AD203B41FA5}">
                      <a16:colId xmlns:a16="http://schemas.microsoft.com/office/drawing/2014/main" val="1832548829"/>
                    </a:ext>
                  </a:extLst>
                </a:gridCol>
              </a:tblGrid>
              <a:tr h="1161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077604"/>
                  </a:ext>
                </a:extLst>
              </a:tr>
              <a:tr h="1097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buyer_id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Varchar(10)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r>
                        <a:rPr lang="en-IN" sz="1600">
                          <a:effectLst/>
                        </a:rPr>
                        <a:t>, </a:t>
                      </a:r>
                      <a:r>
                        <a:rPr lang="en-IN" sz="1600" smtClean="0">
                          <a:effectLst/>
                        </a:rPr>
                        <a:t>foreign </a:t>
                      </a:r>
                      <a:r>
                        <a:rPr lang="en-IN" sz="1600">
                          <a:effectLst/>
                        </a:rPr>
                        <a:t>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404699"/>
                  </a:ext>
                </a:extLst>
              </a:tr>
              <a:tr h="1226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Varchar(30)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6889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71293" y="555439"/>
            <a:ext cx="8167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TABLE FOR BUYER LOGIN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52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622" y="2510134"/>
            <a:ext cx="7086689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FORMS</a:t>
            </a:r>
            <a:endParaRPr lang="en-US" sz="9600" b="1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1311966"/>
            <a:ext cx="10058400" cy="51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5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1" y="1176551"/>
            <a:ext cx="10058400" cy="53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ABSTRACT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80810"/>
            <a:ext cx="10515600" cy="2490736"/>
          </a:xfrm>
        </p:spPr>
        <p:txBody>
          <a:bodyPr>
            <a:normAutofit/>
          </a:bodyPr>
          <a:lstStyle/>
          <a:p>
            <a:r>
              <a:rPr lang="en-IN" smtClean="0">
                <a:latin typeface="Berlin Sans FB" panose="020E0602020502020306" pitchFamily="34" charset="0"/>
              </a:rPr>
              <a:t>The purpose of </a:t>
            </a:r>
            <a:r>
              <a:rPr lang="en-IN" err="1" smtClean="0">
                <a:latin typeface="Berlin Sans FB" panose="020E0602020502020306" pitchFamily="34" charset="0"/>
              </a:rPr>
              <a:t>Parabello</a:t>
            </a:r>
            <a:r>
              <a:rPr lang="en-IN" smtClean="0">
                <a:latin typeface="Berlin Sans FB" panose="020E0602020502020306" pitchFamily="34" charset="0"/>
              </a:rPr>
              <a:t> system is to provide a single interface for both search and compare process before buying</a:t>
            </a:r>
          </a:p>
          <a:p>
            <a:r>
              <a:rPr lang="en-IN" smtClean="0">
                <a:latin typeface="Berlin Sans FB" panose="020E0602020502020306" pitchFamily="34" charset="0"/>
              </a:rPr>
              <a:t>Publish most adaptable </a:t>
            </a:r>
            <a:r>
              <a:rPr lang="en-IN" err="1" smtClean="0">
                <a:latin typeface="Berlin Sans FB" panose="020E0602020502020306" pitchFamily="34" charset="0"/>
              </a:rPr>
              <a:t>vehichle</a:t>
            </a:r>
            <a:r>
              <a:rPr lang="en-IN" smtClean="0">
                <a:latin typeface="Berlin Sans FB" panose="020E0602020502020306" pitchFamily="34" charset="0"/>
              </a:rPr>
              <a:t> for buyer</a:t>
            </a:r>
          </a:p>
          <a:p>
            <a:r>
              <a:rPr lang="en-IN" smtClean="0">
                <a:latin typeface="Berlin Sans FB" panose="020E0602020502020306" pitchFamily="34" charset="0"/>
              </a:rPr>
              <a:t>The project is to develop a web application for buyers and sellers where they can find right way to sell and buy cars</a:t>
            </a:r>
          </a:p>
          <a:p>
            <a:r>
              <a:rPr lang="en-GB" smtClean="0">
                <a:latin typeface="Berlin Sans FB" panose="020E0602020502020306" pitchFamily="34" charset="0"/>
              </a:rPr>
              <a:t>This application also provide option for renting vehichle by accepting required id from occupier</a:t>
            </a:r>
            <a:endParaRPr lang="en-IN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5" y="768190"/>
            <a:ext cx="10058400" cy="58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" y="683914"/>
            <a:ext cx="10058400" cy="57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8" y="797192"/>
            <a:ext cx="10058400" cy="56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8" y="568370"/>
            <a:ext cx="10058400" cy="578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4" y="805682"/>
            <a:ext cx="10058400" cy="558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2" y="970932"/>
            <a:ext cx="10058400" cy="53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8" y="484094"/>
            <a:ext cx="10058400" cy="59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6" y="569831"/>
            <a:ext cx="10058400" cy="56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1" y="913964"/>
            <a:ext cx="10058400" cy="52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8" y="444337"/>
            <a:ext cx="10058400" cy="59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EXISTING SYSTEM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>
                <a:latin typeface="Berlin Sans FB Demi" panose="020E0802020502020306" pitchFamily="34" charset="0"/>
              </a:rPr>
              <a:t>Existing online comparison websites and marketplace 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It is hard to find the both compare and buying feature in a same website</a:t>
            </a:r>
          </a:p>
          <a:p>
            <a:r>
              <a:rPr lang="en-GB" smtClean="0">
                <a:latin typeface="Berlin Sans FB Demi" panose="020E0802020502020306" pitchFamily="34" charset="0"/>
              </a:rPr>
              <a:t>Fraud buyers and sellers</a:t>
            </a:r>
            <a:endParaRPr lang="en-IN" smtClean="0">
              <a:latin typeface="Berlin Sans FB Demi" panose="020E0802020502020306" pitchFamily="34" charset="0"/>
            </a:endParaRPr>
          </a:p>
          <a:p>
            <a:r>
              <a:rPr lang="en-GB" smtClean="0">
                <a:latin typeface="Berlin Sans FB Demi" panose="020E0802020502020306" pitchFamily="34" charset="0"/>
              </a:rPr>
              <a:t>Lack of rental service options</a:t>
            </a:r>
            <a:endParaRPr lang="en-IN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7" y="556578"/>
            <a:ext cx="10058400" cy="56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6" y="715182"/>
            <a:ext cx="10058400" cy="52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2" y="462352"/>
            <a:ext cx="10058400" cy="59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DISADVANTAGE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>
                <a:latin typeface="Berlin Sans FB Demi" panose="020E0802020502020306" pitchFamily="34" charset="0"/>
              </a:rPr>
              <a:t>Every users can’t buy vehichle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Some websites have to pay for registration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Annoying ads </a:t>
            </a:r>
          </a:p>
          <a:p>
            <a:r>
              <a:rPr lang="en-GB" smtClean="0">
                <a:latin typeface="Berlin Sans FB Demi" panose="020E0802020502020306" pitchFamily="34" charset="0"/>
              </a:rPr>
              <a:t>Renting will be on owner’s personal risk</a:t>
            </a:r>
            <a:endParaRPr lang="en-IN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  <a:noFill/>
          <a:ln>
            <a:noFill/>
          </a:ln>
          <a:effectLst>
            <a:outerShdw dist="38100" dir="5400000" algn="ctr" rotWithShape="0">
              <a:srgbClr val="000000">
                <a:alpha val="67000"/>
              </a:srgbClr>
            </a:outerShdw>
            <a:reflection blurRad="6350" stA="50000" endA="300" endPos="38500" dist="50800" dir="5400000" sy="-100000" algn="bl" rotWithShape="0"/>
            <a:softEdge rad="31750"/>
          </a:effectLst>
          <a:scene3d>
            <a:camera prst="perspectiveRight"/>
            <a:lightRig rig="threePt" dir="t"/>
          </a:scene3d>
        </p:spPr>
        <p:txBody>
          <a:bodyPr/>
          <a:lstStyle/>
          <a:p>
            <a:r>
              <a:rPr lang="en-IN" b="1" smtClean="0"/>
              <a:t>Proposed system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ONLINE COMPARE AND MARKETPLACE</a:t>
            </a:r>
          </a:p>
          <a:p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Registered users and public users</a:t>
            </a:r>
          </a:p>
          <a:p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P</a:t>
            </a:r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ublic users can compare vehichles</a:t>
            </a:r>
          </a:p>
          <a:p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Only verified vehichles are published</a:t>
            </a:r>
          </a:p>
          <a:p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Only verified buyers can purchase</a:t>
            </a:r>
          </a:p>
          <a:p>
            <a:r>
              <a:rPr lang="en-IN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No registration  Fees 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ADVANTAGES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Best vehichle for buyers are provided by the </a:t>
            </a:r>
            <a:r>
              <a:rPr lang="en-GB" smtClean="0">
                <a:solidFill>
                  <a:schemeClr val="tx1">
                    <a:lumMod val="95000"/>
                    <a:lumOff val="5000"/>
                  </a:schemeClr>
                </a:solidFill>
                <a:latin typeface="Berlin Sans FB Demi" panose="020E0802020502020306" pitchFamily="34" charset="0"/>
              </a:rPr>
              <a:t>system</a:t>
            </a:r>
            <a:endParaRPr lang="en-IN" smtClean="0">
              <a:latin typeface="Berlin Sans FB Demi" panose="020E0802020502020306" pitchFamily="34" charset="0"/>
            </a:endParaRPr>
          </a:p>
          <a:p>
            <a:r>
              <a:rPr lang="en-IN" smtClean="0">
                <a:latin typeface="Berlin Sans FB Demi" panose="020E0802020502020306" pitchFamily="34" charset="0"/>
              </a:rPr>
              <a:t>Clear verification 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Local contact : Reduce fraud buyer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Compare option </a:t>
            </a:r>
          </a:p>
          <a:p>
            <a:r>
              <a:rPr lang="en-GB" smtClean="0">
                <a:latin typeface="Berlin Sans FB Demi" panose="020E0802020502020306" pitchFamily="34" charset="0"/>
              </a:rPr>
              <a:t>Purchase or rent vehichle</a:t>
            </a:r>
            <a:endParaRPr lang="en-IN" smtClean="0">
              <a:latin typeface="Berlin Sans FB Demi" panose="020E0802020502020306" pitchFamily="34" charset="0"/>
            </a:endParaRPr>
          </a:p>
          <a:p>
            <a:r>
              <a:rPr lang="en-IN" smtClean="0">
                <a:latin typeface="Berlin Sans FB Demi" panose="020E0802020502020306" pitchFamily="34" charset="0"/>
              </a:rPr>
              <a:t>User friendly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 need less technical  and professional knowledge</a:t>
            </a:r>
            <a:endParaRPr lang="en-IN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smtClean="0">
                <a:solidFill>
                  <a:schemeClr val="accent1"/>
                </a:solidFill>
              </a:rPr>
              <a:t>Software requirements:</a:t>
            </a:r>
          </a:p>
          <a:p>
            <a:r>
              <a:rPr lang="en-US" smtClean="0"/>
              <a:t>Html 5</a:t>
            </a:r>
          </a:p>
          <a:p>
            <a:r>
              <a:rPr lang="en-US" smtClean="0"/>
              <a:t>J Query</a:t>
            </a:r>
          </a:p>
          <a:p>
            <a:r>
              <a:rPr lang="en-US" smtClean="0"/>
              <a:t>PHP</a:t>
            </a:r>
          </a:p>
          <a:p>
            <a:r>
              <a:rPr lang="en-US" smtClean="0"/>
              <a:t>MySql</a:t>
            </a:r>
          </a:p>
          <a:p>
            <a:r>
              <a:rPr lang="en-US" smtClean="0"/>
              <a:t>Visual studio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smtClean="0">
                <a:solidFill>
                  <a:schemeClr val="accent1"/>
                </a:solidFill>
              </a:rPr>
              <a:t>Hardware requirements:</a:t>
            </a:r>
          </a:p>
          <a:p>
            <a:r>
              <a:rPr lang="en-US" smtClean="0">
                <a:solidFill>
                  <a:schemeClr val="tx1"/>
                </a:solidFill>
              </a:rPr>
              <a:t>2GB RAM</a:t>
            </a:r>
          </a:p>
          <a:p>
            <a:r>
              <a:rPr lang="en-US" smtClean="0">
                <a:solidFill>
                  <a:schemeClr val="tx1"/>
                </a:solidFill>
              </a:rPr>
              <a:t>Intel Pentium CPU</a:t>
            </a:r>
          </a:p>
          <a:p>
            <a:r>
              <a:rPr lang="en-US" smtClean="0">
                <a:solidFill>
                  <a:schemeClr val="tx1"/>
                </a:solidFill>
              </a:rPr>
              <a:t>720p Display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MODULE DESCRIPTION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Berlin Sans FB Demi" panose="020E0802020502020306" pitchFamily="34" charset="0"/>
              </a:rPr>
              <a:t>Admin                         : Complete access for the web site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Vehichle upload         : uploading &amp; editing the advertisement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User Module               : Module dedicated for user activities and compare</a:t>
            </a:r>
          </a:p>
          <a:p>
            <a:r>
              <a:rPr lang="en-IN" smtClean="0">
                <a:latin typeface="Berlin Sans FB Demi" panose="020E0802020502020306" pitchFamily="34" charset="0"/>
              </a:rPr>
              <a:t>Registration Module : Registration activities</a:t>
            </a:r>
          </a:p>
          <a:p>
            <a:r>
              <a:rPr lang="en-GB" smtClean="0">
                <a:latin typeface="Berlin Sans FB Demi" panose="020E0802020502020306" pitchFamily="34" charset="0"/>
              </a:rPr>
              <a:t>Login module             :verifying and redirecting to user module</a:t>
            </a:r>
            <a:endParaRPr lang="en-IN" smtClean="0">
              <a:latin typeface="Berlin Sans FB Demi" panose="020E0802020502020306" pitchFamily="34" charset="0"/>
            </a:endParaRPr>
          </a:p>
          <a:p>
            <a:r>
              <a:rPr lang="en-IN" smtClean="0">
                <a:latin typeface="Berlin Sans FB Demi" panose="020E0802020502020306" pitchFamily="34" charset="0"/>
              </a:rPr>
              <a:t>Verification module  : verifiying the vehichle and id’s uploaded by                                  </a:t>
            </a:r>
          </a:p>
          <a:p>
            <a:r>
              <a:rPr lang="en-IN">
                <a:latin typeface="Berlin Sans FB Demi" panose="020E0802020502020306" pitchFamily="34" charset="0"/>
              </a:rPr>
              <a:t> </a:t>
            </a:r>
            <a:r>
              <a:rPr lang="en-IN" smtClean="0">
                <a:latin typeface="Berlin Sans FB Demi" panose="020E0802020502020306" pitchFamily="34" charset="0"/>
              </a:rPr>
              <a:t>                                      seller/buyer</a:t>
            </a:r>
          </a:p>
          <a:p>
            <a:endParaRPr lang="en-IN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IN" smtClean="0">
              <a:latin typeface="Berlin Sans FB Demi" panose="020E0802020502020306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1663</TotalTime>
  <Words>710</Words>
  <Application>Microsoft Office PowerPoint</Application>
  <PresentationFormat>Widescreen</PresentationFormat>
  <Paragraphs>335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Berlin Sans FB</vt:lpstr>
      <vt:lpstr>Berlin Sans FB Demi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Overview</vt:lpstr>
      <vt:lpstr>ABSTRACT</vt:lpstr>
      <vt:lpstr>EXISTING SYSTEM</vt:lpstr>
      <vt:lpstr>DISADVANTAGE</vt:lpstr>
      <vt:lpstr>Proposed system</vt:lpstr>
      <vt:lpstr>ADVANTAGES</vt:lpstr>
      <vt:lpstr>Requirements</vt:lpstr>
      <vt:lpstr>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 chonora</dc:creator>
  <cp:lastModifiedBy>User</cp:lastModifiedBy>
  <cp:revision>105</cp:revision>
  <dcterms:created xsi:type="dcterms:W3CDTF">2018-12-18T09:06:58Z</dcterms:created>
  <dcterms:modified xsi:type="dcterms:W3CDTF">2019-12-19T17:10:40Z</dcterms:modified>
</cp:coreProperties>
</file>