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8" r:id="rId6"/>
    <p:sldId id="271" r:id="rId7"/>
    <p:sldId id="261" r:id="rId8"/>
    <p:sldId id="263" r:id="rId9"/>
    <p:sldId id="27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6C08C-19C0-40BD-BF52-BEF2918901B4}" v="3860" dt="2022-12-14T18:00:02.501"/>
    <p1510:client id="{CAABF09F-DE09-4E7B-9530-A8C01B720027}" v="84" dt="2022-12-15T14:08:2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13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3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870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6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04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2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4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072DA-1449-179E-5E67-762B0AD87F2A}"/>
              </a:ext>
            </a:extLst>
          </p:cNvPr>
          <p:cNvSpPr txBox="1"/>
          <p:nvPr/>
        </p:nvSpPr>
        <p:spPr>
          <a:xfrm>
            <a:off x="2312894" y="259976"/>
            <a:ext cx="756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CSJM UNIVERSITY KANPUR</a:t>
            </a:r>
          </a:p>
        </p:txBody>
      </p:sp>
      <p:pic>
        <p:nvPicPr>
          <p:cNvPr id="1026" name="Picture 2" descr="Chhatrapati Shahu Ji Maharaj University - Wikipedia">
            <a:extLst>
              <a:ext uri="{FF2B5EF4-FFF2-40B4-BE49-F238E27FC236}">
                <a16:creationId xmlns:a16="http://schemas.microsoft.com/office/drawing/2014/main" id="{AC236F04-BECF-D7C2-1EAC-5BF30248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20" y="1013883"/>
            <a:ext cx="2211760" cy="22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F6E79-1BD3-3544-1220-3873D5B7D173}"/>
              </a:ext>
            </a:extLst>
          </p:cNvPr>
          <p:cNvSpPr txBox="1"/>
          <p:nvPr/>
        </p:nvSpPr>
        <p:spPr>
          <a:xfrm>
            <a:off x="3334870" y="3670676"/>
            <a:ext cx="597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lgerian" panose="04020705040A02060702" pitchFamily="82" charset="0"/>
                <a:cs typeface="Times New Roman" panose="02020603050405020304" pitchFamily="18" charset="0"/>
              </a:rPr>
              <a:t>B.TECH PROJECT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81A35-320D-4F74-460D-000015F6C02B}"/>
              </a:ext>
            </a:extLst>
          </p:cNvPr>
          <p:cNvSpPr txBox="1"/>
          <p:nvPr/>
        </p:nvSpPr>
        <p:spPr>
          <a:xfrm>
            <a:off x="1120588" y="4539888"/>
            <a:ext cx="4760259" cy="14291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     SUBMITTED BY- </a:t>
            </a:r>
          </a:p>
          <a:p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lgerian"/>
                <a:cs typeface="Times New Roman"/>
              </a:rPr>
              <a:t>SALEEM KHAN (043)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lgerian"/>
                <a:cs typeface="Times New Roman"/>
              </a:rPr>
              <a:t>MOHD FAISAL (029)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10C63-07E8-DC4B-371F-38E8D696255C}"/>
              </a:ext>
            </a:extLst>
          </p:cNvPr>
          <p:cNvSpPr txBox="1"/>
          <p:nvPr/>
        </p:nvSpPr>
        <p:spPr>
          <a:xfrm>
            <a:off x="8355106" y="4539887"/>
            <a:ext cx="476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      SUBMITTED TO- </a:t>
            </a:r>
          </a:p>
          <a:p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ER. MOHD. SHAH ALAM SIR </a:t>
            </a:r>
          </a:p>
        </p:txBody>
      </p:sp>
    </p:spTree>
    <p:extLst>
      <p:ext uri="{BB962C8B-B14F-4D97-AF65-F5344CB8AC3E}">
        <p14:creationId xmlns:p14="http://schemas.microsoft.com/office/powerpoint/2010/main" val="243807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9BE97A-A96F-81BE-DDEE-365C913D2973}"/>
              </a:ext>
            </a:extLst>
          </p:cNvPr>
          <p:cNvSpPr txBox="1"/>
          <p:nvPr/>
        </p:nvSpPr>
        <p:spPr>
          <a:xfrm>
            <a:off x="3151094" y="385482"/>
            <a:ext cx="662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lgerian" panose="04020705040A02060702" pitchFamily="82" charset="0"/>
              </a:rPr>
              <a:t>COMPILING AND TRAINING THE MODEL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0DECF-C0FD-5B63-2B8E-785BE66F0C1E}"/>
              </a:ext>
            </a:extLst>
          </p:cNvPr>
          <p:cNvSpPr txBox="1"/>
          <p:nvPr/>
        </p:nvSpPr>
        <p:spPr>
          <a:xfrm>
            <a:off x="654424" y="1270774"/>
            <a:ext cx="11035552" cy="2357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B5EA3-F92C-A9E4-A447-BD9FCCAD1F2C}"/>
              </a:ext>
            </a:extLst>
          </p:cNvPr>
          <p:cNvSpPr txBox="1"/>
          <p:nvPr/>
        </p:nvSpPr>
        <p:spPr>
          <a:xfrm>
            <a:off x="656345" y="978468"/>
            <a:ext cx="9897035" cy="35702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/>
                <a:cs typeface="Times New Roman"/>
              </a:rPr>
              <a:t>Compiling the model –</a:t>
            </a:r>
            <a:endParaRPr lang="en-US" dirty="0"/>
          </a:p>
          <a:p>
            <a:endParaRPr lang="en-IN" sz="1400" dirty="0">
              <a:ea typeface="+mn-lt"/>
              <a:cs typeface="+mn-lt"/>
            </a:endParaRPr>
          </a:p>
          <a:p>
            <a:r>
              <a:rPr lang="en-IN" sz="1400" dirty="0">
                <a:ea typeface="+mn-lt"/>
                <a:cs typeface="+mn-lt"/>
              </a:rPr>
              <a:t>model = </a:t>
            </a:r>
            <a:r>
              <a:rPr lang="en-IN" sz="1400" dirty="0" err="1">
                <a:ea typeface="+mn-lt"/>
                <a:cs typeface="+mn-lt"/>
              </a:rPr>
              <a:t>build_unet</a:t>
            </a:r>
            <a:r>
              <a:rPr lang="en-IN" sz="1400" dirty="0">
                <a:ea typeface="+mn-lt"/>
                <a:cs typeface="+mn-lt"/>
              </a:rPr>
              <a:t>(</a:t>
            </a:r>
            <a:r>
              <a:rPr lang="en-IN" sz="1400" dirty="0" err="1">
                <a:ea typeface="+mn-lt"/>
                <a:cs typeface="+mn-lt"/>
              </a:rPr>
              <a:t>input_shape</a:t>
            </a:r>
            <a:r>
              <a:rPr lang="en-IN" sz="1400" dirty="0">
                <a:ea typeface="+mn-lt"/>
                <a:cs typeface="+mn-lt"/>
              </a:rPr>
              <a:t>)</a:t>
            </a:r>
            <a:endParaRPr lang="en-IN" sz="1400"/>
          </a:p>
          <a:p>
            <a:r>
              <a:rPr lang="en-IN" sz="1400" dirty="0">
                <a:ea typeface="+mn-lt"/>
                <a:cs typeface="+mn-lt"/>
              </a:rPr>
              <a:t>    </a:t>
            </a:r>
            <a:r>
              <a:rPr lang="en-IN" sz="1400" dirty="0" err="1">
                <a:ea typeface="+mn-lt"/>
                <a:cs typeface="+mn-lt"/>
              </a:rPr>
              <a:t>model.compile</a:t>
            </a:r>
            <a:r>
              <a:rPr lang="en-IN" sz="1400" dirty="0">
                <a:ea typeface="+mn-lt"/>
                <a:cs typeface="+mn-lt"/>
              </a:rPr>
              <a:t>(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    loss="</a:t>
            </a:r>
            <a:r>
              <a:rPr lang="en-IN" sz="1400" dirty="0" err="1">
                <a:ea typeface="+mn-lt"/>
                <a:cs typeface="+mn-lt"/>
              </a:rPr>
              <a:t>binary_crossentropy</a:t>
            </a:r>
            <a:r>
              <a:rPr lang="en-IN" sz="1400" dirty="0">
                <a:ea typeface="+mn-lt"/>
                <a:cs typeface="+mn-lt"/>
              </a:rPr>
              <a:t>",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    optimizer=</a:t>
            </a:r>
            <a:r>
              <a:rPr lang="en-IN" sz="1400" dirty="0" err="1">
                <a:ea typeface="+mn-lt"/>
                <a:cs typeface="+mn-lt"/>
              </a:rPr>
              <a:t>tf.keras.optimizers.Adam</a:t>
            </a:r>
            <a:r>
              <a:rPr lang="en-IN" sz="1400" dirty="0">
                <a:ea typeface="+mn-lt"/>
                <a:cs typeface="+mn-lt"/>
              </a:rPr>
              <a:t>(</a:t>
            </a:r>
            <a:r>
              <a:rPr lang="en-IN" sz="1400" dirty="0" err="1">
                <a:ea typeface="+mn-lt"/>
                <a:cs typeface="+mn-lt"/>
              </a:rPr>
              <a:t>lr</a:t>
            </a:r>
            <a:r>
              <a:rPr lang="en-IN" sz="1400" dirty="0">
                <a:ea typeface="+mn-lt"/>
                <a:cs typeface="+mn-lt"/>
              </a:rPr>
              <a:t>),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    metrics=[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        </a:t>
            </a:r>
            <a:r>
              <a:rPr lang="en-IN" sz="1400" dirty="0" err="1">
                <a:ea typeface="+mn-lt"/>
                <a:cs typeface="+mn-lt"/>
              </a:rPr>
              <a:t>tf.keras.metrics.MeanIoU</a:t>
            </a:r>
            <a:r>
              <a:rPr lang="en-IN" sz="1400" dirty="0">
                <a:ea typeface="+mn-lt"/>
                <a:cs typeface="+mn-lt"/>
              </a:rPr>
              <a:t>(</a:t>
            </a:r>
            <a:r>
              <a:rPr lang="en-IN" sz="1400" dirty="0" err="1">
                <a:ea typeface="+mn-lt"/>
                <a:cs typeface="+mn-lt"/>
              </a:rPr>
              <a:t>num_classes</a:t>
            </a:r>
            <a:r>
              <a:rPr lang="en-IN" sz="1400" dirty="0">
                <a:ea typeface="+mn-lt"/>
                <a:cs typeface="+mn-lt"/>
              </a:rPr>
              <a:t>=2),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        </a:t>
            </a:r>
            <a:r>
              <a:rPr lang="en-IN" sz="1400" dirty="0" err="1">
                <a:ea typeface="+mn-lt"/>
                <a:cs typeface="+mn-lt"/>
              </a:rPr>
              <a:t>tf.keras.metrics.Recall</a:t>
            </a:r>
            <a:r>
              <a:rPr lang="en-IN" sz="1400" dirty="0">
                <a:ea typeface="+mn-lt"/>
                <a:cs typeface="+mn-lt"/>
              </a:rPr>
              <a:t>(),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        </a:t>
            </a:r>
            <a:r>
              <a:rPr lang="en-IN" sz="1400" dirty="0" err="1">
                <a:ea typeface="+mn-lt"/>
                <a:cs typeface="+mn-lt"/>
              </a:rPr>
              <a:t>tf.keras.metrics.Precision</a:t>
            </a:r>
            <a:r>
              <a:rPr lang="en-IN" sz="1400" dirty="0">
                <a:ea typeface="+mn-lt"/>
                <a:cs typeface="+mn-lt"/>
              </a:rPr>
              <a:t>()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    ]</a:t>
            </a:r>
            <a:endParaRPr lang="en-IN" sz="1400" dirty="0"/>
          </a:p>
          <a:p>
            <a:r>
              <a:rPr lang="en-IN" sz="1400" dirty="0">
                <a:ea typeface="+mn-lt"/>
                <a:cs typeface="+mn-lt"/>
              </a:rPr>
              <a:t>    )</a:t>
            </a:r>
            <a:endParaRPr lang="en-IN" sz="1400" dirty="0"/>
          </a:p>
          <a:p>
            <a:pPr>
              <a:lnSpc>
                <a:spcPct val="150000"/>
              </a:lnSpc>
            </a:pPr>
            <a:endParaRPr lang="en-IN" dirty="0">
              <a:solidFill>
                <a:srgbClr val="BBDAFF"/>
              </a:solidFill>
              <a:latin typeface="Consolas"/>
              <a:cs typeface="Times New Roman"/>
            </a:endParaRPr>
          </a:p>
          <a:p>
            <a:endParaRPr lang="en-IN" dirty="0">
              <a:latin typeface="Trebuchet MS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F90D7-7BA2-0A03-42FE-EC433749481D}"/>
              </a:ext>
            </a:extLst>
          </p:cNvPr>
          <p:cNvSpPr txBox="1"/>
          <p:nvPr/>
        </p:nvSpPr>
        <p:spPr>
          <a:xfrm>
            <a:off x="653783" y="3955766"/>
            <a:ext cx="39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-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340A-C283-83AF-8D97-C7C429EC7D64}"/>
              </a:ext>
            </a:extLst>
          </p:cNvPr>
          <p:cNvSpPr txBox="1"/>
          <p:nvPr/>
        </p:nvSpPr>
        <p:spPr>
          <a:xfrm>
            <a:off x="719097" y="4410634"/>
            <a:ext cx="9834282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0" dirty="0" err="1">
                <a:effectLst/>
                <a:ea typeface="+mn-lt"/>
                <a:cs typeface="+mn-lt"/>
              </a:rPr>
              <a:t>model.fit</a:t>
            </a:r>
            <a:r>
              <a:rPr lang="en-US" sz="1400" b="0" dirty="0">
                <a:effectLst/>
                <a:ea typeface="+mn-lt"/>
                <a:cs typeface="+mn-lt"/>
              </a:rPr>
              <a:t>(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      </a:t>
            </a:r>
            <a:r>
              <a:rPr lang="en-US" sz="1400" b="0" dirty="0" err="1">
                <a:effectLst/>
                <a:ea typeface="+mn-lt"/>
                <a:cs typeface="+mn-lt"/>
              </a:rPr>
              <a:t>train</a:t>
            </a:r>
            <a:r>
              <a:rPr lang="en-US" sz="1400" dirty="0" err="1">
                <a:ea typeface="+mn-lt"/>
                <a:cs typeface="+mn-lt"/>
              </a:rPr>
              <a:t>_dataset</a:t>
            </a:r>
            <a:r>
              <a:rPr lang="en-US" sz="1400" b="0" dirty="0">
                <a:effectLst/>
                <a:ea typeface="+mn-lt"/>
                <a:cs typeface="+mn-lt"/>
              </a:rPr>
              <a:t>,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      </a:t>
            </a:r>
            <a:r>
              <a:rPr lang="en-US" sz="1400" dirty="0" err="1">
                <a:ea typeface="+mn-lt"/>
                <a:cs typeface="+mn-lt"/>
              </a:rPr>
              <a:t>validation_data</a:t>
            </a:r>
            <a:r>
              <a:rPr lang="en-US" sz="1400" dirty="0">
                <a:ea typeface="+mn-lt"/>
                <a:cs typeface="+mn-lt"/>
              </a:rPr>
              <a:t>=</a:t>
            </a:r>
            <a:r>
              <a:rPr lang="en-US" sz="1400" dirty="0" err="1">
                <a:ea typeface="+mn-lt"/>
                <a:cs typeface="+mn-lt"/>
              </a:rPr>
              <a:t>test</a:t>
            </a:r>
            <a:r>
              <a:rPr lang="en-US" sz="1400" b="0" dirty="0" err="1">
                <a:effectLst/>
                <a:ea typeface="+mn-lt"/>
                <a:cs typeface="+mn-lt"/>
              </a:rPr>
              <a:t>_</a:t>
            </a:r>
            <a:r>
              <a:rPr lang="en-US" sz="1400" dirty="0" err="1">
                <a:ea typeface="+mn-lt"/>
                <a:cs typeface="+mn-lt"/>
              </a:rPr>
              <a:t>dataset</a:t>
            </a:r>
            <a:r>
              <a:rPr lang="en-US" sz="1400" b="0" dirty="0">
                <a:effectLst/>
                <a:ea typeface="+mn-lt"/>
                <a:cs typeface="+mn-lt"/>
              </a:rPr>
              <a:t>,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     </a:t>
            </a:r>
            <a:r>
              <a:rPr lang="en-US" sz="1400" b="0" dirty="0">
                <a:effectLst/>
                <a:ea typeface="+mn-lt"/>
                <a:cs typeface="+mn-lt"/>
              </a:rPr>
              <a:t> epochs=</a:t>
            </a:r>
            <a:r>
              <a:rPr lang="en-US" sz="1400" dirty="0">
                <a:ea typeface="+mn-lt"/>
                <a:cs typeface="+mn-lt"/>
              </a:rPr>
              <a:t>epochs,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    </a:t>
            </a:r>
            <a:r>
              <a:rPr lang="en-US" sz="1400" dirty="0" err="1">
                <a:ea typeface="+mn-lt"/>
                <a:cs typeface="+mn-lt"/>
              </a:rPr>
              <a:t>steps_per_epoch</a:t>
            </a:r>
            <a:r>
              <a:rPr lang="en-US" sz="1400" dirty="0">
                <a:ea typeface="+mn-lt"/>
                <a:cs typeface="+mn-lt"/>
              </a:rPr>
              <a:t>=</a:t>
            </a:r>
            <a:r>
              <a:rPr lang="en-US" sz="1400" dirty="0" err="1">
                <a:ea typeface="+mn-lt"/>
                <a:cs typeface="+mn-lt"/>
              </a:rPr>
              <a:t>train_steps</a:t>
            </a:r>
            <a:r>
              <a:rPr lang="en-US" sz="1400" b="0" dirty="0">
                <a:effectLst/>
                <a:ea typeface="+mn-lt"/>
                <a:cs typeface="+mn-lt"/>
              </a:rPr>
              <a:t>,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    </a:t>
            </a:r>
            <a:r>
              <a:rPr lang="en-US" sz="1400" b="0" dirty="0">
                <a:effectLst/>
                <a:ea typeface="+mn-lt"/>
                <a:cs typeface="+mn-lt"/>
              </a:rPr>
              <a:t>  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0" dirty="0" err="1">
                <a:effectLst/>
                <a:ea typeface="+mn-lt"/>
                <a:cs typeface="+mn-lt"/>
              </a:rPr>
              <a:t>validation_</a:t>
            </a:r>
            <a:r>
              <a:rPr lang="en-US" sz="1400" dirty="0" err="1">
                <a:ea typeface="+mn-lt"/>
                <a:cs typeface="+mn-lt"/>
              </a:rPr>
              <a:t>steps</a:t>
            </a:r>
            <a:r>
              <a:rPr lang="en-US" sz="1400" b="0" dirty="0">
                <a:effectLst/>
                <a:ea typeface="+mn-lt"/>
                <a:cs typeface="+mn-lt"/>
              </a:rPr>
              <a:t>=</a:t>
            </a:r>
            <a:r>
              <a:rPr lang="en-US" sz="1400" b="0" dirty="0" err="1">
                <a:effectLst/>
                <a:ea typeface="+mn-lt"/>
                <a:cs typeface="+mn-lt"/>
              </a:rPr>
              <a:t>test_</a:t>
            </a:r>
            <a:r>
              <a:rPr lang="en-US" sz="1400" dirty="0" err="1">
                <a:ea typeface="+mn-lt"/>
                <a:cs typeface="+mn-lt"/>
              </a:rPr>
              <a:t>steps</a:t>
            </a:r>
            <a:r>
              <a:rPr lang="en-US" sz="1400" dirty="0">
                <a:ea typeface="+mn-lt"/>
                <a:cs typeface="+mn-lt"/>
              </a:rPr>
              <a:t>,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    callbacks=callbacks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)</a:t>
            </a:r>
            <a:endParaRPr lang="en-US" sz="1400" dirty="0"/>
          </a:p>
          <a:p>
            <a:endParaRPr lang="en-US" b="0" dirty="0">
              <a:solidFill>
                <a:srgbClr val="BBDAFF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5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B993D-CBDF-DAC4-7DCB-15E73ACF8A36}"/>
              </a:ext>
            </a:extLst>
          </p:cNvPr>
          <p:cNvSpPr txBox="1"/>
          <p:nvPr/>
        </p:nvSpPr>
        <p:spPr>
          <a:xfrm>
            <a:off x="2770094" y="177720"/>
            <a:ext cx="665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lgerian" panose="04020705040A02060702" pitchFamily="82" charset="0"/>
              </a:rPr>
              <a:t>MODEL SUMMARY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BB0D1-DDF3-D78B-5A83-87C12E2C1B3C}"/>
              </a:ext>
            </a:extLst>
          </p:cNvPr>
          <p:cNvSpPr txBox="1"/>
          <p:nvPr/>
        </p:nvSpPr>
        <p:spPr>
          <a:xfrm>
            <a:off x="557500" y="1454984"/>
            <a:ext cx="46599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0" dirty="0">
                <a:effectLst/>
                <a:latin typeface="Consolas"/>
              </a:rPr>
              <a:t>Command:-</a:t>
            </a:r>
            <a:r>
              <a:rPr lang="en-IN" dirty="0">
                <a:latin typeface="Consolas"/>
              </a:rPr>
              <a:t> </a:t>
            </a:r>
            <a:endParaRPr lang="en-US" dirty="0"/>
          </a:p>
          <a:p>
            <a:r>
              <a:rPr lang="en-IN" dirty="0">
                <a:latin typeface="Consolas"/>
              </a:rPr>
              <a:t>Model.summary()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Trebuchet MS" panose="020B0603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2D5A0-C10B-8234-998D-101861FDB7C3}"/>
              </a:ext>
            </a:extLst>
          </p:cNvPr>
          <p:cNvSpPr txBox="1"/>
          <p:nvPr/>
        </p:nvSpPr>
        <p:spPr>
          <a:xfrm>
            <a:off x="4446494" y="890773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- </a:t>
            </a:r>
            <a:endParaRPr lang="en-I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F50F12-ED92-9ED8-118E-2CE5CE15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86" y="700903"/>
            <a:ext cx="6400800" cy="3812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56D20E-667F-B189-8CB6-202F6FE19404}"/>
              </a:ext>
            </a:extLst>
          </p:cNvPr>
          <p:cNvSpPr txBox="1"/>
          <p:nvPr/>
        </p:nvSpPr>
        <p:spPr>
          <a:xfrm>
            <a:off x="8813799" y="4413363"/>
            <a:ext cx="229508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/>
              <a:t>.</a:t>
            </a:r>
            <a:endParaRPr lang="en-US" sz="900"/>
          </a:p>
          <a:p>
            <a:pPr algn="ctr"/>
            <a:r>
              <a:rPr lang="en-US" sz="900" b="1" dirty="0"/>
              <a:t>.</a:t>
            </a:r>
          </a:p>
          <a:p>
            <a:pPr algn="ctr"/>
            <a:r>
              <a:rPr lang="en-US" sz="900" b="1" dirty="0"/>
              <a:t>.</a:t>
            </a:r>
          </a:p>
          <a:p>
            <a:pPr algn="ctr"/>
            <a:r>
              <a:rPr lang="en-US" sz="900" b="1" dirty="0"/>
              <a:t>.</a:t>
            </a:r>
          </a:p>
          <a:p>
            <a:pPr algn="ctr"/>
            <a:r>
              <a:rPr lang="en-US" sz="900" b="1" dirty="0"/>
              <a:t>.</a:t>
            </a:r>
          </a:p>
          <a:p>
            <a:endParaRPr lang="en-US" dirty="0"/>
          </a:p>
        </p:txBody>
      </p:sp>
      <p:pic>
        <p:nvPicPr>
          <p:cNvPr id="6" name="Picture 8" descr="Calendar&#10;&#10;Description automatically generated">
            <a:extLst>
              <a:ext uri="{FF2B5EF4-FFF2-40B4-BE49-F238E27FC236}">
                <a16:creationId xmlns:a16="http://schemas.microsoft.com/office/drawing/2014/main" id="{68A4CFCB-810D-0196-FFD2-A755A245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86" y="5155885"/>
            <a:ext cx="6400800" cy="16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4D866-7E29-5A8F-3BC0-AB9FFAE515C0}"/>
              </a:ext>
            </a:extLst>
          </p:cNvPr>
          <p:cNvSpPr txBox="1"/>
          <p:nvPr/>
        </p:nvSpPr>
        <p:spPr>
          <a:xfrm>
            <a:off x="2987808" y="274064"/>
            <a:ext cx="656472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u="sng" dirty="0">
                <a:latin typeface="Algerian"/>
              </a:rPr>
              <a:t>PREDICTION FROM RANDOML INPUTS</a:t>
            </a:r>
            <a:endParaRPr lang="en-IN" sz="2800" u="sng" dirty="0">
              <a:latin typeface="Algerian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3708066-5CFE-0E2E-2789-6A176B3E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1" y="1600429"/>
            <a:ext cx="2993571" cy="200251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02E9825-79DC-2BDC-4293-6BDD4521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4203246"/>
            <a:ext cx="2993571" cy="167367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E39C0CA-E30B-ED7A-1329-8F2775E62D0B}"/>
              </a:ext>
            </a:extLst>
          </p:cNvPr>
          <p:cNvSpPr/>
          <p:nvPr/>
        </p:nvSpPr>
        <p:spPr>
          <a:xfrm>
            <a:off x="4676888" y="2463006"/>
            <a:ext cx="925285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F62539-1701-BF07-E309-7F3915DAD1A8}"/>
              </a:ext>
            </a:extLst>
          </p:cNvPr>
          <p:cNvSpPr/>
          <p:nvPr/>
        </p:nvSpPr>
        <p:spPr>
          <a:xfrm>
            <a:off x="4676888" y="4901406"/>
            <a:ext cx="925285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8B04F8B-4744-FCB0-C587-7E68CF93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72" y="1600429"/>
            <a:ext cx="2993571" cy="200251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B0A902C-55B7-0276-761D-15647C2FF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71" y="4203247"/>
            <a:ext cx="2939142" cy="16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39814-DCDD-F97A-2A3A-29514C911C0A}"/>
              </a:ext>
            </a:extLst>
          </p:cNvPr>
          <p:cNvSpPr txBox="1"/>
          <p:nvPr/>
        </p:nvSpPr>
        <p:spPr>
          <a:xfrm>
            <a:off x="2402907" y="426243"/>
            <a:ext cx="6610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lgerian"/>
              </a:rPr>
              <a:t>PRECISION AND RECALL WHEN TRAINED ON 3 EPOCHS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F668860-7FE6-E8CA-B684-48A5556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46168"/>
            <a:ext cx="12191999" cy="1944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E24B7-79AF-4AB1-3062-FF7FC57EE597}"/>
              </a:ext>
            </a:extLst>
          </p:cNvPr>
          <p:cNvSpPr txBox="1"/>
          <p:nvPr/>
        </p:nvSpPr>
        <p:spPr>
          <a:xfrm>
            <a:off x="637834" y="1403237"/>
            <a:ext cx="27922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Hyperparameters-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CC84-97B4-13E7-2578-28FF1414B7F5}"/>
              </a:ext>
            </a:extLst>
          </p:cNvPr>
          <p:cNvSpPr txBox="1"/>
          <p:nvPr/>
        </p:nvSpPr>
        <p:spPr>
          <a:xfrm>
            <a:off x="1048883" y="1956026"/>
            <a:ext cx="389493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ea typeface="+mn-lt"/>
                <a:cs typeface="+mn-lt"/>
              </a:rPr>
              <a:t>   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dataset_path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= "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people_segmentation</a:t>
            </a:r>
            <a:r>
              <a:rPr lang="en-US" sz="1600" dirty="0">
                <a:latin typeface="Times New Roman"/>
                <a:ea typeface="+mn-lt"/>
                <a:cs typeface="+mn-lt"/>
              </a:rPr>
              <a:t>"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input_shape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= (256, 256, 3)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batch_size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= 12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epochs = 3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lr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= 1e-4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model_path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= "unet.h5"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csv_path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= "data.csv"</a:t>
            </a:r>
            <a:endParaRPr lang="en-US" sz="1600"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339E6-47AF-1574-F7DD-91572D62FE8F}"/>
              </a:ext>
            </a:extLst>
          </p:cNvPr>
          <p:cNvSpPr txBox="1"/>
          <p:nvPr/>
        </p:nvSpPr>
        <p:spPr>
          <a:xfrm>
            <a:off x="3200400" y="2510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lgerian" panose="04020705040A02060702" pitchFamily="82" charset="0"/>
              </a:rPr>
              <a:t>WORK PROGRESS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DD507-06E1-9B37-6B43-C6954C507958}"/>
              </a:ext>
            </a:extLst>
          </p:cNvPr>
          <p:cNvSpPr txBox="1"/>
          <p:nvPr/>
        </p:nvSpPr>
        <p:spPr>
          <a:xfrm>
            <a:off x="869577" y="1143000"/>
            <a:ext cx="4814048" cy="466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in this semester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Study Semantic segmentation, U-Net Architecture and Deep Learning.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Build a U-Net model.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Model Training.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Model Testing on random inputs.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EAA94-0CC5-51A7-0B17-D30EE71B3628}"/>
              </a:ext>
            </a:extLst>
          </p:cNvPr>
          <p:cNvSpPr txBox="1"/>
          <p:nvPr/>
        </p:nvSpPr>
        <p:spPr>
          <a:xfrm>
            <a:off x="6508377" y="1143000"/>
            <a:ext cx="502727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for next semester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Work on video background changer.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Work on increasing accuracy more.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Will develop the UI for model on one of following methods –</a:t>
            </a:r>
          </a:p>
          <a:p>
            <a:r>
              <a:rPr lang="en-US" dirty="0">
                <a:latin typeface="Times New Roman"/>
                <a:cs typeface="Times New Roman"/>
              </a:rPr>
              <a:t>           =&gt; Live video Cam background changer.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           =&gt; Merging an Object into another video</a:t>
            </a:r>
          </a:p>
          <a:p>
            <a:r>
              <a:rPr lang="en-US" dirty="0">
                <a:latin typeface="Times New Roman"/>
                <a:cs typeface="Times New Roman"/>
              </a:rPr>
              <a:t>                  without green background.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40F1A-6CFE-6B8E-1493-06F22BEC7A7F}"/>
              </a:ext>
            </a:extLst>
          </p:cNvPr>
          <p:cNvSpPr txBox="1"/>
          <p:nvPr/>
        </p:nvSpPr>
        <p:spPr>
          <a:xfrm>
            <a:off x="2622176" y="2438400"/>
            <a:ext cx="6947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YOU.....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3C099-9741-0781-DF85-FDA63AF00E77}"/>
              </a:ext>
            </a:extLst>
          </p:cNvPr>
          <p:cNvSpPr txBox="1"/>
          <p:nvPr/>
        </p:nvSpPr>
        <p:spPr>
          <a:xfrm>
            <a:off x="869576" y="2205318"/>
            <a:ext cx="10452848" cy="14840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u="sng" dirty="0">
                <a:latin typeface="Algerian" panose="04020705040A02060702" pitchFamily="82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IN" sz="3200" dirty="0">
                <a:latin typeface="Algerian"/>
              </a:rPr>
              <a:t> IMAGE SEGMENTATION WITH MACHINE LEARNING 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8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1F804-1319-1F70-7A56-7FFEB72171C2}"/>
              </a:ext>
            </a:extLst>
          </p:cNvPr>
          <p:cNvSpPr txBox="1"/>
          <p:nvPr/>
        </p:nvSpPr>
        <p:spPr>
          <a:xfrm>
            <a:off x="832703" y="386499"/>
            <a:ext cx="539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95B33-C68D-D655-DDE4-A70E8F92FA13}"/>
              </a:ext>
            </a:extLst>
          </p:cNvPr>
          <p:cNvSpPr txBox="1"/>
          <p:nvPr/>
        </p:nvSpPr>
        <p:spPr>
          <a:xfrm>
            <a:off x="377072" y="1093822"/>
            <a:ext cx="1061458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The Image Segmentation is ability of computer to segment different object and precisely outline their entire form in an image . With that, we are significantly expand the scope of accuracy and precision among image annotation task and apply it to innovative technological advancements.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A75E0-5081-57F6-1793-A1CC5F0DDE1D}"/>
              </a:ext>
            </a:extLst>
          </p:cNvPr>
          <p:cNvSpPr txBox="1"/>
          <p:nvPr/>
        </p:nvSpPr>
        <p:spPr>
          <a:xfrm>
            <a:off x="832703" y="2479249"/>
            <a:ext cx="408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E22DF-5C2D-408F-7C85-9CF4183AA8A4}"/>
              </a:ext>
            </a:extLst>
          </p:cNvPr>
          <p:cNvSpPr txBox="1"/>
          <p:nvPr/>
        </p:nvSpPr>
        <p:spPr>
          <a:xfrm>
            <a:off x="377073" y="3255367"/>
            <a:ext cx="1061458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The goal of this project is to create a model that will be able to segment different objects and precisely outline their entire form in an image using concept of  U-Net architecture.</a:t>
            </a:r>
            <a:endParaRPr lang="en-US" dirty="0">
              <a:latin typeface="Trebuchet MS" panose="020B0603020202020204"/>
              <a:cs typeface="Times New Roman"/>
            </a:endParaRPr>
          </a:p>
          <a:p>
            <a:r>
              <a:rPr lang="en-IN" dirty="0">
                <a:latin typeface="Times New Roman"/>
                <a:cs typeface="Times New Roman"/>
              </a:rPr>
              <a:t>The major goal of proposed system is to determine best segmentation method and implement best fitting and optimal architecture so that we can get better precision and recall. 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89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8F08E7-DEEF-E7DC-6999-EBAC9AE9BA32}"/>
              </a:ext>
            </a:extLst>
          </p:cNvPr>
          <p:cNvSpPr txBox="1"/>
          <p:nvPr/>
        </p:nvSpPr>
        <p:spPr>
          <a:xfrm>
            <a:off x="708211" y="313764"/>
            <a:ext cx="796834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u="sng" dirty="0">
                <a:latin typeface="Algerian"/>
              </a:rPr>
              <a:t>Methodologies for IMAGE SEGMENTATION- 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B8179-8AF3-38B2-67EC-7C1FC08D094F}"/>
              </a:ext>
            </a:extLst>
          </p:cNvPr>
          <p:cNvSpPr txBox="1"/>
          <p:nvPr/>
        </p:nvSpPr>
        <p:spPr>
          <a:xfrm>
            <a:off x="457200" y="968189"/>
            <a:ext cx="10562344" cy="2085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Century"/>
                <a:ea typeface="Calibri" panose="020F0502020204030204" pitchFamily="34" charset="0"/>
              </a:rPr>
              <a:t>Dataset Used–</a:t>
            </a:r>
          </a:p>
          <a:p>
            <a:endParaRPr lang="en-US" sz="900" dirty="0">
              <a:effectLst/>
              <a:latin typeface="Century" panose="02040604050505020304" pitchFamily="18" charset="0"/>
              <a:ea typeface="Yu Gothic UI" panose="020B0500000000000000" pitchFamily="34" charset="-128"/>
            </a:endParaRPr>
          </a:p>
          <a:p>
            <a:r>
              <a:rPr lang="en-US" sz="1800" dirty="0">
                <a:effectLst/>
                <a:latin typeface="Century"/>
                <a:ea typeface="Yu Gothic UI"/>
              </a:rPr>
              <a:t>We used a Dataset </a:t>
            </a:r>
            <a:r>
              <a:rPr lang="en-US" dirty="0">
                <a:latin typeface="Century"/>
                <a:ea typeface="Yu Gothic UI"/>
              </a:rPr>
              <a:t>from www.kaggle.com.</a:t>
            </a:r>
            <a:r>
              <a:rPr lang="en-US" sz="1800" dirty="0">
                <a:effectLst/>
                <a:latin typeface="Century"/>
                <a:ea typeface="Yu Gothic UI"/>
              </a:rPr>
              <a:t> The name of this dataset is </a:t>
            </a:r>
            <a:r>
              <a:rPr lang="en-US" dirty="0">
                <a:latin typeface="Century"/>
                <a:ea typeface="Yu Gothic UI"/>
              </a:rPr>
              <a:t>people segmentation</a:t>
            </a:r>
            <a:endParaRPr lang="en-IN" dirty="0">
              <a:latin typeface="Century"/>
              <a:ea typeface="Yu Gothic UI"/>
            </a:endParaRPr>
          </a:p>
          <a:p>
            <a:r>
              <a:rPr lang="en-US" dirty="0">
                <a:latin typeface="Century"/>
                <a:ea typeface="Yu Gothic UI"/>
              </a:rPr>
              <a:t>In form of images and </a:t>
            </a:r>
            <a:r>
              <a:rPr lang="en-US" dirty="0" err="1">
                <a:latin typeface="Century"/>
                <a:ea typeface="Yu Gothic UI"/>
              </a:rPr>
              <a:t>mask_images</a:t>
            </a:r>
            <a:r>
              <a:rPr lang="en-US" dirty="0">
                <a:latin typeface="Century"/>
                <a:ea typeface="Yu Gothic UI"/>
              </a:rPr>
              <a:t> file</a:t>
            </a:r>
            <a:r>
              <a:rPr lang="en-US" sz="1800" dirty="0">
                <a:effectLst/>
                <a:latin typeface="Century"/>
                <a:ea typeface="Yu Gothic UI"/>
              </a:rPr>
              <a:t>. This dataset is basically a </a:t>
            </a:r>
            <a:r>
              <a:rPr lang="en-US" dirty="0">
                <a:latin typeface="Century"/>
                <a:ea typeface="Yu Gothic UI"/>
              </a:rPr>
              <a:t>image </a:t>
            </a:r>
            <a:r>
              <a:rPr lang="en-US" sz="1800" dirty="0">
                <a:effectLst/>
                <a:latin typeface="Century"/>
                <a:ea typeface="Yu Gothic UI"/>
              </a:rPr>
              <a:t>file which contains </a:t>
            </a:r>
            <a:r>
              <a:rPr lang="en-US" dirty="0">
                <a:latin typeface="Century"/>
                <a:ea typeface="Yu Gothic UI"/>
              </a:rPr>
              <a:t>5678 </a:t>
            </a:r>
            <a:r>
              <a:rPr lang="en-US" sz="1800" dirty="0">
                <a:effectLst/>
                <a:latin typeface="Century"/>
                <a:ea typeface="Yu Gothic UI"/>
              </a:rPr>
              <a:t>images of </a:t>
            </a:r>
            <a:r>
              <a:rPr lang="en-US" dirty="0">
                <a:latin typeface="Century"/>
                <a:ea typeface="Yu Gothic UI"/>
              </a:rPr>
              <a:t>people and  5678 images of</a:t>
            </a:r>
            <a:r>
              <a:rPr lang="en-US" sz="1800" dirty="0">
                <a:effectLst/>
                <a:latin typeface="Century"/>
                <a:ea typeface="Yu Gothic UI"/>
              </a:rPr>
              <a:t> </a:t>
            </a:r>
            <a:r>
              <a:rPr lang="en-US" dirty="0">
                <a:latin typeface="Century"/>
                <a:ea typeface="Yu Gothic UI"/>
              </a:rPr>
              <a:t>their mask of different sizes</a:t>
            </a:r>
            <a:r>
              <a:rPr lang="en-US" sz="1800" dirty="0">
                <a:effectLst/>
                <a:latin typeface="Century"/>
                <a:ea typeface="Yu Gothic UI"/>
              </a:rPr>
              <a:t>.</a:t>
            </a:r>
            <a:endParaRPr lang="en-IN" sz="1800" dirty="0">
              <a:effectLst/>
              <a:latin typeface="Century"/>
              <a:ea typeface="Yu Gothic UI"/>
            </a:endParaRPr>
          </a:p>
          <a:p>
            <a:pPr>
              <a:lnSpc>
                <a:spcPct val="20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D61D3-0177-16D6-DB14-B56A50D26C8D}"/>
              </a:ext>
            </a:extLst>
          </p:cNvPr>
          <p:cNvSpPr txBox="1"/>
          <p:nvPr/>
        </p:nvSpPr>
        <p:spPr>
          <a:xfrm>
            <a:off x="457200" y="2951315"/>
            <a:ext cx="39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LIBRARIES USED </a:t>
            </a:r>
            <a:r>
              <a:rPr lang="en-US" dirty="0">
                <a:latin typeface="Algerian" panose="04020705040A02060702" pitchFamily="82" charset="0"/>
              </a:rPr>
              <a:t>-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ECE17-026F-BFB1-A1EF-0991BEC6224F}"/>
              </a:ext>
            </a:extLst>
          </p:cNvPr>
          <p:cNvSpPr txBox="1"/>
          <p:nvPr/>
        </p:nvSpPr>
        <p:spPr>
          <a:xfrm>
            <a:off x="995082" y="3429000"/>
            <a:ext cx="4903694" cy="33654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Scikit Learn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OpenCV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MaxPool2D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Conv2DTranspose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7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C6E3F0-062E-DA8B-C790-E6311FB3EE1F}"/>
              </a:ext>
            </a:extLst>
          </p:cNvPr>
          <p:cNvSpPr txBox="1"/>
          <p:nvPr/>
        </p:nvSpPr>
        <p:spPr>
          <a:xfrm>
            <a:off x="591670" y="448237"/>
            <a:ext cx="72972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u="sng" dirty="0">
                <a:latin typeface="Algerian"/>
              </a:rPr>
              <a:t>MODEL USED – &gt; U-</a:t>
            </a:r>
            <a:r>
              <a:rPr lang="en-US" u="sng" dirty="0" err="1">
                <a:latin typeface="Algerian"/>
              </a:rPr>
              <a:t>NEt</a:t>
            </a:r>
            <a:r>
              <a:rPr lang="en-US" u="sng" dirty="0">
                <a:latin typeface="Algerian"/>
              </a:rPr>
              <a:t> Architecture</a:t>
            </a:r>
            <a:endParaRPr lang="en-US" u="sng" dirty="0">
              <a:latin typeface="Algerian" panose="04020705040A02060702" pitchFamily="82" charset="0"/>
            </a:endParaRPr>
          </a:p>
          <a:p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BCB4-84A2-279F-ED54-6011DAE09F70}"/>
              </a:ext>
            </a:extLst>
          </p:cNvPr>
          <p:cNvSpPr txBox="1"/>
          <p:nvPr/>
        </p:nvSpPr>
        <p:spPr>
          <a:xfrm>
            <a:off x="743279" y="840705"/>
            <a:ext cx="1084872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dirty="0">
              <a:latin typeface="Times New Roman"/>
              <a:ea typeface="Yu Gothic UI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/>
              <a:ea typeface="Yu Gothic UI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09AB5E5-1B20-7FA2-A250-7DB8CB8C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3" y="842212"/>
            <a:ext cx="10341427" cy="59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7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A3A7770-6CC0-CBEB-0098-D09A9E8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15" y="4337"/>
            <a:ext cx="9514114" cy="271275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EA0E91-3FB0-95FA-7EE4-BBC369EE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86" y="3013999"/>
            <a:ext cx="5399313" cy="1853260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E223F5D-04DA-187C-4AB6-8EF0F60D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57" y="5066147"/>
            <a:ext cx="8469085" cy="177667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9E23671-FAC6-B6B1-AB15-1AEB000FFE45}"/>
              </a:ext>
            </a:extLst>
          </p:cNvPr>
          <p:cNvSpPr/>
          <p:nvPr/>
        </p:nvSpPr>
        <p:spPr>
          <a:xfrm>
            <a:off x="7287532" y="3820431"/>
            <a:ext cx="74022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B69A0-BBA2-0F55-F5B3-12F918D19529}"/>
              </a:ext>
            </a:extLst>
          </p:cNvPr>
          <p:cNvSpPr txBox="1"/>
          <p:nvPr/>
        </p:nvSpPr>
        <p:spPr>
          <a:xfrm>
            <a:off x="1928" y="3560763"/>
            <a:ext cx="1414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MaxPooling-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D2FEC-2CEC-CC2A-03C7-D60A6341A7BB}"/>
              </a:ext>
            </a:extLst>
          </p:cNvPr>
          <p:cNvSpPr txBox="1"/>
          <p:nvPr/>
        </p:nvSpPr>
        <p:spPr>
          <a:xfrm>
            <a:off x="453" y="1043554"/>
            <a:ext cx="2652258" cy="668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Feature Extraction using feature channels-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AA009-640D-73A7-4B4C-2BDC470FB8B1}"/>
              </a:ext>
            </a:extLst>
          </p:cNvPr>
          <p:cNvSpPr txBox="1"/>
          <p:nvPr/>
        </p:nvSpPr>
        <p:spPr>
          <a:xfrm>
            <a:off x="227" y="5585391"/>
            <a:ext cx="240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Rectified Linear Unit-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AA857-0FA4-0385-E055-EA36881BC59A}"/>
              </a:ext>
            </a:extLst>
          </p:cNvPr>
          <p:cNvSpPr txBox="1"/>
          <p:nvPr/>
        </p:nvSpPr>
        <p:spPr>
          <a:xfrm>
            <a:off x="1458912" y="3604531"/>
            <a:ext cx="23812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2 by 2 filter with stride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3682A-0B12-206D-DAFE-236A34A4A0E2}"/>
              </a:ext>
            </a:extLst>
          </p:cNvPr>
          <p:cNvSpPr txBox="1"/>
          <p:nvPr/>
        </p:nvSpPr>
        <p:spPr>
          <a:xfrm>
            <a:off x="2446791" y="2648744"/>
            <a:ext cx="952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---------------------------------------------------------------------------------------------------------------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FC571-87B5-4CE4-30FE-70B57519DBFD}"/>
              </a:ext>
            </a:extLst>
          </p:cNvPr>
          <p:cNvSpPr txBox="1"/>
          <p:nvPr/>
        </p:nvSpPr>
        <p:spPr>
          <a:xfrm>
            <a:off x="2446791" y="4771458"/>
            <a:ext cx="952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---------------------------------------------------------------------------------------------------------------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8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1C7BF3-3150-7A9F-9F0D-F65EB05498E9}"/>
              </a:ext>
            </a:extLst>
          </p:cNvPr>
          <p:cNvSpPr txBox="1"/>
          <p:nvPr/>
        </p:nvSpPr>
        <p:spPr>
          <a:xfrm>
            <a:off x="622908" y="522629"/>
            <a:ext cx="537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 import LIBRARIES and dataset  – 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DDBD7-0E2B-3A39-4E40-C96908699AEE}"/>
              </a:ext>
            </a:extLst>
          </p:cNvPr>
          <p:cNvSpPr txBox="1"/>
          <p:nvPr/>
        </p:nvSpPr>
        <p:spPr>
          <a:xfrm>
            <a:off x="1068187" y="1342292"/>
            <a:ext cx="54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7CBC8-C118-33E8-E569-275EFC8E706C}"/>
              </a:ext>
            </a:extLst>
          </p:cNvPr>
          <p:cNvSpPr txBox="1"/>
          <p:nvPr/>
        </p:nvSpPr>
        <p:spPr>
          <a:xfrm>
            <a:off x="3192716" y="641"/>
            <a:ext cx="580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latin typeface="Algerian" panose="04020705040A02060702" pitchFamily="82" charset="0"/>
              </a:rPr>
              <a:t>PRE -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81755-C50C-A3AB-D6CD-BF97FA752B58}"/>
              </a:ext>
            </a:extLst>
          </p:cNvPr>
          <p:cNvSpPr txBox="1"/>
          <p:nvPr/>
        </p:nvSpPr>
        <p:spPr>
          <a:xfrm>
            <a:off x="933701" y="911741"/>
            <a:ext cx="9624431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os</a:t>
            </a:r>
            <a:endParaRPr lang="en-US" dirty="0" err="1"/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numpy</a:t>
            </a:r>
            <a:r>
              <a:rPr lang="en-US" sz="1400" dirty="0">
                <a:ea typeface="+mn-lt"/>
                <a:cs typeface="+mn-lt"/>
              </a:rPr>
              <a:t> as np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import cv2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from glob import glob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from </a:t>
            </a:r>
            <a:r>
              <a:rPr lang="en-US" sz="1400" dirty="0" err="1">
                <a:ea typeface="+mn-lt"/>
                <a:cs typeface="+mn-lt"/>
              </a:rPr>
              <a:t>sklearn.model_selection</a:t>
            </a:r>
            <a:r>
              <a:rPr lang="en-US" sz="1400" dirty="0">
                <a:ea typeface="+mn-lt"/>
                <a:cs typeface="+mn-lt"/>
              </a:rPr>
              <a:t> import </a:t>
            </a:r>
            <a:r>
              <a:rPr lang="en-US" sz="1400" dirty="0" err="1">
                <a:ea typeface="+mn-lt"/>
                <a:cs typeface="+mn-lt"/>
              </a:rPr>
              <a:t>train_test_split</a:t>
            </a:r>
            <a:endParaRPr lang="en-US" dirty="0" err="1"/>
          </a:p>
          <a:p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def </a:t>
            </a:r>
            <a:r>
              <a:rPr lang="en-US" sz="1400" dirty="0" err="1">
                <a:ea typeface="+mn-lt"/>
                <a:cs typeface="+mn-lt"/>
              </a:rPr>
              <a:t>load_dataset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dataset_path</a:t>
            </a:r>
            <a:r>
              <a:rPr lang="en-US" sz="1400" dirty="0">
                <a:ea typeface="+mn-lt"/>
                <a:cs typeface="+mn-lt"/>
              </a:rPr>
              <a:t>):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    images = glob(</a:t>
            </a:r>
            <a:r>
              <a:rPr lang="en-US" sz="1400" dirty="0" err="1">
                <a:ea typeface="+mn-lt"/>
                <a:cs typeface="+mn-lt"/>
              </a:rPr>
              <a:t>os.path.join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dataset_path</a:t>
            </a:r>
            <a:r>
              <a:rPr lang="en-US" sz="1400" dirty="0">
                <a:ea typeface="+mn-lt"/>
                <a:cs typeface="+mn-lt"/>
              </a:rPr>
              <a:t>, "images/*"))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    masks = glob(</a:t>
            </a:r>
            <a:r>
              <a:rPr lang="en-US" sz="1400" dirty="0" err="1">
                <a:ea typeface="+mn-lt"/>
                <a:cs typeface="+mn-lt"/>
              </a:rPr>
              <a:t>os.path.join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dataset_path</a:t>
            </a:r>
            <a:r>
              <a:rPr lang="en-US" sz="1400" dirty="0">
                <a:ea typeface="+mn-lt"/>
                <a:cs typeface="+mn-lt"/>
              </a:rPr>
              <a:t>, "masks/*"))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    </a:t>
            </a:r>
            <a:r>
              <a:rPr lang="en-US" sz="1400" dirty="0" err="1">
                <a:ea typeface="+mn-lt"/>
                <a:cs typeface="+mn-lt"/>
              </a:rPr>
              <a:t>train_x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test_x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train_test_split</a:t>
            </a:r>
            <a:r>
              <a:rPr lang="en-US" sz="1400" dirty="0">
                <a:ea typeface="+mn-lt"/>
                <a:cs typeface="+mn-lt"/>
              </a:rPr>
              <a:t>(images, </a:t>
            </a:r>
            <a:r>
              <a:rPr lang="en-US" sz="1400" dirty="0" err="1">
                <a:ea typeface="+mn-lt"/>
                <a:cs typeface="+mn-lt"/>
              </a:rPr>
              <a:t>test_size</a:t>
            </a:r>
            <a:r>
              <a:rPr lang="en-US" sz="1400" dirty="0">
                <a:ea typeface="+mn-lt"/>
                <a:cs typeface="+mn-lt"/>
              </a:rPr>
              <a:t>=0.2, </a:t>
            </a:r>
            <a:r>
              <a:rPr lang="en-US" sz="1400" dirty="0" err="1">
                <a:ea typeface="+mn-lt"/>
                <a:cs typeface="+mn-lt"/>
              </a:rPr>
              <a:t>random_state</a:t>
            </a:r>
            <a:r>
              <a:rPr lang="en-US" sz="1400" dirty="0">
                <a:ea typeface="+mn-lt"/>
                <a:cs typeface="+mn-lt"/>
              </a:rPr>
              <a:t>=42)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    </a:t>
            </a:r>
            <a:r>
              <a:rPr lang="en-US" sz="1400" dirty="0" err="1">
                <a:ea typeface="+mn-lt"/>
                <a:cs typeface="+mn-lt"/>
              </a:rPr>
              <a:t>train_y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test_y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train_test_split</a:t>
            </a:r>
            <a:r>
              <a:rPr lang="en-US" sz="1400" dirty="0">
                <a:ea typeface="+mn-lt"/>
                <a:cs typeface="+mn-lt"/>
              </a:rPr>
              <a:t>(masks, </a:t>
            </a:r>
            <a:r>
              <a:rPr lang="en-US" sz="1400" dirty="0" err="1">
                <a:ea typeface="+mn-lt"/>
                <a:cs typeface="+mn-lt"/>
              </a:rPr>
              <a:t>test_size</a:t>
            </a:r>
            <a:r>
              <a:rPr lang="en-US" sz="1400" dirty="0">
                <a:ea typeface="+mn-lt"/>
                <a:cs typeface="+mn-lt"/>
              </a:rPr>
              <a:t>=0.2, </a:t>
            </a:r>
            <a:r>
              <a:rPr lang="en-US" sz="1400" dirty="0" err="1">
                <a:ea typeface="+mn-lt"/>
                <a:cs typeface="+mn-lt"/>
              </a:rPr>
              <a:t>random_state</a:t>
            </a:r>
            <a:r>
              <a:rPr lang="en-US" sz="1400" dirty="0">
                <a:ea typeface="+mn-lt"/>
                <a:cs typeface="+mn-lt"/>
              </a:rPr>
              <a:t>=42)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sz="1400"/>
          </a:p>
          <a:p>
            <a:endParaRPr lang="en-US" sz="1400" dirty="0">
              <a:solidFill>
                <a:srgbClr val="000000"/>
              </a:solidFill>
              <a:latin typeface="Trebuchet MS"/>
            </a:endParaRPr>
          </a:p>
          <a:p>
            <a:endParaRPr lang="en-US" sz="1400" dirty="0">
              <a:solidFill>
                <a:srgbClr val="FFEEAD"/>
              </a:solidFill>
              <a:latin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AD289-72C7-D261-9EFD-DF23AB541217}"/>
              </a:ext>
            </a:extLst>
          </p:cNvPr>
          <p:cNvSpPr txBox="1"/>
          <p:nvPr/>
        </p:nvSpPr>
        <p:spPr>
          <a:xfrm>
            <a:off x="935490" y="3615077"/>
            <a:ext cx="49042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lgerian"/>
              </a:rPr>
              <a:t>Pre-processing data -</a:t>
            </a:r>
          </a:p>
          <a:p>
            <a:endParaRPr lang="en-US" dirty="0">
              <a:latin typeface="Algeri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ECA9C-92C4-F4BB-74F7-491742701DCC}"/>
              </a:ext>
            </a:extLst>
          </p:cNvPr>
          <p:cNvSpPr txBox="1"/>
          <p:nvPr/>
        </p:nvSpPr>
        <p:spPr>
          <a:xfrm>
            <a:off x="1072923" y="4008664"/>
            <a:ext cx="1076415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def preprocess(</a:t>
            </a:r>
            <a:r>
              <a:rPr lang="en-US" sz="1400" dirty="0" err="1">
                <a:ea typeface="+mn-lt"/>
                <a:cs typeface="+mn-lt"/>
              </a:rPr>
              <a:t>image_path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mask_path</a:t>
            </a:r>
            <a:r>
              <a:rPr lang="en-US" sz="1400" dirty="0">
                <a:ea typeface="+mn-lt"/>
                <a:cs typeface="+mn-lt"/>
              </a:rPr>
              <a:t>):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def f(</a:t>
            </a:r>
            <a:r>
              <a:rPr lang="en-US" sz="1400" dirty="0" err="1">
                <a:ea typeface="+mn-lt"/>
                <a:cs typeface="+mn-lt"/>
              </a:rPr>
              <a:t>image_path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mask_path</a:t>
            </a:r>
            <a:r>
              <a:rPr lang="en-US" sz="1400" dirty="0">
                <a:ea typeface="+mn-lt"/>
                <a:cs typeface="+mn-lt"/>
              </a:rPr>
              <a:t>):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    </a:t>
            </a:r>
            <a:r>
              <a:rPr lang="en-US" sz="1400" dirty="0" err="1">
                <a:ea typeface="+mn-lt"/>
                <a:cs typeface="+mn-lt"/>
              </a:rPr>
              <a:t>image_path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image_path.decode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    </a:t>
            </a:r>
            <a:r>
              <a:rPr lang="en-US" sz="1400" dirty="0" err="1">
                <a:ea typeface="+mn-lt"/>
                <a:cs typeface="+mn-lt"/>
              </a:rPr>
              <a:t>mask_path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mask_path.decode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    x = </a:t>
            </a:r>
            <a:r>
              <a:rPr lang="en-US" sz="1400" dirty="0" err="1">
                <a:ea typeface="+mn-lt"/>
                <a:cs typeface="+mn-lt"/>
              </a:rPr>
              <a:t>read_image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image_path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    y = </a:t>
            </a:r>
            <a:r>
              <a:rPr lang="en-US" sz="1400" dirty="0" err="1">
                <a:ea typeface="+mn-lt"/>
                <a:cs typeface="+mn-lt"/>
              </a:rPr>
              <a:t>read_mask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mask_path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    return x, y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image, mask = </a:t>
            </a:r>
            <a:r>
              <a:rPr lang="en-US" sz="1400" dirty="0" err="1">
                <a:ea typeface="+mn-lt"/>
                <a:cs typeface="+mn-lt"/>
              </a:rPr>
              <a:t>tf.numpy_function</a:t>
            </a:r>
            <a:r>
              <a:rPr lang="en-US" sz="1400" dirty="0">
                <a:ea typeface="+mn-lt"/>
                <a:cs typeface="+mn-lt"/>
              </a:rPr>
              <a:t>(f, [</a:t>
            </a:r>
            <a:r>
              <a:rPr lang="en-US" sz="1400" dirty="0" err="1">
                <a:ea typeface="+mn-lt"/>
                <a:cs typeface="+mn-lt"/>
              </a:rPr>
              <a:t>image_path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mask_path</a:t>
            </a:r>
            <a:r>
              <a:rPr lang="en-US" sz="1400" dirty="0">
                <a:ea typeface="+mn-lt"/>
                <a:cs typeface="+mn-lt"/>
              </a:rPr>
              <a:t>], [tf.float32, tf.float32])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</a:t>
            </a:r>
            <a:r>
              <a:rPr lang="en-US" sz="1400" dirty="0" err="1">
                <a:ea typeface="+mn-lt"/>
                <a:cs typeface="+mn-lt"/>
              </a:rPr>
              <a:t>image.set_shape</a:t>
            </a:r>
            <a:r>
              <a:rPr lang="en-US" sz="1400" dirty="0">
                <a:ea typeface="+mn-lt"/>
                <a:cs typeface="+mn-lt"/>
              </a:rPr>
              <a:t>([256, 256, 3])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  </a:t>
            </a:r>
            <a:r>
              <a:rPr lang="en-US" sz="1400" dirty="0" err="1">
                <a:ea typeface="+mn-lt"/>
                <a:cs typeface="+mn-lt"/>
              </a:rPr>
              <a:t>mask.set_shape</a:t>
            </a:r>
            <a:r>
              <a:rPr lang="en-US" sz="1400" dirty="0">
                <a:ea typeface="+mn-lt"/>
                <a:cs typeface="+mn-lt"/>
              </a:rPr>
              <a:t>([256, 256, 1])</a:t>
            </a:r>
            <a:endParaRPr lang="en-US" sz="1400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832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AB199-1A6A-3361-CDF7-058260284895}"/>
              </a:ext>
            </a:extLst>
          </p:cNvPr>
          <p:cNvSpPr txBox="1"/>
          <p:nvPr/>
        </p:nvSpPr>
        <p:spPr>
          <a:xfrm>
            <a:off x="2678525" y="245249"/>
            <a:ext cx="589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lgerian" panose="04020705040A02060702" pitchFamily="82" charset="0"/>
              </a:rPr>
              <a:t>Model construction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8924B-178C-BBF2-6C83-AB2FDA6B1E1C}"/>
              </a:ext>
            </a:extLst>
          </p:cNvPr>
          <p:cNvSpPr txBox="1"/>
          <p:nvPr/>
        </p:nvSpPr>
        <p:spPr>
          <a:xfrm>
            <a:off x="493698" y="768469"/>
            <a:ext cx="43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-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F0498-7BC2-DA68-0418-6998CAF0EEC0}"/>
              </a:ext>
            </a:extLst>
          </p:cNvPr>
          <p:cNvSpPr txBox="1"/>
          <p:nvPr/>
        </p:nvSpPr>
        <p:spPr>
          <a:xfrm>
            <a:off x="232441" y="1411020"/>
            <a:ext cx="1225411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="0" dirty="0">
                <a:effectLst/>
                <a:ea typeface="+mn-lt"/>
                <a:cs typeface="+mn-lt"/>
              </a:rPr>
              <a:t>from </a:t>
            </a:r>
            <a:r>
              <a:rPr lang="en-IN" sz="1400" dirty="0" err="1">
                <a:ea typeface="+mn-lt"/>
                <a:cs typeface="+mn-lt"/>
              </a:rPr>
              <a:t>tensorflow</a:t>
            </a:r>
            <a:r>
              <a:rPr lang="en-IN" sz="1400" b="0" dirty="0" err="1">
                <a:effectLst/>
                <a:ea typeface="+mn-lt"/>
                <a:cs typeface="+mn-lt"/>
              </a:rPr>
              <a:t>.keras.layers</a:t>
            </a:r>
            <a:r>
              <a:rPr lang="en-IN" sz="1400" b="0" dirty="0">
                <a:effectLst/>
                <a:ea typeface="+mn-lt"/>
                <a:cs typeface="+mn-lt"/>
              </a:rPr>
              <a:t> import </a:t>
            </a:r>
            <a:r>
              <a:rPr lang="en-IN" sz="1400" dirty="0">
                <a:ea typeface="+mn-lt"/>
                <a:cs typeface="+mn-lt"/>
              </a:rPr>
              <a:t>Conv2D</a:t>
            </a:r>
            <a:r>
              <a:rPr lang="en-IN" sz="1400" b="0" dirty="0">
                <a:effectLst/>
                <a:ea typeface="+mn-lt"/>
                <a:cs typeface="+mn-lt"/>
              </a:rPr>
              <a:t>, </a:t>
            </a:r>
            <a:r>
              <a:rPr lang="en-IN" sz="1400" dirty="0" err="1">
                <a:ea typeface="+mn-lt"/>
                <a:cs typeface="+mn-lt"/>
              </a:rPr>
              <a:t>BatchNormalization</a:t>
            </a:r>
            <a:r>
              <a:rPr lang="en-IN" sz="1400" b="0" dirty="0">
                <a:effectLst/>
                <a:ea typeface="+mn-lt"/>
                <a:cs typeface="+mn-lt"/>
              </a:rPr>
              <a:t>, </a:t>
            </a:r>
            <a:r>
              <a:rPr lang="en-IN" sz="1400" dirty="0">
                <a:ea typeface="+mn-lt"/>
                <a:cs typeface="+mn-lt"/>
              </a:rPr>
              <a:t>Activation</a:t>
            </a:r>
            <a:r>
              <a:rPr lang="en-IN" sz="1400" b="0" dirty="0">
                <a:effectLst/>
                <a:ea typeface="+mn-lt"/>
                <a:cs typeface="+mn-lt"/>
              </a:rPr>
              <a:t>, MaxPool2D</a:t>
            </a:r>
            <a:r>
              <a:rPr lang="en-IN" sz="1400" dirty="0">
                <a:ea typeface="+mn-lt"/>
                <a:cs typeface="+mn-lt"/>
              </a:rPr>
              <a:t>, Conv2DTranspose, Concatenate, Input</a:t>
            </a:r>
            <a:endParaRPr lang="en-US" sz="1400"/>
          </a:p>
          <a:p>
            <a:r>
              <a:rPr lang="en-IN" sz="1400" b="0" dirty="0">
                <a:effectLst/>
                <a:ea typeface="+mn-lt"/>
                <a:cs typeface="+mn-lt"/>
              </a:rPr>
              <a:t>from </a:t>
            </a:r>
            <a:r>
              <a:rPr lang="en-IN" sz="1400" dirty="0" err="1">
                <a:ea typeface="+mn-lt"/>
                <a:cs typeface="+mn-lt"/>
              </a:rPr>
              <a:t>tensorflow.</a:t>
            </a:r>
            <a:r>
              <a:rPr lang="en-IN" sz="1400" b="0" dirty="0" err="1">
                <a:effectLst/>
                <a:ea typeface="+mn-lt"/>
                <a:cs typeface="+mn-lt"/>
              </a:rPr>
              <a:t>keras.</a:t>
            </a:r>
            <a:r>
              <a:rPr lang="en-IN" sz="1400" dirty="0" err="1">
                <a:ea typeface="+mn-lt"/>
                <a:cs typeface="+mn-lt"/>
              </a:rPr>
              <a:t>models</a:t>
            </a:r>
            <a:r>
              <a:rPr lang="en-IN" sz="1400" dirty="0">
                <a:ea typeface="+mn-lt"/>
                <a:cs typeface="+mn-lt"/>
              </a:rPr>
              <a:t> </a:t>
            </a:r>
            <a:r>
              <a:rPr lang="en-IN" sz="1400" b="0" dirty="0">
                <a:effectLst/>
                <a:ea typeface="+mn-lt"/>
                <a:cs typeface="+mn-lt"/>
              </a:rPr>
              <a:t>import </a:t>
            </a:r>
            <a:r>
              <a:rPr lang="en-IN" sz="1400" dirty="0">
                <a:ea typeface="+mn-lt"/>
                <a:cs typeface="+mn-lt"/>
              </a:rPr>
              <a:t>Model</a:t>
            </a:r>
            <a:endParaRPr lang="en-IN" sz="1400"/>
          </a:p>
          <a:p>
            <a:endParaRPr lang="en-IN" sz="1400" dirty="0">
              <a:solidFill>
                <a:srgbClr val="FFEEAD"/>
              </a:solidFill>
              <a:latin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D3509-8709-F2B3-BA12-2804E55FD306}"/>
              </a:ext>
            </a:extLst>
          </p:cNvPr>
          <p:cNvSpPr txBox="1"/>
          <p:nvPr/>
        </p:nvSpPr>
        <p:spPr>
          <a:xfrm>
            <a:off x="494979" y="2321436"/>
            <a:ext cx="43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 -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B5561-D39E-0702-5311-D3E02AC5EE38}"/>
              </a:ext>
            </a:extLst>
          </p:cNvPr>
          <p:cNvSpPr txBox="1"/>
          <p:nvPr/>
        </p:nvSpPr>
        <p:spPr>
          <a:xfrm>
            <a:off x="863812" y="2778825"/>
            <a:ext cx="10322859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dirty="0">
                <a:latin typeface="Times New Roman"/>
                <a:cs typeface="Times New Roman"/>
              </a:rPr>
              <a:t>Convolutional block -</a:t>
            </a:r>
          </a:p>
          <a:p>
            <a:endParaRPr lang="en-IN" sz="1400" dirty="0">
              <a:latin typeface="Times New Roman"/>
              <a:cs typeface="Times New Roman"/>
            </a:endParaRPr>
          </a:p>
          <a:p>
            <a:r>
              <a:rPr lang="en-IN" sz="1400" dirty="0">
                <a:ea typeface="+mn-lt"/>
                <a:cs typeface="+mn-lt"/>
              </a:rPr>
              <a:t>def </a:t>
            </a:r>
            <a:r>
              <a:rPr lang="en-IN" sz="1400" dirty="0" err="1">
                <a:ea typeface="+mn-lt"/>
                <a:cs typeface="+mn-lt"/>
              </a:rPr>
              <a:t>conv_block</a:t>
            </a:r>
            <a:r>
              <a:rPr lang="en-IN" sz="1400" dirty="0">
                <a:ea typeface="+mn-lt"/>
                <a:cs typeface="+mn-lt"/>
              </a:rPr>
              <a:t>(input, </a:t>
            </a:r>
            <a:r>
              <a:rPr lang="en-IN" sz="1400" dirty="0" err="1">
                <a:ea typeface="+mn-lt"/>
                <a:cs typeface="+mn-lt"/>
              </a:rPr>
              <a:t>num_filters</a:t>
            </a:r>
            <a:r>
              <a:rPr lang="en-IN" sz="1400" dirty="0">
                <a:ea typeface="+mn-lt"/>
                <a:cs typeface="+mn-lt"/>
              </a:rPr>
              <a:t>):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x = Conv2D(</a:t>
            </a:r>
            <a:r>
              <a:rPr lang="en-IN" sz="1400" dirty="0" err="1">
                <a:ea typeface="+mn-lt"/>
                <a:cs typeface="+mn-lt"/>
              </a:rPr>
              <a:t>num_filters</a:t>
            </a:r>
            <a:r>
              <a:rPr lang="en-IN" sz="1400" dirty="0">
                <a:ea typeface="+mn-lt"/>
                <a:cs typeface="+mn-lt"/>
              </a:rPr>
              <a:t>, 3, padding="same")(input)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x = </a:t>
            </a:r>
            <a:r>
              <a:rPr lang="en-IN" sz="1400" dirty="0" err="1">
                <a:ea typeface="+mn-lt"/>
                <a:cs typeface="+mn-lt"/>
              </a:rPr>
              <a:t>BatchNormalization</a:t>
            </a:r>
            <a:r>
              <a:rPr lang="en-IN" sz="1400" dirty="0">
                <a:ea typeface="+mn-lt"/>
                <a:cs typeface="+mn-lt"/>
              </a:rPr>
              <a:t>()(x)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x = Activation("</a:t>
            </a:r>
            <a:r>
              <a:rPr lang="en-IN" sz="1400" dirty="0" err="1">
                <a:ea typeface="+mn-lt"/>
                <a:cs typeface="+mn-lt"/>
              </a:rPr>
              <a:t>relu</a:t>
            </a:r>
            <a:r>
              <a:rPr lang="en-IN" sz="1400" dirty="0">
                <a:ea typeface="+mn-lt"/>
                <a:cs typeface="+mn-lt"/>
              </a:rPr>
              <a:t>")(x)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x = Conv2D(</a:t>
            </a:r>
            <a:r>
              <a:rPr lang="en-IN" sz="1400" dirty="0" err="1">
                <a:ea typeface="+mn-lt"/>
                <a:cs typeface="+mn-lt"/>
              </a:rPr>
              <a:t>num_filters</a:t>
            </a:r>
            <a:r>
              <a:rPr lang="en-IN" sz="1400" dirty="0">
                <a:ea typeface="+mn-lt"/>
                <a:cs typeface="+mn-lt"/>
              </a:rPr>
              <a:t>, 3, padding="same")(x)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x = </a:t>
            </a:r>
            <a:r>
              <a:rPr lang="en-IN" sz="1400" dirty="0" err="1">
                <a:ea typeface="+mn-lt"/>
                <a:cs typeface="+mn-lt"/>
              </a:rPr>
              <a:t>BatchNormalization</a:t>
            </a:r>
            <a:r>
              <a:rPr lang="en-IN" sz="1400" dirty="0">
                <a:ea typeface="+mn-lt"/>
                <a:cs typeface="+mn-lt"/>
              </a:rPr>
              <a:t>()(x)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x = Activation("</a:t>
            </a:r>
            <a:r>
              <a:rPr lang="en-IN" sz="1400" dirty="0" err="1">
                <a:ea typeface="+mn-lt"/>
                <a:cs typeface="+mn-lt"/>
              </a:rPr>
              <a:t>relu</a:t>
            </a:r>
            <a:r>
              <a:rPr lang="en-IN" sz="1400" dirty="0">
                <a:ea typeface="+mn-lt"/>
                <a:cs typeface="+mn-lt"/>
              </a:rPr>
              <a:t>")(x)</a:t>
            </a:r>
            <a:endParaRPr lang="en-IN" dirty="0"/>
          </a:p>
          <a:p>
            <a:r>
              <a:rPr lang="en-IN" sz="1400" dirty="0">
                <a:latin typeface="Trebuchet MS"/>
                <a:cs typeface="Times New Roman"/>
              </a:rPr>
              <a:t>    Return x </a:t>
            </a:r>
          </a:p>
          <a:p>
            <a:endParaRPr lang="en-IN" sz="1400" dirty="0">
              <a:latin typeface="Trebuchet MS"/>
              <a:cs typeface="Times New Roman"/>
            </a:endParaRPr>
          </a:p>
          <a:p>
            <a:r>
              <a:rPr lang="en-IN" sz="1400" dirty="0">
                <a:latin typeface="Trebuchet MS"/>
                <a:cs typeface="Times New Roman"/>
              </a:rPr>
              <a:t>Encoder block -</a:t>
            </a:r>
            <a:endParaRPr lang="en-IN" dirty="0"/>
          </a:p>
          <a:p>
            <a:endParaRPr lang="en-IN" sz="1400" dirty="0">
              <a:latin typeface="Trebuchet MS"/>
              <a:cs typeface="Times New Roman"/>
            </a:endParaRPr>
          </a:p>
          <a:p>
            <a:r>
              <a:rPr lang="en-IN" sz="1400" dirty="0">
                <a:ea typeface="+mn-lt"/>
                <a:cs typeface="+mn-lt"/>
              </a:rPr>
              <a:t>def </a:t>
            </a:r>
            <a:r>
              <a:rPr lang="en-IN" sz="1400" dirty="0" err="1">
                <a:ea typeface="+mn-lt"/>
                <a:cs typeface="+mn-lt"/>
              </a:rPr>
              <a:t>encoder_block</a:t>
            </a:r>
            <a:r>
              <a:rPr lang="en-IN" sz="1400" dirty="0">
                <a:ea typeface="+mn-lt"/>
                <a:cs typeface="+mn-lt"/>
              </a:rPr>
              <a:t>(input, </a:t>
            </a:r>
            <a:r>
              <a:rPr lang="en-IN" sz="1400" dirty="0" err="1">
                <a:ea typeface="+mn-lt"/>
                <a:cs typeface="+mn-lt"/>
              </a:rPr>
              <a:t>num_filters</a:t>
            </a:r>
            <a:r>
              <a:rPr lang="en-IN" sz="1400" dirty="0">
                <a:ea typeface="+mn-lt"/>
                <a:cs typeface="+mn-lt"/>
              </a:rPr>
              <a:t>):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x = </a:t>
            </a:r>
            <a:r>
              <a:rPr lang="en-IN" sz="1400" dirty="0" err="1">
                <a:ea typeface="+mn-lt"/>
                <a:cs typeface="+mn-lt"/>
              </a:rPr>
              <a:t>conv_block</a:t>
            </a:r>
            <a:r>
              <a:rPr lang="en-IN" sz="1400" dirty="0">
                <a:ea typeface="+mn-lt"/>
                <a:cs typeface="+mn-lt"/>
              </a:rPr>
              <a:t>(input, </a:t>
            </a:r>
            <a:r>
              <a:rPr lang="en-IN" sz="1400" dirty="0" err="1">
                <a:ea typeface="+mn-lt"/>
                <a:cs typeface="+mn-lt"/>
              </a:rPr>
              <a:t>num_filters</a:t>
            </a:r>
            <a:r>
              <a:rPr lang="en-IN" sz="1400" dirty="0">
                <a:ea typeface="+mn-lt"/>
                <a:cs typeface="+mn-lt"/>
              </a:rPr>
              <a:t>)</a:t>
            </a:r>
            <a:endParaRPr lang="en-IN" dirty="0"/>
          </a:p>
          <a:p>
            <a:r>
              <a:rPr lang="en-IN" sz="1400" dirty="0">
                <a:ea typeface="+mn-lt"/>
                <a:cs typeface="+mn-lt"/>
              </a:rPr>
              <a:t>    p = MaxPool2D((2, 2))(x)</a:t>
            </a:r>
            <a:endParaRPr lang="en-IN" dirty="0"/>
          </a:p>
          <a:p>
            <a:r>
              <a:rPr lang="en-IN" sz="1400" dirty="0">
                <a:latin typeface="Trebuchet MS"/>
                <a:cs typeface="Times New Roman"/>
              </a:rPr>
              <a:t>    </a:t>
            </a:r>
            <a:r>
              <a:rPr lang="en-IN" sz="1400" dirty="0">
                <a:ea typeface="+mn-lt"/>
                <a:cs typeface="+mn-lt"/>
              </a:rPr>
              <a:t>return x, p</a:t>
            </a:r>
            <a:endParaRPr lang="en-IN" sz="1400" dirty="0">
              <a:latin typeface="Trebuchet MS"/>
              <a:cs typeface="Times New Roman"/>
            </a:endParaRPr>
          </a:p>
          <a:p>
            <a:endParaRPr lang="en-IN" sz="1400" dirty="0">
              <a:latin typeface="Trebuchet MS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433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B24E0-7941-02DE-86CA-3A81608831CB}"/>
              </a:ext>
            </a:extLst>
          </p:cNvPr>
          <p:cNvSpPr txBox="1"/>
          <p:nvPr/>
        </p:nvSpPr>
        <p:spPr>
          <a:xfrm>
            <a:off x="481919" y="212612"/>
            <a:ext cx="3515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Continue.....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6FF5-04AD-D829-CF7A-319F9939B30C}"/>
              </a:ext>
            </a:extLst>
          </p:cNvPr>
          <p:cNvSpPr txBox="1"/>
          <p:nvPr/>
        </p:nvSpPr>
        <p:spPr>
          <a:xfrm>
            <a:off x="864620" y="836272"/>
            <a:ext cx="6871266" cy="667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Decoder block -</a:t>
            </a:r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def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decoder_block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(input,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skip_features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num_filters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):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x = Conv2DTranspose(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num_filters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(2, 2), strides=2, padding="same")(input)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x = Concatenate()([x,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skip_features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])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x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conv_block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(x,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num_filters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    Return x </a:t>
            </a:r>
          </a:p>
          <a:p>
            <a:endParaRPr lang="en-US" sz="1400" dirty="0"/>
          </a:p>
          <a:p>
            <a:r>
              <a:rPr lang="en-US" sz="1600" dirty="0"/>
              <a:t>Model construction -</a:t>
            </a:r>
          </a:p>
          <a:p>
            <a:endParaRPr lang="en-US" sz="1600" dirty="0"/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def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build_unet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input_shape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):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inputs = Input(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input_shape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s1, p1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encoder_block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(inputs, 64)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s2, p2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encoder_block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(p1, 128)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s3, p3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encoder_block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(p2, 256)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s4, p4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encoder_block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(p3, 512)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b1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conv_block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(p4, 1024)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d1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decoder_block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(b1, s4, 512)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d2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decoder_block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(d1, s3, 256)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d3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decoder_block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(d2, s2, 128)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d4 =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decoder_block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(d3, s1, 64)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outputs = Conv2D(1, 1, padding="same", activation="sigmoid")(d4)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model = Model(inputs, outputs, name="U-Net")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    return model</a:t>
            </a:r>
            <a:endParaRPr lang="en-US" sz="1600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 sz="160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237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200</TotalTime>
  <Words>958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Kartikye Gautam</dc:creator>
  <cp:lastModifiedBy>Kartikye Gautam</cp:lastModifiedBy>
  <cp:revision>671</cp:revision>
  <dcterms:created xsi:type="dcterms:W3CDTF">2022-12-12T06:13:59Z</dcterms:created>
  <dcterms:modified xsi:type="dcterms:W3CDTF">2022-12-15T14:11:54Z</dcterms:modified>
</cp:coreProperties>
</file>