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</p:sldIdLst>
  <p:sldSz cx="28800425" cy="36036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CA5"/>
    <a:srgbClr val="F5B5F0"/>
    <a:srgbClr val="FCB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62" autoAdjust="0"/>
    <p:restoredTop sz="94660"/>
  </p:normalViewPr>
  <p:slideViewPr>
    <p:cSldViewPr snapToGrid="0">
      <p:cViewPr varScale="1">
        <p:scale>
          <a:sx n="22" d="100"/>
          <a:sy n="22" d="100"/>
        </p:scale>
        <p:origin x="16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5897602"/>
            <a:ext cx="24480361" cy="12545954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8927376"/>
            <a:ext cx="21600319" cy="8700416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DAB-8A3A-4CAB-8510-094FE548222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D1DF-AF2B-4777-9144-8F5B7A2A9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960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DAB-8A3A-4CAB-8510-094FE548222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D1DF-AF2B-4777-9144-8F5B7A2A9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37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918597"/>
            <a:ext cx="6210092" cy="305390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918597"/>
            <a:ext cx="18270270" cy="305390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DAB-8A3A-4CAB-8510-094FE548222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D1DF-AF2B-4777-9144-8F5B7A2A9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887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DAB-8A3A-4CAB-8510-094FE548222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D1DF-AF2B-4777-9144-8F5B7A2A9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03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8984048"/>
            <a:ext cx="24840367" cy="14990076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4115936"/>
            <a:ext cx="24840367" cy="7882927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DAB-8A3A-4CAB-8510-094FE548222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D1DF-AF2B-4777-9144-8F5B7A2A9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465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9592983"/>
            <a:ext cx="12240181" cy="22864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9592983"/>
            <a:ext cx="12240181" cy="22864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DAB-8A3A-4CAB-8510-094FE548222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D1DF-AF2B-4777-9144-8F5B7A2A9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13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18604"/>
            <a:ext cx="24840367" cy="69653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8833889"/>
            <a:ext cx="12183928" cy="4329352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3163241"/>
            <a:ext cx="12183928" cy="19361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8833889"/>
            <a:ext cx="12243932" cy="4329352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3163241"/>
            <a:ext cx="12243932" cy="19361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DAB-8A3A-4CAB-8510-094FE548222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D1DF-AF2B-4777-9144-8F5B7A2A9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3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DAB-8A3A-4CAB-8510-094FE548222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D1DF-AF2B-4777-9144-8F5B7A2A9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00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DAB-8A3A-4CAB-8510-094FE548222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D1DF-AF2B-4777-9144-8F5B7A2A9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855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402417"/>
            <a:ext cx="9288887" cy="8408458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5188561"/>
            <a:ext cx="14580215" cy="25609094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0810875"/>
            <a:ext cx="9288887" cy="20028483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DAB-8A3A-4CAB-8510-094FE548222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D1DF-AF2B-4777-9144-8F5B7A2A9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021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402417"/>
            <a:ext cx="9288887" cy="8408458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5188561"/>
            <a:ext cx="14580215" cy="25609094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0810875"/>
            <a:ext cx="9288887" cy="20028483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DAB-8A3A-4CAB-8510-094FE548222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D1DF-AF2B-4777-9144-8F5B7A2A9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121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918604"/>
            <a:ext cx="24840367" cy="696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9592983"/>
            <a:ext cx="24840367" cy="2286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33400273"/>
            <a:ext cx="6480096" cy="191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ADAB-8A3A-4CAB-8510-094FE548222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33400273"/>
            <a:ext cx="9720143" cy="191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33400273"/>
            <a:ext cx="6480096" cy="191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D1DF-AF2B-4777-9144-8F5B7A2A9E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7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1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r" defTabSz="2880086" rtl="1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r" defTabSz="2880086" rtl="1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r" defTabSz="2880086" rtl="1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r" defTabSz="2880086" rtl="1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r" defTabSz="2880086" rtl="1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r" defTabSz="2880086" rtl="1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r" defTabSz="2880086" rtl="1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r" defTabSz="2880086" rtl="1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r" defTabSz="2880086" rtl="1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880086" rtl="1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r" defTabSz="2880086" rtl="1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r" defTabSz="2880086" rtl="1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r" defTabSz="2880086" rtl="1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r" defTabSz="2880086" rtl="1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r" defTabSz="2880086" rtl="1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r" defTabSz="2880086" rtl="1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r" defTabSz="2880086" rtl="1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r" defTabSz="2880086" rtl="1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670">
              <a:schemeClr val="bg1"/>
            </a:gs>
            <a:gs pos="71000">
              <a:schemeClr val="accent1">
                <a:lumMod val="20000"/>
                <a:lumOff val="80000"/>
              </a:schemeClr>
            </a:gs>
            <a:gs pos="0">
              <a:schemeClr val="accent6">
                <a:lumMod val="20000"/>
                <a:lumOff val="80000"/>
              </a:schemeClr>
            </a:gs>
            <a:gs pos="86000">
              <a:schemeClr val="bg1">
                <a:lumMod val="0"/>
                <a:lumOff val="100000"/>
                <a:alpha val="93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תמונה 83">
            <a:extLst>
              <a:ext uri="{FF2B5EF4-FFF2-40B4-BE49-F238E27FC236}">
                <a16:creationId xmlns:a16="http://schemas.microsoft.com/office/drawing/2014/main" id="{DB413F01-7909-47CC-94B4-4152F84BDD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820" y="13257880"/>
            <a:ext cx="2872085" cy="17987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77">
            <a:extLst>
              <a:ext uri="{FF2B5EF4-FFF2-40B4-BE49-F238E27FC236}">
                <a16:creationId xmlns:a16="http://schemas.microsoft.com/office/drawing/2014/main" id="{7B616E6D-DAFC-4AFE-A0D0-5C1BA2A57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30" y="5797642"/>
            <a:ext cx="13956431" cy="6681319"/>
          </a:xfrm>
          <a:prstGeom prst="flowChartProcess">
            <a:avLst/>
          </a:prstGeom>
          <a:noFill/>
          <a:ln w="28575"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51221" tIns="25611" rIns="51221" bIns="25611" anchor="ctr"/>
          <a:lstStyle/>
          <a:p>
            <a:pPr algn="ctr" defTabSz="2420321" rtl="1"/>
            <a:endParaRPr lang="en-US" sz="6076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12A3DF4-AAA4-4EDF-AA7E-0985F4E9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922" y="2501726"/>
            <a:ext cx="19271254" cy="17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1143960" indent="-1143960" algn="ctr" defTabSz="3603474" rtl="1">
              <a:lnSpc>
                <a:spcPts val="6255"/>
              </a:lnSpc>
              <a:defRPr/>
            </a:pPr>
            <a:r>
              <a:rPr lang="he-IL" sz="5400" dirty="0"/>
              <a:t>רובוט צ'אט מונחה בינה מלאכותית לשירות לקוחות -אתר ציוד טכנלוגי</a:t>
            </a:r>
            <a:endParaRPr lang="en-US" sz="5400" dirty="0"/>
          </a:p>
          <a:p>
            <a:pPr marL="1143960" indent="-1143960" algn="ctr" defTabSz="3603474" rtl="1">
              <a:lnSpc>
                <a:spcPts val="6255"/>
              </a:lnSpc>
              <a:defRPr/>
            </a:pPr>
            <a:r>
              <a:rPr lang="he-IL" sz="8008" b="1" dirty="0">
                <a:solidFill>
                  <a:srgbClr val="002060"/>
                </a:solidFill>
                <a:cs typeface="+mj-cs"/>
              </a:rPr>
              <a:t> 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E4D3E2EB-47C1-49C2-9AB2-43600327D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709" y="3486221"/>
            <a:ext cx="17517621" cy="93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 eaLnBrk="1" hangingPunct="1"/>
            <a:r>
              <a:rPr lang="he-IL" sz="5503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j-cs"/>
              </a:rPr>
              <a:t>מציגים:אברהים</a:t>
            </a:r>
            <a:r>
              <a:rPr lang="he-IL" sz="5503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j-cs"/>
              </a:rPr>
              <a:t> קיס , סלים אליאס , שי </a:t>
            </a:r>
            <a:r>
              <a:rPr lang="he-IL" sz="5503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j-cs"/>
              </a:rPr>
              <a:t>מנצורי</a:t>
            </a:r>
            <a:r>
              <a:rPr lang="he-IL" sz="5503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j-cs"/>
              </a:rPr>
              <a:t> </a:t>
            </a:r>
            <a:endParaRPr lang="he-IL" sz="5503" dirty="0">
              <a:latin typeface="Calibri" pitchFamily="34" charset="0"/>
              <a:cs typeface="+mj-cs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41704F77-706C-4EF7-B86B-8B67B453D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4149" y="4378984"/>
            <a:ext cx="5197912" cy="93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e-IL" sz="5504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j-cs"/>
              </a:rPr>
              <a:t>מנחה:ד"ר</a:t>
            </a:r>
            <a:r>
              <a:rPr lang="he-IL" sz="5504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j-cs"/>
              </a:rPr>
              <a:t> סעיד </a:t>
            </a:r>
            <a:r>
              <a:rPr lang="he-IL" sz="5504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+mj-cs"/>
              </a:rPr>
              <a:t>עסלי</a:t>
            </a:r>
            <a:endParaRPr lang="LID4096" sz="5504" dirty="0">
              <a:latin typeface="Calibri" pitchFamily="34" charset="0"/>
              <a:cs typeface="+mj-cs"/>
            </a:endParaRPr>
          </a:p>
        </p:txBody>
      </p:sp>
      <p:sp>
        <p:nvSpPr>
          <p:cNvPr id="8" name="AutoShape 77">
            <a:extLst>
              <a:ext uri="{FF2B5EF4-FFF2-40B4-BE49-F238E27FC236}">
                <a16:creationId xmlns:a16="http://schemas.microsoft.com/office/drawing/2014/main" id="{84FAE958-2941-48B4-AC9E-D2319027A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334" y="5687751"/>
            <a:ext cx="13970363" cy="6836498"/>
          </a:xfrm>
          <a:prstGeom prst="flowChartProcess">
            <a:avLst/>
          </a:prstGeom>
          <a:noFill/>
          <a:ln w="28575"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51221" tIns="25611" rIns="51221" bIns="25611" anchor="ctr"/>
          <a:lstStyle/>
          <a:p>
            <a:pPr algn="ctr" defTabSz="2420321" rtl="1"/>
            <a:endParaRPr lang="en-US" sz="6076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CFCA54-788D-42F8-8547-59D85D610D3C}"/>
              </a:ext>
            </a:extLst>
          </p:cNvPr>
          <p:cNvSpPr txBox="1">
            <a:spLocks/>
          </p:cNvSpPr>
          <p:nvPr/>
        </p:nvSpPr>
        <p:spPr>
          <a:xfrm>
            <a:off x="18899088" y="5791755"/>
            <a:ext cx="9460707" cy="8408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r" defTabSz="2420447" rtl="1" eaLnBrk="0" hangingPunct="0">
              <a:defRPr/>
            </a:pPr>
            <a:r>
              <a:rPr lang="he-IL" sz="4502" b="1" dirty="0">
                <a:latin typeface="Calibri" pitchFamily="34" charset="0"/>
                <a:cs typeface="David" pitchFamily="2" charset="-79"/>
              </a:rPr>
              <a:t>[1]  מה הייתה הבעיה לפני המערכת?</a:t>
            </a:r>
            <a:endParaRPr lang="en-US" sz="4502" b="1" dirty="0">
              <a:latin typeface="Calibri" pitchFamily="34" charset="0"/>
              <a:cs typeface="David" pitchFamily="2" charset="-79"/>
            </a:endParaRPr>
          </a:p>
        </p:txBody>
      </p:sp>
      <p:sp>
        <p:nvSpPr>
          <p:cNvPr id="11" name="AutoShape 77">
            <a:extLst>
              <a:ext uri="{FF2B5EF4-FFF2-40B4-BE49-F238E27FC236}">
                <a16:creationId xmlns:a16="http://schemas.microsoft.com/office/drawing/2014/main" id="{A2165881-424A-4678-8FED-750FD5722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333" y="19877450"/>
            <a:ext cx="14046403" cy="16022540"/>
          </a:xfrm>
          <a:prstGeom prst="flowChartProcess">
            <a:avLst/>
          </a:prstGeom>
          <a:noFill/>
          <a:ln w="28575"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51221" tIns="25611" rIns="51221" bIns="25611" anchor="ctr"/>
          <a:lstStyle/>
          <a:p>
            <a:pPr algn="ctr" defTabSz="2420321" rtl="1"/>
            <a:endParaRPr lang="en-US" sz="6076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AutoShape 77">
            <a:extLst>
              <a:ext uri="{FF2B5EF4-FFF2-40B4-BE49-F238E27FC236}">
                <a16:creationId xmlns:a16="http://schemas.microsoft.com/office/drawing/2014/main" id="{0EF43591-F32B-42C5-BD42-B2B94BD3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64" y="26267800"/>
            <a:ext cx="13956430" cy="7793394"/>
          </a:xfrm>
          <a:prstGeom prst="flowChartProcess">
            <a:avLst/>
          </a:prstGeom>
          <a:noFill/>
          <a:ln w="28575"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51221" tIns="25611" rIns="51221" bIns="25611" anchor="ctr"/>
          <a:lstStyle/>
          <a:p>
            <a:pPr algn="ctr" defTabSz="2420321" rtl="1"/>
            <a:endParaRPr lang="en-US" sz="6076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AutoShape 77">
            <a:extLst>
              <a:ext uri="{FF2B5EF4-FFF2-40B4-BE49-F238E27FC236}">
                <a16:creationId xmlns:a16="http://schemas.microsoft.com/office/drawing/2014/main" id="{4029CFD6-B89F-40BB-B747-C94955DE9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32" y="19949442"/>
            <a:ext cx="13956430" cy="6057204"/>
          </a:xfrm>
          <a:prstGeom prst="flowChartProcess">
            <a:avLst/>
          </a:prstGeom>
          <a:noFill/>
          <a:ln w="28575"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51221" tIns="25611" rIns="51221" bIns="25611" anchor="ctr"/>
          <a:lstStyle/>
          <a:p>
            <a:pPr algn="ctr" defTabSz="2420321" rtl="1"/>
            <a:endParaRPr lang="en-US" sz="6076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AutoShape 77">
            <a:extLst>
              <a:ext uri="{FF2B5EF4-FFF2-40B4-BE49-F238E27FC236}">
                <a16:creationId xmlns:a16="http://schemas.microsoft.com/office/drawing/2014/main" id="{6CDFF7EF-E4AE-4DE3-8F87-5223C7BC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32" y="12732883"/>
            <a:ext cx="13956430" cy="6971468"/>
          </a:xfrm>
          <a:prstGeom prst="flowChartProcess">
            <a:avLst/>
          </a:prstGeom>
          <a:noFill/>
          <a:ln w="28575"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51221" tIns="25611" rIns="51221" bIns="25611" anchor="ctr"/>
          <a:lstStyle/>
          <a:p>
            <a:pPr algn="ctr" defTabSz="2420321" rtl="1"/>
            <a:endParaRPr lang="en-US" sz="6076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AutoShape 77">
            <a:extLst>
              <a:ext uri="{FF2B5EF4-FFF2-40B4-BE49-F238E27FC236}">
                <a16:creationId xmlns:a16="http://schemas.microsoft.com/office/drawing/2014/main" id="{183465E5-4130-43BB-A48B-D978CF7B4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64" y="34214575"/>
            <a:ext cx="13956430" cy="1685417"/>
          </a:xfrm>
          <a:prstGeom prst="flowChartProcess">
            <a:avLst/>
          </a:prstGeom>
          <a:noFill/>
          <a:ln w="28575"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51221" tIns="25611" rIns="51221" bIns="25611" anchor="ctr"/>
          <a:lstStyle/>
          <a:p>
            <a:pPr algn="ctr" defTabSz="2420321" rtl="1"/>
            <a:endParaRPr lang="en-US" sz="6076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1C5930F-0835-443B-B86E-42FBFC9CD0F5}"/>
              </a:ext>
            </a:extLst>
          </p:cNvPr>
          <p:cNvSpPr txBox="1">
            <a:spLocks/>
          </p:cNvSpPr>
          <p:nvPr/>
        </p:nvSpPr>
        <p:spPr>
          <a:xfrm>
            <a:off x="15969837" y="6466775"/>
            <a:ext cx="12310415" cy="6248527"/>
          </a:xfrm>
          <a:prstGeom prst="rect">
            <a:avLst/>
          </a:prstGeom>
        </p:spPr>
        <p:txBody>
          <a:bodyPr/>
          <a:lstStyle/>
          <a:p>
            <a:pPr algn="r" defTabSz="3602676" rtl="1">
              <a:lnSpc>
                <a:spcPct val="150000"/>
              </a:lnSpc>
            </a:pPr>
            <a:endParaRPr lang="en-US" sz="4004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203DE9-E5B0-4B00-9CBB-9AAA8DB0AA7D}"/>
              </a:ext>
            </a:extLst>
          </p:cNvPr>
          <p:cNvSpPr txBox="1">
            <a:spLocks/>
          </p:cNvSpPr>
          <p:nvPr/>
        </p:nvSpPr>
        <p:spPr>
          <a:xfrm>
            <a:off x="2314293" y="5854265"/>
            <a:ext cx="11887677" cy="840825"/>
          </a:xfrm>
          <a:prstGeom prst="rect">
            <a:avLst/>
          </a:prstGeom>
        </p:spPr>
        <p:txBody>
          <a:bodyPr/>
          <a:lstStyle/>
          <a:p>
            <a:pPr algn="r" defTabSz="2420447" rtl="1" eaLnBrk="0" hangingPunct="0">
              <a:defRPr/>
            </a:pPr>
            <a:r>
              <a:rPr lang="he-IL" sz="4502" b="1" dirty="0">
                <a:latin typeface="Calibri" pitchFamily="34" charset="0"/>
                <a:cs typeface="David" pitchFamily="2" charset="-79"/>
              </a:rPr>
              <a:t>[2]  מה אנחנו מציעים?  </a:t>
            </a:r>
            <a:endParaRPr lang="en-US" sz="4502" b="1" dirty="0">
              <a:latin typeface="Calibri" pitchFamily="34" charset="0"/>
              <a:cs typeface="David" pitchFamily="2" charset="-79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4A11D87B-7C70-4C13-AD5E-F2D52E461697}"/>
              </a:ext>
            </a:extLst>
          </p:cNvPr>
          <p:cNvSpPr txBox="1"/>
          <p:nvPr/>
        </p:nvSpPr>
        <p:spPr>
          <a:xfrm>
            <a:off x="5437872" y="9681843"/>
            <a:ext cx="8691219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הצ'אט </a:t>
            </a:r>
            <a:r>
              <a:rPr lang="he-IL" sz="3600" dirty="0" err="1">
                <a:latin typeface="David" panose="020E0502060401010101" pitchFamily="34" charset="-79"/>
                <a:cs typeface="David" panose="020E0502060401010101" pitchFamily="34" charset="-79"/>
              </a:rPr>
              <a:t>בוט</a:t>
            </a:r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 זמין תמיד למענה על שאלות ולמתן פתרונות לבעיות בכל שעות היממה.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אין צורך להמתין לנציג שירות אנושי, מה שמקצר את זמן ההמתנה ומשפר את חווית הלקוח.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7778D24C-0444-4EF9-AC2D-63956AC3DB29}"/>
              </a:ext>
            </a:extLst>
          </p:cNvPr>
          <p:cNvSpPr txBox="1"/>
          <p:nvPr/>
        </p:nvSpPr>
        <p:spPr>
          <a:xfrm>
            <a:off x="-226735" y="9700597"/>
            <a:ext cx="5118021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990" indent="-285990">
              <a:buFont typeface="Arial" panose="020B0604020202020204" pitchFamily="34" charset="0"/>
              <a:buChar char="•"/>
            </a:pPr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הצ'אט </a:t>
            </a:r>
            <a:r>
              <a:rPr lang="he-IL" sz="3600" dirty="0" err="1">
                <a:latin typeface="David" panose="020E0502060401010101" pitchFamily="34" charset="-79"/>
                <a:cs typeface="David" panose="020E0502060401010101" pitchFamily="34" charset="-79"/>
              </a:rPr>
              <a:t>בוט</a:t>
            </a:r>
            <a:r>
              <a:rPr lang="he-IL" sz="3600" dirty="0">
                <a:latin typeface="David" panose="020E0502060401010101" pitchFamily="34" charset="-79"/>
                <a:cs typeface="David" panose="020E0502060401010101" pitchFamily="34" charset="-79"/>
              </a:rPr>
              <a:t> משתמש בהעדפות הלקוח כדי להמליץ על טלפונים ומחשבים ניידים שמתאימים להם.</a:t>
            </a:r>
          </a:p>
        </p:txBody>
      </p:sp>
      <p:cxnSp>
        <p:nvCxnSpPr>
          <p:cNvPr id="20" name="מחבר מעוקל 25">
            <a:extLst>
              <a:ext uri="{FF2B5EF4-FFF2-40B4-BE49-F238E27FC236}">
                <a16:creationId xmlns:a16="http://schemas.microsoft.com/office/drawing/2014/main" id="{2D92DA9A-62C7-4004-8550-6D6A182595CF}"/>
              </a:ext>
            </a:extLst>
          </p:cNvPr>
          <p:cNvCxnSpPr>
            <a:cxnSpLocks/>
          </p:cNvCxnSpPr>
          <p:nvPr/>
        </p:nvCxnSpPr>
        <p:spPr>
          <a:xfrm flipV="1">
            <a:off x="4490747" y="7606595"/>
            <a:ext cx="1107676" cy="1866"/>
          </a:xfrm>
          <a:prstGeom prst="curvedConnector3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מעוקל 25">
            <a:extLst>
              <a:ext uri="{FF2B5EF4-FFF2-40B4-BE49-F238E27FC236}">
                <a16:creationId xmlns:a16="http://schemas.microsoft.com/office/drawing/2014/main" id="{9215A58B-5CF1-4D03-91AF-77448E6092F4}"/>
              </a:ext>
            </a:extLst>
          </p:cNvPr>
          <p:cNvCxnSpPr/>
          <p:nvPr/>
        </p:nvCxnSpPr>
        <p:spPr>
          <a:xfrm flipV="1">
            <a:off x="10135142" y="7606595"/>
            <a:ext cx="1107676" cy="1866"/>
          </a:xfrm>
          <a:prstGeom prst="curvedConnector3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1EEE00B5-8C81-49A9-81BC-326399DB284E}"/>
              </a:ext>
            </a:extLst>
          </p:cNvPr>
          <p:cNvSpPr txBox="1">
            <a:spLocks/>
          </p:cNvSpPr>
          <p:nvPr/>
        </p:nvSpPr>
        <p:spPr>
          <a:xfrm>
            <a:off x="24775885" y="12870041"/>
            <a:ext cx="3668495" cy="1525525"/>
          </a:xfrm>
          <a:prstGeom prst="rect">
            <a:avLst/>
          </a:prstGeom>
        </p:spPr>
        <p:txBody>
          <a:bodyPr/>
          <a:lstStyle/>
          <a:p>
            <a:pPr algn="r" defTabSz="2420447" rtl="1" eaLnBrk="0" hangingPunct="0">
              <a:defRPr/>
            </a:pPr>
            <a:r>
              <a:rPr lang="he-IL" sz="4502" b="1" dirty="0">
                <a:latin typeface="Calibri" pitchFamily="34" charset="0"/>
                <a:cs typeface="David" pitchFamily="2" charset="-79"/>
              </a:rPr>
              <a:t>[3]  ארכיטקטורת המערכת:</a:t>
            </a:r>
            <a:endParaRPr lang="en-US" sz="4502" b="1" dirty="0">
              <a:latin typeface="Calibri" pitchFamily="34" charset="0"/>
              <a:cs typeface="David" pitchFamily="2" charset="-79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03D23CF-E61F-4BC9-8478-3A86E59C2821}"/>
              </a:ext>
            </a:extLst>
          </p:cNvPr>
          <p:cNvSpPr txBox="1">
            <a:spLocks/>
          </p:cNvSpPr>
          <p:nvPr/>
        </p:nvSpPr>
        <p:spPr>
          <a:xfrm>
            <a:off x="2763524" y="12724218"/>
            <a:ext cx="11163665" cy="840825"/>
          </a:xfrm>
          <a:prstGeom prst="rect">
            <a:avLst/>
          </a:prstGeom>
        </p:spPr>
        <p:txBody>
          <a:bodyPr/>
          <a:lstStyle/>
          <a:p>
            <a:pPr algn="r" defTabSz="2420447" rtl="1" eaLnBrk="0" hangingPunct="0">
              <a:defRPr/>
            </a:pPr>
            <a:r>
              <a:rPr lang="he-IL" sz="4502" b="1" dirty="0">
                <a:latin typeface="Calibri" pitchFamily="34" charset="0"/>
                <a:cs typeface="David" pitchFamily="2" charset="-79"/>
              </a:rPr>
              <a:t>[4]  מה המערכת מציעה? </a:t>
            </a:r>
            <a:endParaRPr lang="en-US" sz="4502" b="1" dirty="0">
              <a:latin typeface="Calibri" pitchFamily="34" charset="0"/>
              <a:cs typeface="David" pitchFamily="2" charset="-79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A4D7AEF-FE13-4161-96BA-B13FF8E308CA}"/>
              </a:ext>
            </a:extLst>
          </p:cNvPr>
          <p:cNvSpPr txBox="1">
            <a:spLocks/>
          </p:cNvSpPr>
          <p:nvPr/>
        </p:nvSpPr>
        <p:spPr>
          <a:xfrm>
            <a:off x="11229106" y="34653020"/>
            <a:ext cx="2990929" cy="840825"/>
          </a:xfrm>
          <a:prstGeom prst="rect">
            <a:avLst/>
          </a:prstGeom>
        </p:spPr>
        <p:txBody>
          <a:bodyPr/>
          <a:lstStyle/>
          <a:p>
            <a:pPr algn="r" defTabSz="2420447" rtl="1" eaLnBrk="0" hangingPunct="0">
              <a:defRPr/>
            </a:pPr>
            <a:r>
              <a:rPr lang="he-IL" sz="4502" b="1" dirty="0">
                <a:latin typeface="Calibri" pitchFamily="34" charset="0"/>
                <a:cs typeface="David" pitchFamily="2" charset="-79"/>
              </a:rPr>
              <a:t>טכנולוגיות:</a:t>
            </a:r>
            <a:endParaRPr lang="en-US" sz="4502" b="1" dirty="0">
              <a:latin typeface="Calibri" pitchFamily="34" charset="0"/>
              <a:cs typeface="David" pitchFamily="2" charset="-79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2AA0DDA-6373-4A74-91AB-9C790567DEB6}"/>
              </a:ext>
            </a:extLst>
          </p:cNvPr>
          <p:cNvSpPr txBox="1">
            <a:spLocks/>
          </p:cNvSpPr>
          <p:nvPr/>
        </p:nvSpPr>
        <p:spPr>
          <a:xfrm>
            <a:off x="8339770" y="26456099"/>
            <a:ext cx="5778671" cy="897783"/>
          </a:xfrm>
          <a:prstGeom prst="rect">
            <a:avLst/>
          </a:prstGeom>
        </p:spPr>
        <p:txBody>
          <a:bodyPr/>
          <a:lstStyle/>
          <a:p>
            <a:pPr algn="r" defTabSz="2420447" rtl="1" eaLnBrk="0" hangingPunct="0">
              <a:defRPr/>
            </a:pPr>
            <a:r>
              <a:rPr lang="he-IL" sz="4502" b="1" dirty="0">
                <a:latin typeface="Calibri" pitchFamily="34" charset="0"/>
                <a:cs typeface="David" pitchFamily="2" charset="-79"/>
              </a:rPr>
              <a:t>[7</a:t>
            </a:r>
            <a:r>
              <a:rPr lang="he-IL" sz="4400" b="1" dirty="0">
                <a:latin typeface="Calibri" pitchFamily="34" charset="0"/>
                <a:cs typeface="David" pitchFamily="2" charset="-79"/>
              </a:rPr>
              <a:t>]  השגת היעדים : </a:t>
            </a:r>
            <a:endParaRPr lang="en-US" sz="4400" b="1" dirty="0">
              <a:latin typeface="Calibri" pitchFamily="34" charset="0"/>
              <a:cs typeface="David" pitchFamily="2" charset="-79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8D1942A-D9BD-400D-82E0-8A13989F52C4}"/>
              </a:ext>
            </a:extLst>
          </p:cNvPr>
          <p:cNvSpPr txBox="1">
            <a:spLocks/>
          </p:cNvSpPr>
          <p:nvPr/>
        </p:nvSpPr>
        <p:spPr>
          <a:xfrm>
            <a:off x="1629282" y="20131479"/>
            <a:ext cx="10067545" cy="1259857"/>
          </a:xfrm>
          <a:prstGeom prst="rect">
            <a:avLst/>
          </a:prstGeom>
        </p:spPr>
        <p:txBody>
          <a:bodyPr/>
          <a:lstStyle/>
          <a:p>
            <a:pPr algn="r" defTabSz="2420447" rtl="1" eaLnBrk="0" hangingPunct="0">
              <a:defRPr/>
            </a:pPr>
            <a:r>
              <a:rPr lang="he-IL" sz="4502" b="1" dirty="0">
                <a:latin typeface="Calibri" pitchFamily="34" charset="0"/>
                <a:cs typeface="David" pitchFamily="2" charset="-79"/>
              </a:rPr>
              <a:t>[5</a:t>
            </a:r>
            <a:r>
              <a:rPr lang="he-IL" sz="4400" b="1" dirty="0">
                <a:latin typeface="Calibri" pitchFamily="34" charset="0"/>
                <a:cs typeface="David" pitchFamily="2" charset="-79"/>
              </a:rPr>
              <a:t>] </a:t>
            </a:r>
            <a:r>
              <a:rPr lang="he-IL" sz="4502" b="1" dirty="0">
                <a:latin typeface="Calibri" pitchFamily="34" charset="0"/>
                <a:cs typeface="David" pitchFamily="2" charset="-79"/>
              </a:rPr>
              <a:t>כניסה מהירה לאתר ע"י </a:t>
            </a:r>
            <a:r>
              <a:rPr lang="en-US" sz="4502" b="1" dirty="0">
                <a:latin typeface="Calibri" pitchFamily="34" charset="0"/>
                <a:cs typeface="David" pitchFamily="2" charset="-79"/>
              </a:rPr>
              <a:t>QR</a:t>
            </a:r>
            <a:r>
              <a:rPr lang="he-IL" sz="4502" b="1" dirty="0">
                <a:latin typeface="Calibri" pitchFamily="34" charset="0"/>
                <a:cs typeface="David" pitchFamily="2" charset="-79"/>
              </a:rPr>
              <a:t> </a:t>
            </a:r>
          </a:p>
          <a:p>
            <a:pPr algn="r" defTabSz="2420447" rtl="1" eaLnBrk="0" hangingPunct="0">
              <a:defRPr/>
            </a:pPr>
            <a:endParaRPr lang="he-IL" sz="4502" b="1" dirty="0">
              <a:latin typeface="Calibri" pitchFamily="34" charset="0"/>
              <a:cs typeface="David" pitchFamily="2" charset="-79"/>
            </a:endParaRPr>
          </a:p>
          <a:p>
            <a:pPr algn="r" defTabSz="2420447" rtl="1" eaLnBrk="0" hangingPunct="0">
              <a:defRPr/>
            </a:pPr>
            <a:r>
              <a:rPr lang="he-IL" sz="4502" b="1" dirty="0">
                <a:latin typeface="Calibri" pitchFamily="34" charset="0"/>
                <a:cs typeface="David" pitchFamily="2" charset="-79"/>
              </a:rPr>
              <a:t>                                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236C397-A23B-40BB-9ED5-40F60DBF63AE}"/>
              </a:ext>
            </a:extLst>
          </p:cNvPr>
          <p:cNvSpPr txBox="1">
            <a:spLocks/>
          </p:cNvSpPr>
          <p:nvPr/>
        </p:nvSpPr>
        <p:spPr>
          <a:xfrm>
            <a:off x="17593427" y="20084405"/>
            <a:ext cx="10881166" cy="840825"/>
          </a:xfrm>
          <a:prstGeom prst="rect">
            <a:avLst/>
          </a:prstGeom>
        </p:spPr>
        <p:txBody>
          <a:bodyPr/>
          <a:lstStyle/>
          <a:p>
            <a:pPr algn="r" defTabSz="2420447" rtl="1" eaLnBrk="0" hangingPunct="0">
              <a:defRPr/>
            </a:pPr>
            <a:r>
              <a:rPr lang="he-IL" sz="4502" b="1" dirty="0">
                <a:latin typeface="Calibri" pitchFamily="34" charset="0"/>
                <a:cs typeface="David" pitchFamily="2" charset="-79"/>
              </a:rPr>
              <a:t>[6]  מה רואים משתמשי המערכת? </a:t>
            </a:r>
            <a:endParaRPr lang="en-US" sz="4502" b="1" dirty="0">
              <a:latin typeface="Calibri" pitchFamily="34" charset="0"/>
              <a:cs typeface="David" pitchFamily="2" charset="-79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D8408EF1-663D-4168-9402-F46D3AD46AB8}"/>
              </a:ext>
            </a:extLst>
          </p:cNvPr>
          <p:cNvSpPr txBox="1"/>
          <p:nvPr/>
        </p:nvSpPr>
        <p:spPr>
          <a:xfrm>
            <a:off x="3968189" y="411796"/>
            <a:ext cx="22045987" cy="174866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marL="1143959" indent="-1143959" algn="ctr" defTabSz="3603471" rtl="1">
              <a:lnSpc>
                <a:spcPts val="6255"/>
              </a:lnSpc>
              <a:defRPr/>
            </a:pPr>
            <a:r>
              <a:rPr lang="he-IL" sz="8008" b="1" dirty="0">
                <a:solidFill>
                  <a:srgbClr val="002060"/>
                </a:solidFill>
                <a:latin typeface="Arial" pitchFamily="34" charset="0"/>
                <a:cs typeface="+mj-cs"/>
              </a:rPr>
              <a:t>המחלקה למדעי המחשב</a:t>
            </a:r>
          </a:p>
          <a:p>
            <a:pPr marL="1143959" indent="-1143959" algn="ctr" defTabSz="3603471" rtl="1">
              <a:lnSpc>
                <a:spcPts val="6255"/>
              </a:lnSpc>
              <a:defRPr/>
            </a:pPr>
            <a:r>
              <a:rPr lang="he-IL" sz="8008" b="1" dirty="0">
                <a:solidFill>
                  <a:srgbClr val="002060"/>
                </a:solidFill>
                <a:latin typeface="Arial" pitchFamily="34" charset="0"/>
                <a:cs typeface="+mj-cs"/>
              </a:rPr>
              <a:t>פרויקט גמר </a:t>
            </a:r>
          </a:p>
        </p:txBody>
      </p:sp>
      <p:pic>
        <p:nvPicPr>
          <p:cNvPr id="57" name="Picture 12323">
            <a:extLst>
              <a:ext uri="{FF2B5EF4-FFF2-40B4-BE49-F238E27FC236}">
                <a16:creationId xmlns:a16="http://schemas.microsoft.com/office/drawing/2014/main" id="{DA557ADE-504C-4DFC-AA74-A096B575B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228" y="6538669"/>
            <a:ext cx="2004348" cy="2004348"/>
          </a:xfrm>
          <a:prstGeom prst="rect">
            <a:avLst/>
          </a:prstGeom>
        </p:spPr>
      </p:pic>
      <p:sp>
        <p:nvSpPr>
          <p:cNvPr id="59" name="TextBox 12326">
            <a:extLst>
              <a:ext uri="{FF2B5EF4-FFF2-40B4-BE49-F238E27FC236}">
                <a16:creationId xmlns:a16="http://schemas.microsoft.com/office/drawing/2014/main" id="{32A7A03F-9FE3-4E07-8A50-293D5EBEC2BD}"/>
              </a:ext>
            </a:extLst>
          </p:cNvPr>
          <p:cNvSpPr txBox="1"/>
          <p:nvPr/>
        </p:nvSpPr>
        <p:spPr>
          <a:xfrm>
            <a:off x="11326956" y="8865857"/>
            <a:ext cx="2469620" cy="63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50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בעל האתר </a:t>
            </a:r>
            <a:endParaRPr lang="LID4096" sz="350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0" name="TextBox 171">
            <a:extLst>
              <a:ext uri="{FF2B5EF4-FFF2-40B4-BE49-F238E27FC236}">
                <a16:creationId xmlns:a16="http://schemas.microsoft.com/office/drawing/2014/main" id="{15DDB239-07AE-499B-BA8C-0D8177F0F9F4}"/>
              </a:ext>
            </a:extLst>
          </p:cNvPr>
          <p:cNvSpPr txBox="1"/>
          <p:nvPr/>
        </p:nvSpPr>
        <p:spPr>
          <a:xfrm>
            <a:off x="1508998" y="8714035"/>
            <a:ext cx="1646557" cy="62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50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לקוח</a:t>
            </a:r>
            <a:endParaRPr lang="LID4096" sz="350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1" name="TextBox 84">
            <a:extLst>
              <a:ext uri="{FF2B5EF4-FFF2-40B4-BE49-F238E27FC236}">
                <a16:creationId xmlns:a16="http://schemas.microsoft.com/office/drawing/2014/main" id="{8E7BCDE9-1758-41F3-AFE4-AF4774E84BDB}"/>
              </a:ext>
            </a:extLst>
          </p:cNvPr>
          <p:cNvSpPr txBox="1"/>
          <p:nvPr/>
        </p:nvSpPr>
        <p:spPr>
          <a:xfrm>
            <a:off x="5598423" y="8678667"/>
            <a:ext cx="3960666" cy="117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50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Chatbot</a:t>
            </a:r>
            <a:r>
              <a:rPr lang="he-IL" sz="350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מבוסס</a:t>
            </a:r>
            <a:r>
              <a:rPr lang="en-US" sz="350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AI </a:t>
            </a:r>
          </a:p>
          <a:p>
            <a:pPr algn="r" rtl="1"/>
            <a:r>
              <a:rPr lang="en-US" sz="350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LID4096" sz="350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2AAF1E58-B33B-41D5-813D-6DF9ABDEDCAF}"/>
              </a:ext>
            </a:extLst>
          </p:cNvPr>
          <p:cNvSpPr txBox="1"/>
          <p:nvPr/>
        </p:nvSpPr>
        <p:spPr>
          <a:xfrm>
            <a:off x="23629441" y="20746167"/>
            <a:ext cx="4273218" cy="7085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62639" rtl="0"/>
            <a:r>
              <a:rPr lang="he-IL" sz="400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1. תפריט ראשי כניסה</a:t>
            </a:r>
            <a:r>
              <a:rPr lang="en-US" sz="400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he-IL" sz="400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151E534A-97FD-4D47-BA51-F7E56E519FAC}"/>
              </a:ext>
            </a:extLst>
          </p:cNvPr>
          <p:cNvSpPr txBox="1"/>
          <p:nvPr/>
        </p:nvSpPr>
        <p:spPr>
          <a:xfrm>
            <a:off x="21717544" y="30012136"/>
            <a:ext cx="6362639" cy="70852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62639" rtl="0"/>
            <a:r>
              <a:rPr lang="he-IL" sz="400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3.מסך הדיאלוג בין הלקוח לצ'אט</a:t>
            </a:r>
          </a:p>
        </p:txBody>
      </p:sp>
      <p:pic>
        <p:nvPicPr>
          <p:cNvPr id="71" name="תמונה 70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036702C7-CA04-450D-BE3B-5837777603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0" y="53888"/>
            <a:ext cx="5197912" cy="2561054"/>
          </a:xfrm>
          <a:prstGeom prst="rect">
            <a:avLst/>
          </a:prstGeom>
        </p:spPr>
      </p:pic>
      <p:pic>
        <p:nvPicPr>
          <p:cNvPr id="73" name="תמונה 72">
            <a:extLst>
              <a:ext uri="{FF2B5EF4-FFF2-40B4-BE49-F238E27FC236}">
                <a16:creationId xmlns:a16="http://schemas.microsoft.com/office/drawing/2014/main" id="{260995EC-7288-4EC1-8BAF-7905E3AAD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88" y="34403819"/>
            <a:ext cx="2093219" cy="13392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7" name="תיבת טקסט 76">
            <a:extLst>
              <a:ext uri="{FF2B5EF4-FFF2-40B4-BE49-F238E27FC236}">
                <a16:creationId xmlns:a16="http://schemas.microsoft.com/office/drawing/2014/main" id="{FD614127-CDA1-4A30-9FFD-35D6F619F243}"/>
              </a:ext>
            </a:extLst>
          </p:cNvPr>
          <p:cNvSpPr txBox="1"/>
          <p:nvPr/>
        </p:nvSpPr>
        <p:spPr>
          <a:xfrm>
            <a:off x="3653772" y="13725241"/>
            <a:ext cx="10403097" cy="5638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6649" indent="-476649" algn="r" rtl="1">
              <a:buFont typeface="Arial" panose="020B0604020202020204" pitchFamily="34" charset="0"/>
              <a:buChar char="•"/>
            </a:pPr>
            <a:r>
              <a:rPr lang="he-IL" sz="4004" dirty="0">
                <a:solidFill>
                  <a:srgbClr val="20212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יכולת רישום ללקוח באופן בטוח וגם אופן הרכישה במצב אמין ואבטחתי . </a:t>
            </a:r>
          </a:p>
          <a:p>
            <a:pPr marL="476649" indent="-476649" algn="r" rtl="1">
              <a:buFont typeface="Arial" panose="020B0604020202020204" pitchFamily="34" charset="0"/>
              <a:buChar char="•"/>
            </a:pPr>
            <a:r>
              <a:rPr lang="he-IL" sz="4004" dirty="0">
                <a:solidFill>
                  <a:srgbClr val="20212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יכולת לראות את היסטוריית השיחות בכל רגע נתון ושמירה של ההודעות .</a:t>
            </a:r>
          </a:p>
          <a:p>
            <a:pPr marL="476649" indent="-476649" algn="r" rtl="1">
              <a:buFont typeface="Arial" panose="020B0604020202020204" pitchFamily="34" charset="0"/>
              <a:buChar char="•"/>
            </a:pPr>
            <a:r>
              <a:rPr lang="he-IL" sz="4004" dirty="0">
                <a:solidFill>
                  <a:srgbClr val="20212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מגוון רחב של פתרונות מוצרים בתחום המחשוב הטכנולוגי והתמחות במתן המלצות נקודתיות לפי העדפת הלקוח .</a:t>
            </a:r>
          </a:p>
          <a:p>
            <a:pPr marL="476649" indent="-476649" algn="r" rtl="1">
              <a:buFont typeface="Arial" panose="020B0604020202020204" pitchFamily="34" charset="0"/>
              <a:buChar char="•"/>
            </a:pPr>
            <a:r>
              <a:rPr lang="he-IL" sz="4004" dirty="0">
                <a:solidFill>
                  <a:srgbClr val="20212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יכולת להשוות בין מוצרים שונים מבחינת חומרה ותוכנה שנותן מרחב הבנה גדול יותר ללקוח .</a:t>
            </a:r>
          </a:p>
        </p:txBody>
      </p:sp>
      <p:sp>
        <p:nvSpPr>
          <p:cNvPr id="78" name="TextBox 10">
            <a:extLst>
              <a:ext uri="{FF2B5EF4-FFF2-40B4-BE49-F238E27FC236}">
                <a16:creationId xmlns:a16="http://schemas.microsoft.com/office/drawing/2014/main" id="{C9E4532F-A915-4AFA-B284-D5B5E7BAD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59" y="4513880"/>
            <a:ext cx="20705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e-IL" sz="4800" b="1" dirty="0">
                <a:cs typeface="+mj-cs"/>
              </a:rPr>
              <a:t>תשפ"ד</a:t>
            </a:r>
            <a:endParaRPr lang="LID4096" sz="4800" b="1" dirty="0">
              <a:cs typeface="+mj-cs"/>
            </a:endParaRPr>
          </a:p>
        </p:txBody>
      </p:sp>
      <p:sp>
        <p:nvSpPr>
          <p:cNvPr id="85" name="AutoShape 77">
            <a:extLst>
              <a:ext uri="{FF2B5EF4-FFF2-40B4-BE49-F238E27FC236}">
                <a16:creationId xmlns:a16="http://schemas.microsoft.com/office/drawing/2014/main" id="{8A4D0092-43A2-4170-B402-5574AAC50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31" y="67633"/>
            <a:ext cx="28180964" cy="5326096"/>
          </a:xfrm>
          <a:prstGeom prst="flowChartProcess">
            <a:avLst/>
          </a:prstGeom>
          <a:noFill/>
          <a:ln w="28575"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51221" tIns="25611" rIns="51221" bIns="25611" anchor="ctr"/>
          <a:lstStyle/>
          <a:p>
            <a:pPr algn="ctr" defTabSz="2420321" rtl="1"/>
            <a:endParaRPr lang="en-US" sz="6076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9" name="TextBox 9">
            <a:extLst>
              <a:ext uri="{FF2B5EF4-FFF2-40B4-BE49-F238E27FC236}">
                <a16:creationId xmlns:a16="http://schemas.microsoft.com/office/drawing/2014/main" id="{A8F4A70B-0325-4AA1-9D51-E82DEA9B523A}"/>
              </a:ext>
            </a:extLst>
          </p:cNvPr>
          <p:cNvSpPr txBox="1"/>
          <p:nvPr/>
        </p:nvSpPr>
        <p:spPr>
          <a:xfrm>
            <a:off x="16278243" y="20780783"/>
            <a:ext cx="4333238" cy="70852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62639" rtl="0"/>
            <a:r>
              <a:rPr lang="he-IL" sz="400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2. הרשמה ללקוח חדש</a:t>
            </a:r>
          </a:p>
        </p:txBody>
      </p:sp>
      <p:sp>
        <p:nvSpPr>
          <p:cNvPr id="95" name="Arrow: Curved Left 94">
            <a:extLst>
              <a:ext uri="{FF2B5EF4-FFF2-40B4-BE49-F238E27FC236}">
                <a16:creationId xmlns:a16="http://schemas.microsoft.com/office/drawing/2014/main" id="{328CA252-D577-4267-A0E8-1947FE7E959F}"/>
              </a:ext>
            </a:extLst>
          </p:cNvPr>
          <p:cNvSpPr/>
          <p:nvPr/>
        </p:nvSpPr>
        <p:spPr>
          <a:xfrm>
            <a:off x="18302061" y="27334884"/>
            <a:ext cx="749776" cy="1224217"/>
          </a:xfrm>
          <a:prstGeom prst="curvedLeft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533" tIns="45766" rIns="91533" bIns="45766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802">
              <a:solidFill>
                <a:schemeClr val="tx1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5D70A54D-3BB8-4E71-A9CD-91CBFCE4D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3713" y="248285"/>
            <a:ext cx="4369790" cy="2086404"/>
          </a:xfrm>
          <a:prstGeom prst="rect">
            <a:avLst/>
          </a:prstGeom>
        </p:spPr>
      </p:pic>
      <p:sp>
        <p:nvSpPr>
          <p:cNvPr id="97" name="Title 1">
            <a:extLst>
              <a:ext uri="{FF2B5EF4-FFF2-40B4-BE49-F238E27FC236}">
                <a16:creationId xmlns:a16="http://schemas.microsoft.com/office/drawing/2014/main" id="{A5AB89A6-FAE5-4B6C-8451-EEA082BB0CFA}"/>
              </a:ext>
            </a:extLst>
          </p:cNvPr>
          <p:cNvSpPr txBox="1">
            <a:spLocks/>
          </p:cNvSpPr>
          <p:nvPr/>
        </p:nvSpPr>
        <p:spPr>
          <a:xfrm>
            <a:off x="17786462" y="7078826"/>
            <a:ext cx="10533561" cy="57395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685800" indent="-685800" algn="r" defTabSz="2420447" rtl="1" eaLnBrk="0" hangingPunct="0">
              <a:buFont typeface="Arial" panose="020B0604020202020204" pitchFamily="34" charset="0"/>
              <a:buChar char="•"/>
              <a:defRPr/>
            </a:pPr>
            <a:r>
              <a:rPr lang="he-IL" sz="4000" dirty="0">
                <a:latin typeface="Calibri" pitchFamily="34" charset="0"/>
                <a:cs typeface="David" pitchFamily="2" charset="-79"/>
              </a:rPr>
              <a:t>שירות לקוחות איטי: לקוחות נאלצו להמתין זמן רב לתשובות לשאלות או לפתרון בעיות.</a:t>
            </a:r>
          </a:p>
          <a:p>
            <a:pPr marL="685800" indent="-685800" algn="r" defTabSz="2420447" rtl="1" eaLnBrk="0" hangingPunct="0">
              <a:buFont typeface="Arial" panose="020B0604020202020204" pitchFamily="34" charset="0"/>
              <a:buChar char="•"/>
              <a:defRPr/>
            </a:pPr>
            <a:endParaRPr lang="he-IL" sz="4000" dirty="0">
              <a:latin typeface="Calibri" pitchFamily="34" charset="0"/>
              <a:cs typeface="David" pitchFamily="2" charset="-79"/>
            </a:endParaRPr>
          </a:p>
          <a:p>
            <a:pPr marL="685800" indent="-685800" algn="r" defTabSz="2420447" rtl="1" eaLnBrk="0" hangingPunct="0">
              <a:buFont typeface="Arial" panose="020B0604020202020204" pitchFamily="34" charset="0"/>
              <a:buChar char="•"/>
              <a:defRPr/>
            </a:pPr>
            <a:r>
              <a:rPr lang="he-IL" sz="4000" dirty="0">
                <a:latin typeface="Calibri" pitchFamily="34" charset="0"/>
                <a:cs typeface="David" pitchFamily="2" charset="-79"/>
              </a:rPr>
              <a:t>התאמה אישית מוגבלת: קושי בהבנת העדפות הלקוח ובמתן המלצות מותאמות אישית.</a:t>
            </a:r>
          </a:p>
          <a:p>
            <a:pPr marL="685800" indent="-685800" algn="r" defTabSz="2420447" rtl="1" eaLnBrk="0" hangingPunct="0">
              <a:buFont typeface="Arial" panose="020B0604020202020204" pitchFamily="34" charset="0"/>
              <a:buChar char="•"/>
              <a:defRPr/>
            </a:pPr>
            <a:endParaRPr lang="he-IL" sz="4000" dirty="0">
              <a:latin typeface="Calibri" pitchFamily="34" charset="0"/>
              <a:cs typeface="David" pitchFamily="2" charset="-79"/>
            </a:endParaRPr>
          </a:p>
          <a:p>
            <a:pPr marL="685800" indent="-685800" algn="r" defTabSz="2420447" rtl="1" eaLnBrk="0" hangingPunct="0">
              <a:buFont typeface="Arial" panose="020B0604020202020204" pitchFamily="34" charset="0"/>
              <a:buChar char="•"/>
              <a:defRPr/>
            </a:pPr>
            <a:r>
              <a:rPr lang="he-IL" sz="4000" dirty="0">
                <a:latin typeface="Calibri" pitchFamily="34" charset="0"/>
                <a:cs typeface="David" pitchFamily="2" charset="-79"/>
              </a:rPr>
              <a:t>נגישות מוגבלת: מידע היו תלויים בשעות היכל פעילות של צוות ולא שירות לקבל מענה 24/7.</a:t>
            </a:r>
            <a:endParaRPr lang="en-US" sz="4000" dirty="0">
              <a:latin typeface="Calibri" pitchFamily="34" charset="0"/>
              <a:cs typeface="David" pitchFamily="2" charset="-79"/>
            </a:endParaRPr>
          </a:p>
        </p:txBody>
      </p:sp>
      <p:pic>
        <p:nvPicPr>
          <p:cNvPr id="65" name="תמונה 64">
            <a:extLst>
              <a:ext uri="{FF2B5EF4-FFF2-40B4-BE49-F238E27FC236}">
                <a16:creationId xmlns:a16="http://schemas.microsoft.com/office/drawing/2014/main" id="{DBED6A4E-BB89-4ABF-9655-ED97ECE9F1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6873" y="8401282"/>
            <a:ext cx="3079005" cy="2657475"/>
          </a:xfrm>
          <a:prstGeom prst="rect">
            <a:avLst/>
          </a:prstGeom>
        </p:spPr>
      </p:pic>
      <p:pic>
        <p:nvPicPr>
          <p:cNvPr id="66" name="תמונה 65">
            <a:extLst>
              <a:ext uri="{FF2B5EF4-FFF2-40B4-BE49-F238E27FC236}">
                <a16:creationId xmlns:a16="http://schemas.microsoft.com/office/drawing/2014/main" id="{B6473806-F777-4E88-B895-DE40B64A31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9388" y="6677800"/>
            <a:ext cx="2004348" cy="1785386"/>
          </a:xfrm>
          <a:prstGeom prst="rect">
            <a:avLst/>
          </a:prstGeom>
        </p:spPr>
      </p:pic>
      <p:pic>
        <p:nvPicPr>
          <p:cNvPr id="81" name="תמונה 80">
            <a:extLst>
              <a:ext uri="{FF2B5EF4-FFF2-40B4-BE49-F238E27FC236}">
                <a16:creationId xmlns:a16="http://schemas.microsoft.com/office/drawing/2014/main" id="{BB23075E-7350-4C25-9535-7FABBA4A90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118" y="6677800"/>
            <a:ext cx="1893992" cy="1937533"/>
          </a:xfrm>
          <a:prstGeom prst="rect">
            <a:avLst/>
          </a:prstGeom>
        </p:spPr>
      </p:pic>
      <p:pic>
        <p:nvPicPr>
          <p:cNvPr id="104" name="תמונה 103">
            <a:extLst>
              <a:ext uri="{FF2B5EF4-FFF2-40B4-BE49-F238E27FC236}">
                <a16:creationId xmlns:a16="http://schemas.microsoft.com/office/drawing/2014/main" id="{979AAC39-CA86-482C-83B0-7AE18EBE69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737" y="16572575"/>
            <a:ext cx="3617583" cy="2944129"/>
          </a:xfrm>
          <a:prstGeom prst="rect">
            <a:avLst/>
          </a:prstGeom>
        </p:spPr>
      </p:pic>
      <p:pic>
        <p:nvPicPr>
          <p:cNvPr id="105" name="תמונה 104">
            <a:extLst>
              <a:ext uri="{FF2B5EF4-FFF2-40B4-BE49-F238E27FC236}">
                <a16:creationId xmlns:a16="http://schemas.microsoft.com/office/drawing/2014/main" id="{CC0A6900-165E-4AFF-B5CC-6E1F83D1DD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10563" y="22835857"/>
            <a:ext cx="6016612" cy="6892513"/>
          </a:xfrm>
          <a:prstGeom prst="rect">
            <a:avLst/>
          </a:prstGeom>
        </p:spPr>
      </p:pic>
      <p:pic>
        <p:nvPicPr>
          <p:cNvPr id="106" name="תמונה 105">
            <a:extLst>
              <a:ext uri="{FF2B5EF4-FFF2-40B4-BE49-F238E27FC236}">
                <a16:creationId xmlns:a16="http://schemas.microsoft.com/office/drawing/2014/main" id="{5C4E8090-5264-4177-AD9C-ED005152E1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48065" y="22705425"/>
            <a:ext cx="6764091" cy="6892514"/>
          </a:xfrm>
          <a:prstGeom prst="rect">
            <a:avLst/>
          </a:prstGeom>
        </p:spPr>
      </p:pic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7976ACE5-76C7-4199-8BF8-F8684E47AB85}"/>
              </a:ext>
            </a:extLst>
          </p:cNvPr>
          <p:cNvSpPr/>
          <p:nvPr/>
        </p:nvSpPr>
        <p:spPr>
          <a:xfrm>
            <a:off x="18156815" y="2158474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DD25151F-26AA-4A3C-B700-4069F60E4C42}"/>
              </a:ext>
            </a:extLst>
          </p:cNvPr>
          <p:cNvSpPr/>
          <p:nvPr/>
        </p:nvSpPr>
        <p:spPr>
          <a:xfrm>
            <a:off x="25391162" y="2169998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חץ: שמאלה-ימינה 109">
            <a:extLst>
              <a:ext uri="{FF2B5EF4-FFF2-40B4-BE49-F238E27FC236}">
                <a16:creationId xmlns:a16="http://schemas.microsoft.com/office/drawing/2014/main" id="{AD76EA4C-65EF-42A5-8113-3F538A5AE89D}"/>
              </a:ext>
            </a:extLst>
          </p:cNvPr>
          <p:cNvSpPr/>
          <p:nvPr/>
        </p:nvSpPr>
        <p:spPr>
          <a:xfrm>
            <a:off x="21612156" y="25784491"/>
            <a:ext cx="993236" cy="635316"/>
          </a:xfrm>
          <a:prstGeom prst="leftRightArrow">
            <a:avLst>
              <a:gd name="adj1" fmla="val 5797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תמונה 112">
            <a:extLst>
              <a:ext uri="{FF2B5EF4-FFF2-40B4-BE49-F238E27FC236}">
                <a16:creationId xmlns:a16="http://schemas.microsoft.com/office/drawing/2014/main" id="{8058F23B-2E2C-45B9-B2C1-58F0D9C2CD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500463" y="30890589"/>
            <a:ext cx="6634537" cy="4852455"/>
          </a:xfrm>
          <a:prstGeom prst="rect">
            <a:avLst/>
          </a:prstGeom>
        </p:spPr>
      </p:pic>
      <p:pic>
        <p:nvPicPr>
          <p:cNvPr id="114" name="תמונה 113">
            <a:extLst>
              <a:ext uri="{FF2B5EF4-FFF2-40B4-BE49-F238E27FC236}">
                <a16:creationId xmlns:a16="http://schemas.microsoft.com/office/drawing/2014/main" id="{6CCE01DA-D9EA-428F-AA4D-56131D5F43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38446" y="30974874"/>
            <a:ext cx="6621778" cy="4434077"/>
          </a:xfrm>
          <a:prstGeom prst="rect">
            <a:avLst/>
          </a:prstGeom>
        </p:spPr>
      </p:pic>
      <p:pic>
        <p:nvPicPr>
          <p:cNvPr id="116" name="תמונה 115">
            <a:extLst>
              <a:ext uri="{FF2B5EF4-FFF2-40B4-BE49-F238E27FC236}">
                <a16:creationId xmlns:a16="http://schemas.microsoft.com/office/drawing/2014/main" id="{3D9BA9A0-28D3-48B6-A905-623C0A88ACF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68509" y="34191601"/>
            <a:ext cx="5242520" cy="1731363"/>
          </a:xfrm>
          <a:prstGeom prst="rect">
            <a:avLst/>
          </a:prstGeom>
        </p:spPr>
      </p:pic>
      <p:pic>
        <p:nvPicPr>
          <p:cNvPr id="117" name="תמונה 116">
            <a:extLst>
              <a:ext uri="{FF2B5EF4-FFF2-40B4-BE49-F238E27FC236}">
                <a16:creationId xmlns:a16="http://schemas.microsoft.com/office/drawing/2014/main" id="{98AB5B18-C0AD-409A-BA20-7E228B3FC8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60485" y="34214575"/>
            <a:ext cx="1763852" cy="1615742"/>
          </a:xfrm>
          <a:prstGeom prst="rect">
            <a:avLst/>
          </a:prstGeom>
        </p:spPr>
      </p:pic>
      <p:pic>
        <p:nvPicPr>
          <p:cNvPr id="118" name="תמונה 117">
            <a:extLst>
              <a:ext uri="{FF2B5EF4-FFF2-40B4-BE49-F238E27FC236}">
                <a16:creationId xmlns:a16="http://schemas.microsoft.com/office/drawing/2014/main" id="{136A45CC-7850-4F84-BCFA-11CB2D484C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62286" y="34246973"/>
            <a:ext cx="1581150" cy="1666875"/>
          </a:xfrm>
          <a:prstGeom prst="rect">
            <a:avLst/>
          </a:prstGeom>
        </p:spPr>
      </p:pic>
      <p:sp>
        <p:nvSpPr>
          <p:cNvPr id="121" name="Title 1">
            <a:extLst>
              <a:ext uri="{FF2B5EF4-FFF2-40B4-BE49-F238E27FC236}">
                <a16:creationId xmlns:a16="http://schemas.microsoft.com/office/drawing/2014/main" id="{A097B828-1D13-43CB-B14B-B086772E2F28}"/>
              </a:ext>
            </a:extLst>
          </p:cNvPr>
          <p:cNvSpPr txBox="1">
            <a:spLocks/>
          </p:cNvSpPr>
          <p:nvPr/>
        </p:nvSpPr>
        <p:spPr>
          <a:xfrm>
            <a:off x="1829292" y="26168943"/>
            <a:ext cx="9827260" cy="6381086"/>
          </a:xfrm>
          <a:prstGeom prst="rect">
            <a:avLst/>
          </a:prstGeom>
        </p:spPr>
        <p:txBody>
          <a:bodyPr/>
          <a:lstStyle/>
          <a:p>
            <a:pPr marL="571500" indent="-571500" algn="r" defTabSz="2420447" rtl="1" eaLnBrk="0" hangingPunct="0">
              <a:buFont typeface="Arial" panose="020B0604020202020204" pitchFamily="34" charset="0"/>
              <a:buChar char="•"/>
              <a:defRPr/>
            </a:pPr>
            <a:endParaRPr lang="he-IL" sz="4000" dirty="0">
              <a:latin typeface="Calibri" pitchFamily="34" charset="0"/>
              <a:cs typeface="David" pitchFamily="2" charset="-79"/>
            </a:endParaRPr>
          </a:p>
          <a:p>
            <a:pPr marL="571500" indent="-571500" algn="r" defTabSz="2420447" rtl="1" eaLnBrk="0" hangingPunct="0">
              <a:buFont typeface="Arial" panose="020B0604020202020204" pitchFamily="34" charset="0"/>
              <a:buChar char="•"/>
              <a:defRPr/>
            </a:pPr>
            <a:endParaRPr lang="he-IL" sz="4400" dirty="0">
              <a:latin typeface="Calibri" pitchFamily="34" charset="0"/>
              <a:cs typeface="David" pitchFamily="2" charset="-79"/>
            </a:endParaRPr>
          </a:p>
          <a:p>
            <a:pPr marL="571500" indent="-571500" algn="r" defTabSz="2420447" rtl="1" eaLnBrk="0" hangingPunct="0">
              <a:buFont typeface="Arial" panose="020B0604020202020204" pitchFamily="34" charset="0"/>
              <a:buChar char="•"/>
              <a:defRPr/>
            </a:pPr>
            <a:r>
              <a:rPr lang="he-IL" sz="5400" dirty="0">
                <a:latin typeface="Calibri" pitchFamily="34" charset="0"/>
                <a:cs typeface="David" pitchFamily="2" charset="-79"/>
              </a:rPr>
              <a:t>התאמה אישית של הצעות</a:t>
            </a:r>
          </a:p>
          <a:p>
            <a:pPr marL="571500" indent="-571500" algn="r" defTabSz="2420447" rtl="1" eaLnBrk="0" hangingPunct="0">
              <a:buFont typeface="Arial" panose="020B0604020202020204" pitchFamily="34" charset="0"/>
              <a:buChar char="•"/>
              <a:defRPr/>
            </a:pPr>
            <a:endParaRPr lang="he-IL" sz="5400" dirty="0">
              <a:latin typeface="Calibri" pitchFamily="34" charset="0"/>
              <a:cs typeface="David" pitchFamily="2" charset="-79"/>
            </a:endParaRPr>
          </a:p>
          <a:p>
            <a:pPr marL="571500" indent="-571500" algn="r" defTabSz="2420447" rtl="1" eaLnBrk="0" hangingPunct="0">
              <a:buFont typeface="Arial" panose="020B0604020202020204" pitchFamily="34" charset="0"/>
              <a:buChar char="•"/>
              <a:defRPr/>
            </a:pPr>
            <a:r>
              <a:rPr lang="he-IL" sz="5400" dirty="0">
                <a:latin typeface="Calibri" pitchFamily="34" charset="0"/>
                <a:cs typeface="David" pitchFamily="2" charset="-79"/>
              </a:rPr>
              <a:t>השוואת מוצרים</a:t>
            </a:r>
          </a:p>
          <a:p>
            <a:pPr marL="571500" indent="-571500" algn="r" defTabSz="2420447" rtl="1" eaLnBrk="0" hangingPunct="0">
              <a:buFont typeface="Arial" panose="020B0604020202020204" pitchFamily="34" charset="0"/>
              <a:buChar char="•"/>
              <a:defRPr/>
            </a:pPr>
            <a:endParaRPr lang="he-IL" sz="5400" dirty="0">
              <a:latin typeface="Calibri" pitchFamily="34" charset="0"/>
              <a:cs typeface="David" pitchFamily="2" charset="-79"/>
            </a:endParaRPr>
          </a:p>
          <a:p>
            <a:pPr marL="571500" indent="-571500" algn="r" defTabSz="2420447" rtl="1" eaLnBrk="0" hangingPunct="0">
              <a:buFont typeface="Arial" panose="020B0604020202020204" pitchFamily="34" charset="0"/>
              <a:buChar char="•"/>
              <a:defRPr/>
            </a:pPr>
            <a:r>
              <a:rPr lang="he-IL" sz="5400" dirty="0">
                <a:latin typeface="Calibri" pitchFamily="34" charset="0"/>
                <a:cs typeface="David" pitchFamily="2" charset="-79"/>
              </a:rPr>
              <a:t>חוויית משתמש משופרת</a:t>
            </a:r>
          </a:p>
          <a:p>
            <a:pPr marL="571500" indent="-571500" algn="r" defTabSz="2420447" rtl="1" eaLnBrk="0" hangingPunct="0">
              <a:buFont typeface="Arial" panose="020B0604020202020204" pitchFamily="34" charset="0"/>
              <a:buChar char="•"/>
              <a:defRPr/>
            </a:pPr>
            <a:endParaRPr lang="he-IL" sz="5400" dirty="0">
              <a:latin typeface="Calibri" pitchFamily="34" charset="0"/>
              <a:cs typeface="David" pitchFamily="2" charset="-79"/>
            </a:endParaRPr>
          </a:p>
          <a:p>
            <a:pPr marL="571500" indent="-571500" algn="r" defTabSz="2420447" rtl="1" eaLnBrk="0" hangingPunct="0">
              <a:buFont typeface="Arial" panose="020B0604020202020204" pitchFamily="34" charset="0"/>
              <a:buChar char="•"/>
              <a:defRPr/>
            </a:pPr>
            <a:r>
              <a:rPr lang="he-IL" sz="5400" dirty="0">
                <a:latin typeface="Calibri" pitchFamily="34" charset="0"/>
                <a:cs typeface="David" pitchFamily="2" charset="-79"/>
              </a:rPr>
              <a:t>ייעול תהליך הרכישה</a:t>
            </a:r>
          </a:p>
          <a:p>
            <a:pPr marL="571500" indent="-571500" algn="r" defTabSz="2420447" rtl="1" eaLnBrk="0" hangingPunct="0">
              <a:buFont typeface="Arial" panose="020B0604020202020204" pitchFamily="34" charset="0"/>
              <a:buChar char="•"/>
              <a:defRPr/>
            </a:pPr>
            <a:endParaRPr lang="en-US" sz="3600" dirty="0">
              <a:latin typeface="Calibri" pitchFamily="34" charset="0"/>
              <a:cs typeface="Davi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0733A07-EDA5-4605-B8FB-7B70BBDAADE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9459" y="29586997"/>
            <a:ext cx="3975929" cy="2242832"/>
          </a:xfrm>
          <a:prstGeom prst="rect">
            <a:avLst/>
          </a:prstGeom>
        </p:spPr>
      </p:pic>
      <p:sp>
        <p:nvSpPr>
          <p:cNvPr id="72" name="TextBox 9">
            <a:extLst>
              <a:ext uri="{FF2B5EF4-FFF2-40B4-BE49-F238E27FC236}">
                <a16:creationId xmlns:a16="http://schemas.microsoft.com/office/drawing/2014/main" id="{D5336CFE-4CC9-4F5C-956E-AEFB18DA26FD}"/>
              </a:ext>
            </a:extLst>
          </p:cNvPr>
          <p:cNvSpPr txBox="1"/>
          <p:nvPr/>
        </p:nvSpPr>
        <p:spPr>
          <a:xfrm>
            <a:off x="16201901" y="29986793"/>
            <a:ext cx="3494867" cy="70852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62639" rtl="0"/>
            <a:r>
              <a:rPr lang="he-IL" sz="400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4. תהליך הרכישה</a:t>
            </a:r>
          </a:p>
        </p:txBody>
      </p:sp>
      <p:pic>
        <p:nvPicPr>
          <p:cNvPr id="38" name="תמונה 37">
            <a:extLst>
              <a:ext uri="{FF2B5EF4-FFF2-40B4-BE49-F238E27FC236}">
                <a16:creationId xmlns:a16="http://schemas.microsoft.com/office/drawing/2014/main" id="{07D33AA4-3640-4EB3-A7B8-CF6ED5C2E44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17577" y="21608994"/>
            <a:ext cx="4636313" cy="4057407"/>
          </a:xfrm>
          <a:prstGeom prst="rect">
            <a:avLst/>
          </a:prstGeom>
        </p:spPr>
      </p:pic>
      <p:pic>
        <p:nvPicPr>
          <p:cNvPr id="75" name="תמונה 74">
            <a:extLst>
              <a:ext uri="{FF2B5EF4-FFF2-40B4-BE49-F238E27FC236}">
                <a16:creationId xmlns:a16="http://schemas.microsoft.com/office/drawing/2014/main" id="{7F7CF39A-D03E-41A6-BFB9-3ED0A7FEFD5F}"/>
              </a:ext>
            </a:extLst>
          </p:cNvPr>
          <p:cNvPicPr/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215" y="15560906"/>
            <a:ext cx="10347389" cy="268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תמונה 75">
            <a:extLst>
              <a:ext uri="{FF2B5EF4-FFF2-40B4-BE49-F238E27FC236}">
                <a16:creationId xmlns:a16="http://schemas.microsoft.com/office/drawing/2014/main" id="{55CDA68D-31E3-4A01-A029-B84B8F069CE7}"/>
              </a:ext>
            </a:extLst>
          </p:cNvPr>
          <p:cNvPicPr/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571" y="18109369"/>
            <a:ext cx="3108203" cy="1484801"/>
          </a:xfrm>
          <a:prstGeom prst="rect">
            <a:avLst/>
          </a:prstGeom>
        </p:spPr>
      </p:pic>
      <p:pic>
        <p:nvPicPr>
          <p:cNvPr id="79" name="תמונה 78">
            <a:extLst>
              <a:ext uri="{FF2B5EF4-FFF2-40B4-BE49-F238E27FC236}">
                <a16:creationId xmlns:a16="http://schemas.microsoft.com/office/drawing/2014/main" id="{EF718EA6-E97C-4055-B53A-9D782786AC58}"/>
              </a:ext>
            </a:extLst>
          </p:cNvPr>
          <p:cNvPicPr/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330" y="18173778"/>
            <a:ext cx="3961978" cy="1431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תמונה 85">
            <a:extLst>
              <a:ext uri="{FF2B5EF4-FFF2-40B4-BE49-F238E27FC236}">
                <a16:creationId xmlns:a16="http://schemas.microsoft.com/office/drawing/2014/main" id="{603272A0-FE81-4276-B835-1BE3D9265B23}"/>
              </a:ext>
            </a:extLst>
          </p:cNvPr>
          <p:cNvPicPr/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306" y="16454026"/>
            <a:ext cx="1573734" cy="1957932"/>
          </a:xfrm>
          <a:prstGeom prst="rect">
            <a:avLst/>
          </a:prstGeom>
        </p:spPr>
      </p:pic>
      <p:pic>
        <p:nvPicPr>
          <p:cNvPr id="87" name="תמונה 86">
            <a:extLst>
              <a:ext uri="{FF2B5EF4-FFF2-40B4-BE49-F238E27FC236}">
                <a16:creationId xmlns:a16="http://schemas.microsoft.com/office/drawing/2014/main" id="{1A814206-0294-459E-B3A1-2D23FB4B5F4D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215" y="18006794"/>
            <a:ext cx="3535962" cy="1557874"/>
          </a:xfrm>
          <a:prstGeom prst="rect">
            <a:avLst/>
          </a:prstGeom>
        </p:spPr>
      </p:pic>
      <p:cxnSp>
        <p:nvCxnSpPr>
          <p:cNvPr id="91" name="מחבר חץ ישר 90">
            <a:extLst>
              <a:ext uri="{FF2B5EF4-FFF2-40B4-BE49-F238E27FC236}">
                <a16:creationId xmlns:a16="http://schemas.microsoft.com/office/drawing/2014/main" id="{EF3BB238-F251-4A7A-BE51-A600D2CE88D0}"/>
              </a:ext>
            </a:extLst>
          </p:cNvPr>
          <p:cNvCxnSpPr>
            <a:cxnSpLocks/>
          </p:cNvCxnSpPr>
          <p:nvPr/>
        </p:nvCxnSpPr>
        <p:spPr>
          <a:xfrm flipV="1">
            <a:off x="16097358" y="16372115"/>
            <a:ext cx="1798756" cy="73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C8C55DB1-2184-40C0-9CCD-AA4519B37FF1}"/>
              </a:ext>
            </a:extLst>
          </p:cNvPr>
          <p:cNvCxnSpPr>
            <a:cxnSpLocks/>
          </p:cNvCxnSpPr>
          <p:nvPr/>
        </p:nvCxnSpPr>
        <p:spPr>
          <a:xfrm flipH="1">
            <a:off x="18676949" y="13856043"/>
            <a:ext cx="2186528" cy="43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חץ ישר 100">
            <a:extLst>
              <a:ext uri="{FF2B5EF4-FFF2-40B4-BE49-F238E27FC236}">
                <a16:creationId xmlns:a16="http://schemas.microsoft.com/office/drawing/2014/main" id="{8C67059B-605B-4A35-92EE-A290383CDB51}"/>
              </a:ext>
            </a:extLst>
          </p:cNvPr>
          <p:cNvCxnSpPr>
            <a:cxnSpLocks/>
          </p:cNvCxnSpPr>
          <p:nvPr/>
        </p:nvCxnSpPr>
        <p:spPr>
          <a:xfrm flipH="1" flipV="1">
            <a:off x="22605392" y="14625929"/>
            <a:ext cx="105280" cy="91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חץ ישר 102">
            <a:extLst>
              <a:ext uri="{FF2B5EF4-FFF2-40B4-BE49-F238E27FC236}">
                <a16:creationId xmlns:a16="http://schemas.microsoft.com/office/drawing/2014/main" id="{DE11EA66-BCDC-4945-A711-A3B9B2518172}"/>
              </a:ext>
            </a:extLst>
          </p:cNvPr>
          <p:cNvCxnSpPr>
            <a:cxnSpLocks/>
          </p:cNvCxnSpPr>
          <p:nvPr/>
        </p:nvCxnSpPr>
        <p:spPr>
          <a:xfrm flipH="1" flipV="1">
            <a:off x="24014690" y="14605408"/>
            <a:ext cx="2211683" cy="93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חץ ישר 107">
            <a:extLst>
              <a:ext uri="{FF2B5EF4-FFF2-40B4-BE49-F238E27FC236}">
                <a16:creationId xmlns:a16="http://schemas.microsoft.com/office/drawing/2014/main" id="{D8212A51-3353-4321-B496-6C7F796F4018}"/>
              </a:ext>
            </a:extLst>
          </p:cNvPr>
          <p:cNvCxnSpPr>
            <a:cxnSpLocks/>
          </p:cNvCxnSpPr>
          <p:nvPr/>
        </p:nvCxnSpPr>
        <p:spPr>
          <a:xfrm flipV="1">
            <a:off x="19462196" y="16412354"/>
            <a:ext cx="2620321" cy="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utoShape 77">
            <a:extLst>
              <a:ext uri="{FF2B5EF4-FFF2-40B4-BE49-F238E27FC236}">
                <a16:creationId xmlns:a16="http://schemas.microsoft.com/office/drawing/2014/main" id="{8249935D-D2DE-4F44-930A-2CF21F0C2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6693" y="12942906"/>
            <a:ext cx="14046403" cy="6892514"/>
          </a:xfrm>
          <a:prstGeom prst="flowChartProcess">
            <a:avLst/>
          </a:prstGeom>
          <a:noFill/>
          <a:ln w="28575"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51221" tIns="25611" rIns="51221" bIns="25611" anchor="ctr"/>
          <a:lstStyle/>
          <a:p>
            <a:pPr algn="ctr" defTabSz="2420321" rtl="1"/>
            <a:endParaRPr lang="en-US" sz="6076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2" name="מחבר חץ ישר 111">
            <a:extLst>
              <a:ext uri="{FF2B5EF4-FFF2-40B4-BE49-F238E27FC236}">
                <a16:creationId xmlns:a16="http://schemas.microsoft.com/office/drawing/2014/main" id="{B237DE34-1FB2-492A-A899-53EC01BD4CB6}"/>
              </a:ext>
            </a:extLst>
          </p:cNvPr>
          <p:cNvCxnSpPr>
            <a:cxnSpLocks/>
          </p:cNvCxnSpPr>
          <p:nvPr/>
        </p:nvCxnSpPr>
        <p:spPr>
          <a:xfrm flipH="1" flipV="1">
            <a:off x="23913713" y="16374435"/>
            <a:ext cx="1718085" cy="19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תמונה 81">
            <a:extLst>
              <a:ext uri="{FF2B5EF4-FFF2-40B4-BE49-F238E27FC236}">
                <a16:creationId xmlns:a16="http://schemas.microsoft.com/office/drawing/2014/main" id="{E8206972-13F2-4590-A141-34B3E9B9E471}"/>
              </a:ext>
            </a:extLst>
          </p:cNvPr>
          <p:cNvPicPr/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274" y="13100258"/>
            <a:ext cx="3227056" cy="1870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59026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TM04033917[[fn=ברלין]]</Template>
  <TotalTime>628</TotalTime>
  <Words>272</Words>
  <Application>Microsoft Office PowerPoint</Application>
  <PresentationFormat>מותאם אישית</PresentationFormat>
  <Paragraphs>46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David</vt:lpstr>
      <vt:lpstr>Tahoma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vwe</dc:creator>
  <cp:lastModifiedBy>Shaam</cp:lastModifiedBy>
  <cp:revision>63</cp:revision>
  <dcterms:created xsi:type="dcterms:W3CDTF">2021-08-15T15:57:26Z</dcterms:created>
  <dcterms:modified xsi:type="dcterms:W3CDTF">2024-08-11T13:58:10Z</dcterms:modified>
</cp:coreProperties>
</file>