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p:cViewPr varScale="1">
        <p:scale>
          <a:sx n="68" d="100"/>
          <a:sy n="68"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F900D5FE-0914-2F47-8000-E942431FD34B}" type="datetimeFigureOut">
              <a:rPr lang="en-IL" smtClean="0"/>
              <a:t>08/11/2024</a:t>
            </a:fld>
            <a:endParaRPr lang="en-I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I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CE10D57-D7EE-FF4E-B8C4-47D30944D324}" type="slidenum">
              <a:rPr lang="en-IL" smtClean="0"/>
              <a:t>‹#›</a:t>
            </a:fld>
            <a:endParaRPr lang="en-I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7095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900D5FE-0914-2F47-8000-E942431FD34B}" type="datetimeFigureOut">
              <a:rPr lang="en-IL" smtClean="0"/>
              <a:t>08/11/2024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337808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900D5FE-0914-2F47-8000-E942431FD34B}" type="datetimeFigureOut">
              <a:rPr lang="en-IL" smtClean="0"/>
              <a:t>08/11/2024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3061353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F900D5FE-0914-2F47-8000-E942431FD34B}" type="datetimeFigureOut">
              <a:rPr lang="en-IL" smtClean="0"/>
              <a:t>08/11/2024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380892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F900D5FE-0914-2F47-8000-E942431FD34B}" type="datetimeFigureOut">
              <a:rPr lang="en-IL" smtClean="0"/>
              <a:t>08/11/2024</a:t>
            </a:fld>
            <a:endParaRPr lang="en-I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I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CE10D57-D7EE-FF4E-B8C4-47D30944D324}" type="slidenum">
              <a:rPr lang="en-IL" smtClean="0"/>
              <a:t>‹#›</a:t>
            </a:fld>
            <a:endParaRPr lang="en-I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39064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900D5FE-0914-2F47-8000-E942431FD34B}" type="datetimeFigureOut">
              <a:rPr lang="en-IL" smtClean="0"/>
              <a:t>08/11/2024</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238703105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257300" y="2909102"/>
            <a:ext cx="4800600" cy="299639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633864" y="2909102"/>
            <a:ext cx="4800600" cy="299639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F900D5FE-0914-2F47-8000-E942431FD34B}" type="datetimeFigureOut">
              <a:rPr lang="en-IL" smtClean="0"/>
              <a:t>08/11/2024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426879643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F900D5FE-0914-2F47-8000-E942431FD34B}" type="datetimeFigureOut">
              <a:rPr lang="en-IL" smtClean="0"/>
              <a:t>08/11/2024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211641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0D5FE-0914-2F47-8000-E942431FD34B}" type="datetimeFigureOut">
              <a:rPr lang="en-IL" smtClean="0"/>
              <a:t>08/11/2024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192293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65051" y="6375679"/>
            <a:ext cx="1233355" cy="348462"/>
          </a:xfrm>
        </p:spPr>
        <p:txBody>
          <a:bodyPr/>
          <a:lstStyle/>
          <a:p>
            <a:fld id="{F900D5FE-0914-2F47-8000-E942431FD34B}" type="datetimeFigureOut">
              <a:rPr lang="en-IL" smtClean="0"/>
              <a:t>08/11/2024</a:t>
            </a:fld>
            <a:endParaRPr lang="en-IL"/>
          </a:p>
        </p:txBody>
      </p:sp>
      <p:sp>
        <p:nvSpPr>
          <p:cNvPr id="6" name="Footer Placeholder 5"/>
          <p:cNvSpPr>
            <a:spLocks noGrp="1"/>
          </p:cNvSpPr>
          <p:nvPr>
            <p:ph type="ftr" sz="quarter" idx="11"/>
          </p:nvPr>
        </p:nvSpPr>
        <p:spPr>
          <a:xfrm>
            <a:off x="2103620" y="6375679"/>
            <a:ext cx="3482179" cy="345796"/>
          </a:xfrm>
        </p:spPr>
        <p:txBody>
          <a:bodyPr/>
          <a:lstStyle/>
          <a:p>
            <a:endParaRPr lang="en-IL"/>
          </a:p>
        </p:txBody>
      </p:sp>
      <p:sp>
        <p:nvSpPr>
          <p:cNvPr id="7" name="Slide Number Placeholder 6"/>
          <p:cNvSpPr>
            <a:spLocks noGrp="1"/>
          </p:cNvSpPr>
          <p:nvPr>
            <p:ph type="sldNum" sz="quarter" idx="12"/>
          </p:nvPr>
        </p:nvSpPr>
        <p:spPr>
          <a:xfrm>
            <a:off x="5691014" y="6375679"/>
            <a:ext cx="1232456" cy="345796"/>
          </a:xfrm>
        </p:spPr>
        <p:txBody>
          <a:bodyPr/>
          <a:lstStyle/>
          <a:p>
            <a:fld id="{BCE10D57-D7EE-FF4E-B8C4-47D30944D324}" type="slidenum">
              <a:rPr lang="en-IL" smtClean="0"/>
              <a:t>‹#›</a:t>
            </a:fld>
            <a:endParaRPr lang="en-I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5806982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Date Placeholder 4"/>
          <p:cNvSpPr>
            <a:spLocks noGrp="1"/>
          </p:cNvSpPr>
          <p:nvPr>
            <p:ph type="dt" sz="half" idx="10"/>
          </p:nvPr>
        </p:nvSpPr>
        <p:spPr>
          <a:xfrm>
            <a:off x="765950" y="6375679"/>
            <a:ext cx="1232456" cy="348462"/>
          </a:xfrm>
        </p:spPr>
        <p:txBody>
          <a:bodyPr/>
          <a:lstStyle/>
          <a:p>
            <a:fld id="{F900D5FE-0914-2F47-8000-E942431FD34B}" type="datetimeFigureOut">
              <a:rPr lang="en-IL" smtClean="0"/>
              <a:t>08/11/2024</a:t>
            </a:fld>
            <a:endParaRPr lang="en-IL"/>
          </a:p>
        </p:txBody>
      </p:sp>
      <p:sp>
        <p:nvSpPr>
          <p:cNvPr id="6" name="Footer Placeholder 5"/>
          <p:cNvSpPr>
            <a:spLocks noGrp="1"/>
          </p:cNvSpPr>
          <p:nvPr>
            <p:ph type="ftr" sz="quarter" idx="11"/>
          </p:nvPr>
        </p:nvSpPr>
        <p:spPr>
          <a:xfrm>
            <a:off x="2103621" y="6375679"/>
            <a:ext cx="3482178" cy="345796"/>
          </a:xfrm>
        </p:spPr>
        <p:txBody>
          <a:bodyPr/>
          <a:lstStyle/>
          <a:p>
            <a:endParaRPr lang="en-IL"/>
          </a:p>
        </p:txBody>
      </p:sp>
      <p:sp>
        <p:nvSpPr>
          <p:cNvPr id="7" name="Slide Number Placeholder 6"/>
          <p:cNvSpPr>
            <a:spLocks noGrp="1"/>
          </p:cNvSpPr>
          <p:nvPr>
            <p:ph type="sldNum" sz="quarter" idx="12"/>
          </p:nvPr>
        </p:nvSpPr>
        <p:spPr>
          <a:xfrm>
            <a:off x="5687568" y="6375679"/>
            <a:ext cx="1234440" cy="345796"/>
          </a:xfrm>
        </p:spPr>
        <p:txBody>
          <a:bodyPr/>
          <a:lstStyle/>
          <a:p>
            <a:fld id="{BCE10D57-D7EE-FF4E-B8C4-47D30944D324}" type="slidenum">
              <a:rPr lang="en-IL" smtClean="0"/>
              <a:t>‹#›</a:t>
            </a:fld>
            <a:endParaRPr lang="en-IL"/>
          </a:p>
        </p:txBody>
      </p:sp>
    </p:spTree>
    <p:extLst>
      <p:ext uri="{BB962C8B-B14F-4D97-AF65-F5344CB8AC3E}">
        <p14:creationId xmlns:p14="http://schemas.microsoft.com/office/powerpoint/2010/main" val="387819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F900D5FE-0914-2F47-8000-E942431FD34B}" type="datetimeFigureOut">
              <a:rPr lang="en-IL" smtClean="0"/>
              <a:t>08/11/2024</a:t>
            </a:fld>
            <a:endParaRPr lang="en-I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CE10D57-D7EE-FF4E-B8C4-47D30944D324}" type="slidenum">
              <a:rPr lang="en-IL" smtClean="0"/>
              <a:t>‹#›</a:t>
            </a:fld>
            <a:endParaRPr lang="en-I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5369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49997D-E620-9413-94A8-9578694A83B4}"/>
              </a:ext>
            </a:extLst>
          </p:cNvPr>
          <p:cNvSpPr>
            <a:spLocks noGrp="1"/>
          </p:cNvSpPr>
          <p:nvPr>
            <p:ph type="subTitle" idx="1"/>
          </p:nvPr>
        </p:nvSpPr>
        <p:spPr/>
        <p:txBody>
          <a:bodyPr>
            <a:normAutofit lnSpcReduction="10000"/>
          </a:bodyPr>
          <a:lstStyle/>
          <a:p>
            <a:pPr marL="0" algn="ctr" defTabSz="914400" rtl="1" eaLnBrk="1" latinLnBrk="0" hangingPunct="1"/>
            <a:r>
              <a:rPr lang="he-IL" sz="2000" dirty="0">
                <a:latin typeface="David" panose="020E0502060401010101" pitchFamily="34" charset="-79"/>
                <a:cs typeface="David" panose="020E0502060401010101" pitchFamily="34" charset="-79"/>
              </a:rPr>
              <a:t> רובוט צ'אט מונחה בינה מלאכותית</a:t>
            </a:r>
          </a:p>
          <a:p>
            <a:pPr marL="0" algn="ctr" defTabSz="914400" rtl="1" eaLnBrk="1" latinLnBrk="0" hangingPunct="1"/>
            <a:r>
              <a:rPr lang="he-IL" sz="2000" dirty="0">
                <a:latin typeface="David" panose="020E0502060401010101" pitchFamily="34" charset="-79"/>
                <a:cs typeface="David" panose="020E0502060401010101" pitchFamily="34" charset="-79"/>
              </a:rPr>
              <a:t> לשירות לקוחות למוצרי מחשוב ופלאפונים </a:t>
            </a:r>
            <a:endParaRPr lang="en-IL" sz="5400" dirty="0">
              <a:latin typeface="David" panose="020E0502060401010101" pitchFamily="34" charset="-79"/>
              <a:cs typeface="David" panose="020E0502060401010101" pitchFamily="34" charset="-79"/>
            </a:endParaRPr>
          </a:p>
          <a:p>
            <a:pPr marL="0" indent="0" algn="ctr" defTabSz="914400" rtl="0" eaLnBrk="1" latinLnBrk="0" hangingPunct="1">
              <a:lnSpc>
                <a:spcPct val="100000"/>
              </a:lnSpc>
              <a:spcBef>
                <a:spcPts val="700"/>
              </a:spcBef>
              <a:buClr>
                <a:schemeClr val="tx2"/>
              </a:buClr>
              <a:buFont typeface="Arial" panose="020B0604020202020204" pitchFamily="34" charset="0"/>
              <a:buNone/>
            </a:pPr>
            <a:endParaRPr lang="en-IL" dirty="0"/>
          </a:p>
        </p:txBody>
      </p:sp>
      <p:pic>
        <p:nvPicPr>
          <p:cNvPr id="6" name="Picture 5" descr="A black background with red and grey text&#10;&#10;Description automatically generated">
            <a:extLst>
              <a:ext uri="{FF2B5EF4-FFF2-40B4-BE49-F238E27FC236}">
                <a16:creationId xmlns:a16="http://schemas.microsoft.com/office/drawing/2014/main" id="{7EE2056B-417C-64ED-8EBB-CB5B754884A6}"/>
              </a:ext>
            </a:extLst>
          </p:cNvPr>
          <p:cNvPicPr>
            <a:picLocks noChangeAspect="1"/>
          </p:cNvPicPr>
          <p:nvPr/>
        </p:nvPicPr>
        <p:blipFill>
          <a:blip r:embed="rId2"/>
          <a:stretch>
            <a:fillRect/>
          </a:stretch>
        </p:blipFill>
        <p:spPr>
          <a:xfrm>
            <a:off x="9724895" y="136525"/>
            <a:ext cx="2777163" cy="1367367"/>
          </a:xfrm>
          <a:prstGeom prst="rect">
            <a:avLst/>
          </a:prstGeom>
        </p:spPr>
      </p:pic>
      <p:sp>
        <p:nvSpPr>
          <p:cNvPr id="9" name="TextBox 8">
            <a:extLst>
              <a:ext uri="{FF2B5EF4-FFF2-40B4-BE49-F238E27FC236}">
                <a16:creationId xmlns:a16="http://schemas.microsoft.com/office/drawing/2014/main" id="{D033E1CB-91B8-245E-DAE5-EE6B0D6817E8}"/>
              </a:ext>
            </a:extLst>
          </p:cNvPr>
          <p:cNvSpPr txBox="1"/>
          <p:nvPr/>
        </p:nvSpPr>
        <p:spPr>
          <a:xfrm>
            <a:off x="4472374" y="1680185"/>
            <a:ext cx="3570208" cy="646331"/>
          </a:xfrm>
          <a:prstGeom prst="rect">
            <a:avLst/>
          </a:prstGeom>
          <a:noFill/>
        </p:spPr>
        <p:txBody>
          <a:bodyPr wrap="none" rtlCol="0">
            <a:spAutoFit/>
          </a:bodyPr>
          <a:lstStyle/>
          <a:p>
            <a:pPr marL="0" indent="0" algn="ctr" rtl="1">
              <a:buNone/>
            </a:pPr>
            <a:r>
              <a:rPr lang="he-IL" b="1" dirty="0">
                <a:latin typeface="David" panose="020E0502060401010101" pitchFamily="34" charset="-79"/>
                <a:cs typeface="David" panose="020E0502060401010101" pitchFamily="34" charset="-79"/>
              </a:rPr>
              <a:t>המרכז האקדמי למשפט ולעסקים</a:t>
            </a:r>
            <a:endParaRPr lang="en-US" dirty="0">
              <a:latin typeface="David" panose="020E0502060401010101" pitchFamily="34" charset="-79"/>
              <a:cs typeface="David" panose="020E0502060401010101" pitchFamily="34" charset="-79"/>
            </a:endParaRPr>
          </a:p>
          <a:p>
            <a:pPr marL="0" indent="0" algn="ctr" rtl="1">
              <a:buNone/>
            </a:pPr>
            <a:r>
              <a:rPr lang="he-IL" b="1" dirty="0">
                <a:latin typeface="David" panose="020E0502060401010101" pitchFamily="34" charset="-79"/>
                <a:cs typeface="David" panose="020E0502060401010101" pitchFamily="34" charset="-79"/>
              </a:rPr>
              <a:t>הפקולטה למערכות מידע ומדעי המחשב</a:t>
            </a:r>
            <a:endParaRPr lang="en-US" dirty="0">
              <a:latin typeface="David" panose="020E0502060401010101" pitchFamily="34" charset="-79"/>
              <a:cs typeface="David" panose="020E0502060401010101" pitchFamily="34" charset="-79"/>
            </a:endParaRPr>
          </a:p>
        </p:txBody>
      </p:sp>
      <p:sp>
        <p:nvSpPr>
          <p:cNvPr id="12" name="TextBox 11">
            <a:extLst>
              <a:ext uri="{FF2B5EF4-FFF2-40B4-BE49-F238E27FC236}">
                <a16:creationId xmlns:a16="http://schemas.microsoft.com/office/drawing/2014/main" id="{12D4B454-F86A-F3C1-F9E6-3F02910991CE}"/>
              </a:ext>
            </a:extLst>
          </p:cNvPr>
          <p:cNvSpPr txBox="1"/>
          <p:nvPr/>
        </p:nvSpPr>
        <p:spPr>
          <a:xfrm>
            <a:off x="5392201" y="2107907"/>
            <a:ext cx="2891881" cy="2239074"/>
          </a:xfrm>
          <a:prstGeom prst="rect">
            <a:avLst/>
          </a:prstGeom>
          <a:noFill/>
        </p:spPr>
        <p:txBody>
          <a:bodyPr wrap="square">
            <a:spAutoFit/>
          </a:bodyPr>
          <a:lstStyle/>
          <a:p>
            <a:pPr marL="0" indent="0" algn="r" rtl="1">
              <a:lnSpc>
                <a:spcPct val="200000"/>
              </a:lnSpc>
              <a:buNone/>
            </a:pPr>
            <a:r>
              <a:rPr lang="he-IL" b="1" i="1" u="sng" dirty="0">
                <a:latin typeface="David" panose="020E0502060401010101" pitchFamily="34" charset="-79"/>
                <a:cs typeface="David" panose="020E0502060401010101" pitchFamily="34" charset="-79"/>
              </a:rPr>
              <a:t>מציגים</a:t>
            </a:r>
          </a:p>
          <a:p>
            <a:pPr marL="171450" indent="-171450" algn="r" rtl="1">
              <a:lnSpc>
                <a:spcPct val="200000"/>
              </a:lnSpc>
              <a:buFont typeface="Arial" panose="020B0604020202020204" pitchFamily="34" charset="0"/>
              <a:buChar char="•"/>
            </a:pPr>
            <a:r>
              <a:rPr lang="he-IL" i="1" dirty="0">
                <a:latin typeface="David" panose="020E0502060401010101" pitchFamily="34" charset="-79"/>
                <a:cs typeface="David" panose="020E0502060401010101" pitchFamily="34" charset="-79"/>
              </a:rPr>
              <a:t>שי </a:t>
            </a:r>
            <a:r>
              <a:rPr lang="he-IL" i="1" dirty="0" err="1">
                <a:latin typeface="David" panose="020E0502060401010101" pitchFamily="34" charset="-79"/>
                <a:cs typeface="David" panose="020E0502060401010101" pitchFamily="34" charset="-79"/>
              </a:rPr>
              <a:t>מנצורי</a:t>
            </a:r>
            <a:r>
              <a:rPr lang="he-IL" dirty="0">
                <a:latin typeface="David" panose="020E0502060401010101" pitchFamily="34" charset="-79"/>
                <a:cs typeface="David" panose="020E0502060401010101" pitchFamily="34" charset="-79"/>
              </a:rPr>
              <a:t> </a:t>
            </a:r>
          </a:p>
          <a:p>
            <a:pPr marL="171450" indent="-171450" algn="r" rtl="1">
              <a:lnSpc>
                <a:spcPct val="200000"/>
              </a:lnSpc>
              <a:buFont typeface="Arial" panose="020B0604020202020204" pitchFamily="34" charset="0"/>
              <a:buChar char="•"/>
            </a:pPr>
            <a:r>
              <a:rPr lang="he-IL" i="1" dirty="0">
                <a:latin typeface="David" panose="020E0502060401010101" pitchFamily="34" charset="-79"/>
                <a:cs typeface="David" panose="020E0502060401010101" pitchFamily="34" charset="-79"/>
              </a:rPr>
              <a:t>אברהים קייס</a:t>
            </a:r>
            <a:endParaRPr lang="he-IL" dirty="0">
              <a:latin typeface="David" panose="020E0502060401010101" pitchFamily="34" charset="-79"/>
              <a:cs typeface="David" panose="020E0502060401010101" pitchFamily="34" charset="-79"/>
            </a:endParaRPr>
          </a:p>
          <a:p>
            <a:pPr marL="171450" indent="-171450" algn="r" rtl="1">
              <a:lnSpc>
                <a:spcPct val="200000"/>
              </a:lnSpc>
              <a:buFont typeface="Arial" panose="020B0604020202020204" pitchFamily="34" charset="0"/>
              <a:buChar char="•"/>
            </a:pPr>
            <a:r>
              <a:rPr lang="he-IL" i="1" dirty="0">
                <a:latin typeface="David" panose="020E0502060401010101" pitchFamily="34" charset="-79"/>
                <a:cs typeface="David" panose="020E0502060401010101" pitchFamily="34" charset="-79"/>
              </a:rPr>
              <a:t>סלים אליאס</a:t>
            </a:r>
            <a:endParaRPr lang="en-US" dirty="0">
              <a:latin typeface="David" panose="020E0502060401010101" pitchFamily="34" charset="-79"/>
              <a:cs typeface="David" panose="020E0502060401010101" pitchFamily="34" charset="-79"/>
            </a:endParaRPr>
          </a:p>
        </p:txBody>
      </p:sp>
      <p:sp>
        <p:nvSpPr>
          <p:cNvPr id="14" name="TextBox 13">
            <a:extLst>
              <a:ext uri="{FF2B5EF4-FFF2-40B4-BE49-F238E27FC236}">
                <a16:creationId xmlns:a16="http://schemas.microsoft.com/office/drawing/2014/main" id="{AE26866C-8BF6-0E6A-979C-BE23646BEE66}"/>
              </a:ext>
            </a:extLst>
          </p:cNvPr>
          <p:cNvSpPr txBox="1"/>
          <p:nvPr/>
        </p:nvSpPr>
        <p:spPr>
          <a:xfrm>
            <a:off x="4831107" y="4399996"/>
            <a:ext cx="2529786" cy="646331"/>
          </a:xfrm>
          <a:prstGeom prst="rect">
            <a:avLst/>
          </a:prstGeom>
          <a:noFill/>
        </p:spPr>
        <p:txBody>
          <a:bodyPr wrap="square">
            <a:spAutoFit/>
          </a:bodyPr>
          <a:lstStyle/>
          <a:p>
            <a:pPr algn="r" rtl="1"/>
            <a:r>
              <a:rPr lang="he-IL" b="1" dirty="0">
                <a:latin typeface="David" panose="020E0502060401010101" pitchFamily="34" charset="-79"/>
                <a:cs typeface="David" panose="020E0502060401010101" pitchFamily="34" charset="-79"/>
              </a:rPr>
              <a:t>מנחה:</a:t>
            </a:r>
          </a:p>
          <a:p>
            <a:pPr algn="r" rtl="1"/>
            <a:r>
              <a:rPr lang="he-IL" dirty="0">
                <a:latin typeface="David" panose="020E0502060401010101" pitchFamily="34" charset="-79"/>
                <a:cs typeface="David" panose="020E0502060401010101" pitchFamily="34" charset="-79"/>
              </a:rPr>
              <a:t>ד"ר סעיד עסלי</a:t>
            </a:r>
            <a:endParaRPr lang="en-US" dirty="0">
              <a:latin typeface="David" panose="020E0502060401010101" pitchFamily="34" charset="-79"/>
              <a:cs typeface="David" panose="020E0502060401010101" pitchFamily="34" charset="-79"/>
            </a:endParaRPr>
          </a:p>
        </p:txBody>
      </p:sp>
      <p:sp>
        <p:nvSpPr>
          <p:cNvPr id="15" name="TextBox 14">
            <a:extLst>
              <a:ext uri="{FF2B5EF4-FFF2-40B4-BE49-F238E27FC236}">
                <a16:creationId xmlns:a16="http://schemas.microsoft.com/office/drawing/2014/main" id="{4BA56F7B-3B02-5D37-B7E5-DA4AB81B3217}"/>
              </a:ext>
            </a:extLst>
          </p:cNvPr>
          <p:cNvSpPr txBox="1"/>
          <p:nvPr/>
        </p:nvSpPr>
        <p:spPr>
          <a:xfrm>
            <a:off x="4308356" y="5046327"/>
            <a:ext cx="2529786" cy="338554"/>
          </a:xfrm>
          <a:prstGeom prst="rect">
            <a:avLst/>
          </a:prstGeom>
          <a:noFill/>
        </p:spPr>
        <p:txBody>
          <a:bodyPr wrap="square">
            <a:spAutoFit/>
          </a:bodyPr>
          <a:lstStyle/>
          <a:p>
            <a:pPr algn="r" rtl="1"/>
            <a:r>
              <a:rPr lang="he-IL" sz="1600" b="1" dirty="0">
                <a:latin typeface="David" panose="020E0502060401010101" pitchFamily="34" charset="-79"/>
                <a:cs typeface="David" panose="020E0502060401010101" pitchFamily="34" charset="-79"/>
              </a:rPr>
              <a:t>10.08.2024</a:t>
            </a:r>
            <a:endParaRPr lang="en-US" sz="1600" dirty="0">
              <a:latin typeface="David" panose="020E0502060401010101" pitchFamily="34" charset="-79"/>
              <a:cs typeface="David" panose="020E0502060401010101" pitchFamily="34" charset="-79"/>
            </a:endParaRPr>
          </a:p>
        </p:txBody>
      </p:sp>
      <p:pic>
        <p:nvPicPr>
          <p:cNvPr id="8" name="תמונה 7">
            <a:extLst>
              <a:ext uri="{FF2B5EF4-FFF2-40B4-BE49-F238E27FC236}">
                <a16:creationId xmlns:a16="http://schemas.microsoft.com/office/drawing/2014/main" id="{F552F5CF-1DB0-44B9-8073-5D75E22FC212}"/>
              </a:ext>
            </a:extLst>
          </p:cNvPr>
          <p:cNvPicPr>
            <a:picLocks noChangeAspect="1"/>
          </p:cNvPicPr>
          <p:nvPr/>
        </p:nvPicPr>
        <p:blipFill>
          <a:blip r:embed="rId3"/>
          <a:stretch>
            <a:fillRect/>
          </a:stretch>
        </p:blipFill>
        <p:spPr>
          <a:xfrm>
            <a:off x="4080387" y="2376552"/>
            <a:ext cx="2298407" cy="2023444"/>
          </a:xfrm>
          <a:prstGeom prst="rect">
            <a:avLst/>
          </a:prstGeom>
        </p:spPr>
      </p:pic>
      <p:pic>
        <p:nvPicPr>
          <p:cNvPr id="10" name="מציין מיקום תוכן 3">
            <a:extLst>
              <a:ext uri="{FF2B5EF4-FFF2-40B4-BE49-F238E27FC236}">
                <a16:creationId xmlns:a16="http://schemas.microsoft.com/office/drawing/2014/main" id="{0F615D75-E019-424D-A409-76014F568ED8}"/>
              </a:ext>
            </a:extLst>
          </p:cNvPr>
          <p:cNvPicPr>
            <a:picLocks noChangeAspect="1"/>
          </p:cNvPicPr>
          <p:nvPr/>
        </p:nvPicPr>
        <p:blipFill>
          <a:blip r:embed="rId4"/>
          <a:stretch>
            <a:fillRect/>
          </a:stretch>
        </p:blipFill>
        <p:spPr>
          <a:xfrm>
            <a:off x="288844" y="0"/>
            <a:ext cx="1552575" cy="1685925"/>
          </a:xfrm>
          <a:prstGeom prst="rect">
            <a:avLst/>
          </a:prstGeom>
        </p:spPr>
      </p:pic>
    </p:spTree>
    <p:extLst>
      <p:ext uri="{BB962C8B-B14F-4D97-AF65-F5344CB8AC3E}">
        <p14:creationId xmlns:p14="http://schemas.microsoft.com/office/powerpoint/2010/main" val="14663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Why I Always Say Thank You To AI Chatbots">
            <a:extLst>
              <a:ext uri="{FF2B5EF4-FFF2-40B4-BE49-F238E27FC236}">
                <a16:creationId xmlns:a16="http://schemas.microsoft.com/office/drawing/2014/main" id="{083D2546-781D-D1AF-1827-7AA51D504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60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2DEA-35EB-D87E-A4F7-BB8805BE5335}"/>
              </a:ext>
            </a:extLst>
          </p:cNvPr>
          <p:cNvSpPr>
            <a:spLocks noGrp="1"/>
          </p:cNvSpPr>
          <p:nvPr>
            <p:ph type="title"/>
          </p:nvPr>
        </p:nvSpPr>
        <p:spPr/>
        <p:txBody>
          <a:bodyPr/>
          <a:lstStyle/>
          <a:p>
            <a:pPr algn="ctr"/>
            <a:r>
              <a:rPr lang="he-IL" dirty="0"/>
              <a:t>רקע</a:t>
            </a:r>
            <a:endParaRPr lang="en-IL" dirty="0"/>
          </a:p>
        </p:txBody>
      </p:sp>
      <p:sp>
        <p:nvSpPr>
          <p:cNvPr id="3" name="Content Placeholder 2">
            <a:extLst>
              <a:ext uri="{FF2B5EF4-FFF2-40B4-BE49-F238E27FC236}">
                <a16:creationId xmlns:a16="http://schemas.microsoft.com/office/drawing/2014/main" id="{E6A1B273-9367-2592-4035-0B54446166EE}"/>
              </a:ext>
            </a:extLst>
          </p:cNvPr>
          <p:cNvSpPr>
            <a:spLocks noGrp="1"/>
          </p:cNvSpPr>
          <p:nvPr>
            <p:ph idx="1"/>
          </p:nvPr>
        </p:nvSpPr>
        <p:spPr>
          <a:xfrm>
            <a:off x="1251678" y="1275645"/>
            <a:ext cx="10432322" cy="4603948"/>
          </a:xfrm>
        </p:spPr>
        <p:txBody>
          <a:bodyPr>
            <a:normAutofit/>
          </a:bodyPr>
          <a:lstStyle/>
          <a:p>
            <a:pPr algn="r" rtl="1"/>
            <a:endParaRPr lang="en-US" b="1"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תהליך הקנייה וההשוואה</a:t>
            </a:r>
            <a:endParaRPr lang="en-US" b="1" dirty="0">
              <a:solidFill>
                <a:schemeClr val="tx1"/>
              </a:solidFill>
              <a:latin typeface="David" panose="020E0502060401010101" pitchFamily="34" charset="-79"/>
              <a:cs typeface="David" panose="020E0502060401010101" pitchFamily="34" charset="-79"/>
            </a:endParaRPr>
          </a:p>
          <a:p>
            <a:pPr algn="r" rtl="1"/>
            <a:endParaRPr lang="he-IL"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דרישות הלקוחות</a:t>
            </a:r>
            <a:endParaRPr lang="en-US" b="1" dirty="0">
              <a:solidFill>
                <a:schemeClr val="tx1"/>
              </a:solidFill>
              <a:latin typeface="David" panose="020E0502060401010101" pitchFamily="34" charset="-79"/>
              <a:cs typeface="David" panose="020E0502060401010101" pitchFamily="34" charset="-79"/>
            </a:endParaRPr>
          </a:p>
          <a:p>
            <a:pPr algn="r" rtl="1"/>
            <a:endParaRPr lang="he-IL"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התחרות בשוק</a:t>
            </a:r>
          </a:p>
          <a:p>
            <a:pPr algn="r" rtl="1"/>
            <a:endParaRPr lang="he-IL" b="1" dirty="0">
              <a:solidFill>
                <a:schemeClr val="tx1"/>
              </a:solidFill>
              <a:latin typeface="David" panose="020E0502060401010101" pitchFamily="34" charset="-79"/>
              <a:cs typeface="David" panose="020E0502060401010101" pitchFamily="34" charset="-79"/>
            </a:endParaRPr>
          </a:p>
          <a:p>
            <a:pPr algn="r" rtl="1"/>
            <a:endParaRPr lang="he-IL" dirty="0">
              <a:solidFill>
                <a:schemeClr val="tx1"/>
              </a:solidFill>
              <a:latin typeface="David" panose="020E0502060401010101" pitchFamily="34" charset="-79"/>
              <a:cs typeface="David" panose="020E0502060401010101" pitchFamily="34" charset="-79"/>
            </a:endParaRPr>
          </a:p>
          <a:p>
            <a:pPr marL="0" indent="0" algn="r" rtl="1">
              <a:buNone/>
            </a:pPr>
            <a:r>
              <a:rPr lang="he-IL" dirty="0">
                <a:solidFill>
                  <a:schemeClr val="tx1"/>
                </a:solidFill>
                <a:latin typeface="David" panose="020E0502060401010101" pitchFamily="34" charset="-79"/>
                <a:cs typeface="David" panose="020E0502060401010101" pitchFamily="34" charset="-79"/>
              </a:rPr>
              <a:t>בהתבסס על רקע זה, ניתן להבין את הצורך בפיתוח של מערכת אוטומטית שתספק ללקוחות מענה מהיר, אישי ואיכותי לצורך הקנייה בתחום זה. הבניית של ה- צ'אט-</a:t>
            </a:r>
            <a:r>
              <a:rPr lang="he-IL" dirty="0" err="1">
                <a:solidFill>
                  <a:schemeClr val="tx1"/>
                </a:solidFill>
                <a:latin typeface="David" panose="020E0502060401010101" pitchFamily="34" charset="-79"/>
                <a:cs typeface="David" panose="020E0502060401010101" pitchFamily="34" charset="-79"/>
              </a:rPr>
              <a:t>בוט</a:t>
            </a:r>
            <a:r>
              <a:rPr lang="he-IL" dirty="0">
                <a:solidFill>
                  <a:schemeClr val="tx1"/>
                </a:solidFill>
                <a:latin typeface="David" panose="020E0502060401010101" pitchFamily="34" charset="-79"/>
                <a:cs typeface="David" panose="020E0502060401010101" pitchFamily="34" charset="-79"/>
              </a:rPr>
              <a:t> שלנו , שיבצע את תפקיד זה תספק ללקוחות את הכלים והמידע הנדרשים לקבלת החלטות מבוססות מידע, ותסייע להם לחסוך זמן ומאמץ בתהליך הקנייה.</a:t>
            </a:r>
          </a:p>
          <a:p>
            <a:pPr marL="228600" indent="-228600" algn="r" defTabSz="914400" rtl="1" eaLnBrk="1" latinLnBrk="0" hangingPunct="1">
              <a:lnSpc>
                <a:spcPct val="110000"/>
              </a:lnSpc>
              <a:spcBef>
                <a:spcPts val="700"/>
              </a:spcBef>
              <a:buClr>
                <a:schemeClr val="tx2"/>
              </a:buClr>
              <a:buFont typeface="Arial" panose="020B0604020202020204" pitchFamily="34" charset="0"/>
              <a:buChar char="•"/>
            </a:pPr>
            <a:endParaRPr lang="en-IL" dirty="0">
              <a:solidFill>
                <a:schemeClr val="tx1"/>
              </a:solidFill>
            </a:endParaRPr>
          </a:p>
        </p:txBody>
      </p:sp>
    </p:spTree>
    <p:extLst>
      <p:ext uri="{BB962C8B-B14F-4D97-AF65-F5344CB8AC3E}">
        <p14:creationId xmlns:p14="http://schemas.microsoft.com/office/powerpoint/2010/main" val="60424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5172-3772-9193-7404-2CB208B8C787}"/>
              </a:ext>
            </a:extLst>
          </p:cNvPr>
          <p:cNvSpPr>
            <a:spLocks noGrp="1"/>
          </p:cNvSpPr>
          <p:nvPr>
            <p:ph type="title"/>
          </p:nvPr>
        </p:nvSpPr>
        <p:spPr>
          <a:xfrm>
            <a:off x="1251678" y="711199"/>
            <a:ext cx="10178322" cy="1163317"/>
          </a:xfrm>
        </p:spPr>
        <p:txBody>
          <a:bodyPr>
            <a:normAutofit/>
          </a:bodyPr>
          <a:lstStyle/>
          <a:p>
            <a:pPr algn="ctr"/>
            <a:r>
              <a:rPr lang="he-IL" sz="5400" dirty="0"/>
              <a:t>מטרות הפרויקט </a:t>
            </a:r>
            <a:endParaRPr lang="en-IL" dirty="0"/>
          </a:p>
        </p:txBody>
      </p:sp>
      <p:sp>
        <p:nvSpPr>
          <p:cNvPr id="3" name="Content Placeholder 2">
            <a:extLst>
              <a:ext uri="{FF2B5EF4-FFF2-40B4-BE49-F238E27FC236}">
                <a16:creationId xmlns:a16="http://schemas.microsoft.com/office/drawing/2014/main" id="{D8A91971-883D-F2BE-835B-2352A6CA692A}"/>
              </a:ext>
            </a:extLst>
          </p:cNvPr>
          <p:cNvSpPr>
            <a:spLocks noGrp="1"/>
          </p:cNvSpPr>
          <p:nvPr>
            <p:ph idx="1"/>
          </p:nvPr>
        </p:nvSpPr>
        <p:spPr>
          <a:xfrm>
            <a:off x="4811150" y="2215663"/>
            <a:ext cx="3256671" cy="3593591"/>
          </a:xfrm>
        </p:spPr>
        <p:txBody>
          <a:bodyPr>
            <a:normAutofit fontScale="85000" lnSpcReduction="20000"/>
          </a:bodyPr>
          <a:lstStyle/>
          <a:p>
            <a:pPr algn="r" rtl="1"/>
            <a:r>
              <a:rPr lang="he-IL" b="1" dirty="0">
                <a:solidFill>
                  <a:schemeClr val="tx1"/>
                </a:solidFill>
                <a:latin typeface="David" panose="020E0502060401010101" pitchFamily="34" charset="-79"/>
                <a:cs typeface="David" panose="020E0502060401010101" pitchFamily="34" charset="-79"/>
              </a:rPr>
              <a:t>  שיפור חוויית הלקוח</a:t>
            </a:r>
            <a:endParaRPr lang="en-US" b="1" dirty="0">
              <a:solidFill>
                <a:schemeClr val="tx1"/>
              </a:solidFill>
              <a:latin typeface="David" panose="020E0502060401010101" pitchFamily="34" charset="-79"/>
              <a:cs typeface="David" panose="020E0502060401010101" pitchFamily="34" charset="-79"/>
            </a:endParaRPr>
          </a:p>
          <a:p>
            <a:pPr algn="r" rtl="1"/>
            <a:endParaRPr lang="en-US"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חסכון בזמן ומשאבים</a:t>
            </a:r>
            <a:endParaRPr lang="he-IL" dirty="0">
              <a:solidFill>
                <a:schemeClr val="tx1"/>
              </a:solidFill>
              <a:latin typeface="David" panose="020E0502060401010101" pitchFamily="34" charset="-79"/>
              <a:cs typeface="David" panose="020E0502060401010101" pitchFamily="34" charset="-79"/>
            </a:endParaRPr>
          </a:p>
          <a:p>
            <a:pPr algn="r" rtl="1"/>
            <a:endParaRPr lang="he-IL"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הגברת הרווחיות</a:t>
            </a:r>
            <a:endParaRPr lang="he-IL" dirty="0">
              <a:solidFill>
                <a:schemeClr val="tx1"/>
              </a:solidFill>
              <a:latin typeface="David" panose="020E0502060401010101" pitchFamily="34" charset="-79"/>
              <a:cs typeface="David" panose="020E0502060401010101" pitchFamily="34" charset="-79"/>
            </a:endParaRPr>
          </a:p>
          <a:p>
            <a:pPr algn="r" rtl="1"/>
            <a:endParaRPr lang="he-IL"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שיפור תהליך הקנייה</a:t>
            </a:r>
            <a:endParaRPr lang="en-US" b="1" dirty="0">
              <a:solidFill>
                <a:schemeClr val="tx1"/>
              </a:solidFill>
              <a:latin typeface="David" panose="020E0502060401010101" pitchFamily="34" charset="-79"/>
              <a:cs typeface="David" panose="020E0502060401010101" pitchFamily="34" charset="-79"/>
            </a:endParaRPr>
          </a:p>
          <a:p>
            <a:pPr algn="r" rtl="1"/>
            <a:endParaRPr lang="he-IL"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שיפור תהליכי התמיכה ללקוח</a:t>
            </a:r>
            <a:endParaRPr lang="en-US" b="1" dirty="0">
              <a:solidFill>
                <a:schemeClr val="tx1"/>
              </a:solidFill>
              <a:latin typeface="David" panose="020E0502060401010101" pitchFamily="34" charset="-79"/>
              <a:cs typeface="David" panose="020E0502060401010101" pitchFamily="34" charset="-79"/>
            </a:endParaRPr>
          </a:p>
          <a:p>
            <a:pPr algn="r" rtl="1"/>
            <a:endParaRPr lang="en-US" b="1"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חדשנות והתפתחות טכנולוגית</a:t>
            </a:r>
            <a:endParaRPr lang="en-IL"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769271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8A23-A42D-E0FD-4347-775521DABA39}"/>
              </a:ext>
            </a:extLst>
          </p:cNvPr>
          <p:cNvSpPr>
            <a:spLocks noGrp="1"/>
          </p:cNvSpPr>
          <p:nvPr>
            <p:ph type="title"/>
          </p:nvPr>
        </p:nvSpPr>
        <p:spPr/>
        <p:txBody>
          <a:bodyPr>
            <a:normAutofit/>
          </a:bodyPr>
          <a:lstStyle/>
          <a:p>
            <a:pPr algn="ctr"/>
            <a:r>
              <a:rPr lang="he-IL" sz="5400" dirty="0">
                <a:latin typeface="David" panose="020E0502060401010101" pitchFamily="34" charset="-79"/>
                <a:cs typeface="David" panose="020E0502060401010101" pitchFamily="34" charset="-79"/>
              </a:rPr>
              <a:t>הצגת המערכת</a:t>
            </a:r>
            <a:endParaRPr lang="en-IL" dirty="0">
              <a:latin typeface="David" panose="020E0502060401010101" pitchFamily="34" charset="-79"/>
              <a:cs typeface="David" panose="020E0502060401010101" pitchFamily="34" charset="-79"/>
            </a:endParaRPr>
          </a:p>
        </p:txBody>
      </p:sp>
      <p:sp>
        <p:nvSpPr>
          <p:cNvPr id="3" name="Content Placeholder 2">
            <a:extLst>
              <a:ext uri="{FF2B5EF4-FFF2-40B4-BE49-F238E27FC236}">
                <a16:creationId xmlns:a16="http://schemas.microsoft.com/office/drawing/2014/main" id="{4B1E3FBF-C1F5-1BC0-B413-771A08E92E45}"/>
              </a:ext>
            </a:extLst>
          </p:cNvPr>
          <p:cNvSpPr>
            <a:spLocks noGrp="1"/>
          </p:cNvSpPr>
          <p:nvPr>
            <p:ph idx="1"/>
          </p:nvPr>
        </p:nvSpPr>
        <p:spPr/>
        <p:txBody>
          <a:bodyPr>
            <a:normAutofit/>
          </a:bodyPr>
          <a:lstStyle/>
          <a:p>
            <a:pPr marL="0" indent="0" algn="r" rtl="1">
              <a:buNone/>
            </a:pPr>
            <a:r>
              <a:rPr lang="he-IL" sz="2000" b="1" u="sng" dirty="0">
                <a:solidFill>
                  <a:schemeClr val="tx1"/>
                </a:solidFill>
                <a:latin typeface="David" panose="020E0502060401010101" pitchFamily="34" charset="-79"/>
                <a:cs typeface="David" panose="020E0502060401010101" pitchFamily="34" charset="-79"/>
              </a:rPr>
              <a:t>מבנה </a:t>
            </a:r>
            <a:r>
              <a:rPr lang="he-IL" sz="2000" b="1" u="sng" dirty="0" err="1">
                <a:solidFill>
                  <a:schemeClr val="tx1"/>
                </a:solidFill>
                <a:latin typeface="David" panose="020E0502060401010101" pitchFamily="34" charset="-79"/>
                <a:cs typeface="David" panose="020E0502060401010101" pitchFamily="34" charset="-79"/>
              </a:rPr>
              <a:t>הבוט</a:t>
            </a:r>
            <a:r>
              <a:rPr lang="he-IL" sz="2000" b="1" u="sng" dirty="0">
                <a:solidFill>
                  <a:schemeClr val="tx1"/>
                </a:solidFill>
                <a:latin typeface="David" panose="020E0502060401010101" pitchFamily="34" charset="-79"/>
                <a:cs typeface="David" panose="020E0502060401010101" pitchFamily="34" charset="-79"/>
              </a:rPr>
              <a:t>:</a:t>
            </a:r>
            <a:r>
              <a:rPr lang="he-IL" sz="2000" u="sng" dirty="0">
                <a:solidFill>
                  <a:schemeClr val="tx1"/>
                </a:solidFill>
                <a:latin typeface="David" panose="020E0502060401010101" pitchFamily="34" charset="-79"/>
                <a:cs typeface="David" panose="020E0502060401010101" pitchFamily="34" charset="-79"/>
              </a:rPr>
              <a:t> </a:t>
            </a:r>
            <a:endParaRPr lang="en-US" sz="2000" u="sng" dirty="0">
              <a:solidFill>
                <a:schemeClr val="tx1"/>
              </a:solidFill>
              <a:latin typeface="David" panose="020E0502060401010101" pitchFamily="34" charset="-79"/>
              <a:cs typeface="David" panose="020E0502060401010101" pitchFamily="34" charset="-79"/>
            </a:endParaRPr>
          </a:p>
          <a:p>
            <a:pPr marL="0" indent="0" algn="r" rtl="1">
              <a:buNone/>
            </a:pPr>
            <a:endParaRPr lang="he-IL" sz="2000" u="sng" dirty="0">
              <a:solidFill>
                <a:schemeClr val="tx1"/>
              </a:solidFill>
              <a:latin typeface="David" panose="020E0502060401010101" pitchFamily="34" charset="-79"/>
              <a:cs typeface="David" panose="020E0502060401010101" pitchFamily="34" charset="-79"/>
            </a:endParaRPr>
          </a:p>
          <a:p>
            <a:pPr marL="0" indent="0" algn="r" rtl="1">
              <a:buNone/>
            </a:pPr>
            <a:r>
              <a:rPr lang="he-IL" sz="2000" dirty="0" err="1">
                <a:solidFill>
                  <a:schemeClr val="tx1"/>
                </a:solidFill>
                <a:latin typeface="David" panose="020E0502060401010101" pitchFamily="34" charset="-79"/>
                <a:cs typeface="David" panose="020E0502060401010101" pitchFamily="34" charset="-79"/>
              </a:rPr>
              <a:t>הבוט</a:t>
            </a:r>
            <a:r>
              <a:rPr lang="he-IL" sz="2000" dirty="0">
                <a:solidFill>
                  <a:schemeClr val="tx1"/>
                </a:solidFill>
                <a:latin typeface="David" panose="020E0502060401010101" pitchFamily="34" charset="-79"/>
                <a:cs typeface="David" panose="020E0502060401010101" pitchFamily="34" charset="-79"/>
              </a:rPr>
              <a:t> מורכב מממשק משתמש חכם ואינטואיטיבי שמתמקד בפשטות ובקלות לשימוש.</a:t>
            </a:r>
          </a:p>
          <a:p>
            <a:pPr marL="0" indent="0" algn="r" rtl="1">
              <a:buNone/>
            </a:pPr>
            <a:r>
              <a:rPr lang="he-IL" sz="2000" dirty="0">
                <a:solidFill>
                  <a:schemeClr val="tx1"/>
                </a:solidFill>
                <a:latin typeface="David" panose="020E0502060401010101" pitchFamily="34" charset="-79"/>
                <a:cs typeface="David" panose="020E0502060401010101" pitchFamily="34" charset="-79"/>
              </a:rPr>
              <a:t>הוא מתקבל על ידי הלקוחות באמצעות מסרונים בצ'אט בתוך פלטפורמה מתאימה, כגון אפליקציה ניידת או דף אינטרנטי (אנחנו התמקדנו בדף אינטרנטי).</a:t>
            </a:r>
          </a:p>
          <a:p>
            <a:pPr marL="0" indent="0" algn="r" rtl="1">
              <a:buNone/>
            </a:pPr>
            <a:endParaRPr lang="he-IL" dirty="0">
              <a:solidFill>
                <a:schemeClr val="tx1"/>
              </a:solidFill>
              <a:latin typeface="David" panose="020E0502060401010101" pitchFamily="34" charset="-79"/>
              <a:cs typeface="David" panose="020E0502060401010101" pitchFamily="34" charset="-79"/>
            </a:endParaRPr>
          </a:p>
          <a:p>
            <a:pPr marL="0" indent="0" algn="r" rtl="1">
              <a:buNone/>
            </a:pPr>
            <a:r>
              <a:rPr lang="he-IL" sz="2000" dirty="0">
                <a:solidFill>
                  <a:schemeClr val="tx1"/>
                </a:solidFill>
                <a:latin typeface="David" panose="020E0502060401010101" pitchFamily="34" charset="-79"/>
                <a:cs typeface="David" panose="020E0502060401010101" pitchFamily="34" charset="-79"/>
              </a:rPr>
              <a:t>ה-</a:t>
            </a:r>
            <a:r>
              <a:rPr lang="en-US" sz="2000" dirty="0">
                <a:solidFill>
                  <a:schemeClr val="tx1"/>
                </a:solidFill>
                <a:latin typeface="David" panose="020E0502060401010101" pitchFamily="34" charset="-79"/>
                <a:cs typeface="David" panose="020E0502060401010101" pitchFamily="34" charset="-79"/>
              </a:rPr>
              <a:t>chatbot</a:t>
            </a:r>
            <a:r>
              <a:rPr lang="he-IL" sz="2000" dirty="0">
                <a:solidFill>
                  <a:schemeClr val="tx1"/>
                </a:solidFill>
                <a:latin typeface="David" panose="020E0502060401010101" pitchFamily="34" charset="-79"/>
                <a:cs typeface="David" panose="020E0502060401010101" pitchFamily="34" charset="-79"/>
              </a:rPr>
              <a:t> מתמחה במתן המלצות לפי העדפות של הלקוח ומתן השוואות בין מגוון מוצרים שונים .</a:t>
            </a:r>
          </a:p>
          <a:p>
            <a:pPr marL="0" indent="0" algn="r" rtl="1">
              <a:buNone/>
            </a:pPr>
            <a:endParaRPr lang="he-IL" dirty="0">
              <a:solidFill>
                <a:schemeClr val="tx1"/>
              </a:solidFill>
              <a:latin typeface="David" panose="020E0502060401010101" pitchFamily="34" charset="-79"/>
              <a:cs typeface="David" panose="020E0502060401010101" pitchFamily="34" charset="-79"/>
            </a:endParaRPr>
          </a:p>
          <a:p>
            <a:pPr marL="0" indent="0" algn="r" rtl="1">
              <a:buNone/>
            </a:pPr>
            <a:endParaRPr lang="en-US" sz="2000" dirty="0">
              <a:solidFill>
                <a:schemeClr val="tx1"/>
              </a:solidFill>
              <a:latin typeface="David" panose="020E0502060401010101" pitchFamily="34" charset="-79"/>
              <a:cs typeface="David" panose="020E0502060401010101" pitchFamily="34" charset="-79"/>
            </a:endParaRPr>
          </a:p>
          <a:p>
            <a:pPr marL="0" indent="0" algn="r" rtl="1">
              <a:buNone/>
            </a:pPr>
            <a:endParaRPr lang="he-IL" sz="2000" dirty="0">
              <a:solidFill>
                <a:schemeClr val="tx1"/>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897922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DFBBBB6-B1B7-496C-9B73-7B787F9AE78E}"/>
              </a:ext>
            </a:extLst>
          </p:cNvPr>
          <p:cNvSpPr>
            <a:spLocks noGrp="1"/>
          </p:cNvSpPr>
          <p:nvPr>
            <p:ph idx="1"/>
          </p:nvPr>
        </p:nvSpPr>
        <p:spPr>
          <a:xfrm>
            <a:off x="3866271" y="1624820"/>
            <a:ext cx="4459458" cy="3974122"/>
          </a:xfrm>
        </p:spPr>
        <p:txBody>
          <a:bodyPr>
            <a:normAutofit fontScale="85000" lnSpcReduction="10000"/>
          </a:bodyPr>
          <a:lstStyle/>
          <a:p>
            <a:pPr algn="r" rtl="1"/>
            <a:r>
              <a:rPr lang="he-IL" b="1" dirty="0">
                <a:solidFill>
                  <a:schemeClr val="tx1"/>
                </a:solidFill>
                <a:latin typeface="David" panose="020E0502060401010101" pitchFamily="34" charset="-79"/>
                <a:cs typeface="David" panose="020E0502060401010101" pitchFamily="34" charset="-79"/>
              </a:rPr>
              <a:t>        ממשק משתמש מעוצב ונוח לשימוש</a:t>
            </a:r>
          </a:p>
          <a:p>
            <a:r>
              <a:rPr lang="he-IL" b="1" dirty="0">
                <a:solidFill>
                  <a:schemeClr val="tx1"/>
                </a:solidFill>
                <a:latin typeface="David" panose="020E0502060401010101" pitchFamily="34" charset="-79"/>
                <a:cs typeface="David" panose="020E0502060401010101" pitchFamily="34" charset="-79"/>
              </a:rPr>
              <a:t>       מענה חכם של המלצות לפי העדפות הלקוח </a:t>
            </a:r>
          </a:p>
          <a:p>
            <a:r>
              <a:rPr lang="he-IL" b="1" dirty="0">
                <a:solidFill>
                  <a:schemeClr val="tx1"/>
                </a:solidFill>
                <a:latin typeface="David" panose="020E0502060401010101" pitchFamily="34" charset="-79"/>
                <a:cs typeface="David" panose="020E0502060401010101" pitchFamily="34" charset="-79"/>
              </a:rPr>
              <a:t>           מענה חכם של השוואות מחירים               </a:t>
            </a:r>
          </a:p>
          <a:p>
            <a:pPr algn="r" rtl="1"/>
            <a:r>
              <a:rPr lang="he-IL" dirty="0">
                <a:solidFill>
                  <a:schemeClr val="tx1"/>
                </a:solidFill>
                <a:latin typeface="David" panose="020E0502060401010101" pitchFamily="34" charset="-79"/>
                <a:cs typeface="David" panose="020E0502060401010101" pitchFamily="34" charset="-79"/>
              </a:rPr>
              <a:t>            </a:t>
            </a:r>
            <a:r>
              <a:rPr lang="he-IL" b="1" dirty="0">
                <a:solidFill>
                  <a:schemeClr val="tx1"/>
                </a:solidFill>
                <a:latin typeface="David" panose="020E0502060401010101" pitchFamily="34" charset="-79"/>
                <a:cs typeface="David" panose="020E0502060401010101" pitchFamily="34" charset="-79"/>
              </a:rPr>
              <a:t>רכישה ישירה  דרך ה-</a:t>
            </a:r>
            <a:r>
              <a:rPr lang="en-US" b="1" dirty="0">
                <a:solidFill>
                  <a:schemeClr val="tx1"/>
                </a:solidFill>
                <a:latin typeface="David" panose="020E0502060401010101" pitchFamily="34" charset="-79"/>
                <a:cs typeface="David" panose="020E0502060401010101" pitchFamily="34" charset="-79"/>
              </a:rPr>
              <a:t>chat</a:t>
            </a:r>
            <a:r>
              <a:rPr lang="he-IL" b="1" dirty="0">
                <a:solidFill>
                  <a:schemeClr val="tx1"/>
                </a:solidFill>
                <a:latin typeface="David" panose="020E0502060401010101" pitchFamily="34" charset="-79"/>
                <a:cs typeface="David" panose="020E0502060401010101" pitchFamily="34" charset="-79"/>
              </a:rPr>
              <a:t> </a:t>
            </a:r>
          </a:p>
          <a:p>
            <a:pPr algn="r" rtl="1"/>
            <a:r>
              <a:rPr lang="he-IL" b="1" dirty="0">
                <a:solidFill>
                  <a:schemeClr val="tx1"/>
                </a:solidFill>
                <a:latin typeface="David" panose="020E0502060401010101" pitchFamily="34" charset="-79"/>
                <a:cs typeface="David" panose="020E0502060401010101" pitchFamily="34" charset="-79"/>
              </a:rPr>
              <a:t>              הצגת היסטוריית שיחות </a:t>
            </a:r>
            <a:endParaRPr lang="he-IL" dirty="0">
              <a:solidFill>
                <a:schemeClr val="tx1"/>
              </a:solidFill>
              <a:latin typeface="David" panose="020E0502060401010101" pitchFamily="34" charset="-79"/>
              <a:cs typeface="David" panose="020E0502060401010101" pitchFamily="34" charset="-79"/>
            </a:endParaRPr>
          </a:p>
          <a:p>
            <a:pPr algn="r" rtl="1"/>
            <a:r>
              <a:rPr lang="he-IL" dirty="0">
                <a:solidFill>
                  <a:schemeClr val="tx1"/>
                </a:solidFill>
                <a:latin typeface="David" panose="020E0502060401010101" pitchFamily="34" charset="-79"/>
                <a:cs typeface="David" panose="020E0502060401010101" pitchFamily="34" charset="-79"/>
              </a:rPr>
              <a:t>          </a:t>
            </a:r>
            <a:r>
              <a:rPr lang="he-IL" b="1" dirty="0">
                <a:solidFill>
                  <a:schemeClr val="tx1"/>
                </a:solidFill>
                <a:latin typeface="David" panose="020E0502060401010101" pitchFamily="34" charset="-79"/>
                <a:cs typeface="David" panose="020E0502060401010101" pitchFamily="34" charset="-79"/>
              </a:rPr>
              <a:t>אופציה להתחלת שיחה חדשה </a:t>
            </a:r>
            <a:endParaRPr lang="he-IL" dirty="0">
              <a:solidFill>
                <a:schemeClr val="tx1"/>
              </a:solidFill>
              <a:latin typeface="David" panose="020E0502060401010101" pitchFamily="34" charset="-79"/>
              <a:cs typeface="David" panose="020E0502060401010101" pitchFamily="34" charset="-79"/>
            </a:endParaRPr>
          </a:p>
          <a:p>
            <a:pPr algn="r" rtl="1"/>
            <a:r>
              <a:rPr lang="he-IL" b="1" dirty="0">
                <a:solidFill>
                  <a:schemeClr val="tx1"/>
                </a:solidFill>
                <a:latin typeface="David" panose="020E0502060401010101" pitchFamily="34" charset="-79"/>
                <a:cs typeface="David" panose="020E0502060401010101" pitchFamily="34" charset="-79"/>
              </a:rPr>
              <a:t>               הוספת סל קניות בצ'אט </a:t>
            </a:r>
            <a:endParaRPr lang="en-US" b="1" dirty="0">
              <a:solidFill>
                <a:schemeClr val="tx1"/>
              </a:solidFill>
              <a:latin typeface="David" panose="020E0502060401010101" pitchFamily="34" charset="-79"/>
              <a:cs typeface="David" panose="020E0502060401010101" pitchFamily="34" charset="-79"/>
            </a:endParaRPr>
          </a:p>
          <a:p>
            <a:r>
              <a:rPr lang="he-IL" b="1" dirty="0">
                <a:solidFill>
                  <a:schemeClr val="tx1"/>
                </a:solidFill>
                <a:latin typeface="David" panose="020E0502060401010101" pitchFamily="34" charset="-79"/>
                <a:cs typeface="David" panose="020E0502060401010101" pitchFamily="34" charset="-79"/>
              </a:rPr>
              <a:t>             עדכון מלאי והצגתו בצ'אט </a:t>
            </a:r>
          </a:p>
          <a:p>
            <a:r>
              <a:rPr lang="he-IL" b="1" dirty="0">
                <a:solidFill>
                  <a:schemeClr val="tx1"/>
                </a:solidFill>
                <a:latin typeface="David" panose="020E0502060401010101" pitchFamily="34" charset="-79"/>
                <a:cs typeface="David" panose="020E0502060401010101" pitchFamily="34" charset="-79"/>
              </a:rPr>
              <a:t>            הזמנה עם מילוי פרטי הלוקח </a:t>
            </a:r>
          </a:p>
          <a:p>
            <a:r>
              <a:rPr lang="he-IL" b="1" dirty="0">
                <a:solidFill>
                  <a:schemeClr val="tx1"/>
                </a:solidFill>
                <a:latin typeface="David" panose="020E0502060401010101" pitchFamily="34" charset="-79"/>
                <a:cs typeface="David" panose="020E0502060401010101" pitchFamily="34" charset="-79"/>
              </a:rPr>
              <a:t>        אופציה להסרת מוצרים מההזמנה</a:t>
            </a:r>
          </a:p>
          <a:p>
            <a:r>
              <a:rPr lang="he-IL" b="1" dirty="0">
                <a:solidFill>
                  <a:schemeClr val="tx1"/>
                </a:solidFill>
                <a:latin typeface="David" panose="020E0502060401010101" pitchFamily="34" charset="-79"/>
                <a:cs typeface="David" panose="020E0502060401010101" pitchFamily="34" charset="-79"/>
              </a:rPr>
              <a:t>       קבלה מסכמת עם פרטי המוצרים ישירות ב</a:t>
            </a:r>
            <a:r>
              <a:rPr lang="en-US" b="1" dirty="0">
                <a:solidFill>
                  <a:schemeClr val="tx1"/>
                </a:solidFill>
                <a:latin typeface="David" panose="020E0502060401010101" pitchFamily="34" charset="-79"/>
                <a:cs typeface="David" panose="020E0502060401010101" pitchFamily="34" charset="-79"/>
              </a:rPr>
              <a:t>pdf</a:t>
            </a:r>
            <a:endParaRPr lang="he-IL" b="1" dirty="0">
              <a:solidFill>
                <a:schemeClr val="tx1"/>
              </a:solidFill>
              <a:latin typeface="David" panose="020E0502060401010101" pitchFamily="34" charset="-79"/>
              <a:cs typeface="David" panose="020E0502060401010101" pitchFamily="34" charset="-79"/>
            </a:endParaRPr>
          </a:p>
        </p:txBody>
      </p:sp>
      <p:sp>
        <p:nvSpPr>
          <p:cNvPr id="5" name="Title 1">
            <a:extLst>
              <a:ext uri="{FF2B5EF4-FFF2-40B4-BE49-F238E27FC236}">
                <a16:creationId xmlns:a16="http://schemas.microsoft.com/office/drawing/2014/main" id="{0BE7017D-6C69-4FE8-8B19-CB0EB6F38C33}"/>
              </a:ext>
            </a:extLst>
          </p:cNvPr>
          <p:cNvSpPr>
            <a:spLocks noGrp="1"/>
          </p:cNvSpPr>
          <p:nvPr>
            <p:ph type="title"/>
          </p:nvPr>
        </p:nvSpPr>
        <p:spPr>
          <a:xfrm>
            <a:off x="1766667" y="241708"/>
            <a:ext cx="8658665" cy="996249"/>
          </a:xfrm>
        </p:spPr>
        <p:txBody>
          <a:bodyPr>
            <a:normAutofit/>
          </a:bodyPr>
          <a:lstStyle/>
          <a:p>
            <a:pPr algn="ctr"/>
            <a:r>
              <a:rPr lang="he-IL" sz="5400" dirty="0">
                <a:latin typeface="David" panose="020E0502060401010101" pitchFamily="34" charset="-79"/>
                <a:cs typeface="David" panose="020E0502060401010101" pitchFamily="34" charset="-79"/>
              </a:rPr>
              <a:t>מה נעשה ?</a:t>
            </a:r>
            <a:endParaRPr lang="en-IL"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92273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B6A9-7B33-39E9-5DB1-DA512FAD5C31}"/>
              </a:ext>
            </a:extLst>
          </p:cNvPr>
          <p:cNvSpPr>
            <a:spLocks noGrp="1"/>
          </p:cNvSpPr>
          <p:nvPr>
            <p:ph type="title"/>
          </p:nvPr>
        </p:nvSpPr>
        <p:spPr/>
        <p:txBody>
          <a:bodyPr/>
          <a:lstStyle/>
          <a:p>
            <a:pPr algn="ctr"/>
            <a:r>
              <a:rPr lang="he-IL" dirty="0"/>
              <a:t>המערכת – התחברות ראשונית</a:t>
            </a:r>
            <a:endParaRPr lang="en-IL" dirty="0"/>
          </a:p>
        </p:txBody>
      </p:sp>
      <p:pic>
        <p:nvPicPr>
          <p:cNvPr id="4" name="תמונה 3">
            <a:extLst>
              <a:ext uri="{FF2B5EF4-FFF2-40B4-BE49-F238E27FC236}">
                <a16:creationId xmlns:a16="http://schemas.microsoft.com/office/drawing/2014/main" id="{01E29DA7-D8BE-FCC5-4996-76646AFA2583}"/>
              </a:ext>
            </a:extLst>
          </p:cNvPr>
          <p:cNvPicPr>
            <a:picLocks noChangeAspect="1"/>
          </p:cNvPicPr>
          <p:nvPr/>
        </p:nvPicPr>
        <p:blipFill>
          <a:blip r:embed="rId2"/>
          <a:stretch>
            <a:fillRect/>
          </a:stretch>
        </p:blipFill>
        <p:spPr>
          <a:xfrm>
            <a:off x="6468534" y="1886750"/>
            <a:ext cx="5210361" cy="4751373"/>
          </a:xfrm>
          <a:prstGeom prst="rect">
            <a:avLst/>
          </a:prstGeom>
        </p:spPr>
      </p:pic>
      <p:pic>
        <p:nvPicPr>
          <p:cNvPr id="5" name="תמונה 4">
            <a:extLst>
              <a:ext uri="{FF2B5EF4-FFF2-40B4-BE49-F238E27FC236}">
                <a16:creationId xmlns:a16="http://schemas.microsoft.com/office/drawing/2014/main" id="{07389594-7341-F4D1-6A26-A2515FECDF72}"/>
              </a:ext>
            </a:extLst>
          </p:cNvPr>
          <p:cNvPicPr>
            <a:picLocks noChangeAspect="1"/>
          </p:cNvPicPr>
          <p:nvPr/>
        </p:nvPicPr>
        <p:blipFill>
          <a:blip r:embed="rId3"/>
          <a:stretch>
            <a:fillRect/>
          </a:stretch>
        </p:blipFill>
        <p:spPr>
          <a:xfrm>
            <a:off x="1129227" y="1666875"/>
            <a:ext cx="5610225" cy="5191125"/>
          </a:xfrm>
          <a:prstGeom prst="rect">
            <a:avLst/>
          </a:prstGeom>
        </p:spPr>
      </p:pic>
    </p:spTree>
    <p:extLst>
      <p:ext uri="{BB962C8B-B14F-4D97-AF65-F5344CB8AC3E}">
        <p14:creationId xmlns:p14="http://schemas.microsoft.com/office/powerpoint/2010/main" val="282007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DE021-B0C4-A56B-EAFA-E09F28878A01}"/>
              </a:ext>
            </a:extLst>
          </p:cNvPr>
          <p:cNvSpPr>
            <a:spLocks noGrp="1"/>
          </p:cNvSpPr>
          <p:nvPr>
            <p:ph type="title"/>
          </p:nvPr>
        </p:nvSpPr>
        <p:spPr>
          <a:xfrm>
            <a:off x="1251678" y="333501"/>
            <a:ext cx="10178322" cy="1134056"/>
          </a:xfrm>
        </p:spPr>
        <p:txBody>
          <a:bodyPr>
            <a:normAutofit fontScale="90000"/>
          </a:bodyPr>
          <a:lstStyle/>
          <a:p>
            <a:pPr algn="ctr" rtl="1"/>
            <a:r>
              <a:rPr lang="he-IL" sz="4400" dirty="0"/>
              <a:t>דוגמא לשיחה בין ה- </a:t>
            </a:r>
            <a:r>
              <a:rPr lang="en-US" sz="4400" dirty="0"/>
              <a:t>chatbot </a:t>
            </a:r>
            <a:r>
              <a:rPr lang="he-IL" sz="4400" dirty="0"/>
              <a:t> ללקוח</a:t>
            </a:r>
            <a:br>
              <a:rPr lang="he-IL" sz="4400" dirty="0"/>
            </a:br>
            <a:r>
              <a:rPr lang="he-IL" sz="4400" dirty="0"/>
              <a:t>והזמנת מוצר  </a:t>
            </a:r>
            <a:endParaRPr lang="en-IL" sz="4000" dirty="0"/>
          </a:p>
        </p:txBody>
      </p:sp>
      <p:pic>
        <p:nvPicPr>
          <p:cNvPr id="5" name="תמונה 4">
            <a:extLst>
              <a:ext uri="{FF2B5EF4-FFF2-40B4-BE49-F238E27FC236}">
                <a16:creationId xmlns:a16="http://schemas.microsoft.com/office/drawing/2014/main" id="{7636B55E-BB51-424E-8A9E-6387D77B7BAC}"/>
              </a:ext>
            </a:extLst>
          </p:cNvPr>
          <p:cNvPicPr/>
          <p:nvPr/>
        </p:nvPicPr>
        <p:blipFill>
          <a:blip r:embed="rId2">
            <a:extLst>
              <a:ext uri="{28A0092B-C50C-407E-A947-70E740481C1C}">
                <a14:useLocalDpi xmlns:a14="http://schemas.microsoft.com/office/drawing/2010/main" val="0"/>
              </a:ext>
            </a:extLst>
          </a:blip>
          <a:stretch>
            <a:fillRect/>
          </a:stretch>
        </p:blipFill>
        <p:spPr>
          <a:xfrm>
            <a:off x="1463040" y="1951820"/>
            <a:ext cx="3931334" cy="4032073"/>
          </a:xfrm>
          <a:prstGeom prst="rect">
            <a:avLst/>
          </a:prstGeom>
        </p:spPr>
      </p:pic>
      <p:pic>
        <p:nvPicPr>
          <p:cNvPr id="6" name="תמונה 5">
            <a:extLst>
              <a:ext uri="{FF2B5EF4-FFF2-40B4-BE49-F238E27FC236}">
                <a16:creationId xmlns:a16="http://schemas.microsoft.com/office/drawing/2014/main" id="{3EDEE25F-E5DA-40BB-8FE2-D4D9367B2BA4}"/>
              </a:ext>
            </a:extLst>
          </p:cNvPr>
          <p:cNvPicPr/>
          <p:nvPr/>
        </p:nvPicPr>
        <p:blipFill>
          <a:blip r:embed="rId3"/>
          <a:stretch>
            <a:fillRect/>
          </a:stretch>
        </p:blipFill>
        <p:spPr>
          <a:xfrm>
            <a:off x="6371907" y="1780466"/>
            <a:ext cx="3733800" cy="2087245"/>
          </a:xfrm>
          <a:prstGeom prst="rect">
            <a:avLst/>
          </a:prstGeom>
        </p:spPr>
      </p:pic>
      <p:cxnSp>
        <p:nvCxnSpPr>
          <p:cNvPr id="7" name="מחבר חץ ישר 6">
            <a:extLst>
              <a:ext uri="{FF2B5EF4-FFF2-40B4-BE49-F238E27FC236}">
                <a16:creationId xmlns:a16="http://schemas.microsoft.com/office/drawing/2014/main" id="{D3F6B249-96F5-4957-A091-E5FA981938FA}"/>
              </a:ext>
            </a:extLst>
          </p:cNvPr>
          <p:cNvCxnSpPr/>
          <p:nvPr/>
        </p:nvCxnSpPr>
        <p:spPr>
          <a:xfrm>
            <a:off x="5394374" y="2686930"/>
            <a:ext cx="9775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מחבר חץ ישר 8">
            <a:extLst>
              <a:ext uri="{FF2B5EF4-FFF2-40B4-BE49-F238E27FC236}">
                <a16:creationId xmlns:a16="http://schemas.microsoft.com/office/drawing/2014/main" id="{4BD261AF-2B6B-4A1F-89A4-53011D0A3DEF}"/>
              </a:ext>
            </a:extLst>
          </p:cNvPr>
          <p:cNvCxnSpPr>
            <a:stCxn id="6" idx="2"/>
          </p:cNvCxnSpPr>
          <p:nvPr/>
        </p:nvCxnSpPr>
        <p:spPr>
          <a:xfrm>
            <a:off x="8238807" y="3867711"/>
            <a:ext cx="0" cy="788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תמונה 9">
            <a:extLst>
              <a:ext uri="{FF2B5EF4-FFF2-40B4-BE49-F238E27FC236}">
                <a16:creationId xmlns:a16="http://schemas.microsoft.com/office/drawing/2014/main" id="{E5320171-44E2-4CD5-844F-2B29592B7497}"/>
              </a:ext>
            </a:extLst>
          </p:cNvPr>
          <p:cNvPicPr/>
          <p:nvPr/>
        </p:nvPicPr>
        <p:blipFill>
          <a:blip r:embed="rId4">
            <a:extLst>
              <a:ext uri="{28A0092B-C50C-407E-A947-70E740481C1C}">
                <a14:useLocalDpi xmlns:a14="http://schemas.microsoft.com/office/drawing/2010/main" val="0"/>
              </a:ext>
            </a:extLst>
          </a:blip>
          <a:stretch>
            <a:fillRect/>
          </a:stretch>
        </p:blipFill>
        <p:spPr>
          <a:xfrm>
            <a:off x="5779770" y="4305251"/>
            <a:ext cx="4949190" cy="2438400"/>
          </a:xfrm>
          <a:prstGeom prst="rect">
            <a:avLst/>
          </a:prstGeom>
        </p:spPr>
      </p:pic>
    </p:spTree>
    <p:extLst>
      <p:ext uri="{BB962C8B-B14F-4D97-AF65-F5344CB8AC3E}">
        <p14:creationId xmlns:p14="http://schemas.microsoft.com/office/powerpoint/2010/main" val="4288914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B437-4052-96AF-7E83-CDDC93DA5238}"/>
              </a:ext>
            </a:extLst>
          </p:cNvPr>
          <p:cNvSpPr>
            <a:spLocks noGrp="1"/>
          </p:cNvSpPr>
          <p:nvPr>
            <p:ph type="title"/>
          </p:nvPr>
        </p:nvSpPr>
        <p:spPr/>
        <p:txBody>
          <a:bodyPr/>
          <a:lstStyle/>
          <a:p>
            <a:pPr algn="ctr" rtl="1"/>
            <a:r>
              <a:rPr lang="he-IL" dirty="0"/>
              <a:t>טכנולוגיות בשימוש </a:t>
            </a:r>
            <a:endParaRPr lang="en-IL" dirty="0"/>
          </a:p>
        </p:txBody>
      </p:sp>
      <p:pic>
        <p:nvPicPr>
          <p:cNvPr id="13" name="תמונה 12">
            <a:extLst>
              <a:ext uri="{FF2B5EF4-FFF2-40B4-BE49-F238E27FC236}">
                <a16:creationId xmlns:a16="http://schemas.microsoft.com/office/drawing/2014/main" id="{7881A609-4821-4363-B1AD-5A9E88576F6E}"/>
              </a:ext>
            </a:extLst>
          </p:cNvPr>
          <p:cNvPicPr>
            <a:picLocks noChangeAspect="1"/>
          </p:cNvPicPr>
          <p:nvPr/>
        </p:nvPicPr>
        <p:blipFill>
          <a:blip r:embed="rId2"/>
          <a:stretch>
            <a:fillRect/>
          </a:stretch>
        </p:blipFill>
        <p:spPr>
          <a:xfrm>
            <a:off x="2475914" y="1048042"/>
            <a:ext cx="7618388" cy="5325475"/>
          </a:xfrm>
          <a:prstGeom prst="rect">
            <a:avLst/>
          </a:prstGeom>
        </p:spPr>
      </p:pic>
    </p:spTree>
    <p:extLst>
      <p:ext uri="{BB962C8B-B14F-4D97-AF65-F5344CB8AC3E}">
        <p14:creationId xmlns:p14="http://schemas.microsoft.com/office/powerpoint/2010/main" val="209154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8EF8-C125-52AA-2610-981F5C328734}"/>
              </a:ext>
            </a:extLst>
          </p:cNvPr>
          <p:cNvSpPr>
            <a:spLocks noGrp="1"/>
          </p:cNvSpPr>
          <p:nvPr>
            <p:ph type="title"/>
          </p:nvPr>
        </p:nvSpPr>
        <p:spPr>
          <a:xfrm>
            <a:off x="1332132" y="0"/>
            <a:ext cx="10178322" cy="1492132"/>
          </a:xfrm>
        </p:spPr>
        <p:txBody>
          <a:bodyPr>
            <a:normAutofit/>
          </a:bodyPr>
          <a:lstStyle/>
          <a:p>
            <a:pPr algn="ctr"/>
            <a:r>
              <a:rPr lang="he-IL" sz="5400" dirty="0"/>
              <a:t>אתגרים עתידיים ותוכניות לפיתוח</a:t>
            </a:r>
            <a:endParaRPr lang="en-IL" dirty="0"/>
          </a:p>
        </p:txBody>
      </p:sp>
      <p:sp>
        <p:nvSpPr>
          <p:cNvPr id="4" name="מציין מיקום תוכן 2">
            <a:extLst>
              <a:ext uri="{FF2B5EF4-FFF2-40B4-BE49-F238E27FC236}">
                <a16:creationId xmlns:a16="http://schemas.microsoft.com/office/drawing/2014/main" id="{97E7627D-CCFA-040F-79AA-3D9DFE701C70}"/>
              </a:ext>
            </a:extLst>
          </p:cNvPr>
          <p:cNvSpPr>
            <a:spLocks noGrp="1"/>
          </p:cNvSpPr>
          <p:nvPr>
            <p:ph idx="1"/>
          </p:nvPr>
        </p:nvSpPr>
        <p:spPr>
          <a:xfrm>
            <a:off x="4487594" y="1480622"/>
            <a:ext cx="4144064" cy="1389188"/>
          </a:xfrm>
        </p:spPr>
        <p:txBody>
          <a:bodyPr>
            <a:noAutofit/>
          </a:bodyPr>
          <a:lstStyle/>
          <a:p>
            <a:r>
              <a:rPr lang="he-IL" dirty="0"/>
              <a:t>הרחבת בסיס הנתונים</a:t>
            </a:r>
          </a:p>
          <a:p>
            <a:r>
              <a:rPr lang="he-IL" dirty="0"/>
              <a:t>שיפור אלגוריתמים להמלצות</a:t>
            </a:r>
          </a:p>
          <a:p>
            <a:r>
              <a:rPr lang="he-IL" dirty="0"/>
              <a:t>תאימות לפלטפורמות שונות</a:t>
            </a:r>
            <a:endParaRPr lang="he-IL" sz="2400" dirty="0">
              <a:solidFill>
                <a:schemeClr val="tx1"/>
              </a:solidFill>
              <a:latin typeface="David" panose="020E0502060401010101" pitchFamily="34" charset="-79"/>
              <a:cs typeface="David" panose="020E0502060401010101" pitchFamily="34" charset="-79"/>
            </a:endParaRPr>
          </a:p>
        </p:txBody>
      </p:sp>
      <p:sp>
        <p:nvSpPr>
          <p:cNvPr id="5" name="Title 1">
            <a:extLst>
              <a:ext uri="{FF2B5EF4-FFF2-40B4-BE49-F238E27FC236}">
                <a16:creationId xmlns:a16="http://schemas.microsoft.com/office/drawing/2014/main" id="{5AABC23A-DA8D-421D-9A82-54B6CAD3B64A}"/>
              </a:ext>
            </a:extLst>
          </p:cNvPr>
          <p:cNvSpPr txBox="1">
            <a:spLocks/>
          </p:cNvSpPr>
          <p:nvPr/>
        </p:nvSpPr>
        <p:spPr>
          <a:xfrm>
            <a:off x="1887611" y="3676140"/>
            <a:ext cx="9344029" cy="1015437"/>
          </a:xfrm>
          <a:prstGeom prst="rect">
            <a:avLst/>
          </a:prstGeom>
        </p:spPr>
        <p:txBody>
          <a:bodyPr vert="horz" lIns="91440" tIns="45720" rIns="91440" bIns="45720" rtlCol="0" anchor="t">
            <a:normAutofit/>
          </a:bodyPr>
          <a:lstStyle>
            <a:lvl1pPr algn="l"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he-IL" sz="5400" u="sng" dirty="0"/>
              <a:t>סיכום</a:t>
            </a:r>
            <a:endParaRPr lang="en-IL" u="sng" dirty="0"/>
          </a:p>
        </p:txBody>
      </p:sp>
      <p:sp>
        <p:nvSpPr>
          <p:cNvPr id="3" name="TextBox 2">
            <a:extLst>
              <a:ext uri="{FF2B5EF4-FFF2-40B4-BE49-F238E27FC236}">
                <a16:creationId xmlns:a16="http://schemas.microsoft.com/office/drawing/2014/main" id="{8ACF0980-536B-46D8-B539-16006CD332FE}"/>
              </a:ext>
            </a:extLst>
          </p:cNvPr>
          <p:cNvSpPr txBox="1"/>
          <p:nvPr/>
        </p:nvSpPr>
        <p:spPr>
          <a:xfrm>
            <a:off x="1758461" y="4915713"/>
            <a:ext cx="9059594" cy="923330"/>
          </a:xfrm>
          <a:prstGeom prst="rect">
            <a:avLst/>
          </a:prstGeom>
          <a:noFill/>
        </p:spPr>
        <p:txBody>
          <a:bodyPr wrap="square" rtlCol="0">
            <a:spAutoFit/>
          </a:bodyPr>
          <a:lstStyle/>
          <a:p>
            <a:pPr algn="r" rtl="1"/>
            <a:r>
              <a:rPr lang="he-IL" dirty="0"/>
              <a:t>הפרויקט השיג את מטרותיו העיקריות בכך שהצליח ליצור כלי שימושי ללקוחות המחפשים להשוות בין מוצרים ולקבל המלצות מותאמות אישית. המערכת מבוססת על אלגוריתמים מתקדמים לניתוח נתונים והצגת המלצות, והצליחה לעמוד באתגרים הטכנולוגיים של הפרויקט.</a:t>
            </a:r>
            <a:endParaRPr lang="en-US" dirty="0"/>
          </a:p>
        </p:txBody>
      </p:sp>
    </p:spTree>
    <p:extLst>
      <p:ext uri="{BB962C8B-B14F-4D97-AF65-F5344CB8AC3E}">
        <p14:creationId xmlns:p14="http://schemas.microsoft.com/office/powerpoint/2010/main" val="1380711032"/>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docProps/app.xml><?xml version="1.0" encoding="utf-8"?>
<Properties xmlns="http://schemas.openxmlformats.org/officeDocument/2006/extended-properties" xmlns:vt="http://schemas.openxmlformats.org/officeDocument/2006/docPropsVTypes">
  <Template>TM10001106[[fn=תג]]</Template>
  <TotalTime>92</TotalTime>
  <Words>307</Words>
  <Application>Microsoft Office PowerPoint</Application>
  <PresentationFormat>מסך רחב</PresentationFormat>
  <Paragraphs>62</Paragraphs>
  <Slides>10</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10</vt:i4>
      </vt:variant>
    </vt:vector>
  </HeadingPairs>
  <TitlesOfParts>
    <vt:vector size="15" baseType="lpstr">
      <vt:lpstr>Arial</vt:lpstr>
      <vt:lpstr>David</vt:lpstr>
      <vt:lpstr>Gill Sans MT</vt:lpstr>
      <vt:lpstr>Impact</vt:lpstr>
      <vt:lpstr>Badge</vt:lpstr>
      <vt:lpstr>מצגת של PowerPoint‏</vt:lpstr>
      <vt:lpstr>רקע</vt:lpstr>
      <vt:lpstr>מטרות הפרויקט </vt:lpstr>
      <vt:lpstr>הצגת המערכת</vt:lpstr>
      <vt:lpstr>מה נעשה ?</vt:lpstr>
      <vt:lpstr>המערכת – התחברות ראשונית</vt:lpstr>
      <vt:lpstr>דוגמא לשיחה בין ה- chatbot  ללקוח והזמנת מוצר  </vt:lpstr>
      <vt:lpstr>טכנולוגיות בשימוש </vt:lpstr>
      <vt:lpstr>אתגרים עתידיים ותוכניות לפיתוח</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BAS 12345</dc:creator>
  <cp:lastModifiedBy>user</cp:lastModifiedBy>
  <cp:revision>16</cp:revision>
  <dcterms:created xsi:type="dcterms:W3CDTF">2024-06-06T09:54:34Z</dcterms:created>
  <dcterms:modified xsi:type="dcterms:W3CDTF">2024-08-11T18:00:51Z</dcterms:modified>
</cp:coreProperties>
</file>